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6" r:id="rId2"/>
    <p:sldId id="257" r:id="rId3"/>
    <p:sldId id="274" r:id="rId4"/>
    <p:sldId id="258" r:id="rId5"/>
    <p:sldId id="259" r:id="rId6"/>
    <p:sldId id="266" r:id="rId7"/>
    <p:sldId id="262" r:id="rId8"/>
    <p:sldId id="264" r:id="rId9"/>
    <p:sldId id="263" r:id="rId10"/>
    <p:sldId id="267" r:id="rId11"/>
    <p:sldId id="275" r:id="rId12"/>
    <p:sldId id="276" r:id="rId13"/>
    <p:sldId id="278" r:id="rId14"/>
    <p:sldId id="277" r:id="rId15"/>
    <p:sldId id="268" r:id="rId16"/>
    <p:sldId id="269" r:id="rId17"/>
    <p:sldId id="270" r:id="rId18"/>
    <p:sldId id="265" r:id="rId19"/>
    <p:sldId id="271" r:id="rId20"/>
    <p:sldId id="272" r:id="rId21"/>
    <p:sldId id="273"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88" autoAdjust="0"/>
    <p:restoredTop sz="94675" autoAdjust="0"/>
  </p:normalViewPr>
  <p:slideViewPr>
    <p:cSldViewPr>
      <p:cViewPr varScale="1">
        <p:scale>
          <a:sx n="92" d="100"/>
          <a:sy n="92" d="100"/>
        </p:scale>
        <p:origin x="-1230" y="-102"/>
      </p:cViewPr>
      <p:guideLst>
        <p:guide orient="horz" pos="2160"/>
        <p:guide pos="2880"/>
      </p:guideLst>
    </p:cSldViewPr>
  </p:slideViewPr>
  <p:outlineViewPr>
    <p:cViewPr>
      <p:scale>
        <a:sx n="33" d="100"/>
        <a:sy n="33" d="100"/>
      </p:scale>
      <p:origin x="0" y="348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4C71EC6-210F-42DE-9C53-41977AD35B3D}" type="datetimeFigureOut">
              <a:rPr lang="ru-RU" smtClean="0"/>
              <a:pPr/>
              <a:t>04.07.2016</a:t>
            </a:fld>
            <a:endParaRPr lang="ru-RU"/>
          </a:p>
        </p:txBody>
      </p:sp>
      <p:sp>
        <p:nvSpPr>
          <p:cNvPr id="2" name="Footer Placeholder 1"/>
          <p:cNvSpPr>
            <a:spLocks noGrp="1"/>
          </p:cNvSpPr>
          <p:nvPr>
            <p:ph type="ftr" sz="quarter" idx="11"/>
          </p:nvPr>
        </p:nvSpPr>
        <p:spPr/>
        <p:txBody>
          <a:bodyPr/>
          <a:lstStyle/>
          <a:p>
            <a:endParaRPr lang="ru-RU"/>
          </a:p>
        </p:txBody>
      </p:sp>
      <p:sp>
        <p:nvSpPr>
          <p:cNvPr id="15" name="Slide Number Placeholder 14"/>
          <p:cNvSpPr>
            <a:spLocks noGrp="1"/>
          </p:cNvSpPr>
          <p:nvPr>
            <p:ph type="sldNum" sz="quarter" idx="12"/>
          </p:nvPr>
        </p:nvSpPr>
        <p:spPr>
          <a:xfrm>
            <a:off x="8229600" y="6473952"/>
            <a:ext cx="758952" cy="246888"/>
          </a:xfrm>
        </p:spPr>
        <p:txBody>
          <a:bodyPr/>
          <a:lstStyle/>
          <a:p>
            <a:fld id="{B19B0651-EE4F-4900-A07F-96A6BFA9D0F0}" type="slidenum">
              <a:rPr lang="ru-RU" smtClean="0"/>
              <a:pPr/>
              <a:t>‹#›</a:t>
            </a:fld>
            <a:endParaRPr lang="ru-RU"/>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pPr/>
              <a:t>04.07.2016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pPr/>
              <a:t>04.07.2016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4C71EC6-210F-42DE-9C53-41977AD35B3D}" type="datetimeFigureOut">
              <a:rPr lang="ru-RU" smtClean="0"/>
              <a:pPr/>
              <a:t>04.07.2016</a:t>
            </a:fld>
            <a:endParaRPr lang="ru-RU"/>
          </a:p>
        </p:txBody>
      </p:sp>
      <p:sp>
        <p:nvSpPr>
          <p:cNvPr id="19" name="Footer Placeholder 18"/>
          <p:cNvSpPr>
            <a:spLocks noGrp="1"/>
          </p:cNvSpPr>
          <p:nvPr>
            <p:ph type="ftr" sz="quarter" idx="11"/>
          </p:nvPr>
        </p:nvSpPr>
        <p:spPr>
          <a:xfrm>
            <a:off x="3581400" y="76200"/>
            <a:ext cx="2895600" cy="288925"/>
          </a:xfrm>
        </p:spPr>
        <p:txBody>
          <a:bodyPr/>
          <a:lstStyle/>
          <a:p>
            <a:endParaRPr lang="ru-RU"/>
          </a:p>
        </p:txBody>
      </p:sp>
      <p:sp>
        <p:nvSpPr>
          <p:cNvPr id="16" name="Slide Number Placeholder 15"/>
          <p:cNvSpPr>
            <a:spLocks noGrp="1"/>
          </p:cNvSpPr>
          <p:nvPr>
            <p:ph type="sldNum" sz="quarter" idx="12"/>
          </p:nvPr>
        </p:nvSpPr>
        <p:spPr>
          <a:xfrm>
            <a:off x="8229600" y="6473952"/>
            <a:ext cx="758952" cy="246888"/>
          </a:xfrm>
        </p:spPr>
        <p:txBody>
          <a:bodyPr/>
          <a:lstStyle/>
          <a:p>
            <a:fld id="{B19B0651-EE4F-4900-A07F-96A6BFA9D0F0}" type="slidenum">
              <a:rPr lang="ru-RU" smtClean="0"/>
              <a:pPr/>
              <a:t>‹#›</a:t>
            </a:fld>
            <a:endParaRPr lang="ru-RU"/>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4C71EC6-210F-42DE-9C53-41977AD35B3D}" type="datetimeFigureOut">
              <a:rPr lang="ru-RU" smtClean="0"/>
              <a:pPr/>
              <a:t>04.07.2016</a:t>
            </a:fld>
            <a:endParaRPr lang="ru-RU"/>
          </a:p>
        </p:txBody>
      </p:sp>
      <p:sp>
        <p:nvSpPr>
          <p:cNvPr id="11" name="Footer Placeholder 10"/>
          <p:cNvSpPr>
            <a:spLocks noGrp="1"/>
          </p:cNvSpPr>
          <p:nvPr>
            <p:ph type="ftr" sz="quarter" idx="11"/>
          </p:nvPr>
        </p:nvSpPr>
        <p:spPr/>
        <p:txBody>
          <a:bodyPr/>
          <a:lstStyle/>
          <a:p>
            <a:endParaRPr lang="ru-RU"/>
          </a:p>
        </p:txBody>
      </p:sp>
      <p:sp>
        <p:nvSpPr>
          <p:cNvPr id="16" name="Slide Number Placeholder 1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4C71EC6-210F-42DE-9C53-41977AD35B3D}" type="datetimeFigureOut">
              <a:rPr lang="ru-RU" smtClean="0"/>
              <a:pPr/>
              <a:t>04.07.2016</a:t>
            </a:fld>
            <a:endParaRPr lang="ru-RU"/>
          </a:p>
        </p:txBody>
      </p:sp>
      <p:sp>
        <p:nvSpPr>
          <p:cNvPr id="10" name="Footer Placeholder 9"/>
          <p:cNvSpPr>
            <a:spLocks noGrp="1"/>
          </p:cNvSpPr>
          <p:nvPr>
            <p:ph type="ftr" sz="quarter" idx="11"/>
          </p:nvPr>
        </p:nvSpPr>
        <p:spPr/>
        <p:txBody>
          <a:bodyPr/>
          <a:lstStyle/>
          <a:p>
            <a:endParaRPr lang="ru-RU"/>
          </a:p>
        </p:txBody>
      </p:sp>
      <p:sp>
        <p:nvSpPr>
          <p:cNvPr id="31" name="Slide Number Placeholder 30"/>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4C71EC6-210F-42DE-9C53-41977AD35B3D}" type="datetimeFigureOut">
              <a:rPr lang="ru-RU" smtClean="0"/>
              <a:pPr/>
              <a:t>04.07.2016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229600" y="6477000"/>
            <a:ext cx="762000" cy="246888"/>
          </a:xfrm>
        </p:spPr>
        <p:txBody>
          <a:bodyPr/>
          <a:lstStyle/>
          <a:p>
            <a:fld id="{B19B0651-EE4F-4900-A07F-96A6BFA9D0F0}" type="slidenum">
              <a:rPr lang="ru-RU" smtClean="0"/>
              <a:pPr/>
              <a:t>‹#›</a:t>
            </a:fld>
            <a:endParaRPr lang="ru-RU"/>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4C71EC6-210F-42DE-9C53-41977AD35B3D}" type="datetimeFigureOut">
              <a:rPr lang="ru-RU" smtClean="0"/>
              <a:pPr/>
              <a:t>04.07.2016</a:t>
            </a:fld>
            <a:endParaRPr lang="ru-RU"/>
          </a:p>
        </p:txBody>
      </p:sp>
      <p:sp>
        <p:nvSpPr>
          <p:cNvPr id="21" name="Footer Placeholder 20"/>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C71EC6-210F-42DE-9C53-41977AD35B3D}" type="datetimeFigureOut">
              <a:rPr lang="ru-RU" smtClean="0"/>
              <a:pPr/>
              <a:t>04.07.2016</a:t>
            </a:fld>
            <a:endParaRPr lang="ru-RU"/>
          </a:p>
        </p:txBody>
      </p:sp>
      <p:sp>
        <p:nvSpPr>
          <p:cNvPr id="24" name="Footer Placeholder 23"/>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4C71EC6-210F-42DE-9C53-41977AD35B3D}" type="datetimeFigureOut">
              <a:rPr lang="ru-RU" smtClean="0"/>
              <a:pPr/>
              <a:t>04.07.2016</a:t>
            </a:fld>
            <a:endParaRPr lang="ru-RU"/>
          </a:p>
        </p:txBody>
      </p:sp>
      <p:sp>
        <p:nvSpPr>
          <p:cNvPr id="29" name="Footer Placeholder 28"/>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04.07.2016</a:t>
            </a:fld>
            <a:endParaRPr lang="ru-RU"/>
          </a:p>
        </p:txBody>
      </p:sp>
      <p:sp>
        <p:nvSpPr>
          <p:cNvPr id="5" name="Footer Placeholder 4"/>
          <p:cNvSpPr>
            <a:spLocks noGrp="1"/>
          </p:cNvSpPr>
          <p:nvPr>
            <p:ph type="ftr" sz="quarter" idx="11"/>
          </p:nvPr>
        </p:nvSpPr>
        <p:spPr/>
        <p:txBody>
          <a:bodyPr/>
          <a:lstStyle/>
          <a:p>
            <a:endParaRPr lang="ru-RU"/>
          </a:p>
        </p:txBody>
      </p:sp>
      <p:sp>
        <p:nvSpPr>
          <p:cNvPr id="31" name="Slide Number Placeholder 30"/>
          <p:cNvSpPr>
            <a:spLocks noGrp="1"/>
          </p:cNvSpPr>
          <p:nvPr>
            <p:ph type="sldNum" sz="quarter" idx="12"/>
          </p:nvPr>
        </p:nvSpPr>
        <p:spPr/>
        <p:txBody>
          <a:bodyPr/>
          <a:lstStyle/>
          <a:p>
            <a:fld id="{B19B0651-EE4F-4900-A07F-96A6BFA9D0F0}" type="slidenum">
              <a:rPr lang="ru-RU" smtClean="0"/>
              <a:pPr/>
              <a:t>‹#›</a:t>
            </a:fld>
            <a:endParaRPr lang="ru-RU"/>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C71EC6-210F-42DE-9C53-41977AD35B3D}" type="datetimeFigureOut">
              <a:rPr lang="ru-RU" smtClean="0"/>
              <a:pPr/>
              <a:t>04.07.2016</a:t>
            </a:fld>
            <a:endParaRPr lang="ru-RU"/>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B0651-EE4F-4900-A07F-96A6BFA9D0F0}" type="slidenum">
              <a:rPr lang="ru-RU" smtClean="0"/>
              <a:pPr/>
              <a:t>‹#›</a:t>
            </a:fld>
            <a:endParaRPr lang="ru-RU"/>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ransition spd="slow">
    <p:wipe dir="r"/>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357166"/>
            <a:ext cx="8072494" cy="2523660"/>
          </a:xfrm>
        </p:spPr>
        <p:txBody>
          <a:bodyPr>
            <a:noAutofit/>
          </a:bodyPr>
          <a:lstStyle/>
          <a:p>
            <a:pPr algn="ctr"/>
            <a:r>
              <a:rPr lang="az-Latn-AZ" sz="3200" dirty="0" smtClean="0">
                <a:solidFill>
                  <a:srgbClr val="000066"/>
                </a:solidFill>
              </a:rPr>
              <a:t>AVROPA İNSAN HÜQUQLARI MƏHKƏMƏSİ İNSAN HÜQUQLARI ÜZRƏ AVROPA KONVENSİYASININ MÜDAFİƏ MEXANİZMİDİR.</a:t>
            </a:r>
            <a:endParaRPr lang="ru-RU" sz="3200" dirty="0">
              <a:solidFill>
                <a:srgbClr val="000066"/>
              </a:solidFill>
            </a:endParaRPr>
          </a:p>
        </p:txBody>
      </p:sp>
      <p:sp>
        <p:nvSpPr>
          <p:cNvPr id="3" name="Подзаголовок 2"/>
          <p:cNvSpPr>
            <a:spLocks noGrp="1"/>
          </p:cNvSpPr>
          <p:nvPr>
            <p:ph type="subTitle" idx="1"/>
          </p:nvPr>
        </p:nvSpPr>
        <p:spPr/>
        <p:txBody>
          <a:bodyPr/>
          <a:lstStyle/>
          <a:p>
            <a:endParaRPr lang="ru-RU"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28802"/>
            <a:ext cx="9144000" cy="4929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203848" y="3655130"/>
            <a:ext cx="5544616" cy="1169551"/>
          </a:xfrm>
          <a:prstGeom prst="rect">
            <a:avLst/>
          </a:prstGeom>
          <a:noFill/>
        </p:spPr>
        <p:txBody>
          <a:bodyPr wrap="square" rtlCol="0">
            <a:spAutoFit/>
          </a:bodyPr>
          <a:lstStyle/>
          <a:p>
            <a:pPr algn="r"/>
            <a:r>
              <a:rPr lang="az-Latn-AZ" sz="3500" b="1" dirty="0" smtClean="0">
                <a:solidFill>
                  <a:schemeClr val="bg1"/>
                </a:solidFill>
              </a:rPr>
              <a:t>Şəlalə Quluzadə</a:t>
            </a:r>
          </a:p>
          <a:p>
            <a:pPr algn="r"/>
            <a:r>
              <a:rPr lang="az-Latn-AZ" sz="3500" b="1" dirty="0" smtClean="0">
                <a:solidFill>
                  <a:schemeClr val="bg1"/>
                </a:solidFill>
              </a:rPr>
              <a:t>2016</a:t>
            </a:r>
            <a:endParaRPr lang="ru-RU" sz="3500" b="1" dirty="0">
              <a:solidFill>
                <a:schemeClr val="bg1"/>
              </a:solidFill>
            </a:endParaRPr>
          </a:p>
        </p:txBody>
      </p:sp>
    </p:spTree>
    <p:extLst>
      <p:ext uri="{BB962C8B-B14F-4D97-AF65-F5344CB8AC3E}">
        <p14:creationId xmlns:p14="http://schemas.microsoft.com/office/powerpoint/2010/main" val="3076679385"/>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7224" y="642918"/>
            <a:ext cx="6802221" cy="5080151"/>
          </a:xfrm>
        </p:spPr>
        <p:txBody>
          <a:bodyPr>
            <a:normAutofit/>
          </a:bodyPr>
          <a:lstStyle/>
          <a:p>
            <a:pPr algn="ctr">
              <a:buNone/>
            </a:pPr>
            <a:endParaRPr lang="en-US" sz="3600" dirty="0" smtClean="0"/>
          </a:p>
          <a:p>
            <a:pPr algn="ctr"/>
            <a:endParaRPr lang="en-US" sz="3600" dirty="0" smtClean="0"/>
          </a:p>
          <a:p>
            <a:pPr algn="ctr">
              <a:buNone/>
            </a:pPr>
            <a:endParaRPr lang="ru-RU" sz="3600" dirty="0"/>
          </a:p>
        </p:txBody>
      </p:sp>
      <p:sp>
        <p:nvSpPr>
          <p:cNvPr id="4" name="Rectangle 3"/>
          <p:cNvSpPr/>
          <p:nvPr/>
        </p:nvSpPr>
        <p:spPr>
          <a:xfrm>
            <a:off x="785786" y="1357298"/>
            <a:ext cx="7643866" cy="2554545"/>
          </a:xfrm>
          <a:prstGeom prst="rect">
            <a:avLst/>
          </a:prstGeom>
        </p:spPr>
        <p:txBody>
          <a:bodyPr wrap="square">
            <a:spAutoFit/>
          </a:bodyPr>
          <a:lstStyle/>
          <a:p>
            <a:r>
              <a:rPr lang="en-US" sz="3200" b="1" dirty="0" err="1" smtClean="0"/>
              <a:t>Konvensiyanın</a:t>
            </a:r>
            <a:r>
              <a:rPr lang="en-US" sz="3200" b="1" dirty="0" smtClean="0"/>
              <a:t> 34-cü </a:t>
            </a:r>
            <a:r>
              <a:rPr lang="en-US" sz="3200" b="1" dirty="0" err="1" smtClean="0"/>
              <a:t>maddəsinə</a:t>
            </a:r>
            <a:r>
              <a:rPr lang="en-US" sz="3200" b="1" dirty="0" smtClean="0"/>
              <a:t> </a:t>
            </a:r>
            <a:r>
              <a:rPr lang="en-US" sz="3200" b="1" dirty="0" err="1" smtClean="0"/>
              <a:t>əsasən</a:t>
            </a:r>
            <a:r>
              <a:rPr lang="en-US" sz="3200" b="1" dirty="0" smtClean="0"/>
              <a:t>, </a:t>
            </a:r>
            <a:r>
              <a:rPr lang="en-US" sz="3200" b="1" dirty="0" err="1" smtClean="0"/>
              <a:t>siz</a:t>
            </a:r>
            <a:r>
              <a:rPr lang="en-US" sz="3200" b="1" dirty="0" smtClean="0"/>
              <a:t> </a:t>
            </a:r>
            <a:r>
              <a:rPr lang="en-US" sz="3200" b="1" dirty="0" err="1" smtClean="0"/>
              <a:t>yalnız</a:t>
            </a:r>
            <a:r>
              <a:rPr lang="en-US" sz="3200" b="1" dirty="0" smtClean="0"/>
              <a:t> </a:t>
            </a:r>
            <a:r>
              <a:rPr lang="en-US" sz="3200" b="1" dirty="0" err="1" smtClean="0"/>
              <a:t>hüquq</a:t>
            </a:r>
            <a:r>
              <a:rPr lang="en-US" sz="3200" b="1" dirty="0" smtClean="0"/>
              <a:t> </a:t>
            </a:r>
            <a:r>
              <a:rPr lang="en-US" sz="3200" b="1" dirty="0" err="1" smtClean="0"/>
              <a:t>pozuntusunun</a:t>
            </a:r>
            <a:r>
              <a:rPr lang="en-US" sz="3200" b="1" dirty="0" smtClean="0"/>
              <a:t/>
            </a:r>
            <a:br>
              <a:rPr lang="en-US" sz="3200" b="1" dirty="0" smtClean="0"/>
            </a:br>
            <a:r>
              <a:rPr lang="en-US" sz="3200" b="1" dirty="0" err="1" smtClean="0"/>
              <a:t>şəxsən</a:t>
            </a:r>
            <a:r>
              <a:rPr lang="en-US" sz="3200" b="1" dirty="0" smtClean="0"/>
              <a:t> </a:t>
            </a:r>
            <a:r>
              <a:rPr lang="en-US" sz="3200" b="1" dirty="0" err="1" smtClean="0"/>
              <a:t>və</a:t>
            </a:r>
            <a:r>
              <a:rPr lang="en-US" sz="3200" b="1" dirty="0" smtClean="0"/>
              <a:t> </a:t>
            </a:r>
            <a:r>
              <a:rPr lang="en-US" sz="3200" b="1" dirty="0" err="1" smtClean="0"/>
              <a:t>bilavasitə</a:t>
            </a:r>
            <a:r>
              <a:rPr lang="en-US" sz="3200" b="1" dirty="0" smtClean="0"/>
              <a:t> </a:t>
            </a:r>
            <a:r>
              <a:rPr lang="en-US" sz="3200" b="1" dirty="0" err="1" smtClean="0"/>
              <a:t>qurbanı</a:t>
            </a:r>
            <a:r>
              <a:rPr lang="en-US" sz="3200" b="1" dirty="0" smtClean="0"/>
              <a:t> </a:t>
            </a:r>
            <a:r>
              <a:rPr lang="en-US" sz="3200" b="1" dirty="0" err="1" smtClean="0"/>
              <a:t>olduğunuz</a:t>
            </a:r>
            <a:r>
              <a:rPr lang="en-US" sz="3200" b="1" dirty="0" smtClean="0"/>
              <a:t> </a:t>
            </a:r>
            <a:r>
              <a:rPr lang="en-US" sz="3200" b="1" dirty="0" err="1" smtClean="0"/>
              <a:t>təqdirdə</a:t>
            </a:r>
            <a:r>
              <a:rPr lang="en-US" sz="3200" b="1" dirty="0" smtClean="0"/>
              <a:t> </a:t>
            </a:r>
            <a:r>
              <a:rPr lang="en-US" sz="3200" b="1" dirty="0" err="1" smtClean="0"/>
              <a:t>Məhkəməyə</a:t>
            </a:r>
            <a:r>
              <a:rPr lang="en-US" sz="3200" b="1" dirty="0" smtClean="0"/>
              <a:t/>
            </a:r>
            <a:br>
              <a:rPr lang="en-US" sz="3200" b="1" dirty="0" smtClean="0"/>
            </a:br>
            <a:r>
              <a:rPr lang="en-US" sz="3200" b="1" dirty="0" err="1" smtClean="0"/>
              <a:t>müraciət</a:t>
            </a:r>
            <a:r>
              <a:rPr lang="en-US" sz="3200" b="1" dirty="0" smtClean="0"/>
              <a:t> </a:t>
            </a:r>
            <a:r>
              <a:rPr lang="en-US" sz="3200" b="1" dirty="0" err="1" smtClean="0"/>
              <a:t>edə</a:t>
            </a:r>
            <a:r>
              <a:rPr lang="en-US" sz="3200" b="1" dirty="0" smtClean="0"/>
              <a:t> </a:t>
            </a:r>
            <a:r>
              <a:rPr lang="en-US" sz="3200" b="1" dirty="0" err="1" smtClean="0"/>
              <a:t>bilərsiniz</a:t>
            </a:r>
            <a:endParaRPr lang="en-US" sz="3200" dirty="0"/>
          </a:p>
        </p:txBody>
      </p:sp>
    </p:spTree>
    <p:extLst>
      <p:ext uri="{BB962C8B-B14F-4D97-AF65-F5344CB8AC3E}">
        <p14:creationId xmlns:p14="http://schemas.microsoft.com/office/powerpoint/2010/main" val="734708253"/>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solidFill>
                  <a:srgbClr val="FF0000"/>
                </a:solidFill>
              </a:rPr>
              <a:t>Ratione</a:t>
            </a:r>
            <a:r>
              <a:rPr lang="az-Latn-AZ" dirty="0" smtClean="0"/>
              <a:t> </a:t>
            </a:r>
            <a:r>
              <a:rPr lang="az-Latn-AZ" dirty="0" smtClean="0">
                <a:solidFill>
                  <a:srgbClr val="FF0000"/>
                </a:solidFill>
              </a:rPr>
              <a:t>personae</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gn="just">
              <a:buNone/>
            </a:pPr>
            <a:r>
              <a:rPr lang="en-US" b="1" i="1" dirty="0" smtClean="0"/>
              <a:t>   </a:t>
            </a:r>
            <a:r>
              <a:rPr lang="az-Latn-AZ" b="1" i="1" dirty="0" smtClean="0"/>
              <a:t>Ərizəçi </a:t>
            </a:r>
            <a:r>
              <a:rPr lang="en-GB" b="1" i="1" dirty="0" err="1" smtClean="0"/>
              <a:t>anonim</a:t>
            </a:r>
            <a:r>
              <a:rPr lang="en-GB" b="1" i="1" dirty="0" smtClean="0"/>
              <a:t> </a:t>
            </a:r>
            <a:r>
              <a:rPr lang="en-GB" b="1" i="1" dirty="0" err="1" smtClean="0"/>
              <a:t>ol</a:t>
            </a:r>
            <a:r>
              <a:rPr lang="az-Latn-AZ" b="1" i="1" dirty="0" smtClean="0"/>
              <a:t>mamalıdır (qurbanın adını Məhkəmə gizləyə bilər). </a:t>
            </a:r>
            <a:endParaRPr lang="en-US" b="1" i="1" dirty="0" smtClean="0"/>
          </a:p>
          <a:p>
            <a:pPr algn="just">
              <a:buNone/>
            </a:pPr>
            <a:r>
              <a:rPr lang="az-Latn-AZ" b="1" i="1" dirty="0" smtClean="0"/>
              <a:t>	Ərizəçinin </a:t>
            </a:r>
            <a:r>
              <a:rPr lang="en-US" b="1" i="1" dirty="0" err="1" smtClean="0"/>
              <a:t>yaz</a:t>
            </a:r>
            <a:r>
              <a:rPr lang="az-Latn-AZ" b="1" i="1" dirty="0" smtClean="0"/>
              <a:t>ı</a:t>
            </a:r>
            <a:r>
              <a:rPr lang="en-US" b="1" i="1" dirty="0" smtClean="0"/>
              <a:t>l</a:t>
            </a:r>
            <a:r>
              <a:rPr lang="az-Latn-AZ" b="1" i="1" dirty="0" smtClean="0"/>
              <a:t>ı xahişi və Palata Sədrinin icazəsi ilə mümkündür (Qaydalar, 14. (a)); </a:t>
            </a:r>
          </a:p>
          <a:p>
            <a:pPr algn="just">
              <a:buNone/>
            </a:pPr>
            <a:r>
              <a:rPr lang="az-Latn-AZ" b="1" i="1" dirty="0" smtClean="0"/>
              <a:t>	Adının baş hərfləri və ya yalnız bir hərflə (məsələn, “X”, “Y”, “Z”) göstərilə bilər</a:t>
            </a:r>
            <a:r>
              <a:rPr lang="ru-RU" b="1" i="1" dirty="0" smtClean="0"/>
              <a:t> </a:t>
            </a:r>
            <a:endParaRPr lang="az-Latn-AZ" b="1" i="1" dirty="0" smtClean="0"/>
          </a:p>
          <a:p>
            <a:pPr algn="just"/>
            <a:r>
              <a:rPr lang="az-Latn-AZ" b="1" i="1" dirty="0" smtClean="0"/>
              <a:t>Yüksək Razılığa gələn Tərəf – dövlət, hakimiyyət səlahiyyətlərini həyata keçirən ictimai təşkilat </a:t>
            </a:r>
          </a:p>
          <a:p>
            <a:endParaRPr lang="en-US" dirty="0"/>
          </a:p>
        </p:txBody>
      </p:sp>
    </p:spTree>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z-Latn-AZ" b="1"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Ratione materiae (məzmuna görə yurisdiksiya)</a:t>
            </a:r>
            <a:endParaRPr lang="en-US" b="1"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214282" y="2332037"/>
            <a:ext cx="8686800" cy="4525963"/>
          </a:xfrm>
        </p:spPr>
        <p:txBody>
          <a:bodyPr>
            <a:normAutofit/>
          </a:bodyPr>
          <a:lstStyle/>
          <a:p>
            <a:r>
              <a:rPr lang="az-Latn-AZ" sz="3600" b="1" dirty="0" smtClean="0"/>
              <a:t>Konvensiya və Protokollarla qorunan huquqlarla bağlı olmalıdır</a:t>
            </a:r>
            <a:endParaRPr lang="en-US" sz="3600" b="1" dirty="0"/>
          </a:p>
        </p:txBody>
      </p:sp>
    </p:spTree>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uncil of Europe (orthographic projection).svg"/>
          <p:cNvPicPr>
            <a:picLocks noGrp="1" noChangeAspect="1" noChangeArrowheads="1"/>
          </p:cNvPicPr>
          <p:nvPr>
            <p:ph idx="1"/>
          </p:nvPr>
        </p:nvPicPr>
        <p:blipFill>
          <a:blip r:embed="rId2"/>
          <a:srcRect/>
          <a:stretch>
            <a:fillRect/>
          </a:stretch>
        </p:blipFill>
        <p:spPr bwMode="auto">
          <a:xfrm>
            <a:off x="3426596" y="857232"/>
            <a:ext cx="5717404" cy="5717404"/>
          </a:xfrm>
          <a:prstGeom prst="rect">
            <a:avLst/>
          </a:prstGeom>
          <a:noFill/>
        </p:spPr>
      </p:pic>
      <p:sp>
        <p:nvSpPr>
          <p:cNvPr id="5" name="Rectangle 4"/>
          <p:cNvSpPr/>
          <p:nvPr/>
        </p:nvSpPr>
        <p:spPr>
          <a:xfrm>
            <a:off x="0" y="1714488"/>
            <a:ext cx="6215074" cy="954107"/>
          </a:xfrm>
          <a:prstGeom prst="rect">
            <a:avLst/>
          </a:prstGeom>
        </p:spPr>
        <p:txBody>
          <a:bodyPr wrap="square">
            <a:spAutoFit/>
          </a:bodyPr>
          <a:lstStyle/>
          <a:p>
            <a:r>
              <a:rPr lang="az-Latn-AZ" sz="2800" b="1" dirty="0" smtClean="0"/>
              <a:t>Konvensiyanın qüvvədə olduğu ərazi –Maddə 1, </a:t>
            </a:r>
            <a:r>
              <a:rPr lang="en-GB" sz="2800" b="1" dirty="0" smtClean="0"/>
              <a:t>5</a:t>
            </a:r>
            <a:r>
              <a:rPr lang="az-Latn-AZ" sz="2800" b="1" dirty="0" smtClean="0"/>
              <a:t>6</a:t>
            </a:r>
            <a:r>
              <a:rPr lang="en-GB" sz="2800" b="1" dirty="0" smtClean="0"/>
              <a:t>;</a:t>
            </a:r>
          </a:p>
        </p:txBody>
      </p:sp>
      <p:sp>
        <p:nvSpPr>
          <p:cNvPr id="6" name="Rectangle 5"/>
          <p:cNvSpPr/>
          <p:nvPr/>
        </p:nvSpPr>
        <p:spPr>
          <a:xfrm>
            <a:off x="0" y="357166"/>
            <a:ext cx="7286644" cy="1200329"/>
          </a:xfrm>
          <a:prstGeom prst="rect">
            <a:avLst/>
          </a:prstGeom>
        </p:spPr>
        <p:txBody>
          <a:bodyPr wrap="square">
            <a:spAutoFit/>
          </a:bodyPr>
          <a:lstStyle/>
          <a:p>
            <a:r>
              <a:rPr lang="az-Latn-AZ" sz="3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Ratione loci (ərazi yurisdiksiyası)</a:t>
            </a:r>
            <a:endParaRPr lang="en-US" sz="3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Tree>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686800" cy="838200"/>
          </a:xfrm>
        </p:spPr>
        <p:txBody>
          <a:bodyPr>
            <a:normAutofit fontScale="90000"/>
          </a:bodyPr>
          <a:lstStyle/>
          <a:p>
            <a: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dirty="0">
              <a:solidFill>
                <a:srgbClr val="FF0000"/>
              </a:solidFill>
            </a:endParaRPr>
          </a:p>
        </p:txBody>
      </p:sp>
      <p:sp>
        <p:nvSpPr>
          <p:cNvPr id="3" name="Content Placeholder 2"/>
          <p:cNvSpPr>
            <a:spLocks noGrp="1"/>
          </p:cNvSpPr>
          <p:nvPr>
            <p:ph idx="1"/>
          </p:nvPr>
        </p:nvSpPr>
        <p:spPr/>
        <p:txBody>
          <a:bodyPr/>
          <a:lstStyle/>
          <a:p>
            <a:pPr>
              <a:buNone/>
            </a:pPr>
            <a:endParaRPr lang="en-US" b="1" dirty="0"/>
          </a:p>
        </p:txBody>
      </p:sp>
      <p:sp>
        <p:nvSpPr>
          <p:cNvPr id="2052" name="AutoShape 4" descr="data:image/jpeg;base64,/9j/4AAQSkZJRgABAQAAAQABAAD/2wCEAAkGBxQTEhQUEhQUFRUVFRUUFBQUFBAQFRQVFBQXFhQUFxUYHCggGBolHBQUITEhJSkrLi4uFx8zODMsNygtLisBCgoKDg0OGhAQGiwcHRwsLCwsLCwsLCwsLCwsLCwsLCwsLCwsLCwsLCwsLCwsLCwsLDcsLCwsLCwsLDcsLCwsN//AABEIANcA6wMBIgACEQEDEQH/xAAcAAABBQEBAQAAAAAAAAAAAAAEAAIDBQYBBwj/xAA7EAABAwIFAQYDBgUEAwEAAAABAAIRAyEEBRIxQVEGEyJhcYEykaEjQnKxwfAHFFLR4RUzkqJTYoJD/8QAGQEAAwEBAQAAAAAAAAAAAAAAAAECAwQF/8QAJREAAgIBBAIBBQEAAAAAAAAAAAECESEDEjFRIkETIzJhcYFC/9oADAMBAAIRAxEAPwDNBsJ2lBHHN6pjszaOVwbWd+4smld7xUdXOANkJVztP42w+RI0rqwQtXFtHKy1bNnHlB1Ma48q1oMh66NPWzRoVfic46KidUJTFpHRijN6zYbWzAnlDOqkqOFxaqKRk5Nj0gFyUpQIkY2U9oSwrrqbEU4M8deEmxpG27A1NTXsPG3oVcOGkkHgrIdicZoxLZ2d4VtO0DNFSeHCV5+pGtRrs7YS8SPvVzvkAay4HlNQBzDziE010K1StantRO4l7xODkwNUjWICxzSpWLjaSnpsSAkphEMamUwiqTEAzjQp2J7aKIp0U+BETWlSiiiGU1MGqdw6Pms4oqN1cqKEoXpUcVscahXJXEkAKV0LiSAHSkuBdQMSS4V0BACXQrPKsgr4gxTaP/p7GT0HiIXoGWfw7NAtdXa4yAbiwPIkW3BWctRRKUGzK9keyNTEvBcC2nyeSvTe1fZKl/IOFJg1MbIMXlt/0Vrl9IMADQAAryk0PY5p5BCy3OWS6rB804SqWuBG4IPyXquauFbC0qzegn3F15v2jwBoYqtT6PMehuPzW67BVxWwr6J3bMehWWv6maafRXNapqdMqwGEhStw6h6iNPjAmUlIKaN7sKJwS32PYRBqe1yjcUyCmKg1r08PQlOmUbQpJNpBTJqSsKCHpsRNNQ5lbQxhUzXINpUgrJWKgsFO1II4hM79MD55q0oMFMhXeIwuryKFdlL+Lr0lNHHKDRWJKwqZPVH3Sm08qqEgRvZVuRO1gKS2OZ/w4xdGk2s7S5jtyJBY6/hIPoR6wgafZh1gSJJHyPMGJHn5JOaQ1Fszkp7GE7BaV3Z3TZxE2NhO/lY9FLQy9jLxJnY2AF7nz2sl8iGoMz9LLnuMRB6Gys8BlFg4iRfYybRx0v62V5WwRB8QY/8Aqu0kcQeLecqLEO9QItfWDAFgYuBG4tbyUObZaikcwWpkaSQJsCXRY7iN1rcr7V1W21kiPEwkO5km1rz14NuuSp1pnTI8LtQA1gwJEeHwi394UtIDVcX3iAN9gSs2Weu5TjqOJEgaHTctFp/DwVaYekWESP7FeZ5PjdDhOqNi1tjBvqB6mB/dek5ZjBUbc6gLAtFhbytP5oiyZI8r/jRlWivTrgWqDSfVtx9JVJ/DvH93iQDs8affhepfxayzvcvLo8VJwcPax+hXhWXYgse1w3aQfkU5x3QaCLppnsuOogPPz+aFcFNi8QH06dQbOaEA/EBecjsR15UDwuGsua1osAcDFPTpprERTQ5APZSRDGpjSF3vVHIE4KeKiCdXUZqlNITD3V1GayFaVIFaRLCGvT9SGBT1ViPNswpw6eDcJYZ30upcK/vqA/qZZC0jBW8en6MmaZniYChnUriNzYDrK5ldYXb1uEXRaHP08i4MgRfjqUuADK2OqkfaOdV2ptDy0gcAgGwiI2VY4AEky2ZcIcGuEkG5J8jbzPqjH0D4g6fFzuI2kt62UPdkm5DrEyWjULnwkRtyOEWOiBxfOouv0cNYuD4piwv15UVQNJiP6gAAWtPIEn0i/VWYpggA3LgeA1okXBMRvyh9J0t4ILg46W2M2dtAHW95Nk7CigqPg6T4myOJgujcna26bDp1Cegd8QgzIFv3BV1/IFwcRAueRTOmJN56Df2VbiwT4PhggyNRne8zEHeY4362mQ0Rsc28ueTYn6y6xvH6ojDgtcJM8AkfvlAuqGd7i1wPSR1ROHGoSASRbyF/LcpsC+w1KNJc6BvHHp5Wst92dJa3iN2niJ2v6lZXKcs1kOf4SPiFhq5BjkLXYEFrfIGARtPos/ZT4CO2eIH8jVH9Q0j32XzlVbpeR0K9m7d5lLKdIHcl7udrBeSZ5SiofNXCVyJcaib3sxiu9wTm/epn6bqIVJVR/DzGRVNMmzwR7q+qYfS5w6Erkkts2jog7RxgRDGKIEBO79IsKaISdUQZxK5rQoisKNdcFQqBpU1NqdICRpUrWrtOmp2MU2BxjFIGLoT2pWKhNpp+lPY1TCklYHjnZzFhtTS74X290TmNPQ8jg3Cz9N8H0Kvv5gVWA/eA+a7pRqVnNF2qFhq5H6K2weZ6HhxiDAcCJVM0Jlc/JFWUzd04c0FseK9jG55+SbLi67WjxGOdN5CyOWZm+mQdVhaDdaTBdoGOPis489QocWhqSLOlg9bhrJDjz4gHepUuIy1syRDgADq0mwsfXyTsDmlF3h1Qdr7FWBxtMAkvbYiTJP0Ujsof9NcASNZsXQ0EED7sg7jzjhZrN7WFyJFzL4DrS1riAd+m88gr0ilj6VjqbqEbSbDb2VNnFPCVb1Wnefs4aT5Ei/VUnQnk82o1CXAAXmwi5vtC9AyHs8WNbUqy0i4YQJ9/zTqAoUj9hRDSbh7vE7/kU7HdqaLB9pcx8LTPi6lU5buCUqLuvXa29jaQRYCUKM6DoYywb8R4gLDYvPqte3wtPA5V5luEJoVI3DA4jmJ/wVnPxWS4qwXMMQatRzuNm+QFgqDtLhfAHDhW4qIfGkPYWnlKDadlSSaozWS4o06rHDhwP1XpOdvGprxs9oK8rjS4joV6Hg6/fYFjt3UjpPonrx8lL+EaUsUROrpoeUxjVOykpwjXLE0qamE5lJEMYpbHR2kxG0mIZrlI2os27KDQugqGm5ENCkBBqnptTWhSSkBKxS6ghtS7rVEnhmLpwfVOo1SBZT4lkt9EHRdBXp8o4+GW1OpIB6p4KEwhiR7j0U4cs2jSzj6UXb8kO2qWmUYAujDyU7BoG/1M9FJ/qvIJ9EzFZcd2j2Vc+mRuIVJRZDtFzRz7SSbmQkO0Th8LRPUqkDURSw5Ke2ItzCamaVqhu8+g4RWCylxhzuTefRLLMO0HU6530jyV7k9c1agER/Q3rY/ufJQ30Wl2R4TLoceAxutxNgBurTs1mE4hrz/t12GlHAidI+qFzSzajAbvs7yAG3zQHZqX0qlMfHSIqs6+HcfT6rn1FcWzSLzQRmdE06r2H7riPbj6IULQdpGCoKVdu1Rg1fiCqG00QlcSmjKZlS01D53Wp7A4mTUoO2qNMeoVV2jwvhDxxYoTs/je6rU39HCf1Ws1v0zKPjM2baMWPFlKAic3YG1CRs4B49HITWuVO1Z0k7HJxche8XQ5FDCGuRDChGhSsKTAPpFEhyrmVU7v1NAWPeJd4gmPJUzW9UUJsmNZKSo9QCd3iok8kLkDWbBR4YosVRls9F6KOWRJlr5MfvzCN7qDBVNhKpa4HoVqMwpgsZVbs8QeYcFlPEq7Lg7QJTARTGhBNcpRVQ0UmT1Hod9NrtxKY+omiqmkS5DmZdSPxOczoQNQ97yFdZF2SbXeGtrtcOdLS5zRYSWi8SQqLUSnspGQeRcHkHqCnnsk02Z9jXYYz3jZF+QS0z4gBNoDt4+FENpUdNE0H/bajYCJAjSBaS4mRvwjOxueF57ivUaHvcDTr1QKgJG9F5Pih2wdNrWKb2bw7qGZOpaXFumqQw+PZrtI1RcAhsG0/RSx0VGc0XCp4/ic0Od6mwJ8yAD7qpy2v/L4xjvuuOk+jrFWeFy2rpGoOdUJnTEuMiXQ0XkHcKqzyl4Z5aVFXjsv0a9tOadah/43d5T/AAuv+pVIArDKsdPcVeHt7p/6ILMW6Kjm9Db04XPp2m0aEOLohzHNPIWLp2JHIP5LX6yVm86oaK56Ohw99/quvS9oy1PTN02v3uEoVOWTTd7bIbUhOxlfXTrUTyNbfVt0WCuWtrcejeOVY+mp2lCh6kY5JlBOtODlE0J8pASByIpwhAU4FOhMO78cJzHkoVqlbUhBIYyn1UwIQLapXZckFHmkpSodS6Cu856K+szS4hafsy/vWPw53cNTPxNv9YVDjKcieidlGMNKo17d2uBHsUtSO6OORRe2QY50GDxYrmtXPbLCtFVtakIpYlgqtA+64/7jf+U/NUTQlF7lZTJAZUrKS7RYp07EOpUkWKVkPSKJ7yyhlInyim816fduDHh4c15Bc1haZDnAbtEXXpmHp1KmKp4iqGipDW+EOY3SyYs67Zc9+94AkC4FN/D7LNDHYl9i+Ws/D94j1I+issyzUaobvt9Tz80WS+TbUcNhu97x1Ngqj78AHdE4/IMLXEVaFJ4PVjT9YlY2tmGukKjSQWHS4TNuD57wp8r7TGnAMuZ63b5A/otlOPsycX6H4/8Ahlh9Bbhi6iNWoNl1RoIM21EkfNZHtZ2QxDXB4ZqAEEtMzHML1rLc2p1h4XX6bEeyOIB3uk9CDdoa1ZLDPmk0i0wQQRwbFVXaahNNrxu12k+jhIPzC+hu0nZCjiGk6QHcECCvI+0HZmpSFSk4S17SGu41C7CfcfVY7HCSbN96nGjGdl8b3dem7iQD6GxWqzChoqvbwDb0Nx+a8/wr4IXoOIr95RoVeS3u3fiZt9IUa6qSfZWi8ETWp4ch9cqZjVkzWyZrk8FRBLvfdIYQ1SOICFDynIAIbUUrQh6YUrXwkILYFOHIAVk7vUUI81S1JiS7zmseTNkDGlyNCgxdPlUiZdmsyZ/8zg34cyalHVXo7XA/3G/29SqWmxQ5DmLqNVlRu7TcdRsR7glX2ZYZofqZ8FQCoz8Lrx7LD7ZNdmiyrKxoUzApG005ybYUcmETlmGNaqymPvOj0HJ9hKCJWg7IANNWr0bob5F3xH5CPdKwNhmWOa1oYyzGAMaB0Fv0VJrMpmIrTCbT3UtgkX+SVxpqMNw5pMdSL/lKCpP0mHc7/wB/VDYbEFjg4bg8o7OXSQ5os5ocI2Bi7foUrHWR7sYaZDgYLSIIMe4Wty/tS6RqgiJNiZHWOq8678PGlxjoeB6+SssBVc0MDt9p3BB2IPIT+Rx4E4JnrWCzalV+B4J3jY/I3Q+c5e2o0yAZ38ivOG1C19iQQZBFvkVrMp7RkkNrXaRBcPoSFvHVUlTMnptZR879rMrOFxlakeHkt/C7xN+hV52Zq95h6tLlkVW+1nf9T9Ff/wAc8qipRxLbhwNJ5HVniYfdpP8AxWL7IY0MrsnY+F34XCD+ajWjcP0XpumXjXAJ3fdENiaJY9zTctcW/IxKkpuXPR02TXKlY2FCKid3qKCwoFdDwhNRS1dUqCww1UpQzaia9yKCwrvQoziShRUS71VRNmNBT2tT2UkfhcJK6nKjBKwOnRKMp4HUCDyrWjggFOWgLF6hqoGGc0scWncEgrV5NW73DOYfjo/aN6mmYFQe0A+yp+0dHxCoObO9Rsfl+Sk7L5gKVdjnXaTpf+F1itJ+UNy5RjHxlRYOKiJRWZ4buqjmTIB8J3lpuDPogy9Qs5L4HrRZFT+wA6kk/VZuj4jC1+Ap6aA9PzumxNkVISXO4aP8AJU6v1ROPaKdCmwfFUJqvPRu1MfK/uqmSo5KQW7EKyoV9dB8GH0yHgHYjZ0D97qlKOyTEtY8F3NvY2ISKIWP1GTAlEZdmHduLHeKmTOnoerTwUPjmBlRzRsDad4ULmaiCCPOUJWJs2ONpWbUYdTCN+nk7oVosvwDK+HY9lqjCGP522kfIg+yyGU5m1jQ1zgRsRaCFeYLE92ddB4hwuN7cSOk8/s1p45Ilfog7dZQ6tgq9Jw8bG96zmTT8VvVuoe68GwlSHA9Cvp/HZi2toIH3YeDtfgHkbr5v7TZccPi61Lhrzp/Cbt+hC3xwZ/k1GZVdfd1f/JTE/jZ4Hfk0+6Ga8JmTv73Cub96k5rx+F3hePnoK62y5Uqx0dKySgrocmAppfCQwjUuFyGNWUgU9oWEiso6lSVGGqdjE8IQxrSn9yU+YTrpWOirpYRH4ekGqCi5TkpyYookfUQtepZdeUBiKqIqxydIjxDNYIPIWfZIMHcLQF9lTZiyHauu66Y9HLLs0tTFivhWP8A/wBKP2dTzYT9m/zuY91VF6b2cxQbV0u+CqO7f0ggwfmVLiaBY9zHbtJafY7+ihLa6Lu1YblTJn2/VbulQ1NY0feDR+krE5BcvH/rPyW3wtWWMI4ZuOsR/dRLkCszivre4jYAADoOB7KrdUVpj28+5/RVxpiCTaEkirFSEoTG4xrBYyfL1TXPfUdppgxG/wDlW+W9mGXfWJgXMc+gVUlyK2+CDHYs4rD030ml1QODKgaJMtBAPoWwmt7OY9zRpoVACObb/kV6HlGKo0WinRbpZHxQL+ZPK0WGzQOAOrfjb1TTQmmeQUOw+YG+gD1ciBlePwt3sJHUHUIiCD5L2HD4okHyNienmpRUBsYKrkk8oyXtGWO0vmOh3HkqL+LmFBfQxLIio3u3fiZcfQj/AIr1HtF2SpVgXsGl3kvPe02WVP5WrReJLIqMPmzf/rqSTphVmQ7H1/tdBMCo11M+WsQD7GD7ImliiJDhBBgjoRYhZ3AVtLwehWszumO8bUb8NZoqeWo2ePmPqpmkp/s105YOsdqHh3QzgZulQIBVnQpiq3TEP3BWfBq1ZXMapmKKo0gkHcWIT2pkk4XYUbKqdqndRQxaoTtbugTmjouakwAMOUQaigptSqPTeWJYFVrKsrVbp+JqoTUtoRoy1JWTh6HxIDmkfJJz1HqWlGdgDD8xstNmFTvaVLEDcju6vk9vwk+oBH/ys7iWQ6eCrXs3WDi+g4w2q3wk7NeLg/MBLUX+ugg80F5FiNFZpOx8J9CttlhgPpn7pBaf/WdvnC87ILTBsQYPkQVsMFjdQp1BuRpd6ixWckWWeIbx7fJD4bLjXOkS1oN3CblE4wy2QfMKzwbgxjRtb9youhrJLRwdOgLAWAnqbKizTM9dmnSPQ2T80zEkxNp4P0QECD0jpflItD8FiiHDURp5++fKAbStVhMa1zRJAtwS3b4YnmN1haog3F/LcHe8IvB45x+Akb3cQRLRYjpZU0Kz07A4hwbZxMiYiY9T1VhTxQJsR5i9o5WFy7OnGNdnEwHSSZGzSP3utLhMX99oA1AyN2gbfmmmJov2YnrKAzTBMqAyAbXnoUHTxki9oMEC8+ylrY/eQR5242tynusmj51zrAmhiKtI/ce4D0mx9xB91psrHfYUDmk4/wDF8fqPqufxToD+ZbVb99oDvVtp+UKHsBiftXUjs9pHvx+nyRPMFLoIYlQ/u9LlLh6xa6Z9PZFY6jdwjYxP+FXxqdEeyjk6Ey4zrDyKdVogVB/2G6rjSje6vnv14Df/AGqwA9HNn9Ss+awCnIrHfRPD2i5Qpqk/5UbnDm5T2k7gh+IJ2TDU6lQFxPkEzSOhVJE2EOegcXXTK2IQT6kqoQ9inP0dLk0lNlcWxjZ2UgF2VwFAHMRTlvpdBUKpa4OG7TKsdSrsQyCeiF0Euy/ze5bVG1QSfxDf5iD807I8bd1MmxuPUboTKqneUX0vvN8TPUcfmPdCYR8PB81CWGui27yej06mql6WPqN1YYmsO6t0ss9ltaJaeRb2VzUpTTHRYsqJUt1EwIsNzceaNbIEmCOsQoaTBJaTtc8WRlapDdIvsYO/7shlIpsVU0uG0eo95+SZQxTiSDJafui0Dr/lMxkXmZ5mBHpCHoVh8JkOHmQIO4sCZVpYJs0WADHGLzMmACZ6zHNhPmrig8z4XFrjILCYm/3YEErJ4bEiIkgNIv8AAY4N9/NXjavhvVY7VGlz7WEGABYTyVDRVl23Fsa4yTBG5B1dDYfmoq2YSCW87X6WgCVXvMguJAAHiLjp9mDpuFjs+7WBmplEy8WD2mGs6utu7y2G56IjFywhNpZZL2+xdPSKXxVpD3kEEU230s9TMkce6zGTYs06rHjhwn05QVN8zMkmSSTJJO5J6rlIwY6Lp2JR2mO7NnpOdj7XULB0PBGxDhP0uPZVtNh1G8mLefkiqNbvcHRfzTJpu9JJb9dSFFSCCdz05nlcseDrRbV3BuDif9ytAHkync/MhZsOEqxz3E6X06Mg9yzxRxUqeNw84BaPZUxqq0jNsme7zXGjn6lRNv5DqU9vpPmqoVj9c7CfMrhcf6lx3mf0Cbrb+wgTZWVKkqJJJbIxOwugJJIAWsJakkkhnYUGIEj0XUkIHwRYHEmnUa4cb+nKJzIhtXU34XQ8ejtx85SSTa8iU8Fpl2ZbFbPLcaKjIvZJJY6iNYsjxTbx58QCfdQ1ax0/uRfYFJJZo0Ba7S6/laIEzO88oA04Mi5m+w956pJK0Swykx20x5b7Xkn9AhMfm1OkCQNTh4iCNiTvPv8A5SSRFXKmEnSszOa5/Vr2LiG/0gxYqqCSS6kksI5m2+Q3LaZc8AbkonO8O2nV8JkOAd6E7j6JJKH9xaXiXvYvHN+0o1PhqM8PMPBBb+R+aPdUFJrqr4d3Z8Ivd+zG7bTv5BJJYNfUo3i/p2ZmhWJJLjJJLiepNyUSwdEkloyCew3S7ydvmUklBQzXJi5PnsnFp/q+iSSfAlk//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4" name="AutoShape 6" descr="data:image/jpeg;base64,/9j/4AAQSkZJRgABAQAAAQABAAD/2wCEAAkGBxQTEhQUEhQUFRUVFRUUFBQUFBAQFRQVFBQXFhQUFxUYHCggGBolHBQUITEhJSkrLi4uFx8zODMsNygtLisBCgoKDg0OGhAQGiwcHRwsLCwsLCwsLCwsLCwsLCwsLCwsLCwsLCwsLCwsLCwsLCwsLDcsLCwsLCwsLDcsLCwsN//AABEIANcA6wMBIgACEQEDEQH/xAAcAAABBQEBAQAAAAAAAAAAAAAEAAIDBQYBBwj/xAA7EAABAwIFAQYDBgUEAwEAAAABAAIRAyEEBRIxQVEGEyJhcYEykaEjQnKxwfAHFFLR4RUzkqJTYoJD/8QAGQEAAwEBAQAAAAAAAAAAAAAAAAECAwQF/8QAJREAAgIBBAIBBQEAAAAAAAAAAAECESEDEjFRIkETIzJhcYFC/9oADAMBAAIRAxEAPwDNBsJ2lBHHN6pjszaOVwbWd+4smld7xUdXOANkJVztP42w+RI0rqwQtXFtHKy1bNnHlB1Ma48q1oMh66NPWzRoVfic46KidUJTFpHRijN6zYbWzAnlDOqkqOFxaqKRk5Nj0gFyUpQIkY2U9oSwrrqbEU4M8deEmxpG27A1NTXsPG3oVcOGkkHgrIdicZoxLZ2d4VtO0DNFSeHCV5+pGtRrs7YS8SPvVzvkAay4HlNQBzDziE010K1StantRO4l7xODkwNUjWICxzSpWLjaSnpsSAkphEMamUwiqTEAzjQp2J7aKIp0U+BETWlSiiiGU1MGqdw6Pms4oqN1cqKEoXpUcVscahXJXEkAKV0LiSAHSkuBdQMSS4V0BACXQrPKsgr4gxTaP/p7GT0HiIXoGWfw7NAtdXa4yAbiwPIkW3BWctRRKUGzK9keyNTEvBcC2nyeSvTe1fZKl/IOFJg1MbIMXlt/0Vrl9IMADQAAryk0PY5p5BCy3OWS6rB804SqWuBG4IPyXquauFbC0qzegn3F15v2jwBoYqtT6PMehuPzW67BVxWwr6J3bMehWWv6maafRXNapqdMqwGEhStw6h6iNPjAmUlIKaN7sKJwS32PYRBqe1yjcUyCmKg1r08PQlOmUbQpJNpBTJqSsKCHpsRNNQ5lbQxhUzXINpUgrJWKgsFO1II4hM79MD55q0oMFMhXeIwuryKFdlL+Lr0lNHHKDRWJKwqZPVH3Sm08qqEgRvZVuRO1gKS2OZ/w4xdGk2s7S5jtyJBY6/hIPoR6wgafZh1gSJJHyPMGJHn5JOaQ1Fszkp7GE7BaV3Z3TZxE2NhO/lY9FLQy9jLxJnY2AF7nz2sl8iGoMz9LLnuMRB6Gys8BlFg4iRfYybRx0v62V5WwRB8QY/8Aqu0kcQeLecqLEO9QItfWDAFgYuBG4tbyUObZaikcwWpkaSQJsCXRY7iN1rcr7V1W21kiPEwkO5km1rz14NuuSp1pnTI8LtQA1gwJEeHwi394UtIDVcX3iAN9gSs2Weu5TjqOJEgaHTctFp/DwVaYekWESP7FeZ5PjdDhOqNi1tjBvqB6mB/dek5ZjBUbc6gLAtFhbytP5oiyZI8r/jRlWivTrgWqDSfVtx9JVJ/DvH93iQDs8affhepfxayzvcvLo8VJwcPax+hXhWXYgse1w3aQfkU5x3QaCLppnsuOogPPz+aFcFNi8QH06dQbOaEA/EBecjsR15UDwuGsua1osAcDFPTpprERTQ5APZSRDGpjSF3vVHIE4KeKiCdXUZqlNITD3V1GayFaVIFaRLCGvT9SGBT1ViPNswpw6eDcJYZ30upcK/vqA/qZZC0jBW8en6MmaZniYChnUriNzYDrK5ldYXb1uEXRaHP08i4MgRfjqUuADK2OqkfaOdV2ptDy0gcAgGwiI2VY4AEky2ZcIcGuEkG5J8jbzPqjH0D4g6fFzuI2kt62UPdkm5DrEyWjULnwkRtyOEWOiBxfOouv0cNYuD4piwv15UVQNJiP6gAAWtPIEn0i/VWYpggA3LgeA1okXBMRvyh9J0t4ILg46W2M2dtAHW95Nk7CigqPg6T4myOJgujcna26bDp1Cegd8QgzIFv3BV1/IFwcRAueRTOmJN56Df2VbiwT4PhggyNRne8zEHeY4362mQ0Rsc28ueTYn6y6xvH6ojDgtcJM8AkfvlAuqGd7i1wPSR1ROHGoSASRbyF/LcpsC+w1KNJc6BvHHp5Wst92dJa3iN2niJ2v6lZXKcs1kOf4SPiFhq5BjkLXYEFrfIGARtPos/ZT4CO2eIH8jVH9Q0j32XzlVbpeR0K9m7d5lLKdIHcl7udrBeSZ5SiofNXCVyJcaib3sxiu9wTm/epn6bqIVJVR/DzGRVNMmzwR7q+qYfS5w6Erkkts2jog7RxgRDGKIEBO79IsKaISdUQZxK5rQoisKNdcFQqBpU1NqdICRpUrWrtOmp2MU2BxjFIGLoT2pWKhNpp+lPY1TCklYHjnZzFhtTS74X290TmNPQ8jg3Cz9N8H0Kvv5gVWA/eA+a7pRqVnNF2qFhq5H6K2weZ6HhxiDAcCJVM0Jlc/JFWUzd04c0FseK9jG55+SbLi67WjxGOdN5CyOWZm+mQdVhaDdaTBdoGOPis489QocWhqSLOlg9bhrJDjz4gHepUuIy1syRDgADq0mwsfXyTsDmlF3h1Qdr7FWBxtMAkvbYiTJP0Ujsof9NcASNZsXQ0EED7sg7jzjhZrN7WFyJFzL4DrS1riAd+m88gr0ilj6VjqbqEbSbDb2VNnFPCVb1Wnefs4aT5Ei/VUnQnk82o1CXAAXmwi5vtC9AyHs8WNbUqy0i4YQJ9/zTqAoUj9hRDSbh7vE7/kU7HdqaLB9pcx8LTPi6lU5buCUqLuvXa29jaQRYCUKM6DoYywb8R4gLDYvPqte3wtPA5V5luEJoVI3DA4jmJ/wVnPxWS4qwXMMQatRzuNm+QFgqDtLhfAHDhW4qIfGkPYWnlKDadlSSaozWS4o06rHDhwP1XpOdvGprxs9oK8rjS4joV6Hg6/fYFjt3UjpPonrx8lL+EaUsUROrpoeUxjVOykpwjXLE0qamE5lJEMYpbHR2kxG0mIZrlI2os27KDQugqGm5ENCkBBqnptTWhSSkBKxS6ghtS7rVEnhmLpwfVOo1SBZT4lkt9EHRdBXp8o4+GW1OpIB6p4KEwhiR7j0U4cs2jSzj6UXb8kO2qWmUYAujDyU7BoG/1M9FJ/qvIJ9EzFZcd2j2Vc+mRuIVJRZDtFzRz7SSbmQkO0Th8LRPUqkDURSw5Ke2ItzCamaVqhu8+g4RWCylxhzuTefRLLMO0HU6530jyV7k9c1agER/Q3rY/ufJQ30Wl2R4TLoceAxutxNgBurTs1mE4hrz/t12GlHAidI+qFzSzajAbvs7yAG3zQHZqX0qlMfHSIqs6+HcfT6rn1FcWzSLzQRmdE06r2H7riPbj6IULQdpGCoKVdu1Rg1fiCqG00QlcSmjKZlS01D53Wp7A4mTUoO2qNMeoVV2jwvhDxxYoTs/je6rU39HCf1Ws1v0zKPjM2baMWPFlKAic3YG1CRs4B49HITWuVO1Z0k7HJxche8XQ5FDCGuRDChGhSsKTAPpFEhyrmVU7v1NAWPeJd4gmPJUzW9UUJsmNZKSo9QCd3iok8kLkDWbBR4YosVRls9F6KOWRJlr5MfvzCN7qDBVNhKpa4HoVqMwpgsZVbs8QeYcFlPEq7Lg7QJTARTGhBNcpRVQ0UmT1Hod9NrtxKY+omiqmkS5DmZdSPxOczoQNQ97yFdZF2SbXeGtrtcOdLS5zRYSWi8SQqLUSnspGQeRcHkHqCnnsk02Z9jXYYz3jZF+QS0z4gBNoDt4+FENpUdNE0H/bajYCJAjSBaS4mRvwjOxueF57ivUaHvcDTr1QKgJG9F5Pih2wdNrWKb2bw7qGZOpaXFumqQw+PZrtI1RcAhsG0/RSx0VGc0XCp4/ic0Od6mwJ8yAD7qpy2v/L4xjvuuOk+jrFWeFy2rpGoOdUJnTEuMiXQ0XkHcKqzyl4Z5aVFXjsv0a9tOadah/43d5T/AAuv+pVIArDKsdPcVeHt7p/6ILMW6Kjm9Db04XPp2m0aEOLohzHNPIWLp2JHIP5LX6yVm86oaK56Ohw99/quvS9oy1PTN02v3uEoVOWTTd7bIbUhOxlfXTrUTyNbfVt0WCuWtrcejeOVY+mp2lCh6kY5JlBOtODlE0J8pASByIpwhAU4FOhMO78cJzHkoVqlbUhBIYyn1UwIQLapXZckFHmkpSodS6Cu856K+szS4hafsy/vWPw53cNTPxNv9YVDjKcieidlGMNKo17d2uBHsUtSO6OORRe2QY50GDxYrmtXPbLCtFVtakIpYlgqtA+64/7jf+U/NUTQlF7lZTJAZUrKS7RYp07EOpUkWKVkPSKJ7yyhlInyim816fduDHh4c15Bc1haZDnAbtEXXpmHp1KmKp4iqGipDW+EOY3SyYs67Zc9+94AkC4FN/D7LNDHYl9i+Ws/D94j1I+issyzUaobvt9Tz80WS+TbUcNhu97x1Ngqj78AHdE4/IMLXEVaFJ4PVjT9YlY2tmGukKjSQWHS4TNuD57wp8r7TGnAMuZ63b5A/otlOPsycX6H4/8Ahlh9Bbhi6iNWoNl1RoIM21EkfNZHtZ2QxDXB4ZqAEEtMzHML1rLc2p1h4XX6bEeyOIB3uk9CDdoa1ZLDPmk0i0wQQRwbFVXaahNNrxu12k+jhIPzC+hu0nZCjiGk6QHcECCvI+0HZmpSFSk4S17SGu41C7CfcfVY7HCSbN96nGjGdl8b3dem7iQD6GxWqzChoqvbwDb0Nx+a8/wr4IXoOIr95RoVeS3u3fiZt9IUa6qSfZWi8ETWp4ch9cqZjVkzWyZrk8FRBLvfdIYQ1SOICFDynIAIbUUrQh6YUrXwkILYFOHIAVk7vUUI81S1JiS7zmseTNkDGlyNCgxdPlUiZdmsyZ/8zg34cyalHVXo7XA/3G/29SqWmxQ5DmLqNVlRu7TcdRsR7glX2ZYZofqZ8FQCoz8Lrx7LD7ZNdmiyrKxoUzApG005ybYUcmETlmGNaqymPvOj0HJ9hKCJWg7IANNWr0bob5F3xH5CPdKwNhmWOa1oYyzGAMaB0Fv0VJrMpmIrTCbT3UtgkX+SVxpqMNw5pMdSL/lKCpP0mHc7/wB/VDYbEFjg4bg8o7OXSQ5os5ocI2Bi7foUrHWR7sYaZDgYLSIIMe4Wty/tS6RqgiJNiZHWOq8678PGlxjoeB6+SssBVc0MDt9p3BB2IPIT+Rx4E4JnrWCzalV+B4J3jY/I3Q+c5e2o0yAZ38ivOG1C19iQQZBFvkVrMp7RkkNrXaRBcPoSFvHVUlTMnptZR879rMrOFxlakeHkt/C7xN+hV52Zq95h6tLlkVW+1nf9T9Ff/wAc8qipRxLbhwNJ5HVniYfdpP8AxWL7IY0MrsnY+F34XCD+ajWjcP0XpumXjXAJ3fdENiaJY9zTctcW/IxKkpuXPR02TXKlY2FCKid3qKCwoFdDwhNRS1dUqCww1UpQzaia9yKCwrvQoziShRUS71VRNmNBT2tT2UkfhcJK6nKjBKwOnRKMp4HUCDyrWjggFOWgLF6hqoGGc0scWncEgrV5NW73DOYfjo/aN6mmYFQe0A+yp+0dHxCoObO9Rsfl+Sk7L5gKVdjnXaTpf+F1itJ+UNy5RjHxlRYOKiJRWZ4buqjmTIB8J3lpuDPogy9Qs5L4HrRZFT+wA6kk/VZuj4jC1+Ap6aA9PzumxNkVISXO4aP8AJU6v1ROPaKdCmwfFUJqvPRu1MfK/uqmSo5KQW7EKyoV9dB8GH0yHgHYjZ0D97qlKOyTEtY8F3NvY2ISKIWP1GTAlEZdmHduLHeKmTOnoerTwUPjmBlRzRsDad4ULmaiCCPOUJWJs2ONpWbUYdTCN+nk7oVosvwDK+HY9lqjCGP522kfIg+yyGU5m1jQ1zgRsRaCFeYLE92ddB4hwuN7cSOk8/s1p45Ilfog7dZQ6tgq9Jw8bG96zmTT8VvVuoe68GwlSHA9Cvp/HZi2toIH3YeDtfgHkbr5v7TZccPi61Lhrzp/Cbt+hC3xwZ/k1GZVdfd1f/JTE/jZ4Hfk0+6Ga8JmTv73Cub96k5rx+F3hePnoK62y5Uqx0dKySgrocmAppfCQwjUuFyGNWUgU9oWEiso6lSVGGqdjE8IQxrSn9yU+YTrpWOirpYRH4ekGqCi5TkpyYookfUQtepZdeUBiKqIqxydIjxDNYIPIWfZIMHcLQF9lTZiyHauu66Y9HLLs0tTFivhWP8A/wBKP2dTzYT9m/zuY91VF6b2cxQbV0u+CqO7f0ggwfmVLiaBY9zHbtJafY7+ihLa6Lu1YblTJn2/VbulQ1NY0feDR+krE5BcvH/rPyW3wtWWMI4ZuOsR/dRLkCszivre4jYAADoOB7KrdUVpj28+5/RVxpiCTaEkirFSEoTG4xrBYyfL1TXPfUdppgxG/wDlW+W9mGXfWJgXMc+gVUlyK2+CDHYs4rD030ml1QODKgaJMtBAPoWwmt7OY9zRpoVACObb/kV6HlGKo0WinRbpZHxQL+ZPK0WGzQOAOrfjb1TTQmmeQUOw+YG+gD1ciBlePwt3sJHUHUIiCD5L2HD4okHyNienmpRUBsYKrkk8oyXtGWO0vmOh3HkqL+LmFBfQxLIio3u3fiZcfQj/AIr1HtF2SpVgXsGl3kvPe02WVP5WrReJLIqMPmzf/rqSTphVmQ7H1/tdBMCo11M+WsQD7GD7ImliiJDhBBgjoRYhZ3AVtLwehWszumO8bUb8NZoqeWo2ePmPqpmkp/s105YOsdqHh3QzgZulQIBVnQpiq3TEP3BWfBq1ZXMapmKKo0gkHcWIT2pkk4XYUbKqdqndRQxaoTtbugTmjouakwAMOUQaigptSqPTeWJYFVrKsrVbp+JqoTUtoRoy1JWTh6HxIDmkfJJz1HqWlGdgDD8xstNmFTvaVLEDcju6vk9vwk+oBH/ys7iWQ6eCrXs3WDi+g4w2q3wk7NeLg/MBLUX+ugg80F5FiNFZpOx8J9CttlhgPpn7pBaf/WdvnC87ILTBsQYPkQVsMFjdQp1BuRpd6ixWckWWeIbx7fJD4bLjXOkS1oN3CblE4wy2QfMKzwbgxjRtb9youhrJLRwdOgLAWAnqbKizTM9dmnSPQ2T80zEkxNp4P0QECD0jpflItD8FiiHDURp5++fKAbStVhMa1zRJAtwS3b4YnmN1haog3F/LcHe8IvB45x+Akb3cQRLRYjpZU0Kz07A4hwbZxMiYiY9T1VhTxQJsR5i9o5WFy7OnGNdnEwHSSZGzSP3utLhMX99oA1AyN2gbfmmmJov2YnrKAzTBMqAyAbXnoUHTxki9oMEC8+ylrY/eQR5242tynusmj51zrAmhiKtI/ce4D0mx9xB91psrHfYUDmk4/wDF8fqPqufxToD+ZbVb99oDvVtp+UKHsBiftXUjs9pHvx+nyRPMFLoIYlQ/u9LlLh6xa6Z9PZFY6jdwjYxP+FXxqdEeyjk6Ey4zrDyKdVogVB/2G6rjSje6vnv14Df/AGqwA9HNn9Ss+awCnIrHfRPD2i5Qpqk/5UbnDm5T2k7gh+IJ2TDU6lQFxPkEzSOhVJE2EOegcXXTK2IQT6kqoQ9inP0dLk0lNlcWxjZ2UgF2VwFAHMRTlvpdBUKpa4OG7TKsdSrsQyCeiF0Euy/ze5bVG1QSfxDf5iD807I8bd1MmxuPUboTKqneUX0vvN8TPUcfmPdCYR8PB81CWGui27yej06mql6WPqN1YYmsO6t0ss9ltaJaeRb2VzUpTTHRYsqJUt1EwIsNzceaNbIEmCOsQoaTBJaTtc8WRlapDdIvsYO/7shlIpsVU0uG0eo95+SZQxTiSDJafui0Dr/lMxkXmZ5mBHpCHoVh8JkOHmQIO4sCZVpYJs0WADHGLzMmACZ6zHNhPmrig8z4XFrjILCYm/3YEErJ4bEiIkgNIv8AAY4N9/NXjavhvVY7VGlz7WEGABYTyVDRVl23Fsa4yTBG5B1dDYfmoq2YSCW87X6WgCVXvMguJAAHiLjp9mDpuFjs+7WBmplEy8WD2mGs6utu7y2G56IjFywhNpZZL2+xdPSKXxVpD3kEEU230s9TMkce6zGTYs06rHjhwn05QVN8zMkmSSTJJO5J6rlIwY6Lp2JR2mO7NnpOdj7XULB0PBGxDhP0uPZVtNh1G8mLefkiqNbvcHRfzTJpu9JJb9dSFFSCCdz05nlcseDrRbV3BuDif9ytAHkync/MhZsOEqxz3E6X06Mg9yzxRxUqeNw84BaPZUxqq0jNsme7zXGjn6lRNv5DqU9vpPmqoVj9c7CfMrhcf6lx3mf0Cbrb+wgTZWVKkqJJJbIxOwugJJIAWsJakkkhnYUGIEj0XUkIHwRYHEmnUa4cb+nKJzIhtXU34XQ8ejtx85SSTa8iU8Fpl2ZbFbPLcaKjIvZJJY6iNYsjxTbx58QCfdQ1ax0/uRfYFJJZo0Ba7S6/laIEzO88oA04Mi5m+w956pJK0Swykx20x5b7Xkn9AhMfm1OkCQNTh4iCNiTvPv8A5SSRFXKmEnSszOa5/Vr2LiG/0gxYqqCSS6kksI5m2+Q3LaZc8AbkonO8O2nV8JkOAd6E7j6JJKH9xaXiXvYvHN+0o1PhqM8PMPBBb+R+aPdUFJrqr4d3Z8Ivd+zG7bTv5BJJYNfUo3i/p2ZmhWJJLjJJLiepNyUSwdEkloyCew3S7ydvmUklBQzXJi5PnsnFp/q+iSSfAlk//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6" name="AutoShape 8" descr="https://kahvefali.biz/wp-content/uploads/2015/01/Kahve-fal%C4%B1nda-kum-saati.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8" name="Picture 10" descr="http://blog.1789.fr/wp-content/uploads/2012/11/img_small_time.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4" name="Rectangle 13"/>
          <p:cNvSpPr/>
          <p:nvPr/>
        </p:nvSpPr>
        <p:spPr>
          <a:xfrm>
            <a:off x="0" y="285728"/>
            <a:ext cx="8817799" cy="646331"/>
          </a:xfrm>
          <a:prstGeom prst="rect">
            <a:avLst/>
          </a:prstGeom>
        </p:spPr>
        <p:txBody>
          <a:bodyPr wrap="none">
            <a:spAutoFit/>
          </a:bodyPr>
          <a:lstStyle/>
          <a:p>
            <a:r>
              <a:rPr lang="az-Latn-AZ" sz="3600" b="1"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Ratione temporis (zamana görə yurisdiksiya)</a:t>
            </a:r>
            <a:endParaRPr lang="en-US" sz="3600" dirty="0">
              <a:solidFill>
                <a:srgbClr val="FF0000"/>
              </a:solidFill>
            </a:endParaRPr>
          </a:p>
        </p:txBody>
      </p:sp>
      <p:sp>
        <p:nvSpPr>
          <p:cNvPr id="15" name="Rectangle 14"/>
          <p:cNvSpPr/>
          <p:nvPr/>
        </p:nvSpPr>
        <p:spPr>
          <a:xfrm>
            <a:off x="214282" y="1500174"/>
            <a:ext cx="4572000" cy="2246769"/>
          </a:xfrm>
          <a:prstGeom prst="rect">
            <a:avLst/>
          </a:prstGeom>
        </p:spPr>
        <p:txBody>
          <a:bodyPr wrap="square">
            <a:spAutoFit/>
          </a:bodyPr>
          <a:lstStyle/>
          <a:p>
            <a:r>
              <a:rPr lang="az-Latn-AZ" sz="2800" b="1" dirty="0" smtClean="0"/>
              <a:t>Yalnız konkret dövlətin Konvensiya və ya Protokolları </a:t>
            </a:r>
            <a:r>
              <a:rPr lang="az-Latn-AZ" sz="2800" b="1" dirty="0" smtClean="0">
                <a:solidFill>
                  <a:schemeClr val="tx1">
                    <a:lumMod val="95000"/>
                    <a:lumOff val="5000"/>
                  </a:schemeClr>
                </a:solidFill>
              </a:rPr>
              <a:t>imzalamasından</a:t>
            </a:r>
            <a:r>
              <a:rPr lang="az-Latn-AZ" sz="2800" b="1" dirty="0" smtClean="0"/>
              <a:t> sonra baş vermiş pozuntulardan şikayət verilə bilər</a:t>
            </a:r>
            <a:r>
              <a:rPr lang="en-US" sz="2800" b="1" dirty="0" smtClean="0"/>
              <a:t>.</a:t>
            </a:r>
          </a:p>
        </p:txBody>
      </p:sp>
    </p:spTree>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5786" y="0"/>
            <a:ext cx="7715304" cy="2571768"/>
          </a:xfrm>
        </p:spPr>
        <p:txBody>
          <a:bodyPr>
            <a:noAutofit/>
          </a:bodyPr>
          <a:lstStyle/>
          <a:p>
            <a:pPr>
              <a:lnSpc>
                <a:spcPct val="150000"/>
              </a:lnSpc>
              <a:buNone/>
            </a:pPr>
            <a:r>
              <a:rPr lang="en-US" b="1" dirty="0" err="1" smtClean="0"/>
              <a:t>Müraciət</a:t>
            </a:r>
            <a:r>
              <a:rPr lang="en-US" b="1" dirty="0" smtClean="0"/>
              <a:t> </a:t>
            </a:r>
            <a:r>
              <a:rPr lang="en-US" b="1" dirty="0" err="1" smtClean="0"/>
              <a:t>aşağıdakı</a:t>
            </a:r>
            <a:r>
              <a:rPr lang="en-US" b="1" dirty="0" smtClean="0"/>
              <a:t> </a:t>
            </a:r>
            <a:r>
              <a:rPr lang="en-US" b="1" dirty="0" err="1" smtClean="0"/>
              <a:t>qaydalara</a:t>
            </a:r>
            <a:r>
              <a:rPr lang="en-US" b="1" dirty="0" smtClean="0"/>
              <a:t> </a:t>
            </a:r>
            <a:r>
              <a:rPr lang="en-US" b="1" dirty="0" err="1" smtClean="0"/>
              <a:t>uyğun</a:t>
            </a:r>
            <a:r>
              <a:rPr lang="en-US" b="1" dirty="0" smtClean="0"/>
              <a:t> </a:t>
            </a:r>
            <a:r>
              <a:rPr lang="en-US" b="1" dirty="0" err="1" smtClean="0"/>
              <a:t>verilməlidir</a:t>
            </a:r>
            <a:r>
              <a:rPr lang="en-US" b="1" dirty="0" smtClean="0"/>
              <a:t>:</a:t>
            </a:r>
            <a:r>
              <a:rPr lang="en-US" sz="1800" dirty="0" smtClean="0"/>
              <a:t/>
            </a:r>
            <a:br>
              <a:rPr lang="en-US" sz="1800" dirty="0" smtClean="0"/>
            </a:br>
            <a:r>
              <a:rPr lang="en-US" sz="1800" dirty="0" smtClean="0"/>
              <a:t> -</a:t>
            </a:r>
            <a:r>
              <a:rPr lang="en-US" sz="1800" b="1" i="1" dirty="0" err="1" smtClean="0"/>
              <a:t>Ərizə</a:t>
            </a:r>
            <a:r>
              <a:rPr lang="en-US" sz="1800" b="1" i="1" dirty="0" smtClean="0"/>
              <a:t> </a:t>
            </a:r>
            <a:r>
              <a:rPr lang="en-US" sz="1800" b="1" i="1" dirty="0" err="1" smtClean="0"/>
              <a:t>forması</a:t>
            </a:r>
            <a:r>
              <a:rPr lang="en-US" sz="1800" b="1" i="1" dirty="0" smtClean="0"/>
              <a:t> </a:t>
            </a:r>
            <a:r>
              <a:rPr lang="en-US" sz="1800" b="1" i="1" dirty="0" err="1" smtClean="0"/>
              <a:t>Məhkəmənin</a:t>
            </a:r>
            <a:r>
              <a:rPr lang="en-US" sz="1800" b="1" i="1" dirty="0" smtClean="0"/>
              <a:t> </a:t>
            </a:r>
            <a:r>
              <a:rPr lang="en-US" sz="1800" b="1" i="1" dirty="0" err="1" smtClean="0"/>
              <a:t>rəsmi</a:t>
            </a:r>
            <a:r>
              <a:rPr lang="en-US" sz="1800" b="1" i="1" dirty="0" smtClean="0"/>
              <a:t> </a:t>
            </a:r>
            <a:r>
              <a:rPr lang="en-US" sz="1800" b="1" i="1" dirty="0" err="1" smtClean="0"/>
              <a:t>dillərindən</a:t>
            </a:r>
            <a:r>
              <a:rPr lang="en-US" sz="1800" b="1" i="1" dirty="0" smtClean="0"/>
              <a:t> </a:t>
            </a:r>
            <a:r>
              <a:rPr lang="en-US" sz="1800" b="1" i="1" dirty="0" err="1" smtClean="0"/>
              <a:t>birində</a:t>
            </a:r>
            <a:r>
              <a:rPr lang="en-US" sz="1800" dirty="0" smtClean="0"/>
              <a:t/>
            </a:r>
            <a:br>
              <a:rPr lang="en-US" sz="1800" dirty="0" smtClean="0"/>
            </a:br>
            <a:r>
              <a:rPr lang="en-US" sz="1800" b="1" i="1" dirty="0" smtClean="0"/>
              <a:t>(</a:t>
            </a:r>
            <a:r>
              <a:rPr lang="en-US" sz="1800" b="1" i="1" dirty="0" err="1" smtClean="0"/>
              <a:t>ingilis</a:t>
            </a:r>
            <a:r>
              <a:rPr lang="en-US" sz="1800" b="1" i="1" dirty="0" smtClean="0"/>
              <a:t> </a:t>
            </a:r>
            <a:r>
              <a:rPr lang="en-US" sz="1800" b="1" i="1" dirty="0" err="1" smtClean="0"/>
              <a:t>və</a:t>
            </a:r>
            <a:r>
              <a:rPr lang="en-US" sz="1800" b="1" i="1" dirty="0" smtClean="0"/>
              <a:t> </a:t>
            </a:r>
            <a:r>
              <a:rPr lang="en-US" sz="1800" b="1" i="1" dirty="0" err="1" smtClean="0"/>
              <a:t>ya</a:t>
            </a:r>
            <a:r>
              <a:rPr lang="en-US" sz="1800" b="1" i="1" dirty="0" smtClean="0"/>
              <a:t> </a:t>
            </a:r>
            <a:r>
              <a:rPr lang="en-US" sz="1800" b="1" i="1" dirty="0" err="1" smtClean="0"/>
              <a:t>fransız</a:t>
            </a:r>
            <a:r>
              <a:rPr lang="en-US" sz="1800" b="1" i="1" dirty="0" smtClean="0"/>
              <a:t>), </a:t>
            </a:r>
            <a:r>
              <a:rPr lang="en-US" sz="1800" b="1" i="1" dirty="0" err="1" smtClean="0"/>
              <a:t>yaxud</a:t>
            </a:r>
            <a:r>
              <a:rPr lang="en-US" sz="1800" b="1" i="1" dirty="0" smtClean="0"/>
              <a:t> </a:t>
            </a:r>
            <a:r>
              <a:rPr lang="en-US" sz="1800" b="1" i="1" dirty="0" err="1" smtClean="0"/>
              <a:t>da</a:t>
            </a:r>
            <a:r>
              <a:rPr lang="en-US" sz="1800" b="1" i="1" dirty="0" smtClean="0"/>
              <a:t> </a:t>
            </a:r>
            <a:r>
              <a:rPr lang="en-US" sz="1800" b="1" i="1" dirty="0" err="1" smtClean="0"/>
              <a:t>Konvensiyanı</a:t>
            </a:r>
            <a:r>
              <a:rPr lang="en-US" sz="1800" b="1" i="1" dirty="0" smtClean="0"/>
              <a:t> </a:t>
            </a:r>
            <a:r>
              <a:rPr lang="en-US" sz="1800" b="1" i="1" dirty="0" err="1" smtClean="0"/>
              <a:t>ratifikasiya</a:t>
            </a:r>
            <a:r>
              <a:rPr lang="en-US" sz="1800" dirty="0" smtClean="0"/>
              <a:t/>
            </a:r>
            <a:br>
              <a:rPr lang="en-US" sz="1800" dirty="0" smtClean="0"/>
            </a:br>
            <a:r>
              <a:rPr lang="en-US" sz="1800" b="1" i="1" dirty="0" err="1" smtClean="0"/>
              <a:t>etmiş</a:t>
            </a:r>
            <a:r>
              <a:rPr lang="en-US" sz="1800" b="1" i="1" dirty="0" smtClean="0"/>
              <a:t> </a:t>
            </a:r>
            <a:r>
              <a:rPr lang="en-US" sz="1800" b="1" i="1" dirty="0" err="1" smtClean="0"/>
              <a:t>dövlətlərin</a:t>
            </a:r>
            <a:r>
              <a:rPr lang="en-US" sz="1800" b="1" i="1" dirty="0" smtClean="0"/>
              <a:t> </a:t>
            </a:r>
            <a:r>
              <a:rPr lang="en-US" sz="1800" b="1" i="1" dirty="0" err="1" smtClean="0"/>
              <a:t>birinin</a:t>
            </a:r>
            <a:r>
              <a:rPr lang="en-US" sz="1800" b="1" i="1" dirty="0" smtClean="0"/>
              <a:t> </a:t>
            </a:r>
            <a:r>
              <a:rPr lang="en-US" sz="1800" b="1" i="1" dirty="0" err="1" smtClean="0"/>
              <a:t>rəsmi</a:t>
            </a:r>
            <a:r>
              <a:rPr lang="en-US" sz="1800" b="1" i="1" dirty="0" smtClean="0"/>
              <a:t> </a:t>
            </a:r>
            <a:r>
              <a:rPr lang="en-US" sz="1800" b="1" i="1" dirty="0" err="1" smtClean="0"/>
              <a:t>dilində</a:t>
            </a:r>
            <a:r>
              <a:rPr lang="en-US" sz="1800" b="1" i="1" dirty="0" smtClean="0"/>
              <a:t> </a:t>
            </a:r>
            <a:r>
              <a:rPr lang="en-US" sz="1800" b="1" i="1" dirty="0" err="1" smtClean="0"/>
              <a:t>göndərilə</a:t>
            </a:r>
            <a:r>
              <a:rPr lang="en-US" sz="1800" dirty="0" smtClean="0"/>
              <a:t/>
            </a:r>
            <a:br>
              <a:rPr lang="en-US" sz="1800" dirty="0" smtClean="0"/>
            </a:br>
            <a:r>
              <a:rPr lang="en-US" sz="1800" b="1" i="1" dirty="0" err="1" smtClean="0"/>
              <a:t>bilər</a:t>
            </a:r>
            <a:r>
              <a:rPr lang="en-US" sz="1800" b="1" i="1" dirty="0" smtClean="0"/>
              <a:t> (</a:t>
            </a:r>
            <a:r>
              <a:rPr lang="en-US" sz="1800" b="1" i="1" dirty="0" err="1" smtClean="0"/>
              <a:t>məsələn</a:t>
            </a:r>
            <a:r>
              <a:rPr lang="en-US" sz="1800" b="1" i="1" dirty="0" smtClean="0"/>
              <a:t>: </a:t>
            </a:r>
            <a:r>
              <a:rPr lang="en-US" sz="1800" b="1" i="1" dirty="0" err="1" smtClean="0"/>
              <a:t>Azərbaycan</a:t>
            </a:r>
            <a:r>
              <a:rPr lang="en-US" sz="1800" b="1" i="1" dirty="0" smtClean="0"/>
              <a:t>, </a:t>
            </a:r>
            <a:r>
              <a:rPr lang="en-US" sz="1800" b="1" i="1" dirty="0" err="1" smtClean="0"/>
              <a:t>Rus</a:t>
            </a:r>
            <a:r>
              <a:rPr lang="en-US" sz="1800" b="1" i="1" dirty="0" smtClean="0"/>
              <a:t>, </a:t>
            </a:r>
            <a:r>
              <a:rPr lang="en-US" sz="1800" b="1" i="1" dirty="0" err="1" smtClean="0"/>
              <a:t>Türk</a:t>
            </a:r>
            <a:r>
              <a:rPr lang="en-US" sz="1800" b="1" i="1" dirty="0" smtClean="0"/>
              <a:t> </a:t>
            </a:r>
            <a:r>
              <a:rPr lang="en-US" sz="1800" b="1" i="1" dirty="0" err="1" smtClean="0"/>
              <a:t>və</a:t>
            </a:r>
            <a:r>
              <a:rPr lang="en-US" sz="1800" b="1" i="1" dirty="0" smtClean="0"/>
              <a:t> s.).</a:t>
            </a:r>
            <a:r>
              <a:rPr lang="en-US" sz="1800" dirty="0" smtClean="0"/>
              <a:t/>
            </a:r>
            <a:br>
              <a:rPr lang="en-US" sz="1800" dirty="0" smtClean="0"/>
            </a:br>
            <a:r>
              <a:rPr lang="en-US" sz="1800" dirty="0" smtClean="0"/>
              <a:t>- </a:t>
            </a:r>
            <a:r>
              <a:rPr lang="en-US" sz="1800" b="1" i="1" dirty="0" err="1" smtClean="0"/>
              <a:t>Şikayət</a:t>
            </a:r>
            <a:r>
              <a:rPr lang="en-US" sz="1800" b="1" i="1" dirty="0" smtClean="0"/>
              <a:t> </a:t>
            </a:r>
            <a:r>
              <a:rPr lang="en-US" sz="1800" b="1" i="1" dirty="0" err="1" smtClean="0"/>
              <a:t>ərizəsi</a:t>
            </a:r>
            <a:r>
              <a:rPr lang="en-US" sz="1800" b="1" i="1" dirty="0" smtClean="0"/>
              <a:t> </a:t>
            </a:r>
            <a:r>
              <a:rPr lang="en-US" sz="1800" b="1" i="1" dirty="0" err="1" smtClean="0"/>
              <a:t>faksla</a:t>
            </a:r>
            <a:r>
              <a:rPr lang="en-US" sz="1800" b="1" i="1" dirty="0" smtClean="0"/>
              <a:t> </a:t>
            </a:r>
            <a:r>
              <a:rPr lang="en-US" sz="1800" b="1" i="1" dirty="0" err="1" smtClean="0"/>
              <a:t>göndərilirsə</a:t>
            </a:r>
            <a:r>
              <a:rPr lang="en-US" sz="1800" b="1" i="1" dirty="0" smtClean="0"/>
              <a:t>, </a:t>
            </a:r>
            <a:r>
              <a:rPr lang="en-US" sz="1800" b="1" i="1" dirty="0" err="1" smtClean="0"/>
              <a:t>eyni</a:t>
            </a:r>
            <a:r>
              <a:rPr lang="en-US" sz="1800" b="1" i="1" dirty="0" smtClean="0"/>
              <a:t> </a:t>
            </a:r>
            <a:r>
              <a:rPr lang="en-US" sz="1800" b="1" i="1" dirty="0" err="1" smtClean="0"/>
              <a:t>ərizə</a:t>
            </a:r>
            <a:r>
              <a:rPr lang="en-US" sz="1800" b="1" i="1" dirty="0" smtClean="0"/>
              <a:t> </a:t>
            </a:r>
            <a:r>
              <a:rPr lang="en-US" sz="1800" b="1" i="1" dirty="0" err="1" smtClean="0"/>
              <a:t>daha</a:t>
            </a:r>
            <a:r>
              <a:rPr lang="en-US" sz="1800" b="1" i="1" dirty="0" smtClean="0"/>
              <a:t> </a:t>
            </a:r>
            <a:r>
              <a:rPr lang="en-US" sz="1800" b="1" i="1" dirty="0" err="1" smtClean="0"/>
              <a:t>sonra</a:t>
            </a:r>
            <a:r>
              <a:rPr lang="en-US" sz="1800" dirty="0" smtClean="0"/>
              <a:t/>
            </a:r>
            <a:br>
              <a:rPr lang="en-US" sz="1800" dirty="0" smtClean="0"/>
            </a:br>
            <a:r>
              <a:rPr lang="en-US" sz="1800" b="1" i="1" dirty="0" err="1" smtClean="0"/>
              <a:t>poçt</a:t>
            </a:r>
            <a:r>
              <a:rPr lang="en-US" sz="1800" b="1" i="1" dirty="0" smtClean="0"/>
              <a:t> </a:t>
            </a:r>
            <a:r>
              <a:rPr lang="en-US" sz="1800" b="1" i="1" dirty="0" err="1" smtClean="0"/>
              <a:t>vasitəsilə</a:t>
            </a:r>
            <a:r>
              <a:rPr lang="en-US" sz="1800" b="1" i="1" dirty="0" smtClean="0"/>
              <a:t> </a:t>
            </a:r>
            <a:r>
              <a:rPr lang="en-US" sz="1800" b="1" i="1" dirty="0" err="1" smtClean="0"/>
              <a:t>də</a:t>
            </a:r>
            <a:r>
              <a:rPr lang="en-US" sz="1800" b="1" i="1" dirty="0" smtClean="0"/>
              <a:t> </a:t>
            </a:r>
            <a:r>
              <a:rPr lang="en-US" sz="1800" b="1" i="1" dirty="0" err="1" smtClean="0"/>
              <a:t>göndərilməlidir</a:t>
            </a:r>
            <a:r>
              <a:rPr lang="en-US" sz="1800" b="1" i="1" dirty="0" smtClean="0"/>
              <a:t>.</a:t>
            </a:r>
            <a:r>
              <a:rPr lang="en-US" sz="1800" dirty="0" smtClean="0"/>
              <a:t/>
            </a:r>
            <a:br>
              <a:rPr lang="en-US" sz="1800" dirty="0" smtClean="0"/>
            </a:br>
            <a:r>
              <a:rPr lang="en-US" sz="1800" dirty="0" smtClean="0"/>
              <a:t>- </a:t>
            </a:r>
            <a:r>
              <a:rPr lang="en-US" sz="1800" b="1" i="1" dirty="0" err="1" smtClean="0"/>
              <a:t>Şikayətin</a:t>
            </a:r>
            <a:r>
              <a:rPr lang="en-US" sz="1800" b="1" i="1" dirty="0" smtClean="0"/>
              <a:t> </a:t>
            </a:r>
            <a:r>
              <a:rPr lang="en-US" sz="1800" b="1" i="1" dirty="0" err="1" smtClean="0"/>
              <a:t>şifahi</a:t>
            </a:r>
            <a:r>
              <a:rPr lang="en-US" sz="1800" b="1" i="1" dirty="0" smtClean="0"/>
              <a:t> </a:t>
            </a:r>
            <a:r>
              <a:rPr lang="en-US" sz="1800" b="1" i="1" dirty="0" err="1" smtClean="0"/>
              <a:t>şəkildə</a:t>
            </a:r>
            <a:r>
              <a:rPr lang="en-US" sz="1800" b="1" i="1" dirty="0" smtClean="0"/>
              <a:t> </a:t>
            </a:r>
            <a:r>
              <a:rPr lang="en-US" sz="1800" b="1" i="1" dirty="0" err="1" smtClean="0"/>
              <a:t>şəxsən</a:t>
            </a:r>
            <a:r>
              <a:rPr lang="en-US" sz="1800" b="1" i="1" dirty="0" smtClean="0"/>
              <a:t> </a:t>
            </a:r>
            <a:r>
              <a:rPr lang="en-US" sz="1800" b="1" i="1" dirty="0" err="1" smtClean="0"/>
              <a:t>çatdırılması</a:t>
            </a:r>
            <a:r>
              <a:rPr lang="en-US" sz="1800" b="1" i="1" dirty="0" smtClean="0"/>
              <a:t> </a:t>
            </a:r>
            <a:r>
              <a:rPr lang="en-US" sz="1800" b="1" i="1" dirty="0" err="1" smtClean="0"/>
              <a:t>üçün</a:t>
            </a:r>
            <a:r>
              <a:rPr lang="en-US" sz="1800" dirty="0" smtClean="0"/>
              <a:t/>
            </a:r>
            <a:br>
              <a:rPr lang="en-US" sz="1800" dirty="0" smtClean="0"/>
            </a:br>
            <a:r>
              <a:rPr lang="en-US" sz="1800" b="1" i="1" dirty="0" err="1" smtClean="0"/>
              <a:t>Strasburqa</a:t>
            </a:r>
            <a:r>
              <a:rPr lang="en-US" sz="1800" b="1" i="1" dirty="0" smtClean="0"/>
              <a:t> </a:t>
            </a:r>
            <a:r>
              <a:rPr lang="en-US" sz="1800" b="1" i="1" dirty="0" err="1" smtClean="0"/>
              <a:t>getməyə</a:t>
            </a:r>
            <a:r>
              <a:rPr lang="en-US" sz="1800" b="1" i="1" dirty="0" smtClean="0"/>
              <a:t> </a:t>
            </a:r>
            <a:r>
              <a:rPr lang="en-US" sz="1800" b="1" i="1" dirty="0" err="1" smtClean="0"/>
              <a:t>ehtiyac</a:t>
            </a:r>
            <a:r>
              <a:rPr lang="en-US" sz="1800" b="1" i="1" dirty="0" smtClean="0"/>
              <a:t> </a:t>
            </a:r>
            <a:r>
              <a:rPr lang="en-US" sz="1800" b="1" i="1" dirty="0" err="1" smtClean="0"/>
              <a:t>yoxdur</a:t>
            </a:r>
            <a:r>
              <a:rPr lang="en-US" sz="1800" b="1" i="1" dirty="0" smtClean="0"/>
              <a:t>. Bu </a:t>
            </a:r>
            <a:r>
              <a:rPr lang="en-US" sz="1800" b="1" i="1" dirty="0" err="1" smtClean="0"/>
              <a:t>şikayətin</a:t>
            </a:r>
            <a:r>
              <a:rPr lang="en-US" sz="1800" b="1" i="1" dirty="0" smtClean="0"/>
              <a:t> </a:t>
            </a:r>
            <a:r>
              <a:rPr lang="en-US" sz="1800" b="1" i="1" dirty="0" err="1" smtClean="0"/>
              <a:t>daha</a:t>
            </a:r>
            <a:r>
              <a:rPr lang="en-US" sz="1800" dirty="0" smtClean="0"/>
              <a:t/>
            </a:r>
            <a:br>
              <a:rPr lang="en-US" sz="1800" dirty="0" smtClean="0"/>
            </a:br>
            <a:r>
              <a:rPr lang="en-US" sz="1800" b="1" i="1" dirty="0" err="1" smtClean="0"/>
              <a:t>tez</a:t>
            </a:r>
            <a:r>
              <a:rPr lang="en-US" sz="1800" b="1" i="1" dirty="0" smtClean="0"/>
              <a:t> </a:t>
            </a:r>
            <a:r>
              <a:rPr lang="en-US" sz="1800" b="1" i="1" dirty="0" err="1" smtClean="0"/>
              <a:t>baxılmasına</a:t>
            </a:r>
            <a:r>
              <a:rPr lang="en-US" sz="1800" b="1" i="1" dirty="0" smtClean="0"/>
              <a:t> </a:t>
            </a:r>
            <a:r>
              <a:rPr lang="en-US" sz="1800" b="1" i="1" dirty="0" err="1" smtClean="0"/>
              <a:t>kömək</a:t>
            </a:r>
            <a:r>
              <a:rPr lang="en-US" sz="1800" b="1" i="1" dirty="0" smtClean="0"/>
              <a:t> </a:t>
            </a:r>
            <a:r>
              <a:rPr lang="en-US" sz="1800" b="1" i="1" dirty="0" err="1" smtClean="0"/>
              <a:t>etməyəcək</a:t>
            </a:r>
            <a:r>
              <a:rPr lang="en-US" sz="1800" b="1" i="1" dirty="0" smtClean="0"/>
              <a:t> </a:t>
            </a:r>
            <a:r>
              <a:rPr lang="en-US" sz="1800" b="1" i="1" dirty="0" err="1" smtClean="0"/>
              <a:t>və</a:t>
            </a:r>
            <a:r>
              <a:rPr lang="en-US" sz="1800" b="1" i="1" dirty="0" smtClean="0"/>
              <a:t> </a:t>
            </a:r>
            <a:r>
              <a:rPr lang="en-US" sz="1800" b="1" i="1" dirty="0" err="1" smtClean="0"/>
              <a:t>heç</a:t>
            </a:r>
            <a:r>
              <a:rPr lang="en-US" sz="1800" b="1" i="1" dirty="0" smtClean="0"/>
              <a:t> </a:t>
            </a:r>
            <a:r>
              <a:rPr lang="en-US" sz="1800" b="1" i="1" dirty="0" err="1" smtClean="0"/>
              <a:t>bir</a:t>
            </a:r>
            <a:r>
              <a:rPr lang="en-US" sz="1800" b="1" i="1" dirty="0" smtClean="0"/>
              <a:t> </a:t>
            </a:r>
            <a:r>
              <a:rPr lang="en-US" sz="1800" b="1" i="1" dirty="0" err="1" smtClean="0"/>
              <a:t>hüquqi</a:t>
            </a:r>
            <a:r>
              <a:rPr lang="en-US" sz="1800" dirty="0" smtClean="0"/>
              <a:t/>
            </a:r>
            <a:br>
              <a:rPr lang="en-US" sz="1800" dirty="0" smtClean="0"/>
            </a:br>
            <a:r>
              <a:rPr lang="en-US" sz="1800" b="1" i="1" dirty="0" err="1" smtClean="0"/>
              <a:t>məsləhət</a:t>
            </a:r>
            <a:r>
              <a:rPr lang="en-US" sz="1800" b="1" i="1" dirty="0" smtClean="0"/>
              <a:t> </a:t>
            </a:r>
            <a:r>
              <a:rPr lang="en-US" sz="1800" b="1" i="1" dirty="0" err="1" smtClean="0"/>
              <a:t>verilməyəcək</a:t>
            </a:r>
            <a:r>
              <a:rPr lang="en-US" sz="1800" b="1" i="1" dirty="0" smtClean="0"/>
              <a:t>.</a:t>
            </a:r>
            <a:r>
              <a:rPr lang="en-US" sz="1800" dirty="0" smtClean="0"/>
              <a:t/>
            </a:r>
            <a:br>
              <a:rPr lang="en-US" sz="1800" dirty="0" smtClean="0"/>
            </a:br>
            <a:r>
              <a:rPr lang="en-US" sz="1800" dirty="0" smtClean="0"/>
              <a:t>- </a:t>
            </a:r>
            <a:r>
              <a:rPr lang="en-US" sz="1800" b="1" i="1" dirty="0" err="1" smtClean="0"/>
              <a:t>Məhkəmənin</a:t>
            </a:r>
            <a:r>
              <a:rPr lang="en-US" sz="1800" b="1" i="1" dirty="0" smtClean="0"/>
              <a:t> </a:t>
            </a:r>
            <a:r>
              <a:rPr lang="en-US" sz="1800" b="1" i="1" dirty="0" err="1" smtClean="0"/>
              <a:t>Qeydiyyat</a:t>
            </a:r>
            <a:r>
              <a:rPr lang="en-US" sz="1800" b="1" i="1" dirty="0" smtClean="0"/>
              <a:t> </a:t>
            </a:r>
            <a:r>
              <a:rPr lang="en-US" sz="1800" b="1" i="1" dirty="0" err="1" smtClean="0"/>
              <a:t>şöbəsi</a:t>
            </a:r>
            <a:r>
              <a:rPr lang="en-US" sz="1800" b="1" i="1" dirty="0" smtClean="0"/>
              <a:t> </a:t>
            </a:r>
            <a:r>
              <a:rPr lang="en-US" sz="1800" b="1" i="1" dirty="0" err="1" smtClean="0"/>
              <a:t>şikayət</a:t>
            </a:r>
            <a:r>
              <a:rPr lang="en-US" sz="1800" b="1" i="1" dirty="0" smtClean="0"/>
              <a:t> </a:t>
            </a:r>
            <a:r>
              <a:rPr lang="en-US" sz="1800" b="1" i="1" dirty="0" err="1" smtClean="0"/>
              <a:t>ərizəsi</a:t>
            </a:r>
            <a:r>
              <a:rPr lang="en-US" sz="1800" b="1" i="1" dirty="0" smtClean="0"/>
              <a:t> </a:t>
            </a:r>
            <a:r>
              <a:rPr lang="en-US" sz="1800" b="1" i="1" dirty="0" err="1" smtClean="0"/>
              <a:t>ilə</a:t>
            </a:r>
            <a:r>
              <a:rPr lang="en-US" sz="1800" b="1" i="1" dirty="0" smtClean="0"/>
              <a:t> </a:t>
            </a:r>
            <a:r>
              <a:rPr lang="en-US" sz="1800" b="1" i="1" dirty="0" err="1" smtClean="0"/>
              <a:t>bağlı</a:t>
            </a:r>
            <a:r>
              <a:rPr lang="en-US" sz="1800" dirty="0" smtClean="0"/>
              <a:t/>
            </a:r>
            <a:br>
              <a:rPr lang="en-US" sz="1800" dirty="0" smtClean="0"/>
            </a:br>
            <a:r>
              <a:rPr lang="en-US" sz="1800" b="1" i="1" dirty="0" err="1" smtClean="0"/>
              <a:t>əlavə</a:t>
            </a:r>
            <a:r>
              <a:rPr lang="en-US" sz="1800" b="1" i="1" dirty="0" smtClean="0"/>
              <a:t> </a:t>
            </a:r>
            <a:r>
              <a:rPr lang="en-US" sz="1800" b="1" i="1" dirty="0" err="1" smtClean="0"/>
              <a:t>sənəd</a:t>
            </a:r>
            <a:r>
              <a:rPr lang="en-US" sz="1800" b="1" i="1" dirty="0" smtClean="0"/>
              <a:t>, </a:t>
            </a:r>
            <a:r>
              <a:rPr lang="en-US" sz="1800" b="1" i="1" dirty="0" err="1" smtClean="0"/>
              <a:t>məlumat</a:t>
            </a:r>
            <a:r>
              <a:rPr lang="en-US" sz="1800" b="1" i="1" dirty="0" smtClean="0"/>
              <a:t> </a:t>
            </a:r>
            <a:r>
              <a:rPr lang="en-US" sz="1800" b="1" i="1" dirty="0" err="1" smtClean="0"/>
              <a:t>və</a:t>
            </a:r>
            <a:r>
              <a:rPr lang="en-US" sz="1800" b="1" i="1" dirty="0" smtClean="0"/>
              <a:t> </a:t>
            </a:r>
            <a:r>
              <a:rPr lang="en-US" sz="1800" b="1" i="1" dirty="0" err="1" smtClean="0"/>
              <a:t>ya</a:t>
            </a:r>
            <a:r>
              <a:rPr lang="en-US" sz="1800" b="1" i="1" dirty="0" smtClean="0"/>
              <a:t> </a:t>
            </a:r>
            <a:r>
              <a:rPr lang="en-US" sz="1800" b="1" i="1" dirty="0" err="1" smtClean="0"/>
              <a:t>izahat</a:t>
            </a:r>
            <a:r>
              <a:rPr lang="en-US" sz="1800" b="1" i="1" dirty="0" smtClean="0"/>
              <a:t> </a:t>
            </a:r>
            <a:r>
              <a:rPr lang="en-US" sz="1800" b="1" i="1" dirty="0" err="1" smtClean="0"/>
              <a:t>istəyə</a:t>
            </a:r>
            <a:r>
              <a:rPr lang="en-US" sz="1800" b="1" i="1" dirty="0" smtClean="0"/>
              <a:t> </a:t>
            </a:r>
            <a:r>
              <a:rPr lang="en-US" sz="1800" b="1" i="1" dirty="0" err="1" smtClean="0"/>
              <a:t>bilər</a:t>
            </a:r>
            <a:r>
              <a:rPr lang="en-US" sz="1800" b="1" i="1" dirty="0" smtClean="0"/>
              <a:t>.</a:t>
            </a:r>
            <a:r>
              <a:rPr lang="en-US" sz="2000" dirty="0" smtClean="0"/>
              <a:t/>
            </a:r>
            <a:br>
              <a:rPr lang="en-US" sz="2000" dirty="0" smtClean="0"/>
            </a:br>
            <a:endParaRPr lang="ru-RU" sz="2000" dirty="0"/>
          </a:p>
        </p:txBody>
      </p:sp>
    </p:spTree>
    <p:extLst>
      <p:ext uri="{BB962C8B-B14F-4D97-AF65-F5344CB8AC3E}">
        <p14:creationId xmlns:p14="http://schemas.microsoft.com/office/powerpoint/2010/main" val="3100821899"/>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500042"/>
            <a:ext cx="7358114" cy="5857916"/>
          </a:xfrm>
        </p:spPr>
        <p:txBody>
          <a:bodyPr>
            <a:noAutofit/>
          </a:bodyPr>
          <a:lstStyle/>
          <a:p>
            <a:pPr marL="457200" indent="-457200" algn="l">
              <a:lnSpc>
                <a:spcPct val="150000"/>
              </a:lnSpc>
              <a:buFont typeface="+mj-lt"/>
              <a:buAutoNum type="arabicPeriod"/>
            </a:pPr>
            <a:r>
              <a:rPr lang="en-US" sz="2400" b="1" dirty="0" err="1" smtClean="0">
                <a:solidFill>
                  <a:srgbClr val="002060"/>
                </a:solidFill>
              </a:rPr>
              <a:t>Ərizə</a:t>
            </a:r>
            <a:r>
              <a:rPr lang="en-US" sz="2400" b="1" dirty="0" smtClean="0">
                <a:solidFill>
                  <a:srgbClr val="002060"/>
                </a:solidFill>
              </a:rPr>
              <a:t> </a:t>
            </a:r>
            <a:r>
              <a:rPr lang="en-US" sz="2400" b="1" dirty="0" err="1" smtClean="0">
                <a:solidFill>
                  <a:srgbClr val="002060"/>
                </a:solidFill>
              </a:rPr>
              <a:t>formasında</a:t>
            </a:r>
            <a:r>
              <a:rPr lang="en-US" sz="2400" b="1" dirty="0" smtClean="0">
                <a:solidFill>
                  <a:srgbClr val="002060"/>
                </a:solidFill>
              </a:rPr>
              <a:t> </a:t>
            </a:r>
            <a:r>
              <a:rPr lang="en-US" sz="2400" b="1" dirty="0" err="1" smtClean="0">
                <a:solidFill>
                  <a:srgbClr val="002060"/>
                </a:solidFill>
              </a:rPr>
              <a:t>aşağıdakılar</a:t>
            </a:r>
            <a:r>
              <a:rPr lang="en-US" sz="2400" b="1" dirty="0" smtClean="0">
                <a:solidFill>
                  <a:srgbClr val="002060"/>
                </a:solidFill>
              </a:rPr>
              <a:t> </a:t>
            </a:r>
            <a:r>
              <a:rPr lang="en-US" sz="2400" b="1" dirty="0" err="1" smtClean="0">
                <a:solidFill>
                  <a:srgbClr val="002060"/>
                </a:solidFill>
              </a:rPr>
              <a:t>göstərilməlidir</a:t>
            </a:r>
            <a:r>
              <a:rPr lang="en-US" sz="2000" b="1" dirty="0" smtClean="0"/>
              <a:t>:--</a:t>
            </a:r>
            <a:r>
              <a:rPr lang="en-US" sz="2000" dirty="0" smtClean="0"/>
              <a:t> </a:t>
            </a:r>
            <a:r>
              <a:rPr lang="en-US" sz="2000" b="1" i="1" dirty="0" err="1" smtClean="0"/>
              <a:t>Faktların</a:t>
            </a:r>
            <a:r>
              <a:rPr lang="en-US" sz="2000" b="1" i="1" dirty="0" smtClean="0"/>
              <a:t> </a:t>
            </a:r>
            <a:r>
              <a:rPr lang="en-US" sz="2000" b="1" i="1" dirty="0" err="1" smtClean="0"/>
              <a:t>və</a:t>
            </a:r>
            <a:r>
              <a:rPr lang="en-US" sz="2000" b="1" i="1" dirty="0" smtClean="0"/>
              <a:t> </a:t>
            </a:r>
            <a:r>
              <a:rPr lang="en-US" sz="2000" b="1" i="1" dirty="0" err="1" smtClean="0"/>
              <a:t>şikayət</a:t>
            </a:r>
            <a:r>
              <a:rPr lang="en-US" sz="2000" b="1" i="1" dirty="0" smtClean="0"/>
              <a:t> </a:t>
            </a:r>
            <a:r>
              <a:rPr lang="en-US" sz="2000" b="1" i="1" dirty="0" err="1" smtClean="0"/>
              <a:t>edilən</a:t>
            </a:r>
            <a:r>
              <a:rPr lang="en-US" sz="2000" b="1" i="1" dirty="0" smtClean="0"/>
              <a:t> </a:t>
            </a:r>
            <a:r>
              <a:rPr lang="en-US" sz="2000" b="1" i="1" dirty="0" err="1" smtClean="0"/>
              <a:t>məsələnin</a:t>
            </a:r>
            <a:r>
              <a:rPr lang="en-US" sz="2000" b="1" i="1" dirty="0" smtClean="0"/>
              <a:t> </a:t>
            </a:r>
            <a:r>
              <a:rPr lang="en-US" sz="2000" b="1" i="1" dirty="0" err="1" smtClean="0"/>
              <a:t>qısa</a:t>
            </a:r>
            <a:r>
              <a:rPr lang="en-US" sz="2000" b="1" i="1" dirty="0" smtClean="0"/>
              <a:t> </a:t>
            </a:r>
            <a:r>
              <a:rPr lang="en-US" sz="2000" b="1" i="1" dirty="0" err="1" smtClean="0"/>
              <a:t>təsviri</a:t>
            </a:r>
            <a:r>
              <a:rPr lang="en-US" sz="2000" b="1" i="1" dirty="0" smtClean="0"/>
              <a:t>;</a:t>
            </a:r>
            <a:br>
              <a:rPr lang="en-US" sz="2000" b="1" i="1" dirty="0" smtClean="0"/>
            </a:br>
            <a:r>
              <a:rPr lang="en-US" sz="2000" dirty="0" smtClean="0"/>
              <a:t>-</a:t>
            </a:r>
            <a:r>
              <a:rPr lang="en-US" sz="2000" b="1" i="1" dirty="0" err="1" smtClean="0"/>
              <a:t>Pozulduğu</a:t>
            </a:r>
            <a:r>
              <a:rPr lang="en-US" sz="2000" b="1" i="1" dirty="0" smtClean="0"/>
              <a:t> </a:t>
            </a:r>
            <a:r>
              <a:rPr lang="en-US" sz="2000" b="1" i="1" dirty="0" err="1" smtClean="0"/>
              <a:t>güman</a:t>
            </a:r>
            <a:r>
              <a:rPr lang="en-US" sz="2000" b="1" i="1" dirty="0" smtClean="0"/>
              <a:t> </a:t>
            </a:r>
            <a:r>
              <a:rPr lang="en-US" sz="2000" b="1" i="1" dirty="0" err="1" smtClean="0"/>
              <a:t>edilən</a:t>
            </a:r>
            <a:r>
              <a:rPr lang="en-US" sz="2000" b="1" i="1" dirty="0" smtClean="0"/>
              <a:t> </a:t>
            </a:r>
            <a:r>
              <a:rPr lang="en-US" sz="2000" b="1" i="1" dirty="0" err="1" smtClean="0"/>
              <a:t>Konvensiya</a:t>
            </a:r>
            <a:r>
              <a:rPr lang="en-US" sz="2000" b="1" i="1" dirty="0" smtClean="0"/>
              <a:t> </a:t>
            </a:r>
            <a:r>
              <a:rPr lang="en-US" sz="2000" b="1" i="1" dirty="0" err="1" smtClean="0"/>
              <a:t>müddəaları</a:t>
            </a:r>
            <a:r>
              <a:rPr lang="en-US" sz="2000" b="1" i="1" dirty="0" smtClean="0"/>
              <a:t>;</a:t>
            </a:r>
            <a:br>
              <a:rPr lang="en-US" sz="2000" b="1" i="1" dirty="0" smtClean="0"/>
            </a:br>
            <a:r>
              <a:rPr lang="en-US" sz="2000" dirty="0" smtClean="0"/>
              <a:t>-</a:t>
            </a:r>
            <a:r>
              <a:rPr lang="en-US" sz="2000" b="1" i="1" dirty="0" err="1" smtClean="0"/>
              <a:t>Ölkə</a:t>
            </a:r>
            <a:r>
              <a:rPr lang="en-US" sz="2000" b="1" i="1" dirty="0" smtClean="0"/>
              <a:t> </a:t>
            </a:r>
            <a:r>
              <a:rPr lang="en-US" sz="2000" b="1" i="1" dirty="0" err="1" smtClean="0"/>
              <a:t>daxilində</a:t>
            </a:r>
            <a:r>
              <a:rPr lang="en-US" sz="2000" b="1" i="1" dirty="0" smtClean="0"/>
              <a:t> </a:t>
            </a:r>
            <a:r>
              <a:rPr lang="en-US" sz="2000" b="1" i="1" dirty="0" err="1" smtClean="0"/>
              <a:t>artıq</a:t>
            </a:r>
            <a:r>
              <a:rPr lang="en-US" sz="2000" b="1" i="1" dirty="0" smtClean="0"/>
              <a:t> </a:t>
            </a:r>
            <a:r>
              <a:rPr lang="en-US" sz="2000" b="1" i="1" dirty="0" err="1" smtClean="0"/>
              <a:t>həyata</a:t>
            </a:r>
            <a:r>
              <a:rPr lang="en-US" sz="2000" b="1" i="1" dirty="0" smtClean="0"/>
              <a:t> </a:t>
            </a:r>
            <a:r>
              <a:rPr lang="en-US" sz="2000" b="1" i="1" dirty="0" err="1" smtClean="0"/>
              <a:t>keçirilən</a:t>
            </a:r>
            <a:r>
              <a:rPr lang="en-US" sz="2000" b="1" i="1" dirty="0" smtClean="0"/>
              <a:t> </a:t>
            </a:r>
            <a:r>
              <a:rPr lang="en-US" sz="2000" b="1" i="1" dirty="0" err="1" smtClean="0"/>
              <a:t>məhkəmə</a:t>
            </a:r>
            <a:r>
              <a:rPr lang="en-US" sz="2000" b="1" i="1" dirty="0" smtClean="0"/>
              <a:t/>
            </a:r>
            <a:br>
              <a:rPr lang="en-US" sz="2000" b="1" i="1" dirty="0" smtClean="0"/>
            </a:br>
            <a:r>
              <a:rPr lang="en-US" sz="2000" b="1" i="1" dirty="0" err="1" smtClean="0"/>
              <a:t>araşdırmalarının</a:t>
            </a:r>
            <a:r>
              <a:rPr lang="en-US" sz="2000" b="1" i="1" dirty="0" smtClean="0"/>
              <a:t> </a:t>
            </a:r>
            <a:r>
              <a:rPr lang="en-US" sz="2000" b="1" i="1" dirty="0" err="1" smtClean="0"/>
              <a:t>siyahısı</a:t>
            </a:r>
            <a:r>
              <a:rPr lang="en-US" sz="2000" b="1" i="1" dirty="0" smtClean="0"/>
              <a:t>; </a:t>
            </a:r>
            <a:r>
              <a:rPr lang="en-US" sz="2000" b="1" i="1" dirty="0" err="1" smtClean="0"/>
              <a:t>İş</a:t>
            </a:r>
            <a:r>
              <a:rPr lang="en-US" sz="2000" b="1" i="1" dirty="0" smtClean="0"/>
              <a:t> </a:t>
            </a:r>
            <a:r>
              <a:rPr lang="en-US" sz="2000" b="1" i="1" dirty="0" err="1" smtClean="0"/>
              <a:t>üzrə</a:t>
            </a:r>
            <a:r>
              <a:rPr lang="en-US" sz="2000" b="1" i="1" dirty="0" smtClean="0"/>
              <a:t> </a:t>
            </a:r>
            <a:r>
              <a:rPr lang="en-US" sz="2000" b="1" i="1" dirty="0" err="1" smtClean="0"/>
              <a:t>müraciət</a:t>
            </a:r>
            <a:r>
              <a:rPr lang="en-US" sz="2000" b="1" i="1" dirty="0" smtClean="0"/>
              <a:t> </a:t>
            </a:r>
            <a:r>
              <a:rPr lang="en-US" sz="2000" b="1" i="1" dirty="0" err="1" smtClean="0"/>
              <a:t>edilən</a:t>
            </a:r>
            <a:r>
              <a:rPr lang="en-US" sz="2000" b="1" i="1" dirty="0" smtClean="0"/>
              <a:t> </a:t>
            </a:r>
            <a:r>
              <a:rPr lang="en-US" sz="2000" b="1" i="1" dirty="0" err="1" smtClean="0"/>
              <a:t>bütün</a:t>
            </a:r>
            <a:r>
              <a:rPr lang="en-US" sz="2000" b="1" i="1" dirty="0" smtClean="0"/>
              <a:t/>
            </a:r>
            <a:br>
              <a:rPr lang="en-US" sz="2000" b="1" i="1" dirty="0" smtClean="0"/>
            </a:br>
            <a:r>
              <a:rPr lang="en-US" sz="2000" b="1" i="1" dirty="0" err="1" smtClean="0"/>
              <a:t>qurumlar</a:t>
            </a:r>
            <a:r>
              <a:rPr lang="en-US" sz="2000" b="1" i="1" dirty="0" smtClean="0"/>
              <a:t> </a:t>
            </a:r>
            <a:r>
              <a:rPr lang="en-US" sz="2000" b="1" i="1" dirty="0" err="1" smtClean="0"/>
              <a:t>tərəfindən</a:t>
            </a:r>
            <a:r>
              <a:rPr lang="en-US" sz="2000" b="1" i="1" dirty="0" smtClean="0"/>
              <a:t> </a:t>
            </a:r>
            <a:r>
              <a:rPr lang="en-US" sz="2000" b="1" i="1" dirty="0" err="1" smtClean="0"/>
              <a:t>verilən</a:t>
            </a:r>
            <a:r>
              <a:rPr lang="en-US" sz="2000" b="1" i="1" dirty="0" smtClean="0"/>
              <a:t> </a:t>
            </a:r>
            <a:r>
              <a:rPr lang="en-US" sz="2000" b="1" i="1" dirty="0" err="1" smtClean="0"/>
              <a:t>qərarların</a:t>
            </a:r>
            <a:r>
              <a:rPr lang="en-US" sz="2000" b="1" i="1" dirty="0" smtClean="0"/>
              <a:t> </a:t>
            </a:r>
            <a:r>
              <a:rPr lang="en-US" sz="2000" b="1" i="1" dirty="0" err="1" smtClean="0"/>
              <a:t>surəti</a:t>
            </a:r>
            <a:r>
              <a:rPr lang="en-US" sz="2000" b="1" i="1" dirty="0" smtClean="0"/>
              <a:t> (</a:t>
            </a:r>
            <a:r>
              <a:rPr lang="en-US" sz="2000" b="1" i="1" dirty="0" err="1" smtClean="0"/>
              <a:t>bu</a:t>
            </a:r>
            <a:r>
              <a:rPr lang="en-US" sz="2000" b="1" i="1" dirty="0" smtClean="0"/>
              <a:t/>
            </a:r>
            <a:br>
              <a:rPr lang="en-US" sz="2000" b="1" i="1" dirty="0" smtClean="0"/>
            </a:br>
            <a:r>
              <a:rPr lang="en-US" sz="2000" b="1" i="1" dirty="0" err="1" smtClean="0"/>
              <a:t>sənədlər</a:t>
            </a:r>
            <a:r>
              <a:rPr lang="en-US" sz="2000" b="1" i="1" dirty="0" smtClean="0"/>
              <a:t> </a:t>
            </a:r>
            <a:r>
              <a:rPr lang="en-US" sz="2000" b="1" i="1" dirty="0" err="1" smtClean="0"/>
              <a:t>geri</a:t>
            </a:r>
            <a:r>
              <a:rPr lang="en-US" sz="2000" b="1" i="1" dirty="0" smtClean="0"/>
              <a:t> </a:t>
            </a:r>
            <a:r>
              <a:rPr lang="en-US" sz="2000" b="1" i="1" dirty="0" err="1" smtClean="0"/>
              <a:t>qaytarılmayacaq</a:t>
            </a:r>
            <a:r>
              <a:rPr lang="en-US" sz="2000" b="1" i="1" dirty="0" smtClean="0"/>
              <a:t>, </a:t>
            </a:r>
            <a:r>
              <a:rPr lang="en-US" sz="2000" b="1" i="1" dirty="0" err="1" smtClean="0"/>
              <a:t>ona</a:t>
            </a:r>
            <a:r>
              <a:rPr lang="en-US" sz="2000" b="1" i="1" dirty="0" smtClean="0"/>
              <a:t> </a:t>
            </a:r>
            <a:r>
              <a:rPr lang="en-US" sz="2000" b="1" i="1" dirty="0" err="1" smtClean="0"/>
              <a:t>görə</a:t>
            </a:r>
            <a:r>
              <a:rPr lang="en-US" sz="2000" b="1" i="1" dirty="0" smtClean="0"/>
              <a:t> </a:t>
            </a:r>
            <a:r>
              <a:rPr lang="en-US" sz="2000" b="1" i="1" dirty="0" err="1" smtClean="0"/>
              <a:t>də</a:t>
            </a:r>
            <a:r>
              <a:rPr lang="en-US" sz="2000" b="1" i="1" dirty="0" smtClean="0"/>
              <a:t> </a:t>
            </a:r>
            <a:r>
              <a:rPr lang="en-US" sz="2000" b="1" i="1" dirty="0" err="1" smtClean="0"/>
              <a:t>Məhkəməyə</a:t>
            </a:r>
            <a:r>
              <a:rPr lang="en-US" sz="2000" b="1" i="1" dirty="0" smtClean="0"/>
              <a:t/>
            </a:r>
            <a:br>
              <a:rPr lang="en-US" sz="2000" b="1" i="1" dirty="0" smtClean="0"/>
            </a:br>
            <a:r>
              <a:rPr lang="en-US" sz="2000" b="1" i="1" dirty="0" err="1" smtClean="0"/>
              <a:t>ancaq</a:t>
            </a:r>
            <a:r>
              <a:rPr lang="en-US" sz="2000" b="1" i="1" dirty="0" smtClean="0"/>
              <a:t> </a:t>
            </a:r>
            <a:r>
              <a:rPr lang="en-US" sz="2000" b="1" i="1" dirty="0" err="1" smtClean="0"/>
              <a:t>onların</a:t>
            </a:r>
            <a:r>
              <a:rPr lang="en-US" sz="2000" b="1" i="1" dirty="0" smtClean="0"/>
              <a:t> </a:t>
            </a:r>
            <a:r>
              <a:rPr lang="en-US" sz="2000" b="1" i="1" dirty="0" err="1" smtClean="0"/>
              <a:t>surətləri</a:t>
            </a:r>
            <a:r>
              <a:rPr lang="en-US" sz="2000" b="1" i="1" dirty="0" smtClean="0"/>
              <a:t> </a:t>
            </a:r>
            <a:r>
              <a:rPr lang="en-US" sz="2000" b="1" i="1" dirty="0" err="1" smtClean="0"/>
              <a:t>göndərilməlidir</a:t>
            </a:r>
            <a:r>
              <a:rPr lang="en-US" sz="2000" b="1" i="1" dirty="0" smtClean="0"/>
              <a:t>);</a:t>
            </a:r>
            <a:r>
              <a:rPr lang="en-US" sz="2400" b="1" i="1" dirty="0" smtClean="0"/>
              <a:t/>
            </a:r>
            <a:br>
              <a:rPr lang="en-US" sz="2400" b="1" i="1" dirty="0" smtClean="0"/>
            </a:br>
            <a:r>
              <a:rPr lang="en-US" sz="2000" b="1" i="1" dirty="0" smtClean="0"/>
              <a:t/>
            </a:r>
            <a:br>
              <a:rPr lang="en-US" sz="2000" b="1" i="1" dirty="0" smtClean="0"/>
            </a:br>
            <a:endParaRPr lang="ru-RU" sz="2000" dirty="0"/>
          </a:p>
        </p:txBody>
      </p:sp>
    </p:spTree>
    <p:extLst>
      <p:ext uri="{BB962C8B-B14F-4D97-AF65-F5344CB8AC3E}">
        <p14:creationId xmlns:p14="http://schemas.microsoft.com/office/powerpoint/2010/main" val="176830856"/>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1428736"/>
            <a:ext cx="6965245" cy="1202485"/>
          </a:xfrm>
        </p:spPr>
        <p:txBody>
          <a:bodyPr>
            <a:normAutofit fontScale="90000"/>
          </a:bodyPr>
          <a:lstStyle/>
          <a:p>
            <a:pPr algn="l">
              <a:buFont typeface="Wingdings" pitchFamily="2" charset="2"/>
              <a:buChar char="§"/>
            </a:pPr>
            <a:r>
              <a:rPr lang="en-US" b="1" i="1" dirty="0" smtClean="0"/>
              <a:t/>
            </a:r>
            <a:br>
              <a:rPr lang="en-US" b="1" i="1" dirty="0" smtClean="0"/>
            </a:br>
            <a:r>
              <a:rPr lang="en-US" sz="2400" b="1" i="1" dirty="0" smtClean="0"/>
              <a:t/>
            </a:r>
            <a:br>
              <a:rPr lang="en-US" sz="2400" b="1" i="1" dirty="0" smtClean="0"/>
            </a:br>
            <a:r>
              <a:rPr lang="en-US" sz="2400" b="1" i="1" dirty="0" smtClean="0"/>
              <a:t/>
            </a:r>
            <a:br>
              <a:rPr lang="en-US" sz="2400" b="1" i="1" dirty="0" smtClean="0"/>
            </a:br>
            <a:r>
              <a:rPr lang="en-US" sz="2400" b="1" i="1" dirty="0" smtClean="0"/>
              <a:t/>
            </a:r>
            <a:br>
              <a:rPr lang="en-US" sz="2400" b="1" i="1" dirty="0" smtClean="0"/>
            </a:br>
            <a:r>
              <a:rPr lang="en-US" sz="2400" b="1" i="1" dirty="0" smtClean="0"/>
              <a:t/>
            </a:r>
            <a:br>
              <a:rPr lang="en-US" sz="2400" b="1" i="1" dirty="0" smtClean="0"/>
            </a:br>
            <a:r>
              <a:rPr lang="en-US" sz="2700" b="1" i="1" dirty="0" smtClean="0"/>
              <a:t>-</a:t>
            </a:r>
            <a:r>
              <a:rPr lang="en-US" sz="2700" b="1" i="1" dirty="0" err="1" smtClean="0"/>
              <a:t>Şikayət</a:t>
            </a:r>
            <a:r>
              <a:rPr lang="en-US" sz="2700" b="1" i="1" dirty="0" smtClean="0"/>
              <a:t> </a:t>
            </a:r>
            <a:r>
              <a:rPr lang="en-US" sz="2700" b="1" i="1" dirty="0" err="1" smtClean="0"/>
              <a:t>ərizəsini</a:t>
            </a:r>
            <a:r>
              <a:rPr lang="en-US" sz="2700" b="1" i="1" dirty="0" smtClean="0"/>
              <a:t> </a:t>
            </a:r>
            <a:r>
              <a:rPr lang="en-US" sz="2700" b="1" i="1" dirty="0" err="1" smtClean="0"/>
              <a:t>göndərən</a:t>
            </a:r>
            <a:r>
              <a:rPr lang="en-US" sz="2700" b="1" i="1" dirty="0" smtClean="0"/>
              <a:t> </a:t>
            </a:r>
            <a:r>
              <a:rPr lang="en-US" sz="2700" b="1" i="1" dirty="0" err="1" smtClean="0"/>
              <a:t>şəxsin</a:t>
            </a:r>
            <a:r>
              <a:rPr lang="en-US" sz="2700" b="1" i="1" dirty="0" smtClean="0"/>
              <a:t> </a:t>
            </a:r>
            <a:r>
              <a:rPr lang="en-US" sz="2700" b="1" i="1" dirty="0" err="1" smtClean="0"/>
              <a:t>və</a:t>
            </a:r>
            <a:r>
              <a:rPr lang="en-US" sz="2700" b="1" i="1" dirty="0" smtClean="0"/>
              <a:t> </a:t>
            </a:r>
            <a:r>
              <a:rPr lang="en-US" sz="2700" b="1" i="1" dirty="0" err="1" smtClean="0"/>
              <a:t>ya</a:t>
            </a:r>
            <a:r>
              <a:rPr lang="en-US" sz="2700" b="1" i="1" dirty="0" smtClean="0"/>
              <a:t> </a:t>
            </a:r>
            <a:r>
              <a:rPr lang="en-US" sz="2700" b="1" i="1" dirty="0" err="1" smtClean="0"/>
              <a:t>onu</a:t>
            </a:r>
            <a:r>
              <a:rPr lang="en-US" sz="2700" b="1" i="1" dirty="0" smtClean="0"/>
              <a:t> </a:t>
            </a:r>
            <a:r>
              <a:rPr lang="en-US" sz="2700" b="1" i="1" dirty="0" err="1" smtClean="0"/>
              <a:t>təmsil</a:t>
            </a:r>
            <a:r>
              <a:rPr lang="en-US" sz="2700" b="1" i="1" dirty="0" smtClean="0"/>
              <a:t> </a:t>
            </a:r>
            <a:r>
              <a:rPr lang="en-US" sz="2700" b="1" i="1" dirty="0" err="1" smtClean="0"/>
              <a:t>edən</a:t>
            </a:r>
            <a:r>
              <a:rPr lang="en-US" sz="2700" b="1" i="1" dirty="0" smtClean="0"/>
              <a:t/>
            </a:r>
            <a:br>
              <a:rPr lang="en-US" sz="2700" b="1" i="1" dirty="0" smtClean="0"/>
            </a:br>
            <a:r>
              <a:rPr lang="en-US" sz="2700" b="1" i="1" dirty="0" err="1" smtClean="0"/>
              <a:t>şəxsin</a:t>
            </a:r>
            <a:r>
              <a:rPr lang="en-US" sz="2700" b="1" i="1" dirty="0" smtClean="0"/>
              <a:t> </a:t>
            </a:r>
            <a:r>
              <a:rPr lang="en-US" sz="2700" b="1" i="1" dirty="0" err="1" smtClean="0"/>
              <a:t>imzası</a:t>
            </a:r>
            <a:r>
              <a:rPr lang="en-US" sz="2700" b="1" i="1" dirty="0" smtClean="0"/>
              <a:t>. Bu </a:t>
            </a:r>
            <a:r>
              <a:rPr lang="en-US" sz="2700" b="1" i="1" dirty="0" err="1" smtClean="0"/>
              <a:t>şəxs</a:t>
            </a:r>
            <a:r>
              <a:rPr lang="en-US" sz="2700" b="1" i="1" dirty="0" smtClean="0"/>
              <a:t> </a:t>
            </a:r>
            <a:r>
              <a:rPr lang="en-US" sz="2700" b="1" i="1" dirty="0" err="1" smtClean="0"/>
              <a:t>nümayəndə</a:t>
            </a:r>
            <a:r>
              <a:rPr lang="en-US" sz="2700" b="1" i="1" dirty="0" smtClean="0"/>
              <a:t> </a:t>
            </a:r>
            <a:r>
              <a:rPr lang="en-US" sz="2700" b="1" i="1" dirty="0" err="1" smtClean="0"/>
              <a:t>və</a:t>
            </a:r>
            <a:r>
              <a:rPr lang="en-US" sz="2700" b="1" i="1" dirty="0" smtClean="0"/>
              <a:t> </a:t>
            </a:r>
            <a:r>
              <a:rPr lang="en-US" sz="2700" b="1" i="1" dirty="0" err="1" smtClean="0"/>
              <a:t>ya</a:t>
            </a:r>
            <a:r>
              <a:rPr lang="en-US" sz="2700" b="1" i="1" dirty="0" smtClean="0"/>
              <a:t> </a:t>
            </a:r>
            <a:r>
              <a:rPr lang="en-US" sz="2700" b="1" i="1" dirty="0" err="1" smtClean="0"/>
              <a:t>vəkil</a:t>
            </a:r>
            <a:r>
              <a:rPr lang="en-US" sz="2700" b="1" i="1" dirty="0" smtClean="0"/>
              <a:t> </a:t>
            </a:r>
            <a:r>
              <a:rPr lang="en-US" sz="2700" b="1" i="1" dirty="0" err="1" smtClean="0"/>
              <a:t>ola</a:t>
            </a:r>
            <a:r>
              <a:rPr lang="en-US" sz="2700" b="1" i="1" dirty="0" smtClean="0"/>
              <a:t> </a:t>
            </a:r>
            <a:r>
              <a:rPr lang="en-US" sz="2700" b="1" i="1" dirty="0" err="1" smtClean="0"/>
              <a:t>bilər</a:t>
            </a:r>
            <a:r>
              <a:rPr lang="en-US" sz="2700" b="1" i="1" dirty="0" smtClean="0"/>
              <a:t>.</a:t>
            </a:r>
            <a:r>
              <a:rPr lang="ru-RU" sz="2700" dirty="0" smtClean="0"/>
              <a:t/>
            </a:r>
            <a:br>
              <a:rPr lang="ru-RU" sz="2700" dirty="0" smtClean="0"/>
            </a:br>
            <a:r>
              <a:rPr lang="en-US" sz="2700" dirty="0" smtClean="0"/>
              <a:t/>
            </a:r>
            <a:br>
              <a:rPr lang="en-US" sz="2700" dirty="0" smtClean="0"/>
            </a:br>
            <a:r>
              <a:rPr lang="en-US" sz="2700" dirty="0" smtClean="0"/>
              <a:t/>
            </a:r>
            <a:br>
              <a:rPr lang="en-US" sz="2700" dirty="0" smtClean="0"/>
            </a:br>
            <a:r>
              <a:rPr lang="en-US" sz="2700" dirty="0" smtClean="0"/>
              <a:t>-</a:t>
            </a:r>
            <a:r>
              <a:rPr lang="en-US" sz="2700" b="1" i="1" dirty="0" err="1" smtClean="0"/>
              <a:t>Əgər</a:t>
            </a:r>
            <a:r>
              <a:rPr lang="en-US" sz="2700" b="1" i="1" dirty="0" smtClean="0"/>
              <a:t> </a:t>
            </a:r>
            <a:r>
              <a:rPr lang="en-US" sz="2700" b="1" i="1" dirty="0" err="1" smtClean="0"/>
              <a:t>şəxsiyyətin</a:t>
            </a:r>
            <a:r>
              <a:rPr lang="en-US" sz="2700" b="1" i="1" dirty="0" smtClean="0"/>
              <a:t> </a:t>
            </a:r>
            <a:r>
              <a:rPr lang="en-US" sz="2700" b="1" i="1" dirty="0" err="1" smtClean="0"/>
              <a:t>gizli</a:t>
            </a:r>
            <a:r>
              <a:rPr lang="en-US" sz="2700" b="1" i="1" dirty="0" smtClean="0"/>
              <a:t> </a:t>
            </a:r>
            <a:r>
              <a:rPr lang="en-US" sz="2700" b="1" i="1" dirty="0" err="1" smtClean="0"/>
              <a:t>saxlanılması</a:t>
            </a:r>
            <a:r>
              <a:rPr lang="en-US" sz="2700" b="1" i="1" dirty="0" smtClean="0"/>
              <a:t> </a:t>
            </a:r>
            <a:r>
              <a:rPr lang="en-US" sz="2700" b="1" i="1" dirty="0" err="1" smtClean="0"/>
              <a:t>istənilirsə</a:t>
            </a:r>
            <a:r>
              <a:rPr lang="en-US" sz="2700" b="1" i="1" dirty="0" smtClean="0"/>
              <a:t>, </a:t>
            </a:r>
            <a:r>
              <a:rPr lang="en-US" sz="2700" b="1" i="1" dirty="0" err="1" smtClean="0"/>
              <a:t>səbəbləri</a:t>
            </a:r>
            <a:r>
              <a:rPr lang="en-US" sz="2700" b="1" i="1" dirty="0" smtClean="0"/>
              <a:t/>
            </a:r>
            <a:br>
              <a:rPr lang="en-US" sz="2700" b="1" i="1" dirty="0" smtClean="0"/>
            </a:br>
            <a:r>
              <a:rPr lang="en-US" sz="2700" b="1" i="1" dirty="0" err="1" smtClean="0"/>
              <a:t>göstərilməklə</a:t>
            </a:r>
            <a:r>
              <a:rPr lang="en-US" sz="2700" b="1" i="1" dirty="0" smtClean="0"/>
              <a:t> </a:t>
            </a:r>
            <a:r>
              <a:rPr lang="en-US" sz="2700" b="1" i="1" dirty="0" err="1" smtClean="0"/>
              <a:t>dərhal</a:t>
            </a:r>
            <a:r>
              <a:rPr lang="en-US" sz="2700" b="1" i="1" dirty="0" smtClean="0"/>
              <a:t> </a:t>
            </a:r>
            <a:r>
              <a:rPr lang="en-US" sz="2700" b="1" i="1" dirty="0" err="1" smtClean="0"/>
              <a:t>Məhkəmə</a:t>
            </a:r>
            <a:r>
              <a:rPr lang="en-US" sz="2700" b="1" i="1" dirty="0" smtClean="0"/>
              <a:t> </a:t>
            </a:r>
            <a:r>
              <a:rPr lang="en-US" sz="2700" b="1" i="1" dirty="0" err="1" smtClean="0"/>
              <a:t>bu</a:t>
            </a:r>
            <a:r>
              <a:rPr lang="en-US" sz="2700" b="1" i="1" dirty="0" smtClean="0"/>
              <a:t> </a:t>
            </a:r>
            <a:r>
              <a:rPr lang="en-US" sz="2700" b="1" i="1" dirty="0" err="1" smtClean="0"/>
              <a:t>barədə</a:t>
            </a:r>
            <a:r>
              <a:rPr lang="en-US" sz="2700" b="1" i="1" dirty="0" smtClean="0"/>
              <a:t> </a:t>
            </a:r>
            <a:r>
              <a:rPr lang="en-US" sz="2700" b="1" i="1" dirty="0" err="1" smtClean="0"/>
              <a:t>xəbərdar</a:t>
            </a:r>
            <a:r>
              <a:rPr lang="en-US" sz="2700" b="1" i="1" dirty="0" smtClean="0"/>
              <a:t/>
            </a:r>
            <a:br>
              <a:rPr lang="en-US" sz="2700" b="1" i="1" dirty="0" smtClean="0"/>
            </a:br>
            <a:r>
              <a:rPr lang="en-US" sz="2700" b="1" i="1" dirty="0" err="1" smtClean="0"/>
              <a:t>edilməlidir</a:t>
            </a:r>
            <a:r>
              <a:rPr lang="en-US" sz="2700" b="1" i="1" dirty="0" smtClean="0"/>
              <a:t>. </a:t>
            </a:r>
            <a:r>
              <a:rPr lang="en-US" sz="2700" b="1" i="1" dirty="0" err="1" smtClean="0"/>
              <a:t>Bundan</a:t>
            </a:r>
            <a:r>
              <a:rPr lang="en-US" sz="2700" b="1" i="1" dirty="0" smtClean="0"/>
              <a:t> </a:t>
            </a:r>
            <a:r>
              <a:rPr lang="en-US" sz="2700" b="1" i="1" dirty="0" err="1" smtClean="0"/>
              <a:t>sonra</a:t>
            </a:r>
            <a:r>
              <a:rPr lang="en-US" sz="2700" b="1" i="1" dirty="0" smtClean="0"/>
              <a:t> </a:t>
            </a:r>
            <a:r>
              <a:rPr lang="en-US" sz="2700" b="1" i="1" dirty="0" err="1" smtClean="0"/>
              <a:t>xahişin</a:t>
            </a:r>
            <a:r>
              <a:rPr lang="en-US" sz="2700" b="1" i="1" dirty="0" smtClean="0"/>
              <a:t> </a:t>
            </a:r>
            <a:r>
              <a:rPr lang="en-US" sz="2700" b="1" i="1" dirty="0" err="1" smtClean="0"/>
              <a:t>təmin</a:t>
            </a:r>
            <a:r>
              <a:rPr lang="en-US" sz="2700" b="1" i="1" dirty="0" smtClean="0"/>
              <a:t> </a:t>
            </a:r>
            <a:r>
              <a:rPr lang="en-US" sz="2700" b="1" i="1" dirty="0" err="1" smtClean="0"/>
              <a:t>edilibedilməməsini</a:t>
            </a:r>
            <a:r>
              <a:rPr lang="en-US" sz="2700" b="1" i="1" dirty="0" smtClean="0"/>
              <a:t/>
            </a:r>
            <a:br>
              <a:rPr lang="en-US" sz="2700" b="1" i="1" dirty="0" smtClean="0"/>
            </a:br>
            <a:r>
              <a:rPr lang="en-US" sz="2700" b="1" i="1" dirty="0" err="1" smtClean="0"/>
              <a:t>Məhkəmənin</a:t>
            </a:r>
            <a:r>
              <a:rPr lang="en-US" sz="2700" b="1" i="1" dirty="0" smtClean="0"/>
              <a:t> </a:t>
            </a:r>
            <a:r>
              <a:rPr lang="en-US" sz="2700" b="1" i="1" dirty="0" err="1" smtClean="0"/>
              <a:t>Sədri</a:t>
            </a:r>
            <a:r>
              <a:rPr lang="en-US" sz="2700" b="1" i="1" dirty="0" smtClean="0"/>
              <a:t> </a:t>
            </a:r>
            <a:r>
              <a:rPr lang="en-US" sz="2700" b="1" i="1" dirty="0" err="1" smtClean="0"/>
              <a:t>müəyyənləşdirəcək</a:t>
            </a:r>
            <a:r>
              <a:rPr lang="en-US" sz="2200" b="1" i="1" dirty="0" smtClean="0"/>
              <a:t>.</a:t>
            </a:r>
            <a:endParaRPr lang="ru-RU" sz="2200" dirty="0"/>
          </a:p>
        </p:txBody>
      </p:sp>
      <p:sp>
        <p:nvSpPr>
          <p:cNvPr id="3" name="Объект 2"/>
          <p:cNvSpPr>
            <a:spLocks noGrp="1"/>
          </p:cNvSpPr>
          <p:nvPr>
            <p:ph idx="1"/>
          </p:nvPr>
        </p:nvSpPr>
        <p:spPr>
          <a:xfrm>
            <a:off x="1463040" y="2119256"/>
            <a:ext cx="6196405" cy="4167263"/>
          </a:xfrm>
        </p:spPr>
        <p:txBody>
          <a:bodyPr/>
          <a:lstStyle/>
          <a:p>
            <a:pPr>
              <a:buFont typeface="Wingdings" pitchFamily="2" charset="2"/>
              <a:buChar char="§"/>
            </a:pPr>
            <a:endParaRPr lang="en-US" sz="2800" dirty="0" smtClean="0"/>
          </a:p>
          <a:p>
            <a:pPr>
              <a:buNone/>
            </a:pPr>
            <a:endParaRPr lang="en-US" dirty="0" smtClean="0"/>
          </a:p>
        </p:txBody>
      </p:sp>
    </p:spTree>
    <p:extLst>
      <p:ext uri="{BB962C8B-B14F-4D97-AF65-F5344CB8AC3E}">
        <p14:creationId xmlns:p14="http://schemas.microsoft.com/office/powerpoint/2010/main" val="2114150936"/>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Azərbaycanla bağlı pozuntusu tanınan maddələr</a:t>
            </a:r>
            <a:endParaRPr lang="ru-RU" dirty="0"/>
          </a:p>
        </p:txBody>
      </p:sp>
      <p:sp>
        <p:nvSpPr>
          <p:cNvPr id="3" name="Объект 2"/>
          <p:cNvSpPr>
            <a:spLocks noGrp="1"/>
          </p:cNvSpPr>
          <p:nvPr>
            <p:ph idx="1"/>
          </p:nvPr>
        </p:nvSpPr>
        <p:spPr>
          <a:xfrm>
            <a:off x="785786" y="2119257"/>
            <a:ext cx="7643866" cy="3603812"/>
          </a:xfrm>
        </p:spPr>
        <p:txBody>
          <a:bodyPr>
            <a:normAutofit fontScale="70000" lnSpcReduction="20000"/>
          </a:bodyPr>
          <a:lstStyle/>
          <a:p>
            <a:pPr>
              <a:lnSpc>
                <a:spcPct val="90000"/>
              </a:lnSpc>
            </a:pPr>
            <a:r>
              <a:rPr lang="az-Latn-AZ" sz="2800" dirty="0" smtClean="0"/>
              <a:t>2-ci maddə (yaşamaq huququ)</a:t>
            </a:r>
          </a:p>
          <a:p>
            <a:pPr>
              <a:lnSpc>
                <a:spcPct val="90000"/>
              </a:lnSpc>
            </a:pPr>
            <a:r>
              <a:rPr lang="az-Latn-AZ" sz="2800" dirty="0" smtClean="0"/>
              <a:t>3-cü maddə (işgəncələrin qadağan olunması)</a:t>
            </a:r>
          </a:p>
          <a:p>
            <a:pPr>
              <a:lnSpc>
                <a:spcPct val="90000"/>
              </a:lnSpc>
            </a:pPr>
            <a:r>
              <a:rPr lang="az-Latn-AZ" sz="2800" dirty="0" smtClean="0"/>
              <a:t>5-ci maddə (azadlıq və toxunulmazlıq hüququ)- 12 %</a:t>
            </a:r>
          </a:p>
          <a:p>
            <a:pPr>
              <a:lnSpc>
                <a:spcPct val="90000"/>
              </a:lnSpc>
            </a:pPr>
            <a:r>
              <a:rPr lang="az-Latn-AZ" sz="2800" dirty="0" smtClean="0"/>
              <a:t>6-cı maddə (ədalətli məhkəmə araşdırması hüququ)- 32 %</a:t>
            </a:r>
          </a:p>
          <a:p>
            <a:pPr>
              <a:lnSpc>
                <a:spcPct val="90000"/>
              </a:lnSpc>
            </a:pPr>
            <a:r>
              <a:rPr lang="az-Latn-AZ" sz="2800" dirty="0" smtClean="0"/>
              <a:t>10-cu maddə (ifadə azadliğı)</a:t>
            </a:r>
          </a:p>
          <a:p>
            <a:pPr>
              <a:lnSpc>
                <a:spcPct val="90000"/>
              </a:lnSpc>
            </a:pPr>
            <a:r>
              <a:rPr lang="az-Latn-AZ" sz="2800" dirty="0" smtClean="0"/>
              <a:t>11-ci maddə (birləşmək və toplaşmaq hüququ)</a:t>
            </a:r>
          </a:p>
          <a:p>
            <a:pPr>
              <a:lnSpc>
                <a:spcPct val="90000"/>
              </a:lnSpc>
            </a:pPr>
            <a:r>
              <a:rPr lang="az-Latn-AZ" sz="2800" dirty="0" smtClean="0"/>
              <a:t>13-cü maddə (səmərəli hüquqi müdafiə vasitələri hüququ)</a:t>
            </a:r>
          </a:p>
          <a:p>
            <a:pPr>
              <a:lnSpc>
                <a:spcPct val="90000"/>
              </a:lnSpc>
            </a:pPr>
            <a:r>
              <a:rPr lang="az-Latn-AZ" sz="2800" dirty="0" smtClean="0"/>
              <a:t>Protokol 1-1 (mulkiyyət hüququ)- 20 %</a:t>
            </a:r>
          </a:p>
          <a:p>
            <a:pPr>
              <a:lnSpc>
                <a:spcPct val="90000"/>
              </a:lnSpc>
            </a:pPr>
            <a:r>
              <a:rPr lang="az-Latn-AZ" sz="2800" dirty="0" smtClean="0"/>
              <a:t>Protokol 1-3 (azad seçki hüququ)</a:t>
            </a:r>
          </a:p>
          <a:p>
            <a:pPr>
              <a:lnSpc>
                <a:spcPct val="90000"/>
              </a:lnSpc>
            </a:pPr>
            <a:r>
              <a:rPr lang="az-Latn-AZ" sz="2800" dirty="0" smtClean="0"/>
              <a:t>Protokol 4-2 (hərəkət etmək azadlığı)</a:t>
            </a:r>
          </a:p>
          <a:p>
            <a:pPr>
              <a:lnSpc>
                <a:spcPct val="90000"/>
              </a:lnSpc>
            </a:pPr>
            <a:r>
              <a:rPr lang="az-Latn-AZ" sz="2800" dirty="0" smtClean="0"/>
              <a:t>36 %- digər hüquqlar</a:t>
            </a:r>
          </a:p>
          <a:p>
            <a:endParaRPr lang="ru-RU" dirty="0"/>
          </a:p>
        </p:txBody>
      </p:sp>
    </p:spTree>
    <p:extLst>
      <p:ext uri="{BB962C8B-B14F-4D97-AF65-F5344CB8AC3E}">
        <p14:creationId xmlns:p14="http://schemas.microsoft.com/office/powerpoint/2010/main" val="1703144034"/>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6965245" cy="1202485"/>
          </a:xfrm>
        </p:spPr>
        <p:txBody>
          <a:bodyPr>
            <a:noAutofit/>
          </a:bodyPr>
          <a:lstStyle/>
          <a:p>
            <a:r>
              <a:rPr lang="en-US" sz="3200" b="1" dirty="0" err="1" smtClean="0"/>
              <a:t>Fərdi</a:t>
            </a:r>
            <a:r>
              <a:rPr lang="en-US" sz="3200" b="1" dirty="0" smtClean="0"/>
              <a:t> </a:t>
            </a:r>
            <a:r>
              <a:rPr lang="en-US" sz="3200" b="1" dirty="0" err="1" smtClean="0"/>
              <a:t>şikayət</a:t>
            </a:r>
            <a:r>
              <a:rPr lang="en-US" sz="3200" b="1" dirty="0" smtClean="0"/>
              <a:t> </a:t>
            </a:r>
            <a:r>
              <a:rPr lang="en-US" sz="3200" b="1" dirty="0" err="1" smtClean="0"/>
              <a:t>aşağıdakı</a:t>
            </a:r>
            <a:r>
              <a:rPr lang="en-US" sz="3200" b="1" dirty="0" smtClean="0"/>
              <a:t> </a:t>
            </a:r>
            <a:r>
              <a:rPr lang="en-US" sz="3200" b="1" dirty="0" err="1" smtClean="0"/>
              <a:t>meyarlara</a:t>
            </a:r>
            <a:r>
              <a:rPr lang="en-US" sz="3200" b="1" dirty="0" smtClean="0"/>
              <a:t> </a:t>
            </a:r>
            <a:r>
              <a:rPr lang="en-US" sz="3200" b="1" dirty="0" err="1" smtClean="0"/>
              <a:t>cavab</a:t>
            </a:r>
            <a:r>
              <a:rPr lang="en-US" sz="3200" b="1" dirty="0" smtClean="0"/>
              <a:t/>
            </a:r>
            <a:br>
              <a:rPr lang="en-US" sz="3200" b="1" dirty="0" smtClean="0"/>
            </a:br>
            <a:r>
              <a:rPr lang="en-US" sz="3200" b="1" dirty="0" err="1" smtClean="0"/>
              <a:t>verməlidir</a:t>
            </a:r>
            <a:r>
              <a:rPr lang="en-US" sz="3200" b="1" dirty="0" smtClean="0"/>
              <a:t>:</a:t>
            </a:r>
            <a:br>
              <a:rPr lang="en-US" sz="3200" b="1" dirty="0" smtClean="0"/>
            </a:br>
            <a:endParaRPr lang="ru-RU" sz="3200" dirty="0"/>
          </a:p>
        </p:txBody>
      </p:sp>
      <p:sp>
        <p:nvSpPr>
          <p:cNvPr id="4" name="Rectangle 3"/>
          <p:cNvSpPr/>
          <p:nvPr/>
        </p:nvSpPr>
        <p:spPr>
          <a:xfrm>
            <a:off x="0" y="1785926"/>
            <a:ext cx="8858280" cy="4216539"/>
          </a:xfrm>
          <a:prstGeom prst="rect">
            <a:avLst/>
          </a:prstGeom>
        </p:spPr>
        <p:txBody>
          <a:bodyPr wrap="square">
            <a:spAutoFit/>
          </a:bodyPr>
          <a:lstStyle/>
          <a:p>
            <a:pPr algn="just"/>
            <a:r>
              <a:rPr lang="en-US" sz="2800" b="1" i="1" dirty="0" smtClean="0"/>
              <a:t>1</a:t>
            </a:r>
            <a:r>
              <a:rPr lang="en-US" sz="2400" b="1" i="1" dirty="0" smtClean="0"/>
              <a:t>. </a:t>
            </a:r>
            <a:r>
              <a:rPr lang="en-US" sz="2400" b="1" i="1" dirty="0" err="1" smtClean="0"/>
              <a:t>Fərdi</a:t>
            </a:r>
            <a:r>
              <a:rPr lang="en-US" sz="2400" b="1" i="1" dirty="0" smtClean="0"/>
              <a:t> </a:t>
            </a:r>
            <a:r>
              <a:rPr lang="en-US" sz="2400" b="1" i="1" dirty="0" err="1" smtClean="0"/>
              <a:t>şikayətin</a:t>
            </a:r>
            <a:r>
              <a:rPr lang="en-US" sz="2400" b="1" i="1" dirty="0" smtClean="0"/>
              <a:t> </a:t>
            </a:r>
            <a:r>
              <a:rPr lang="en-US" sz="2400" b="1" i="1" dirty="0" err="1" smtClean="0"/>
              <a:t>bütün</a:t>
            </a:r>
            <a:r>
              <a:rPr lang="en-US" sz="2400" b="1" i="1" dirty="0" smtClean="0"/>
              <a:t> </a:t>
            </a:r>
            <a:r>
              <a:rPr lang="en-US" sz="2400" b="1" i="1" dirty="0" err="1" smtClean="0"/>
              <a:t>ölkədaxili</a:t>
            </a:r>
            <a:r>
              <a:rPr lang="en-US" sz="2400" b="1" i="1" dirty="0" smtClean="0"/>
              <a:t> </a:t>
            </a:r>
            <a:r>
              <a:rPr lang="en-US" sz="2400" b="1" i="1" dirty="0" err="1" smtClean="0"/>
              <a:t>hüquq</a:t>
            </a:r>
            <a:r>
              <a:rPr lang="en-US" sz="2400" b="1" i="1" dirty="0" smtClean="0"/>
              <a:t>   </a:t>
            </a:r>
            <a:r>
              <a:rPr lang="en-US" sz="2400" b="1" i="1" dirty="0" err="1" smtClean="0"/>
              <a:t>müdafiə</a:t>
            </a:r>
            <a:r>
              <a:rPr lang="en-US" sz="2400" b="1" i="1" dirty="0" smtClean="0"/>
              <a:t> </a:t>
            </a:r>
            <a:r>
              <a:rPr lang="en-US" sz="2400" b="1" i="1" dirty="0" err="1" smtClean="0"/>
              <a:t>vasitələrinin</a:t>
            </a:r>
            <a:endParaRPr lang="en-US" sz="2400" b="1" i="1" dirty="0" smtClean="0"/>
          </a:p>
          <a:p>
            <a:pPr algn="just"/>
            <a:r>
              <a:rPr lang="en-US" sz="2400" b="1" i="1" dirty="0" err="1" smtClean="0"/>
              <a:t>tükənməsindən</a:t>
            </a:r>
            <a:r>
              <a:rPr lang="en-US" sz="2400" b="1" i="1" dirty="0" smtClean="0"/>
              <a:t> </a:t>
            </a:r>
            <a:r>
              <a:rPr lang="en-US" sz="2400" b="1" i="1" dirty="0" err="1" smtClean="0"/>
              <a:t>sonra</a:t>
            </a:r>
            <a:r>
              <a:rPr lang="en-US" sz="2400" b="1" i="1" dirty="0" smtClean="0"/>
              <a:t> </a:t>
            </a:r>
            <a:r>
              <a:rPr lang="en-US" sz="2400" b="1" i="1" dirty="0" err="1" smtClean="0"/>
              <a:t>verilməsi</a:t>
            </a:r>
            <a:r>
              <a:rPr lang="en-US" sz="2400" b="1" i="1" dirty="0" smtClean="0"/>
              <a:t>;</a:t>
            </a:r>
          </a:p>
          <a:p>
            <a:endParaRPr lang="en-US" sz="2400" b="1" i="1" dirty="0" smtClean="0"/>
          </a:p>
          <a:p>
            <a:r>
              <a:rPr lang="en-US" sz="2400" b="1" i="1" dirty="0" smtClean="0"/>
              <a:t>2. </a:t>
            </a:r>
            <a:r>
              <a:rPr lang="en-US" sz="2400" b="1" i="1" dirty="0" err="1" smtClean="0"/>
              <a:t>Fərdi</a:t>
            </a:r>
            <a:r>
              <a:rPr lang="en-US" sz="2400" b="1" i="1" dirty="0" smtClean="0"/>
              <a:t> </a:t>
            </a:r>
            <a:r>
              <a:rPr lang="en-US" sz="2400" b="1" i="1" dirty="0" err="1" smtClean="0"/>
              <a:t>şikayətin</a:t>
            </a:r>
            <a:r>
              <a:rPr lang="en-US" sz="2400" b="1" i="1" dirty="0" smtClean="0"/>
              <a:t> </a:t>
            </a:r>
            <a:r>
              <a:rPr lang="en-US" sz="2400" b="1" i="1" dirty="0" err="1" smtClean="0"/>
              <a:t>ölkədaxili</a:t>
            </a:r>
            <a:r>
              <a:rPr lang="en-US" sz="2400" b="1" i="1" dirty="0" smtClean="0"/>
              <a:t> </a:t>
            </a:r>
            <a:r>
              <a:rPr lang="en-US" sz="2400" b="1" i="1" dirty="0" err="1" smtClean="0"/>
              <a:t>hakimiyyət</a:t>
            </a:r>
            <a:r>
              <a:rPr lang="en-US" sz="2400" b="1" i="1" dirty="0" smtClean="0"/>
              <a:t> </a:t>
            </a:r>
            <a:r>
              <a:rPr lang="en-US" sz="2400" b="1" i="1" dirty="0" err="1" smtClean="0"/>
              <a:t>orqanlarının</a:t>
            </a:r>
            <a:r>
              <a:rPr lang="en-US" sz="2400" b="1" i="1" dirty="0" smtClean="0"/>
              <a:t> </a:t>
            </a:r>
            <a:r>
              <a:rPr lang="en-US" sz="2400" b="1" i="1" dirty="0" err="1" smtClean="0"/>
              <a:t>müvafiq</a:t>
            </a:r>
            <a:endParaRPr lang="en-US" sz="2400" b="1" i="1" dirty="0" smtClean="0"/>
          </a:p>
          <a:p>
            <a:r>
              <a:rPr lang="en-US" sz="2400" b="1" i="1" dirty="0" err="1" smtClean="0"/>
              <a:t>hüquq</a:t>
            </a:r>
            <a:r>
              <a:rPr lang="en-US" sz="2400" b="1" i="1" dirty="0" smtClean="0"/>
              <a:t> </a:t>
            </a:r>
            <a:r>
              <a:rPr lang="en-US" sz="2400" b="1" i="1" dirty="0" err="1" smtClean="0"/>
              <a:t>pozuntusu</a:t>
            </a:r>
            <a:r>
              <a:rPr lang="en-US" sz="2400" b="1" i="1" dirty="0" smtClean="0"/>
              <a:t> </a:t>
            </a:r>
            <a:r>
              <a:rPr lang="en-US" sz="2400" b="1" i="1" dirty="0" err="1" smtClean="0"/>
              <a:t>ilə</a:t>
            </a:r>
            <a:r>
              <a:rPr lang="en-US" sz="2400" b="1" i="1" dirty="0" smtClean="0"/>
              <a:t> </a:t>
            </a:r>
            <a:r>
              <a:rPr lang="en-US" sz="2400" b="1" i="1" dirty="0" err="1" smtClean="0"/>
              <a:t>bağlı</a:t>
            </a:r>
            <a:r>
              <a:rPr lang="en-US" sz="2400" b="1" i="1" dirty="0" smtClean="0"/>
              <a:t> </a:t>
            </a:r>
            <a:r>
              <a:rPr lang="en-US" sz="2400" b="1" i="1" dirty="0" err="1" smtClean="0"/>
              <a:t>sonuncu</a:t>
            </a:r>
            <a:r>
              <a:rPr lang="en-US" sz="2400" b="1" i="1" dirty="0" smtClean="0"/>
              <a:t> </a:t>
            </a:r>
            <a:r>
              <a:rPr lang="en-US" sz="2400" b="1" i="1" dirty="0" err="1" smtClean="0"/>
              <a:t>qərarının</a:t>
            </a:r>
            <a:r>
              <a:rPr lang="en-US" sz="2400" b="1" i="1" dirty="0" smtClean="0"/>
              <a:t> </a:t>
            </a:r>
            <a:r>
              <a:rPr lang="en-US" sz="2400" b="1" i="1" dirty="0" err="1" smtClean="0"/>
              <a:t>çıxarıldığı</a:t>
            </a:r>
            <a:endParaRPr lang="en-US" sz="2400" b="1" i="1" dirty="0" smtClean="0"/>
          </a:p>
          <a:p>
            <a:r>
              <a:rPr lang="en-US" sz="2400" b="1" i="1" dirty="0" err="1" smtClean="0"/>
              <a:t>tarixdən</a:t>
            </a:r>
            <a:r>
              <a:rPr lang="en-US" sz="2400" b="1" i="1" dirty="0" smtClean="0"/>
              <a:t> 6 ay </a:t>
            </a:r>
            <a:r>
              <a:rPr lang="en-US" sz="2400" b="1" i="1" dirty="0" err="1" smtClean="0"/>
              <a:t>müddətində</a:t>
            </a:r>
            <a:r>
              <a:rPr lang="en-US" sz="2400" b="1" i="1" dirty="0" smtClean="0"/>
              <a:t> </a:t>
            </a:r>
            <a:r>
              <a:rPr lang="en-US" sz="2400" b="1" i="1" dirty="0" err="1" smtClean="0"/>
              <a:t>verilməsi</a:t>
            </a:r>
            <a:r>
              <a:rPr lang="en-US" sz="2400" b="1" i="1" dirty="0" smtClean="0"/>
              <a:t>;</a:t>
            </a:r>
          </a:p>
          <a:p>
            <a:endParaRPr lang="en-US" sz="2400" b="1" i="1" dirty="0" smtClean="0"/>
          </a:p>
          <a:p>
            <a:r>
              <a:rPr lang="en-US" sz="2400" b="1" i="1" dirty="0" smtClean="0"/>
              <a:t>3. </a:t>
            </a:r>
            <a:r>
              <a:rPr lang="en-US" sz="2400" b="1" i="1" dirty="0" err="1" smtClean="0"/>
              <a:t>Fərdi</a:t>
            </a:r>
            <a:r>
              <a:rPr lang="en-US" sz="2400" b="1" i="1" dirty="0" smtClean="0"/>
              <a:t> </a:t>
            </a:r>
            <a:r>
              <a:rPr lang="en-US" sz="2400" b="1" i="1" dirty="0" err="1" smtClean="0"/>
              <a:t>şikayətin</a:t>
            </a:r>
            <a:r>
              <a:rPr lang="en-US" sz="2400" b="1" i="1" dirty="0" smtClean="0"/>
              <a:t> </a:t>
            </a:r>
            <a:r>
              <a:rPr lang="en-US" sz="2400" b="1" i="1" dirty="0" err="1" smtClean="0"/>
              <a:t>anonim</a:t>
            </a:r>
            <a:r>
              <a:rPr lang="en-US" sz="2400" b="1" i="1" dirty="0" smtClean="0"/>
              <a:t> </a:t>
            </a:r>
            <a:r>
              <a:rPr lang="en-US" sz="2400" b="1" i="1" dirty="0" err="1" smtClean="0"/>
              <a:t>olmaması</a:t>
            </a:r>
            <a:r>
              <a:rPr lang="en-US" sz="2400" b="1" i="1" dirty="0" smtClean="0"/>
              <a:t>;</a:t>
            </a:r>
          </a:p>
          <a:p>
            <a:endParaRPr lang="en-US" sz="2400" b="1" i="1" dirty="0" smtClean="0"/>
          </a:p>
          <a:p>
            <a:r>
              <a:rPr lang="en-US" sz="2400" b="1" i="1" dirty="0" smtClean="0"/>
              <a:t>4. </a:t>
            </a:r>
            <a:r>
              <a:rPr lang="en-US" sz="2400" b="1" i="1" dirty="0" err="1" smtClean="0"/>
              <a:t>Fərdi</a:t>
            </a:r>
            <a:r>
              <a:rPr lang="en-US" sz="2400" b="1" i="1" dirty="0" smtClean="0"/>
              <a:t> </a:t>
            </a:r>
            <a:r>
              <a:rPr lang="en-US" sz="2400" b="1" i="1" dirty="0" err="1" smtClean="0"/>
              <a:t>şikayətin</a:t>
            </a:r>
            <a:r>
              <a:rPr lang="en-US" sz="2400" b="1" i="1" dirty="0" smtClean="0"/>
              <a:t> </a:t>
            </a:r>
            <a:r>
              <a:rPr lang="en-US" sz="2400" b="1" i="1" dirty="0" err="1" smtClean="0"/>
              <a:t>mahiyyətcə</a:t>
            </a:r>
            <a:r>
              <a:rPr lang="en-US" sz="2400" b="1" i="1" dirty="0" smtClean="0"/>
              <a:t> </a:t>
            </a:r>
            <a:r>
              <a:rPr lang="en-US" sz="2400" b="1" i="1" dirty="0" err="1" smtClean="0"/>
              <a:t>məhkəmənin</a:t>
            </a:r>
            <a:r>
              <a:rPr lang="en-US" sz="2400" b="1" i="1" dirty="0" smtClean="0"/>
              <a:t> </a:t>
            </a:r>
            <a:r>
              <a:rPr lang="en-US" sz="2400" b="1" i="1" dirty="0" err="1" smtClean="0"/>
              <a:t>artıq</a:t>
            </a:r>
            <a:r>
              <a:rPr lang="en-US" sz="2400" b="1" i="1" dirty="0" smtClean="0"/>
              <a:t> </a:t>
            </a:r>
            <a:r>
              <a:rPr lang="en-US" sz="2400" b="1" i="1" dirty="0" err="1" smtClean="0"/>
              <a:t>baxdığı</a:t>
            </a:r>
            <a:r>
              <a:rPr lang="en-US" sz="2400" b="1" i="1" dirty="0" smtClean="0"/>
              <a:t> </a:t>
            </a:r>
            <a:r>
              <a:rPr lang="en-US" sz="2400" b="1" i="1" dirty="0" err="1" smtClean="0"/>
              <a:t>məsələ</a:t>
            </a:r>
            <a:endParaRPr lang="en-US" sz="2400" b="1" i="1" dirty="0" smtClean="0"/>
          </a:p>
          <a:p>
            <a:r>
              <a:rPr lang="en-US" sz="2400" b="1" i="1" dirty="0" err="1" smtClean="0"/>
              <a:t>ilə</a:t>
            </a:r>
            <a:r>
              <a:rPr lang="en-US" sz="2400" b="1" i="1" dirty="0" smtClean="0"/>
              <a:t> </a:t>
            </a:r>
            <a:r>
              <a:rPr lang="en-US" sz="2400" b="1" i="1" dirty="0" err="1" smtClean="0"/>
              <a:t>eyni</a:t>
            </a:r>
            <a:r>
              <a:rPr lang="en-US" sz="2400" b="1" i="1" dirty="0" smtClean="0"/>
              <a:t> </a:t>
            </a:r>
            <a:r>
              <a:rPr lang="en-US" sz="2400" b="1" i="1" dirty="0" err="1" smtClean="0"/>
              <a:t>olmaması</a:t>
            </a:r>
            <a:r>
              <a:rPr lang="en-US" sz="2400" b="1" i="1" dirty="0" smtClean="0"/>
              <a:t>;</a:t>
            </a:r>
            <a:endParaRPr lang="en-US" sz="2400" dirty="0"/>
          </a:p>
        </p:txBody>
      </p:sp>
    </p:spTree>
    <p:extLst>
      <p:ext uri="{BB962C8B-B14F-4D97-AF65-F5344CB8AC3E}">
        <p14:creationId xmlns:p14="http://schemas.microsoft.com/office/powerpoint/2010/main" val="2635933308"/>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84783"/>
            <a:ext cx="8534752" cy="500249"/>
          </a:xfrm>
        </p:spPr>
        <p:txBody>
          <a:bodyPr>
            <a:normAutofit fontScale="90000"/>
          </a:bodyPr>
          <a:lstStyle/>
          <a:p>
            <a:pPr algn="ctr">
              <a:lnSpc>
                <a:spcPct val="150000"/>
              </a:lnSpc>
            </a:pP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t>
            </a:r>
            <a:br>
              <a:rPr lang="az-Latn-AZ" dirty="0" smtClean="0"/>
            </a:br>
            <a:r>
              <a:rPr lang="az-Latn-AZ" sz="2700" dirty="0" smtClean="0">
                <a:latin typeface="Arial" panose="020B0604020202020204" pitchFamily="34" charset="0"/>
                <a:cs typeface="Arial" panose="020B0604020202020204" pitchFamily="34" charset="0"/>
              </a:rPr>
              <a:t>1.Avropa Şurası təsis edilib-05.05.1949</a:t>
            </a:r>
            <a:br>
              <a:rPr lang="az-Latn-AZ" sz="2700" dirty="0" smtClean="0">
                <a:latin typeface="Arial" panose="020B0604020202020204" pitchFamily="34" charset="0"/>
                <a:cs typeface="Arial" panose="020B0604020202020204" pitchFamily="34" charset="0"/>
              </a:rPr>
            </a:br>
            <a:r>
              <a:rPr lang="az-Latn-AZ" sz="2700" dirty="0"/>
              <a:t>2</a:t>
            </a:r>
            <a:r>
              <a:rPr lang="az-Latn-AZ" sz="2700" dirty="0" smtClean="0">
                <a:latin typeface="Arial" panose="020B0604020202020204" pitchFamily="34" charset="0"/>
                <a:cs typeface="Arial" panose="020B0604020202020204" pitchFamily="34" charset="0"/>
              </a:rPr>
              <a:t>.İnsan hüquqları haqqında Avropa konvensiyası qəbul edilib-04.11.1950,qüvvəyə mİnİb  </a:t>
            </a:r>
            <a:r>
              <a:rPr lang="az-Latn-AZ" sz="2700" dirty="0" smtClean="0"/>
              <a:t>03.09.1953</a:t>
            </a:r>
            <a:r>
              <a:rPr lang="ru-RU" sz="2700" dirty="0" smtClean="0"/>
              <a:t/>
            </a:r>
            <a:br>
              <a:rPr lang="ru-RU" sz="2700" dirty="0" smtClean="0"/>
            </a:br>
            <a:r>
              <a:rPr lang="az-Latn-AZ" sz="2200" dirty="0" smtClean="0"/>
              <a:t/>
            </a:r>
            <a:br>
              <a:rPr lang="az-Latn-AZ" sz="2200" dirty="0" smtClean="0"/>
            </a:br>
            <a:r>
              <a:rPr lang="az-Latn-AZ" sz="2200" dirty="0" smtClean="0"/>
              <a:t/>
            </a:r>
            <a:br>
              <a:rPr lang="az-Latn-AZ" sz="2200" dirty="0" smtClean="0"/>
            </a:br>
            <a:endParaRPr lang="ru-RU" sz="2200" dirty="0"/>
          </a:p>
        </p:txBody>
      </p:sp>
      <p:sp>
        <p:nvSpPr>
          <p:cNvPr id="3" name="Объект 2"/>
          <p:cNvSpPr>
            <a:spLocks noGrp="1"/>
          </p:cNvSpPr>
          <p:nvPr>
            <p:ph idx="1"/>
          </p:nvPr>
        </p:nvSpPr>
        <p:spPr>
          <a:xfrm>
            <a:off x="251520" y="3861048"/>
            <a:ext cx="8208912" cy="2304256"/>
          </a:xfrm>
        </p:spPr>
        <p:txBody>
          <a:bodyPr>
            <a:normAutofit fontScale="92500" lnSpcReduction="20000"/>
          </a:bodyPr>
          <a:lstStyle/>
          <a:p>
            <a:pPr marL="0" indent="0">
              <a:lnSpc>
                <a:spcPct val="200000"/>
              </a:lnSpc>
              <a:buNone/>
            </a:pPr>
            <a:r>
              <a:rPr lang="az-Latn-AZ" dirty="0" smtClean="0"/>
              <a:t>3.Məhkəmə fəaliyyətə  başlayıb-</a:t>
            </a:r>
            <a:r>
              <a:rPr lang="en-US" dirty="0" smtClean="0"/>
              <a:t>21.01.1959</a:t>
            </a:r>
            <a:endParaRPr lang="az-Latn-AZ" dirty="0" smtClean="0"/>
          </a:p>
          <a:p>
            <a:pPr marL="0" indent="0">
              <a:lnSpc>
                <a:spcPct val="150000"/>
              </a:lnSpc>
              <a:buNone/>
            </a:pPr>
            <a:endParaRPr lang="az-Latn-AZ" dirty="0" smtClean="0"/>
          </a:p>
          <a:p>
            <a:pPr marL="0" indent="0">
              <a:lnSpc>
                <a:spcPct val="150000"/>
              </a:lnSpc>
              <a:buNone/>
            </a:pPr>
            <a:r>
              <a:rPr lang="en-US" dirty="0" smtClean="0"/>
              <a:t> </a:t>
            </a:r>
            <a:endParaRPr lang="az-Latn-AZ" dirty="0" smtClean="0">
              <a:solidFill>
                <a:srgbClr val="FF0000"/>
              </a:solidFill>
            </a:endParaRPr>
          </a:p>
          <a:p>
            <a:pPr marL="0" indent="0">
              <a:buNone/>
            </a:pPr>
            <a:endParaRPr lang="az-Latn-AZ" dirty="0" smtClean="0">
              <a:solidFill>
                <a:srgbClr val="FF0000"/>
              </a:solidFill>
            </a:endParaRPr>
          </a:p>
          <a:p>
            <a:pPr marL="0" indent="0">
              <a:buNone/>
            </a:pPr>
            <a:endParaRPr lang="az-Latn-AZ" dirty="0" smtClean="0">
              <a:solidFill>
                <a:srgbClr val="FF0000"/>
              </a:solidFill>
            </a:endParaRPr>
          </a:p>
          <a:p>
            <a:pPr marL="0" indent="0">
              <a:buNone/>
            </a:pPr>
            <a:endParaRPr lang="az-Latn-AZ" dirty="0" smtClean="0">
              <a:solidFill>
                <a:srgbClr val="FF0000"/>
              </a:solidFill>
            </a:endParaRPr>
          </a:p>
          <a:p>
            <a:pPr marL="0" indent="0">
              <a:buNone/>
            </a:pPr>
            <a:endParaRPr lang="az-Latn-AZ" dirty="0" smtClean="0">
              <a:solidFill>
                <a:srgbClr val="FF0000"/>
              </a:solidFill>
            </a:endParaRPr>
          </a:p>
          <a:p>
            <a:pPr marL="0" indent="0">
              <a:buNone/>
            </a:pPr>
            <a:endParaRPr lang="az-Latn-AZ" dirty="0" smtClean="0">
              <a:solidFill>
                <a:srgbClr val="FF0000"/>
              </a:solidFill>
            </a:endParaRPr>
          </a:p>
          <a:p>
            <a:pPr marL="0" indent="0">
              <a:buNone/>
            </a:pPr>
            <a:endParaRPr lang="az-Latn-AZ" dirty="0" smtClean="0">
              <a:solidFill>
                <a:srgbClr val="FF0000"/>
              </a:solidFill>
            </a:endParaRPr>
          </a:p>
          <a:p>
            <a:pPr marL="0" indent="0">
              <a:buNone/>
            </a:pPr>
            <a:endParaRPr lang="az-Latn-AZ" dirty="0" smtClean="0">
              <a:solidFill>
                <a:srgbClr val="FF0000"/>
              </a:solidFill>
            </a:endParaRPr>
          </a:p>
          <a:p>
            <a:pPr marL="0" indent="0">
              <a:buNone/>
            </a:pPr>
            <a:endParaRPr lang="az-Latn-AZ" dirty="0" smtClean="0">
              <a:solidFill>
                <a:srgbClr val="FF0000"/>
              </a:solidFill>
            </a:endParaRPr>
          </a:p>
          <a:p>
            <a:pPr marL="0" indent="0">
              <a:buNone/>
            </a:pPr>
            <a:endParaRPr lang="az-Latn-AZ" dirty="0" smtClean="0">
              <a:solidFill>
                <a:srgbClr val="FF0000"/>
              </a:solidFill>
            </a:endParaRPr>
          </a:p>
          <a:p>
            <a:pPr marL="0" indent="0">
              <a:buNone/>
            </a:pPr>
            <a:endParaRPr lang="az-Latn-AZ" dirty="0" smtClean="0">
              <a:solidFill>
                <a:srgbClr val="FF0000"/>
              </a:solidFill>
            </a:endParaRPr>
          </a:p>
          <a:p>
            <a:pPr marL="0" indent="0">
              <a:buNone/>
            </a:pPr>
            <a:endParaRPr lang="az-Latn-AZ" dirty="0" smtClean="0">
              <a:solidFill>
                <a:srgbClr val="FF0000"/>
              </a:solidFill>
            </a:endParaRPr>
          </a:p>
          <a:p>
            <a:pPr marL="0" indent="0">
              <a:buNone/>
            </a:pPr>
            <a:endParaRPr lang="az-Latn-AZ" dirty="0" smtClean="0">
              <a:solidFill>
                <a:srgbClr val="FF0000"/>
              </a:solidFill>
            </a:endParaRPr>
          </a:p>
        </p:txBody>
      </p:sp>
      <p:sp>
        <p:nvSpPr>
          <p:cNvPr id="4" name="TextBox 3"/>
          <p:cNvSpPr txBox="1"/>
          <p:nvPr/>
        </p:nvSpPr>
        <p:spPr>
          <a:xfrm>
            <a:off x="251520" y="4149080"/>
            <a:ext cx="8892480" cy="1077218"/>
          </a:xfrm>
          <a:prstGeom prst="rect">
            <a:avLst/>
          </a:prstGeom>
          <a:noFill/>
        </p:spPr>
        <p:txBody>
          <a:bodyPr wrap="square" rtlCol="0">
            <a:spAutoFit/>
          </a:bodyPr>
          <a:lstStyle/>
          <a:p>
            <a:r>
              <a:rPr lang="az-Latn-AZ" sz="3200" dirty="0" smtClean="0">
                <a:latin typeface="Arial" panose="020B0604020202020204" pitchFamily="34" charset="0"/>
                <a:cs typeface="Arial" panose="020B0604020202020204" pitchFamily="34" charset="0"/>
              </a:rPr>
              <a:t>                      </a:t>
            </a:r>
          </a:p>
          <a:p>
            <a:r>
              <a:rPr lang="az-Latn-AZ" sz="3200" dirty="0" smtClean="0">
                <a:latin typeface="Arial" panose="020B0604020202020204" pitchFamily="34" charset="0"/>
                <a:cs typeface="Arial" panose="020B0604020202020204" pitchFamily="34" charset="0"/>
              </a:rPr>
              <a:t>4.Azərbaycan Respublikası -25.12.2001</a:t>
            </a:r>
            <a:endParaRPr lang="en-US" sz="3200" dirty="0">
              <a:latin typeface="Arial" panose="020B0604020202020204" pitchFamily="34" charset="0"/>
              <a:cs typeface="Arial" panose="020B0604020202020204" pitchFamily="34" charset="0"/>
            </a:endParaRPr>
          </a:p>
        </p:txBody>
      </p:sp>
      <p:sp>
        <p:nvSpPr>
          <p:cNvPr id="7" name="TextBox 6"/>
          <p:cNvSpPr txBox="1"/>
          <p:nvPr/>
        </p:nvSpPr>
        <p:spPr>
          <a:xfrm>
            <a:off x="971600" y="332656"/>
            <a:ext cx="7429552" cy="707886"/>
          </a:xfrm>
          <a:prstGeom prst="rect">
            <a:avLst/>
          </a:prstGeom>
          <a:noFill/>
        </p:spPr>
        <p:txBody>
          <a:bodyPr wrap="square" rtlCol="0">
            <a:spAutoFit/>
          </a:bodyPr>
          <a:lstStyle/>
          <a:p>
            <a:pPr algn="ctr"/>
            <a:r>
              <a:rPr lang="az-Latn-AZ" sz="4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TARİXİ ASPEKTLƏR</a:t>
            </a:r>
            <a:endPar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048173"/>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1571612"/>
            <a:ext cx="7715304" cy="3970318"/>
          </a:xfrm>
          <a:prstGeom prst="rect">
            <a:avLst/>
          </a:prstGeom>
        </p:spPr>
        <p:txBody>
          <a:bodyPr wrap="square">
            <a:spAutoFit/>
          </a:bodyPr>
          <a:lstStyle/>
          <a:p>
            <a:r>
              <a:rPr lang="az-Latn-AZ" sz="2800" b="1" i="1" dirty="0" smtClean="0"/>
              <a:t> </a:t>
            </a:r>
            <a:r>
              <a:rPr lang="en-US" sz="2800" b="1" i="1" dirty="0" smtClean="0"/>
              <a:t>5. </a:t>
            </a:r>
            <a:r>
              <a:rPr lang="en-US" sz="2800" b="1" i="1" dirty="0" err="1" smtClean="0"/>
              <a:t>Fərdi</a:t>
            </a:r>
            <a:r>
              <a:rPr lang="en-US" sz="2800" b="1" i="1" dirty="0" smtClean="0"/>
              <a:t> </a:t>
            </a:r>
            <a:r>
              <a:rPr lang="en-US" sz="2800" b="1" i="1" dirty="0" err="1" smtClean="0"/>
              <a:t>şikayətin</a:t>
            </a:r>
            <a:r>
              <a:rPr lang="en-US" sz="2800" b="1" i="1" dirty="0" smtClean="0"/>
              <a:t> (</a:t>
            </a:r>
            <a:r>
              <a:rPr lang="en-US" sz="2800" b="1" i="1" dirty="0" err="1" smtClean="0"/>
              <a:t>yuxarıda</a:t>
            </a:r>
            <a:r>
              <a:rPr lang="en-US" sz="2800" b="1" i="1" dirty="0" smtClean="0"/>
              <a:t> </a:t>
            </a:r>
            <a:r>
              <a:rPr lang="en-US" sz="2800" b="1" i="1" dirty="0" err="1" smtClean="0"/>
              <a:t>qeyd</a:t>
            </a:r>
            <a:r>
              <a:rPr lang="en-US" sz="2800" b="1" i="1" dirty="0" smtClean="0"/>
              <a:t> </a:t>
            </a:r>
            <a:r>
              <a:rPr lang="en-US" sz="2800" b="1" i="1" dirty="0" err="1" smtClean="0"/>
              <a:t>edildiyi</a:t>
            </a:r>
            <a:r>
              <a:rPr lang="en-US" sz="2800" b="1" i="1" dirty="0" smtClean="0"/>
              <a:t> </a:t>
            </a:r>
            <a:r>
              <a:rPr lang="en-US" sz="2800" b="1" i="1" dirty="0" err="1" smtClean="0"/>
              <a:t>kimi</a:t>
            </a:r>
            <a:r>
              <a:rPr lang="en-US" sz="2800" b="1" i="1" dirty="0" smtClean="0"/>
              <a:t>) </a:t>
            </a:r>
            <a:r>
              <a:rPr lang="en-US" sz="2800" b="1" i="1" dirty="0" err="1" smtClean="0"/>
              <a:t>Konvensiya</a:t>
            </a:r>
            <a:r>
              <a:rPr lang="en-US" sz="2800" b="1" i="1" dirty="0" smtClean="0"/>
              <a:t> </a:t>
            </a:r>
            <a:r>
              <a:rPr lang="en-US" sz="2800" b="1" i="1" dirty="0" err="1" smtClean="0"/>
              <a:t>və</a:t>
            </a:r>
            <a:endParaRPr lang="en-US" sz="2800" b="1" i="1" dirty="0" smtClean="0"/>
          </a:p>
          <a:p>
            <a:r>
              <a:rPr lang="en-US" sz="2800" b="1" i="1" dirty="0" err="1" smtClean="0"/>
              <a:t>onun</a:t>
            </a:r>
            <a:r>
              <a:rPr lang="en-US" sz="2800" b="1" i="1" dirty="0" smtClean="0"/>
              <a:t> </a:t>
            </a:r>
            <a:r>
              <a:rPr lang="en-US" sz="2800" b="1" i="1" dirty="0" err="1" smtClean="0"/>
              <a:t>Protokollarının</a:t>
            </a:r>
            <a:r>
              <a:rPr lang="en-US" sz="2800" b="1" i="1" dirty="0" smtClean="0"/>
              <a:t> </a:t>
            </a:r>
            <a:r>
              <a:rPr lang="en-US" sz="2800" b="1" i="1" dirty="0" err="1" smtClean="0"/>
              <a:t>müddəalarına</a:t>
            </a:r>
            <a:r>
              <a:rPr lang="en-US" sz="2800" b="1" i="1" dirty="0" smtClean="0"/>
              <a:t> </a:t>
            </a:r>
            <a:r>
              <a:rPr lang="en-US" sz="2800" b="1" i="1" dirty="0" err="1" smtClean="0"/>
              <a:t>zidd</a:t>
            </a:r>
            <a:r>
              <a:rPr lang="en-US" sz="2800" b="1" i="1" dirty="0" smtClean="0"/>
              <a:t> </a:t>
            </a:r>
            <a:r>
              <a:rPr lang="en-US" sz="2800" b="1" i="1" dirty="0" err="1" smtClean="0"/>
              <a:t>olmaması</a:t>
            </a:r>
            <a:r>
              <a:rPr lang="en-US" sz="2800" b="1" i="1" dirty="0" smtClean="0"/>
              <a:t>;</a:t>
            </a:r>
          </a:p>
          <a:p>
            <a:endParaRPr lang="az-Latn-AZ" sz="2800" b="1" i="1" dirty="0" smtClean="0"/>
          </a:p>
          <a:p>
            <a:endParaRPr lang="en-US" sz="2800" b="1" i="1" dirty="0" smtClean="0"/>
          </a:p>
          <a:p>
            <a:endParaRPr lang="az-Latn-AZ" sz="2800" b="1" i="1" dirty="0" smtClean="0"/>
          </a:p>
          <a:p>
            <a:endParaRPr lang="az-Latn-AZ" sz="2800" b="1" i="1" dirty="0" smtClean="0"/>
          </a:p>
          <a:p>
            <a:r>
              <a:rPr lang="en-US" sz="2800" b="1" i="1" dirty="0" smtClean="0"/>
              <a:t>6. </a:t>
            </a:r>
            <a:r>
              <a:rPr lang="en-US" sz="2800" b="1" i="1" dirty="0" err="1" smtClean="0"/>
              <a:t>Şikayətin</a:t>
            </a:r>
            <a:r>
              <a:rPr lang="en-US" sz="2800" b="1" i="1" dirty="0" smtClean="0"/>
              <a:t> </a:t>
            </a:r>
            <a:r>
              <a:rPr lang="en-US" sz="2800" b="1" i="1" dirty="0" err="1" smtClean="0"/>
              <a:t>aydın</a:t>
            </a:r>
            <a:r>
              <a:rPr lang="en-US" sz="2800" b="1" i="1" dirty="0" smtClean="0"/>
              <a:t> </a:t>
            </a:r>
            <a:r>
              <a:rPr lang="en-US" sz="2800" b="1" i="1" dirty="0" err="1" smtClean="0"/>
              <a:t>əsaslandırılması</a:t>
            </a:r>
            <a:r>
              <a:rPr lang="en-US" sz="2800" b="1" i="1" dirty="0" smtClean="0"/>
              <a:t>;</a:t>
            </a:r>
            <a:endParaRPr lang="en-US" sz="2800" dirty="0"/>
          </a:p>
        </p:txBody>
      </p:sp>
      <p:sp>
        <p:nvSpPr>
          <p:cNvPr id="5" name="Rectangle 4"/>
          <p:cNvSpPr/>
          <p:nvPr/>
        </p:nvSpPr>
        <p:spPr>
          <a:xfrm>
            <a:off x="571472" y="3714752"/>
            <a:ext cx="7929618" cy="954107"/>
          </a:xfrm>
          <a:prstGeom prst="rect">
            <a:avLst/>
          </a:prstGeom>
        </p:spPr>
        <p:txBody>
          <a:bodyPr wrap="square">
            <a:spAutoFit/>
          </a:bodyPr>
          <a:lstStyle/>
          <a:p>
            <a:r>
              <a:rPr lang="en-US" sz="2800" b="1" i="1" dirty="0" smtClean="0"/>
              <a:t>7. </a:t>
            </a:r>
            <a:r>
              <a:rPr lang="en-US" sz="2800" b="1" i="1" dirty="0" err="1" smtClean="0"/>
              <a:t>Şikayət</a:t>
            </a:r>
            <a:r>
              <a:rPr lang="en-US" sz="2800" b="1" i="1" dirty="0" smtClean="0"/>
              <a:t> </a:t>
            </a:r>
            <a:r>
              <a:rPr lang="en-US" sz="2800" b="1" i="1" dirty="0" err="1" smtClean="0"/>
              <a:t>vermək</a:t>
            </a:r>
            <a:r>
              <a:rPr lang="en-US" sz="2800" b="1" i="1" dirty="0" smtClean="0"/>
              <a:t> </a:t>
            </a:r>
            <a:r>
              <a:rPr lang="en-US" sz="2800" b="1" i="1" dirty="0" err="1" smtClean="0"/>
              <a:t>hüququndan</a:t>
            </a:r>
            <a:r>
              <a:rPr lang="en-US" sz="2800" b="1" i="1" dirty="0" smtClean="0"/>
              <a:t> sui-</a:t>
            </a:r>
            <a:r>
              <a:rPr lang="en-US" sz="2800" b="1" i="1" dirty="0" err="1" smtClean="0"/>
              <a:t>istifadə</a:t>
            </a:r>
            <a:r>
              <a:rPr lang="en-US" sz="2800" b="1" i="1" dirty="0" smtClean="0"/>
              <a:t> </a:t>
            </a:r>
            <a:r>
              <a:rPr lang="en-US" sz="2800" b="1" i="1" dirty="0" err="1" smtClean="0"/>
              <a:t>edilməməsi</a:t>
            </a:r>
            <a:r>
              <a:rPr lang="en-US" sz="2800" b="1" i="1" dirty="0" smtClean="0"/>
              <a:t>.</a:t>
            </a:r>
            <a:endParaRPr lang="en-US" sz="2800" dirty="0"/>
          </a:p>
        </p:txBody>
      </p:sp>
    </p:spTree>
    <p:extLst>
      <p:ext uri="{BB962C8B-B14F-4D97-AF65-F5344CB8AC3E}">
        <p14:creationId xmlns:p14="http://schemas.microsoft.com/office/powerpoint/2010/main" val="3499087364"/>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
            </a:r>
            <a:br>
              <a:rPr lang="az-Latn-AZ" dirty="0" smtClean="0"/>
            </a:br>
            <a:r>
              <a:rPr lang="az-Latn-AZ" dirty="0" smtClean="0"/>
              <a:t/>
            </a:r>
            <a:br>
              <a:rPr lang="az-Latn-AZ" dirty="0" smtClean="0"/>
            </a:br>
            <a:r>
              <a:rPr lang="en-US" sz="6000" dirty="0" smtClean="0"/>
              <a:t>S</a:t>
            </a:r>
            <a:r>
              <a:rPr lang="az-Latn-AZ" sz="6000" dirty="0" smtClean="0"/>
              <a:t> </a:t>
            </a:r>
            <a:r>
              <a:rPr lang="en-US" sz="6000" dirty="0" smtClean="0"/>
              <a:t>O</a:t>
            </a:r>
            <a:r>
              <a:rPr lang="az-Latn-AZ" sz="6000" dirty="0" smtClean="0"/>
              <a:t> </a:t>
            </a:r>
            <a:r>
              <a:rPr lang="en-US" sz="6000" dirty="0" smtClean="0"/>
              <a:t>N</a:t>
            </a:r>
            <a:r>
              <a:rPr lang="en-US" dirty="0" smtClean="0"/>
              <a:t/>
            </a:r>
            <a:br>
              <a:rPr lang="en-US" dirty="0" smtClean="0"/>
            </a:br>
            <a:endParaRPr lang="ru-RU" dirty="0"/>
          </a:p>
        </p:txBody>
      </p:sp>
      <p:sp>
        <p:nvSpPr>
          <p:cNvPr id="3" name="Объект 2"/>
          <p:cNvSpPr>
            <a:spLocks noGrp="1"/>
          </p:cNvSpPr>
          <p:nvPr>
            <p:ph idx="1"/>
          </p:nvPr>
        </p:nvSpPr>
        <p:spPr>
          <a:xfrm>
            <a:off x="857224" y="2119257"/>
            <a:ext cx="6802221" cy="3603812"/>
          </a:xfrm>
        </p:spPr>
        <p:txBody>
          <a:bodyPr>
            <a:normAutofit/>
          </a:bodyPr>
          <a:lstStyle/>
          <a:p>
            <a:pPr>
              <a:buNone/>
            </a:pPr>
            <a:r>
              <a:rPr lang="az-Latn-AZ" dirty="0" smtClean="0"/>
              <a:t>             </a:t>
            </a:r>
          </a:p>
          <a:p>
            <a:pPr>
              <a:buNone/>
            </a:pPr>
            <a:endParaRPr lang="az-Latn-AZ" dirty="0" smtClean="0"/>
          </a:p>
          <a:p>
            <a:pPr>
              <a:buNone/>
            </a:pPr>
            <a:endParaRPr lang="az-Latn-AZ" dirty="0" smtClean="0"/>
          </a:p>
          <a:p>
            <a:pPr>
              <a:buNone/>
            </a:pPr>
            <a:r>
              <a:rPr lang="az-Latn-AZ" dirty="0" smtClean="0"/>
              <a:t>                                              </a:t>
            </a:r>
          </a:p>
          <a:p>
            <a:pPr>
              <a:buNone/>
            </a:pPr>
            <a:endParaRPr lang="az-Latn-AZ" dirty="0" smtClean="0"/>
          </a:p>
          <a:p>
            <a:pPr>
              <a:buNone/>
            </a:pPr>
            <a:r>
              <a:rPr lang="az-Latn-AZ" dirty="0" smtClean="0"/>
              <a:t>                                              </a:t>
            </a:r>
            <a:endParaRPr lang="ru-RU" dirty="0"/>
          </a:p>
        </p:txBody>
      </p:sp>
      <p:sp>
        <p:nvSpPr>
          <p:cNvPr id="4" name="Rectangle 3"/>
          <p:cNvSpPr/>
          <p:nvPr/>
        </p:nvSpPr>
        <p:spPr>
          <a:xfrm>
            <a:off x="1142975" y="2967335"/>
            <a:ext cx="10316487"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z-Latn-AZ"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a:t>
            </a:r>
            <a:r>
              <a:rPr lang="az-Latn-AZ"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ƏŞƏKKÜRLƏR...</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559467060"/>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571480"/>
            <a:ext cx="6965245" cy="864096"/>
          </a:xfrm>
        </p:spPr>
        <p:txBody>
          <a:bodyPr>
            <a:normAutofit fontScale="90000"/>
          </a:bodyPr>
          <a:lstStyle/>
          <a:p>
            <a:r>
              <a:rPr lang="az-Latn-AZ" dirty="0" smtClean="0"/>
              <a:t/>
            </a:r>
            <a:br>
              <a:rPr lang="az-Latn-AZ" dirty="0" smtClean="0"/>
            </a:br>
            <a:r>
              <a:rPr lang="az-Latn-AZ" sz="3100" dirty="0" smtClean="0"/>
              <a:t/>
            </a:r>
            <a:br>
              <a:rPr lang="az-Latn-AZ" sz="3100" dirty="0" smtClean="0"/>
            </a:br>
            <a:r>
              <a:rPr lang="az-Latn-AZ" sz="3100" dirty="0" smtClean="0"/>
              <a:t> </a:t>
            </a:r>
            <a:br>
              <a:rPr lang="az-Latn-AZ" sz="3100" dirty="0" smtClean="0"/>
            </a:br>
            <a:r>
              <a:rPr lang="az-Latn-AZ" sz="3100" dirty="0" smtClean="0"/>
              <a:t/>
            </a:r>
            <a:br>
              <a:rPr lang="az-Latn-AZ" sz="3100" dirty="0" smtClean="0"/>
            </a:br>
            <a:r>
              <a:rPr lang="az-Latn-AZ" sz="3100" dirty="0" smtClean="0"/>
              <a:t/>
            </a:r>
            <a:br>
              <a:rPr lang="az-Latn-AZ" sz="3100" dirty="0" smtClean="0"/>
            </a:br>
            <a:r>
              <a:rPr lang="az-Latn-AZ" sz="3100" dirty="0" smtClean="0"/>
              <a:t/>
            </a:r>
            <a:br>
              <a:rPr lang="az-Latn-AZ" sz="3100" dirty="0" smtClean="0"/>
            </a:br>
            <a:r>
              <a:rPr lang="az-Latn-AZ" sz="3100" dirty="0" smtClean="0"/>
              <a:t/>
            </a:r>
            <a:br>
              <a:rPr lang="az-Latn-AZ" sz="3100" dirty="0" smtClean="0"/>
            </a:br>
            <a:r>
              <a:rPr lang="az-Latn-AZ" sz="3100" dirty="0" smtClean="0"/>
              <a:t/>
            </a:r>
            <a:br>
              <a:rPr lang="az-Latn-AZ" sz="3100" dirty="0" smtClean="0"/>
            </a:br>
            <a:r>
              <a:rPr lang="az-Latn-AZ" sz="3100" dirty="0" smtClean="0"/>
              <a:t/>
            </a:r>
            <a:br>
              <a:rPr lang="az-Latn-AZ" sz="3100" dirty="0" smtClean="0"/>
            </a:br>
            <a:r>
              <a:rPr lang="az-Latn-AZ" sz="3100" dirty="0" smtClean="0"/>
              <a:t/>
            </a:r>
            <a:br>
              <a:rPr lang="az-Latn-AZ" sz="3100" dirty="0" smtClean="0"/>
            </a:br>
            <a:r>
              <a:rPr lang="az-Latn-AZ" sz="3100" dirty="0"/>
              <a:t/>
            </a:r>
            <a:br>
              <a:rPr lang="az-Latn-AZ" sz="3100" dirty="0"/>
            </a:br>
            <a:r>
              <a:rPr lang="az-Latn-AZ" sz="3100" dirty="0" smtClean="0"/>
              <a:t/>
            </a:r>
            <a:br>
              <a:rPr lang="az-Latn-AZ" sz="3100" dirty="0" smtClean="0"/>
            </a:br>
            <a:r>
              <a:rPr lang="az-Latn-AZ" sz="3100" dirty="0" smtClean="0"/>
              <a:t>Maddə 19</a:t>
            </a:r>
            <a:br>
              <a:rPr lang="az-Latn-AZ" sz="3100" dirty="0" smtClean="0"/>
            </a:br>
            <a:r>
              <a:rPr lang="az-Latn-AZ" sz="3200" dirty="0" smtClean="0">
                <a:solidFill>
                  <a:srgbClr val="FF0000"/>
                </a:solidFill>
              </a:rPr>
              <a:t>Məhkəmənin təsis olunması</a:t>
            </a:r>
            <a:r>
              <a:rPr lang="az-Latn-AZ" sz="3100" dirty="0" smtClean="0"/>
              <a:t/>
            </a:r>
            <a:br>
              <a:rPr lang="az-Latn-AZ" sz="3100" dirty="0" smtClean="0"/>
            </a:br>
            <a:r>
              <a:rPr lang="az-Latn-AZ" sz="3100" dirty="0"/>
              <a:t/>
            </a:r>
            <a:br>
              <a:rPr lang="az-Latn-AZ" sz="3100" dirty="0"/>
            </a:br>
            <a:r>
              <a:rPr lang="az-Latn-AZ" sz="3100" dirty="0" smtClean="0"/>
              <a:t/>
            </a:r>
            <a:br>
              <a:rPr lang="az-Latn-AZ" sz="3100" dirty="0" smtClean="0"/>
            </a:br>
            <a:r>
              <a:rPr lang="az-Latn-AZ" sz="3100" dirty="0" smtClean="0"/>
              <a:t>Razılığa gələn Yüksək Tərəflər bu Konvensiya və ona dair Protokollar ilə öz üzərlərinə götürdükləri öhdəliklərə riayət olunmasını təmin etmək məqsədi ilə Avropa İnsan Hüquqları Məhkəməsini (bundan sonra "Məhkəmə" adlanacaq) təsis edirlər. O, daimi əsaslarla fəaliyyət göstərir.</a:t>
            </a:r>
            <a:endParaRPr lang="az-Latn-AZ" sz="3100" dirty="0"/>
          </a:p>
        </p:txBody>
      </p:sp>
      <p:sp>
        <p:nvSpPr>
          <p:cNvPr id="3" name="Content Placeholder 2"/>
          <p:cNvSpPr>
            <a:spLocks noGrp="1"/>
          </p:cNvSpPr>
          <p:nvPr>
            <p:ph idx="1"/>
          </p:nvPr>
        </p:nvSpPr>
        <p:spPr>
          <a:xfrm flipH="1" flipV="1">
            <a:off x="10787106" y="7429528"/>
            <a:ext cx="500067" cy="428628"/>
          </a:xfrm>
        </p:spPr>
        <p:txBody>
          <a:bodyPr>
            <a:normAutofit/>
          </a:bodyPr>
          <a:lstStyle/>
          <a:p>
            <a:pPr>
              <a:buNone/>
            </a:pPr>
            <a:endParaRPr lang="en-US" sz="1800" dirty="0"/>
          </a:p>
        </p:txBody>
      </p:sp>
    </p:spTree>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57290" y="642918"/>
            <a:ext cx="6196405" cy="3603812"/>
          </a:xfrm>
        </p:spPr>
        <p:txBody>
          <a:bodyPr/>
          <a:lstStyle/>
          <a:p>
            <a:pPr>
              <a:buNone/>
            </a:pPr>
            <a:r>
              <a:rPr lang="en-US" sz="2800" b="1" dirty="0" err="1" smtClean="0">
                <a:solidFill>
                  <a:srgbClr val="000066"/>
                </a:solidFill>
                <a:effectLst>
                  <a:outerShdw blurRad="38100" dist="38100" dir="2700000" algn="tl">
                    <a:srgbClr val="000000">
                      <a:alpha val="43137"/>
                    </a:srgbClr>
                  </a:outerShdw>
                </a:effectLst>
              </a:rPr>
              <a:t>Maddə</a:t>
            </a:r>
            <a:r>
              <a:rPr lang="en-US" sz="2800" b="1" dirty="0" smtClean="0">
                <a:solidFill>
                  <a:srgbClr val="000066"/>
                </a:solidFill>
                <a:effectLst>
                  <a:outerShdw blurRad="38100" dist="38100" dir="2700000" algn="tl">
                    <a:srgbClr val="000000">
                      <a:alpha val="43137"/>
                    </a:srgbClr>
                  </a:outerShdw>
                </a:effectLst>
              </a:rPr>
              <a:t> 21. </a:t>
            </a:r>
            <a:r>
              <a:rPr lang="en-US" sz="2800" b="1" dirty="0" err="1" smtClean="0">
                <a:solidFill>
                  <a:srgbClr val="000066"/>
                </a:solidFill>
                <a:effectLst>
                  <a:outerShdw blurRad="38100" dist="38100" dir="2700000" algn="tl">
                    <a:srgbClr val="000000">
                      <a:alpha val="43137"/>
                    </a:srgbClr>
                  </a:outerShdw>
                </a:effectLst>
              </a:rPr>
              <a:t>Hakimliyə</a:t>
            </a:r>
            <a:r>
              <a:rPr lang="en-US" sz="2800" b="1" dirty="0" smtClean="0">
                <a:solidFill>
                  <a:srgbClr val="000066"/>
                </a:solidFill>
                <a:effectLst>
                  <a:outerShdw blurRad="38100" dist="38100" dir="2700000" algn="tl">
                    <a:srgbClr val="000000">
                      <a:alpha val="43137"/>
                    </a:srgbClr>
                  </a:outerShdw>
                </a:effectLst>
              </a:rPr>
              <a:t> </a:t>
            </a:r>
            <a:r>
              <a:rPr lang="en-US" sz="2800" b="1" dirty="0" err="1" smtClean="0">
                <a:solidFill>
                  <a:srgbClr val="000066"/>
                </a:solidFill>
                <a:effectLst>
                  <a:outerShdw blurRad="38100" dist="38100" dir="2700000" algn="tl">
                    <a:srgbClr val="000000">
                      <a:alpha val="43137"/>
                    </a:srgbClr>
                  </a:outerShdw>
                </a:effectLst>
              </a:rPr>
              <a:t>dair</a:t>
            </a:r>
            <a:r>
              <a:rPr lang="en-US" sz="2800" b="1" dirty="0" smtClean="0">
                <a:solidFill>
                  <a:srgbClr val="000066"/>
                </a:solidFill>
                <a:effectLst>
                  <a:outerShdw blurRad="38100" dist="38100" dir="2700000" algn="tl">
                    <a:srgbClr val="000000">
                      <a:alpha val="43137"/>
                    </a:srgbClr>
                  </a:outerShdw>
                </a:effectLst>
              </a:rPr>
              <a:t> </a:t>
            </a:r>
            <a:r>
              <a:rPr lang="en-US" sz="2800" b="1" dirty="0" err="1" smtClean="0">
                <a:solidFill>
                  <a:srgbClr val="000066"/>
                </a:solidFill>
                <a:effectLst>
                  <a:outerShdw blurRad="38100" dist="38100" dir="2700000" algn="tl">
                    <a:srgbClr val="000000">
                      <a:alpha val="43137"/>
                    </a:srgbClr>
                  </a:outerShdw>
                </a:effectLst>
              </a:rPr>
              <a:t>tələblər</a:t>
            </a:r>
            <a:endParaRPr lang="en-US" sz="2800" b="1" dirty="0" smtClean="0">
              <a:solidFill>
                <a:srgbClr val="000066"/>
              </a:solidFill>
              <a:effectLst>
                <a:outerShdw blurRad="38100" dist="38100" dir="2700000" algn="tl">
                  <a:srgbClr val="000000">
                    <a:alpha val="43137"/>
                  </a:srgbClr>
                </a:outerShdw>
              </a:effectLst>
            </a:endParaRPr>
          </a:p>
          <a:p>
            <a:pPr>
              <a:buNone/>
            </a:pPr>
            <a:endParaRPr lang="ru-RU" dirty="0"/>
          </a:p>
        </p:txBody>
      </p:sp>
      <p:sp>
        <p:nvSpPr>
          <p:cNvPr id="5" name="Rectangle 4"/>
          <p:cNvSpPr/>
          <p:nvPr/>
        </p:nvSpPr>
        <p:spPr>
          <a:xfrm>
            <a:off x="467544" y="1500174"/>
            <a:ext cx="8136904" cy="3785652"/>
          </a:xfrm>
          <a:prstGeom prst="rect">
            <a:avLst/>
          </a:prstGeom>
        </p:spPr>
        <p:txBody>
          <a:bodyPr wrap="square">
            <a:spAutoFit/>
          </a:bodyPr>
          <a:lstStyle/>
          <a:p>
            <a:r>
              <a:rPr lang="en-US" sz="2400" dirty="0" smtClean="0"/>
              <a:t> 1. </a:t>
            </a:r>
            <a:r>
              <a:rPr lang="en-US" sz="2400" dirty="0" err="1" smtClean="0"/>
              <a:t>Hakimlər</a:t>
            </a:r>
            <a:r>
              <a:rPr lang="en-US" sz="2400" dirty="0" smtClean="0"/>
              <a:t> </a:t>
            </a:r>
            <a:r>
              <a:rPr lang="en-US" sz="2400" dirty="0" err="1" smtClean="0"/>
              <a:t>yüksək</a:t>
            </a:r>
            <a:r>
              <a:rPr lang="en-US" sz="2400" dirty="0" smtClean="0"/>
              <a:t> </a:t>
            </a:r>
            <a:r>
              <a:rPr lang="en-US" sz="2400" dirty="0" err="1" smtClean="0"/>
              <a:t>mənəvi</a:t>
            </a:r>
            <a:r>
              <a:rPr lang="en-US" sz="2400" dirty="0" smtClean="0"/>
              <a:t> </a:t>
            </a:r>
            <a:r>
              <a:rPr lang="en-US" sz="2400" dirty="0" err="1" smtClean="0"/>
              <a:t>keyfiyyətlərə</a:t>
            </a:r>
            <a:r>
              <a:rPr lang="en-US" sz="2400" dirty="0" smtClean="0"/>
              <a:t> </a:t>
            </a:r>
            <a:r>
              <a:rPr lang="en-US" sz="2400" dirty="0" err="1" smtClean="0"/>
              <a:t>malik</a:t>
            </a:r>
            <a:r>
              <a:rPr lang="en-US" sz="2400" dirty="0" smtClean="0"/>
              <a:t> </a:t>
            </a:r>
            <a:r>
              <a:rPr lang="en-US" sz="2400" dirty="0" err="1" smtClean="0"/>
              <a:t>olmalı</a:t>
            </a:r>
            <a:r>
              <a:rPr lang="en-US" sz="2400" dirty="0" smtClean="0"/>
              <a:t> </a:t>
            </a:r>
            <a:r>
              <a:rPr lang="en-US" sz="2400" dirty="0" err="1" smtClean="0"/>
              <a:t>və</a:t>
            </a:r>
            <a:r>
              <a:rPr lang="en-US" sz="2400" dirty="0" smtClean="0"/>
              <a:t> </a:t>
            </a:r>
            <a:r>
              <a:rPr lang="en-US" sz="2400" dirty="0" err="1" smtClean="0"/>
              <a:t>yüksək</a:t>
            </a:r>
            <a:r>
              <a:rPr lang="en-US" sz="2400" dirty="0" smtClean="0"/>
              <a:t> </a:t>
            </a:r>
            <a:r>
              <a:rPr lang="en-US" sz="2400" dirty="0" err="1" smtClean="0"/>
              <a:t>məhkəmə</a:t>
            </a:r>
            <a:r>
              <a:rPr lang="en-US" sz="2400" dirty="0" smtClean="0"/>
              <a:t> </a:t>
            </a:r>
            <a:r>
              <a:rPr lang="en-US" sz="2400" dirty="0" err="1" smtClean="0"/>
              <a:t>vəzifələrinə</a:t>
            </a:r>
            <a:r>
              <a:rPr lang="en-US" sz="2400" dirty="0" smtClean="0"/>
              <a:t> </a:t>
            </a:r>
            <a:r>
              <a:rPr lang="en-US" sz="2400" dirty="0" err="1" smtClean="0"/>
              <a:t>təyin</a:t>
            </a:r>
            <a:r>
              <a:rPr lang="en-US" sz="2400" dirty="0" smtClean="0"/>
              <a:t> </a:t>
            </a:r>
            <a:r>
              <a:rPr lang="en-US" sz="2400" dirty="0" err="1" smtClean="0"/>
              <a:t>olunarkən</a:t>
            </a:r>
            <a:r>
              <a:rPr lang="en-US" sz="2400" dirty="0" smtClean="0"/>
              <a:t> </a:t>
            </a:r>
            <a:r>
              <a:rPr lang="en-US" sz="2400" dirty="0" err="1" smtClean="0"/>
              <a:t>qoyulan</a:t>
            </a:r>
            <a:r>
              <a:rPr lang="en-US" sz="2400" dirty="0" smtClean="0"/>
              <a:t> </a:t>
            </a:r>
            <a:r>
              <a:rPr lang="en-US" sz="2400" dirty="0" err="1" smtClean="0"/>
              <a:t>tələblərə</a:t>
            </a:r>
            <a:r>
              <a:rPr lang="en-US" sz="2400" dirty="0" smtClean="0"/>
              <a:t> </a:t>
            </a:r>
            <a:r>
              <a:rPr lang="en-US" sz="2400" dirty="0" err="1" smtClean="0"/>
              <a:t>cavab</a:t>
            </a:r>
            <a:r>
              <a:rPr lang="en-US" sz="2400" dirty="0" smtClean="0"/>
              <a:t> </a:t>
            </a:r>
            <a:r>
              <a:rPr lang="en-US" sz="2400" dirty="0" err="1" smtClean="0"/>
              <a:t>verməli</a:t>
            </a:r>
            <a:r>
              <a:rPr lang="en-US" sz="2400" dirty="0" smtClean="0"/>
              <a:t> </a:t>
            </a:r>
            <a:r>
              <a:rPr lang="en-US" sz="2400" dirty="0" err="1" smtClean="0"/>
              <a:t>və</a:t>
            </a:r>
            <a:r>
              <a:rPr lang="en-US" sz="2400" dirty="0" smtClean="0"/>
              <a:t> </a:t>
            </a:r>
            <a:r>
              <a:rPr lang="en-US" sz="2400" dirty="0" err="1" smtClean="0"/>
              <a:t>ya</a:t>
            </a:r>
            <a:r>
              <a:rPr lang="en-US" sz="2400" dirty="0" smtClean="0"/>
              <a:t> </a:t>
            </a:r>
            <a:r>
              <a:rPr lang="en-US" sz="2400" dirty="0" err="1" smtClean="0"/>
              <a:t>tanınmış</a:t>
            </a:r>
            <a:r>
              <a:rPr lang="en-US" sz="2400" dirty="0" smtClean="0"/>
              <a:t> </a:t>
            </a:r>
            <a:r>
              <a:rPr lang="en-US" sz="2400" dirty="0" err="1" smtClean="0"/>
              <a:t>nüfuzlu</a:t>
            </a:r>
            <a:r>
              <a:rPr lang="en-US" sz="2400" dirty="0" smtClean="0"/>
              <a:t> </a:t>
            </a:r>
            <a:r>
              <a:rPr lang="en-US" sz="2400" dirty="0" err="1" smtClean="0"/>
              <a:t>hüquqşünaslar</a:t>
            </a:r>
            <a:r>
              <a:rPr lang="en-US" sz="2400" dirty="0" smtClean="0"/>
              <a:t> </a:t>
            </a:r>
            <a:r>
              <a:rPr lang="en-US" sz="2400" dirty="0" err="1" smtClean="0"/>
              <a:t>olmalıdırlar</a:t>
            </a:r>
            <a:r>
              <a:rPr lang="en-US" sz="2400" dirty="0" smtClean="0"/>
              <a:t>. 2. </a:t>
            </a:r>
            <a:r>
              <a:rPr lang="en-US" sz="2400" dirty="0" err="1" smtClean="0"/>
              <a:t>Hakimlər</a:t>
            </a:r>
            <a:r>
              <a:rPr lang="en-US" sz="2400" dirty="0" smtClean="0"/>
              <a:t> </a:t>
            </a:r>
            <a:r>
              <a:rPr lang="en-US" sz="2400" dirty="0" err="1" smtClean="0"/>
              <a:t>Məhkəmənin</a:t>
            </a:r>
            <a:r>
              <a:rPr lang="en-US" sz="2400" dirty="0" smtClean="0"/>
              <a:t> </a:t>
            </a:r>
            <a:r>
              <a:rPr lang="en-US" sz="2400" dirty="0" err="1" smtClean="0"/>
              <a:t>işində</a:t>
            </a:r>
            <a:r>
              <a:rPr lang="en-US" sz="2400" dirty="0" smtClean="0"/>
              <a:t> </a:t>
            </a:r>
            <a:r>
              <a:rPr lang="en-US" sz="2400" dirty="0" err="1" smtClean="0"/>
              <a:t>şəxsi</a:t>
            </a:r>
            <a:r>
              <a:rPr lang="en-US" sz="2400" dirty="0" smtClean="0"/>
              <a:t> </a:t>
            </a:r>
            <a:r>
              <a:rPr lang="en-US" sz="2400" dirty="0" err="1" smtClean="0"/>
              <a:t>simada</a:t>
            </a:r>
            <a:r>
              <a:rPr lang="en-US" sz="2400" dirty="0" smtClean="0"/>
              <a:t> </a:t>
            </a:r>
            <a:r>
              <a:rPr lang="en-US" sz="2400" dirty="0" err="1" smtClean="0"/>
              <a:t>iştirak</a:t>
            </a:r>
            <a:r>
              <a:rPr lang="en-US" sz="2400" dirty="0" smtClean="0"/>
              <a:t> </a:t>
            </a:r>
            <a:r>
              <a:rPr lang="en-US" sz="2400" dirty="0" err="1" smtClean="0"/>
              <a:t>edirlər</a:t>
            </a:r>
            <a:r>
              <a:rPr lang="en-US" sz="2400" dirty="0" smtClean="0"/>
              <a:t>. 3. </a:t>
            </a:r>
            <a:r>
              <a:rPr lang="en-US" sz="2400" dirty="0" err="1" smtClean="0"/>
              <a:t>Vəzifədə</a:t>
            </a:r>
            <a:r>
              <a:rPr lang="en-US" sz="2400" dirty="0" smtClean="0"/>
              <a:t> </a:t>
            </a:r>
            <a:r>
              <a:rPr lang="en-US" sz="2400" dirty="0" err="1" smtClean="0"/>
              <a:t>olduqları</a:t>
            </a:r>
            <a:r>
              <a:rPr lang="en-US" sz="2400" dirty="0" smtClean="0"/>
              <a:t> </a:t>
            </a:r>
            <a:r>
              <a:rPr lang="en-US" sz="2400" dirty="0" err="1" smtClean="0"/>
              <a:t>bütün</a:t>
            </a:r>
            <a:r>
              <a:rPr lang="en-US" sz="2400" dirty="0" smtClean="0"/>
              <a:t> </a:t>
            </a:r>
            <a:r>
              <a:rPr lang="en-US" sz="2400" dirty="0" err="1" smtClean="0"/>
              <a:t>müddət</a:t>
            </a:r>
            <a:r>
              <a:rPr lang="en-US" sz="2400" dirty="0" smtClean="0"/>
              <a:t> </a:t>
            </a:r>
            <a:r>
              <a:rPr lang="en-US" sz="2400" dirty="0" err="1" smtClean="0"/>
              <a:t>ərzində</a:t>
            </a:r>
            <a:r>
              <a:rPr lang="en-US" sz="2400" dirty="0" smtClean="0"/>
              <a:t> </a:t>
            </a:r>
            <a:r>
              <a:rPr lang="en-US" sz="2400" dirty="0" err="1" smtClean="0"/>
              <a:t>hakimlər</a:t>
            </a:r>
            <a:r>
              <a:rPr lang="en-US" sz="2400" dirty="0" smtClean="0"/>
              <a:t> </a:t>
            </a:r>
            <a:r>
              <a:rPr lang="en-US" sz="2400" dirty="0" err="1" smtClean="0"/>
              <a:t>onların</a:t>
            </a:r>
            <a:r>
              <a:rPr lang="en-US" sz="2400" dirty="0" smtClean="0"/>
              <a:t> </a:t>
            </a:r>
            <a:r>
              <a:rPr lang="en-US" sz="2400" dirty="0" err="1" smtClean="0"/>
              <a:t>müstəqilliyi</a:t>
            </a:r>
            <a:r>
              <a:rPr lang="en-US" sz="2400" dirty="0" smtClean="0"/>
              <a:t>, </a:t>
            </a:r>
            <a:r>
              <a:rPr lang="en-US" sz="2400" dirty="0" err="1" smtClean="0"/>
              <a:t>qərəzsizliyi</a:t>
            </a:r>
            <a:r>
              <a:rPr lang="en-US" sz="2400" dirty="0" smtClean="0"/>
              <a:t> </a:t>
            </a:r>
            <a:r>
              <a:rPr lang="en-US" sz="2400" dirty="0" err="1" smtClean="0"/>
              <a:t>və</a:t>
            </a:r>
            <a:r>
              <a:rPr lang="en-US" sz="2400" dirty="0" smtClean="0"/>
              <a:t> </a:t>
            </a:r>
            <a:r>
              <a:rPr lang="en-US" sz="2400" dirty="0" err="1" smtClean="0"/>
              <a:t>ya</a:t>
            </a:r>
            <a:r>
              <a:rPr lang="en-US" sz="2400" dirty="0" smtClean="0"/>
              <a:t> tam </a:t>
            </a:r>
            <a:r>
              <a:rPr lang="en-US" sz="2400" dirty="0" err="1" smtClean="0"/>
              <a:t>iş</a:t>
            </a:r>
            <a:r>
              <a:rPr lang="en-US" sz="2400" dirty="0" smtClean="0"/>
              <a:t> </a:t>
            </a:r>
            <a:r>
              <a:rPr lang="en-US" sz="2400" dirty="0" err="1" smtClean="0"/>
              <a:t>gününün</a:t>
            </a:r>
            <a:r>
              <a:rPr lang="en-US" sz="2400" dirty="0" smtClean="0"/>
              <a:t> </a:t>
            </a:r>
            <a:r>
              <a:rPr lang="en-US" sz="2400" dirty="0" err="1" smtClean="0"/>
              <a:t>xarakterindən</a:t>
            </a:r>
            <a:r>
              <a:rPr lang="en-US" sz="2400" dirty="0" smtClean="0"/>
              <a:t> </a:t>
            </a:r>
            <a:r>
              <a:rPr lang="en-US" sz="2400" dirty="0" err="1" smtClean="0"/>
              <a:t>irəli</a:t>
            </a:r>
            <a:r>
              <a:rPr lang="en-US" sz="2400" dirty="0" smtClean="0"/>
              <a:t> </a:t>
            </a:r>
            <a:r>
              <a:rPr lang="en-US" sz="2400" dirty="0" err="1" smtClean="0"/>
              <a:t>gələn</a:t>
            </a:r>
            <a:r>
              <a:rPr lang="en-US" sz="2400" dirty="0" smtClean="0"/>
              <a:t> </a:t>
            </a:r>
            <a:r>
              <a:rPr lang="en-US" sz="2400" dirty="0" err="1" smtClean="0"/>
              <a:t>tələblərlə</a:t>
            </a:r>
            <a:r>
              <a:rPr lang="en-US" sz="2400" dirty="0" smtClean="0"/>
              <a:t> </a:t>
            </a:r>
            <a:r>
              <a:rPr lang="en-US" sz="2400" dirty="0" err="1" smtClean="0"/>
              <a:t>bir</a:t>
            </a:r>
            <a:r>
              <a:rPr lang="en-US" sz="2400" dirty="0" smtClean="0"/>
              <a:t> </a:t>
            </a:r>
            <a:r>
              <a:rPr lang="en-US" sz="2400" dirty="0" err="1" smtClean="0"/>
              <a:t>araya</a:t>
            </a:r>
            <a:r>
              <a:rPr lang="en-US" sz="2400" dirty="0" smtClean="0"/>
              <a:t> </a:t>
            </a:r>
            <a:r>
              <a:rPr lang="en-US" sz="2400" dirty="0" err="1" smtClean="0"/>
              <a:t>sığmayan</a:t>
            </a:r>
            <a:r>
              <a:rPr lang="en-US" sz="2400" dirty="0" smtClean="0"/>
              <a:t> </a:t>
            </a:r>
            <a:r>
              <a:rPr lang="en-US" sz="2400" dirty="0" err="1" smtClean="0"/>
              <a:t>heç</a:t>
            </a:r>
            <a:r>
              <a:rPr lang="en-US" sz="2400" dirty="0" smtClean="0"/>
              <a:t> </a:t>
            </a:r>
            <a:r>
              <a:rPr lang="en-US" sz="2400" dirty="0" err="1" smtClean="0"/>
              <a:t>bir</a:t>
            </a:r>
            <a:r>
              <a:rPr lang="en-US" sz="2400" dirty="0" smtClean="0"/>
              <a:t> </a:t>
            </a:r>
            <a:r>
              <a:rPr lang="en-US" sz="2400" dirty="0" err="1" smtClean="0"/>
              <a:t>fəaliyyətlə</a:t>
            </a:r>
            <a:r>
              <a:rPr lang="en-US" sz="2400" dirty="0" smtClean="0"/>
              <a:t> </a:t>
            </a:r>
            <a:r>
              <a:rPr lang="en-US" sz="2400" dirty="0" err="1" smtClean="0"/>
              <a:t>məşğul</a:t>
            </a:r>
            <a:r>
              <a:rPr lang="en-US" sz="2400" dirty="0" smtClean="0"/>
              <a:t> </a:t>
            </a:r>
            <a:r>
              <a:rPr lang="en-US" sz="2400" dirty="0" err="1" smtClean="0"/>
              <a:t>olmamalıdırlar</a:t>
            </a:r>
            <a:r>
              <a:rPr lang="en-US" sz="2400" dirty="0" smtClean="0"/>
              <a:t>; </a:t>
            </a:r>
            <a:r>
              <a:rPr lang="en-US" sz="2400" dirty="0" err="1" smtClean="0"/>
              <a:t>bu</a:t>
            </a:r>
            <a:r>
              <a:rPr lang="en-US" sz="2400" dirty="0" smtClean="0"/>
              <a:t> </a:t>
            </a:r>
            <a:r>
              <a:rPr lang="en-US" sz="2400" dirty="0" err="1" smtClean="0"/>
              <a:t>bəndin</a:t>
            </a:r>
            <a:r>
              <a:rPr lang="en-US" sz="2400" dirty="0" smtClean="0"/>
              <a:t> </a:t>
            </a:r>
            <a:r>
              <a:rPr lang="en-US" sz="2400" dirty="0" err="1" smtClean="0"/>
              <a:t>müddəalarının</a:t>
            </a:r>
            <a:r>
              <a:rPr lang="en-US" sz="2400" dirty="0" smtClean="0"/>
              <a:t> </a:t>
            </a:r>
            <a:r>
              <a:rPr lang="en-US" sz="2400" dirty="0" err="1" smtClean="0"/>
              <a:t>tətbiqi</a:t>
            </a:r>
            <a:r>
              <a:rPr lang="en-US" sz="2400" dirty="0" smtClean="0"/>
              <a:t> </a:t>
            </a:r>
            <a:r>
              <a:rPr lang="en-US" sz="2400" dirty="0" err="1" smtClean="0"/>
              <a:t>ilə</a:t>
            </a:r>
            <a:r>
              <a:rPr lang="en-US" sz="2400" dirty="0" smtClean="0"/>
              <a:t> </a:t>
            </a:r>
            <a:r>
              <a:rPr lang="en-US" sz="2400" dirty="0" err="1" smtClean="0"/>
              <a:t>bağlı</a:t>
            </a:r>
            <a:r>
              <a:rPr lang="en-US" sz="2400" dirty="0" smtClean="0"/>
              <a:t> </a:t>
            </a:r>
            <a:r>
              <a:rPr lang="en-US" sz="2400" dirty="0" err="1" smtClean="0"/>
              <a:t>yaranan</a:t>
            </a:r>
            <a:r>
              <a:rPr lang="en-US" sz="2400" dirty="0" smtClean="0"/>
              <a:t> </a:t>
            </a:r>
            <a:r>
              <a:rPr lang="en-US" sz="2400" dirty="0" err="1" smtClean="0"/>
              <a:t>bütün</a:t>
            </a:r>
            <a:r>
              <a:rPr lang="en-US" sz="2400" dirty="0" smtClean="0"/>
              <a:t> </a:t>
            </a:r>
            <a:r>
              <a:rPr lang="en-US" sz="2400" dirty="0" err="1" smtClean="0"/>
              <a:t>məsələləri</a:t>
            </a:r>
            <a:r>
              <a:rPr lang="en-US" sz="2400" dirty="0" smtClean="0"/>
              <a:t> </a:t>
            </a:r>
            <a:r>
              <a:rPr lang="en-US" sz="2400" dirty="0" err="1" smtClean="0"/>
              <a:t>Məhkəmə</a:t>
            </a:r>
            <a:r>
              <a:rPr lang="en-US" sz="2400" dirty="0" smtClean="0"/>
              <a:t> </a:t>
            </a:r>
            <a:r>
              <a:rPr lang="en-US" sz="2400" dirty="0" err="1" smtClean="0"/>
              <a:t>həll</a:t>
            </a:r>
            <a:r>
              <a:rPr lang="en-US" sz="2400" dirty="0" smtClean="0"/>
              <a:t> </a:t>
            </a:r>
            <a:r>
              <a:rPr lang="en-US" sz="2400" dirty="0" err="1" smtClean="0"/>
              <a:t>edir</a:t>
            </a:r>
            <a:r>
              <a:rPr lang="en-US" sz="2400" dirty="0" smtClean="0"/>
              <a:t>. </a:t>
            </a:r>
            <a:endParaRPr lang="en-US" sz="2400" dirty="0"/>
          </a:p>
        </p:txBody>
      </p:sp>
    </p:spTree>
    <p:extLst>
      <p:ext uri="{BB962C8B-B14F-4D97-AF65-F5344CB8AC3E}">
        <p14:creationId xmlns:p14="http://schemas.microsoft.com/office/powerpoint/2010/main" val="2388083387"/>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 </a:t>
            </a:r>
            <a:br>
              <a:rPr lang="az-Latn-AZ" dirty="0" smtClean="0"/>
            </a:br>
            <a:endParaRPr lang="ru-RU" dirty="0"/>
          </a:p>
        </p:txBody>
      </p:sp>
      <p:sp>
        <p:nvSpPr>
          <p:cNvPr id="3" name="Объект 2"/>
          <p:cNvSpPr>
            <a:spLocks noGrp="1"/>
          </p:cNvSpPr>
          <p:nvPr>
            <p:ph idx="1"/>
          </p:nvPr>
        </p:nvSpPr>
        <p:spPr>
          <a:xfrm>
            <a:off x="5357818" y="1928802"/>
            <a:ext cx="6587907" cy="4294333"/>
          </a:xfrm>
        </p:spPr>
        <p:txBody>
          <a:bodyPr>
            <a:normAutofit fontScale="25000" lnSpcReduction="20000"/>
          </a:bodyPr>
          <a:lstStyle/>
          <a:p>
            <a:pPr>
              <a:buNone/>
            </a:pPr>
            <a:r>
              <a:rPr lang="az-Latn-AZ" sz="8600" b="1" dirty="0" smtClean="0"/>
              <a:t>Plenar İclas( Plenum</a:t>
            </a:r>
            <a:r>
              <a:rPr lang="az-Latn-AZ" sz="8600" dirty="0" smtClean="0"/>
              <a:t>)</a:t>
            </a:r>
          </a:p>
          <a:p>
            <a:pPr>
              <a:buNone/>
            </a:pPr>
            <a:r>
              <a:rPr lang="az-Latn-AZ" sz="6000" dirty="0" smtClean="0"/>
              <a:t>          </a:t>
            </a:r>
          </a:p>
          <a:p>
            <a:pPr>
              <a:buNone/>
            </a:pPr>
            <a:r>
              <a:rPr lang="az-Latn-AZ" sz="8600" dirty="0" smtClean="0"/>
              <a:t>            </a:t>
            </a:r>
            <a:r>
              <a:rPr lang="az-Latn-AZ" sz="11200" dirty="0" smtClean="0">
                <a:solidFill>
                  <a:srgbClr val="FF0000"/>
                </a:solidFill>
              </a:rPr>
              <a:t>Seksiyalar</a:t>
            </a:r>
          </a:p>
          <a:p>
            <a:pPr>
              <a:buNone/>
            </a:pPr>
            <a:r>
              <a:rPr lang="az-Latn-AZ" sz="11200" dirty="0" smtClean="0"/>
              <a:t> </a:t>
            </a:r>
            <a:r>
              <a:rPr lang="az-Latn-AZ" sz="8600" b="1" dirty="0" smtClean="0"/>
              <a:t>  Böyük Palata (kamera)</a:t>
            </a:r>
          </a:p>
          <a:p>
            <a:pPr>
              <a:buNone/>
            </a:pPr>
            <a:endParaRPr lang="az-Latn-AZ" sz="6000" dirty="0" smtClean="0"/>
          </a:p>
          <a:p>
            <a:pPr>
              <a:buNone/>
            </a:pPr>
            <a:r>
              <a:rPr lang="az-Latn-AZ" sz="8600" dirty="0" smtClean="0">
                <a:solidFill>
                  <a:srgbClr val="7030A0"/>
                </a:solidFill>
              </a:rPr>
              <a:t>        </a:t>
            </a:r>
            <a:r>
              <a:rPr lang="az-Latn-AZ" sz="11200" dirty="0" smtClean="0">
                <a:solidFill>
                  <a:schemeClr val="accent5">
                    <a:lumMod val="40000"/>
                    <a:lumOff val="60000"/>
                  </a:schemeClr>
                </a:solidFill>
              </a:rPr>
              <a:t>Palatalar</a:t>
            </a:r>
          </a:p>
          <a:p>
            <a:pPr>
              <a:buNone/>
            </a:pPr>
            <a:endParaRPr lang="az-Latn-AZ" sz="6000" dirty="0" smtClean="0"/>
          </a:p>
          <a:p>
            <a:pPr>
              <a:buNone/>
            </a:pPr>
            <a:r>
              <a:rPr lang="az-Latn-AZ" sz="11200" dirty="0" smtClean="0"/>
              <a:t>               </a:t>
            </a:r>
            <a:r>
              <a:rPr lang="az-Latn-AZ" sz="11200" dirty="0" smtClean="0">
                <a:solidFill>
                  <a:schemeClr val="accent2">
                    <a:lumMod val="50000"/>
                  </a:schemeClr>
                </a:solidFill>
              </a:rPr>
              <a:t>Komitələr</a:t>
            </a:r>
          </a:p>
          <a:p>
            <a:pPr>
              <a:buNone/>
            </a:pPr>
            <a:r>
              <a:rPr lang="az-Latn-AZ" sz="6000" dirty="0" smtClean="0"/>
              <a:t>                                        </a:t>
            </a:r>
          </a:p>
          <a:p>
            <a:pPr>
              <a:buNone/>
            </a:pPr>
            <a:r>
              <a:rPr lang="az-Latn-AZ" sz="6000" dirty="0" smtClean="0"/>
              <a:t>       </a:t>
            </a:r>
            <a:r>
              <a:rPr lang="az-Latn-AZ" sz="6000" dirty="0" smtClean="0">
                <a:solidFill>
                  <a:srgbClr val="00B0F0"/>
                </a:solidFill>
              </a:rPr>
              <a:t> </a:t>
            </a:r>
            <a:r>
              <a:rPr lang="az-Latn-AZ" sz="11200" dirty="0" smtClean="0">
                <a:solidFill>
                  <a:srgbClr val="00B0F0"/>
                </a:solidFill>
              </a:rPr>
              <a:t>Dəftərxana</a:t>
            </a:r>
          </a:p>
          <a:p>
            <a:pPr>
              <a:buNone/>
            </a:pPr>
            <a:r>
              <a:rPr lang="az-Latn-AZ" dirty="0" smtClean="0"/>
              <a:t>      </a:t>
            </a:r>
          </a:p>
          <a:p>
            <a:pPr>
              <a:buNone/>
            </a:pPr>
            <a:r>
              <a:rPr lang="az-Latn-AZ" dirty="0" smtClean="0"/>
              <a:t>                                     </a:t>
            </a:r>
            <a:endParaRPr lang="ru-RU" dirty="0"/>
          </a:p>
        </p:txBody>
      </p:sp>
      <p:pic>
        <p:nvPicPr>
          <p:cNvPr id="4" name="Content Placeholder 4" descr="download.jpg"/>
          <p:cNvPicPr>
            <a:picLocks noChangeAspect="1"/>
          </p:cNvPicPr>
          <p:nvPr/>
        </p:nvPicPr>
        <p:blipFill>
          <a:blip r:embed="rId2"/>
          <a:stretch>
            <a:fillRect/>
          </a:stretch>
        </p:blipFill>
        <p:spPr>
          <a:xfrm>
            <a:off x="0" y="0"/>
            <a:ext cx="5429256" cy="6858000"/>
          </a:xfrm>
          <a:prstGeom prst="rect">
            <a:avLst/>
          </a:prstGeom>
        </p:spPr>
      </p:pic>
      <p:sp>
        <p:nvSpPr>
          <p:cNvPr id="6" name="TextBox 5"/>
          <p:cNvSpPr txBox="1"/>
          <p:nvPr/>
        </p:nvSpPr>
        <p:spPr>
          <a:xfrm rot="5400000" flipH="1">
            <a:off x="5463265" y="3034405"/>
            <a:ext cx="6715140" cy="646331"/>
          </a:xfrm>
          <a:prstGeom prst="rect">
            <a:avLst/>
          </a:prstGeom>
          <a:noFill/>
        </p:spPr>
        <p:txBody>
          <a:bodyPr wrap="square" rtlCol="0">
            <a:spAutoFit/>
          </a:bodyPr>
          <a:lstStyle/>
          <a:p>
            <a:pPr algn="ctr"/>
            <a:r>
              <a:rPr lang="az-Latn-AZ" sz="3600" dirty="0" smtClean="0">
                <a:solidFill>
                  <a:srgbClr val="002060"/>
                </a:solidFill>
              </a:rPr>
              <a:t>Məhkəmənin strukturu</a:t>
            </a:r>
            <a:r>
              <a:rPr lang="az-Latn-AZ" dirty="0" smtClean="0"/>
              <a:t>:</a:t>
            </a:r>
            <a:endParaRPr lang="en-US" dirty="0"/>
          </a:p>
        </p:txBody>
      </p:sp>
      <p:cxnSp>
        <p:nvCxnSpPr>
          <p:cNvPr id="8" name="Straight Arrow Connector 7"/>
          <p:cNvCxnSpPr/>
          <p:nvPr/>
        </p:nvCxnSpPr>
        <p:spPr>
          <a:xfrm rot="5400000">
            <a:off x="7858148" y="1142984"/>
            <a:ext cx="785818" cy="7858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7715272" y="2643182"/>
            <a:ext cx="1071570" cy="714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8143900" y="3286124"/>
            <a:ext cx="500066" cy="2857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V="1">
            <a:off x="8143900" y="4143380"/>
            <a:ext cx="571504" cy="214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flipV="1">
            <a:off x="7572396" y="4929198"/>
            <a:ext cx="1071570" cy="214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847631"/>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2500307"/>
            <a:ext cx="6822369" cy="928693"/>
          </a:xfrm>
        </p:spPr>
        <p:txBody>
          <a:bodyPr>
            <a:normAutofit fontScale="90000"/>
          </a:bodyPr>
          <a:lstStyle/>
          <a:p>
            <a:pPr algn="l">
              <a:lnSpc>
                <a:spcPct val="80000"/>
              </a:lnSpc>
            </a:pPr>
            <a:r>
              <a:rPr lang="en-US" sz="3600" b="1" i="1" dirty="0" smtClean="0">
                <a:solidFill>
                  <a:srgbClr val="FF0000"/>
                </a:solidFill>
              </a:rPr>
              <a:t/>
            </a:r>
            <a:br>
              <a:rPr lang="en-US" sz="3600" b="1" i="1" dirty="0" smtClean="0">
                <a:solidFill>
                  <a:srgbClr val="FF0000"/>
                </a:solidFill>
              </a:rPr>
            </a:br>
            <a:r>
              <a:rPr lang="en-US" sz="3600" b="1" i="1" dirty="0" smtClean="0">
                <a:solidFill>
                  <a:srgbClr val="FF0000"/>
                </a:solidFill>
              </a:rPr>
              <a:t/>
            </a:r>
            <a:br>
              <a:rPr lang="en-US" sz="3600" b="1" i="1" dirty="0" smtClean="0">
                <a:solidFill>
                  <a:srgbClr val="FF0000"/>
                </a:solidFill>
              </a:rPr>
            </a:br>
            <a:r>
              <a:rPr lang="en-US" sz="3600" b="1" i="1" dirty="0" smtClean="0">
                <a:solidFill>
                  <a:srgbClr val="FF0000"/>
                </a:solidFill>
              </a:rPr>
              <a:t/>
            </a:r>
            <a:br>
              <a:rPr lang="en-US" sz="3600" b="1" i="1" dirty="0" smtClean="0">
                <a:solidFill>
                  <a:srgbClr val="FF0000"/>
                </a:solidFill>
              </a:rPr>
            </a:br>
            <a:r>
              <a:rPr lang="en-US" sz="3600" b="1" i="1" dirty="0" smtClean="0">
                <a:solidFill>
                  <a:srgbClr val="FF0000"/>
                </a:solidFill>
              </a:rPr>
              <a:t/>
            </a:r>
            <a:br>
              <a:rPr lang="en-US" sz="3600" b="1" i="1" dirty="0" smtClean="0">
                <a:solidFill>
                  <a:srgbClr val="FF0000"/>
                </a:solidFill>
              </a:rPr>
            </a:br>
            <a:r>
              <a:rPr lang="az-Latn-AZ" sz="3100" b="1" i="1" dirty="0" smtClean="0">
                <a:solidFill>
                  <a:srgbClr val="FF0000"/>
                </a:solidFill>
              </a:rPr>
              <a:t>Protokol N 1 </a:t>
            </a:r>
            <a:r>
              <a:rPr lang="az-Latn-AZ" sz="3100" b="1" i="1" dirty="0" smtClean="0"/>
              <a:t/>
            </a:r>
            <a:br>
              <a:rPr lang="az-Latn-AZ" sz="3100" b="1" i="1" dirty="0" smtClean="0"/>
            </a:br>
            <a:r>
              <a:rPr lang="ru-RU" sz="3100" b="1" i="1" dirty="0" smtClean="0">
                <a:solidFill>
                  <a:srgbClr val="0070C0"/>
                </a:solidFill>
              </a:rPr>
              <a:t>Maddə 1</a:t>
            </a:r>
            <a:r>
              <a:rPr lang="ru-RU" sz="3100" b="1" i="1" dirty="0" smtClean="0"/>
              <a:t>. Mülkiyyətin müdafiəsi</a:t>
            </a:r>
            <a:r>
              <a:rPr lang="ru-RU" sz="3100" dirty="0" smtClean="0"/>
              <a:t> </a:t>
            </a:r>
            <a:r>
              <a:rPr lang="az-Latn-AZ" sz="3100" dirty="0" smtClean="0"/>
              <a:t/>
            </a:r>
            <a:br>
              <a:rPr lang="az-Latn-AZ" sz="3100" dirty="0" smtClean="0"/>
            </a:br>
            <a:r>
              <a:rPr lang="ru-RU" sz="3100" b="1" i="1" dirty="0" smtClean="0">
                <a:solidFill>
                  <a:srgbClr val="0070C0"/>
                </a:solidFill>
              </a:rPr>
              <a:t>Maddə 2</a:t>
            </a:r>
            <a:r>
              <a:rPr lang="ru-RU" sz="3100" b="1" i="1" dirty="0" smtClean="0"/>
              <a:t>. Təhsil hüququ</a:t>
            </a:r>
            <a:r>
              <a:rPr lang="ru-RU" sz="3100" dirty="0" smtClean="0"/>
              <a:t> </a:t>
            </a:r>
            <a:r>
              <a:rPr lang="az-Latn-AZ" sz="3100" dirty="0" smtClean="0"/>
              <a:t/>
            </a:r>
            <a:br>
              <a:rPr lang="az-Latn-AZ" sz="3100" dirty="0" smtClean="0"/>
            </a:br>
            <a:r>
              <a:rPr lang="ru-RU" sz="3100" b="1" i="1" dirty="0" smtClean="0">
                <a:solidFill>
                  <a:srgbClr val="0070C0"/>
                </a:solidFill>
              </a:rPr>
              <a:t>Maddə 3</a:t>
            </a:r>
            <a:r>
              <a:rPr lang="ru-RU" sz="3100" b="1" i="1" dirty="0" smtClean="0"/>
              <a:t>. Azad seçkilər hüququ</a:t>
            </a:r>
            <a:r>
              <a:rPr lang="ru-RU" sz="3100" dirty="0" smtClean="0"/>
              <a:t> </a:t>
            </a:r>
            <a:r>
              <a:rPr lang="az-Latn-AZ" sz="3100" dirty="0" smtClean="0"/>
              <a:t/>
            </a:r>
            <a:br>
              <a:rPr lang="az-Latn-AZ" sz="3100" dirty="0" smtClean="0"/>
            </a:br>
            <a:r>
              <a:rPr lang="en-US" sz="3100" dirty="0" smtClean="0"/>
              <a:t/>
            </a:r>
            <a:br>
              <a:rPr lang="en-US" sz="3100" dirty="0" smtClean="0"/>
            </a:br>
            <a:r>
              <a:rPr lang="az-Latn-AZ" sz="3100" b="1" i="1" dirty="0" smtClean="0">
                <a:solidFill>
                  <a:srgbClr val="FF0000"/>
                </a:solidFill>
              </a:rPr>
              <a:t>Protokol N 4</a:t>
            </a:r>
            <a:r>
              <a:rPr lang="az-Latn-AZ" sz="3100" b="1" i="1" dirty="0" smtClean="0"/>
              <a:t/>
            </a:r>
            <a:br>
              <a:rPr lang="az-Latn-AZ" sz="3100" b="1" i="1" dirty="0" smtClean="0"/>
            </a:br>
            <a:r>
              <a:rPr lang="ru-RU" sz="3100" b="1" i="1" dirty="0" smtClean="0">
                <a:solidFill>
                  <a:srgbClr val="0070C0"/>
                </a:solidFill>
              </a:rPr>
              <a:t>Maddə 1</a:t>
            </a:r>
            <a:r>
              <a:rPr lang="ru-RU" sz="3100" b="1" i="1" dirty="0" smtClean="0"/>
              <a:t>. Borca görə azadlıqdan məhrum etmənin qadağan olunması </a:t>
            </a:r>
            <a:br>
              <a:rPr lang="ru-RU" sz="3100" b="1" i="1" dirty="0" smtClean="0"/>
            </a:br>
            <a:r>
              <a:rPr lang="ru-RU" sz="3100" b="1" i="1" dirty="0" smtClean="0">
                <a:solidFill>
                  <a:srgbClr val="0070C0"/>
                </a:solidFill>
              </a:rPr>
              <a:t>Maddə 2</a:t>
            </a:r>
            <a:r>
              <a:rPr lang="ru-RU" sz="3100" b="1" i="1" dirty="0" smtClean="0"/>
              <a:t>. Hərəkət etmək azadlığı</a:t>
            </a:r>
            <a:r>
              <a:rPr lang="ru-RU" sz="3100" dirty="0" smtClean="0"/>
              <a:t> </a:t>
            </a:r>
            <a:r>
              <a:rPr lang="az-Latn-AZ" sz="3100" dirty="0" smtClean="0"/>
              <a:t/>
            </a:r>
            <a:br>
              <a:rPr lang="az-Latn-AZ" sz="3100" dirty="0" smtClean="0"/>
            </a:br>
            <a:r>
              <a:rPr lang="ru-RU" sz="3100" b="1" i="1" dirty="0" smtClean="0">
                <a:solidFill>
                  <a:srgbClr val="0070C0"/>
                </a:solidFill>
              </a:rPr>
              <a:t>Maddə 3</a:t>
            </a:r>
            <a:r>
              <a:rPr lang="ru-RU" sz="3100" b="1" i="1" dirty="0" smtClean="0"/>
              <a:t>. Vətəndaşların məcburi çıxarılmasının qadağan olunması </a:t>
            </a:r>
            <a:r>
              <a:rPr lang="ru-RU" sz="3100" dirty="0" smtClean="0"/>
              <a:t/>
            </a:r>
            <a:br>
              <a:rPr lang="ru-RU" sz="3100" dirty="0" smtClean="0"/>
            </a:br>
            <a:r>
              <a:rPr lang="ru-RU" sz="3100" b="1" i="1" dirty="0" smtClean="0">
                <a:solidFill>
                  <a:srgbClr val="0070C0"/>
                </a:solidFill>
              </a:rPr>
              <a:t>Maddə 4</a:t>
            </a:r>
            <a:r>
              <a:rPr lang="ru-RU" sz="3100" b="1" i="1" dirty="0" smtClean="0"/>
              <a:t>. Əcnəbilərin kollektiv çıxarılmasının qarşısının alınması</a:t>
            </a:r>
            <a:r>
              <a:rPr lang="ru-RU" sz="3100" dirty="0" smtClean="0"/>
              <a:t> </a:t>
            </a:r>
            <a:r>
              <a:rPr lang="ru-RU" sz="2000" dirty="0" smtClean="0"/>
              <a:t/>
            </a:r>
            <a:br>
              <a:rPr lang="ru-RU" sz="2000" dirty="0" smtClean="0"/>
            </a:br>
            <a:endParaRPr lang="ru-RU" sz="2000" dirty="0"/>
          </a:p>
        </p:txBody>
      </p:sp>
      <p:sp>
        <p:nvSpPr>
          <p:cNvPr id="3" name="Объект 2"/>
          <p:cNvSpPr>
            <a:spLocks noGrp="1"/>
          </p:cNvSpPr>
          <p:nvPr>
            <p:ph idx="1"/>
          </p:nvPr>
        </p:nvSpPr>
        <p:spPr>
          <a:xfrm flipH="1">
            <a:off x="8429651" y="6000768"/>
            <a:ext cx="45719" cy="142875"/>
          </a:xfrm>
        </p:spPr>
        <p:txBody>
          <a:bodyPr>
            <a:normAutofit fontScale="25000" lnSpcReduction="20000"/>
          </a:bodyPr>
          <a:lstStyle/>
          <a:p>
            <a:pPr>
              <a:buNone/>
            </a:pPr>
            <a:endParaRPr lang="ru-RU" sz="2800" dirty="0"/>
          </a:p>
        </p:txBody>
      </p:sp>
      <p:sp>
        <p:nvSpPr>
          <p:cNvPr id="4" name="Rectangle 3"/>
          <p:cNvSpPr/>
          <p:nvPr/>
        </p:nvSpPr>
        <p:spPr>
          <a:xfrm>
            <a:off x="805779" y="584775"/>
            <a:ext cx="8230717" cy="584775"/>
          </a:xfrm>
          <a:prstGeom prst="rect">
            <a:avLst/>
          </a:prstGeom>
        </p:spPr>
        <p:txBody>
          <a:bodyPr wrap="square">
            <a:spAutoFit/>
          </a:bodyPr>
          <a:lstStyle/>
          <a:p>
            <a:r>
              <a:rPr lang="az-Latn-AZ" sz="3200" b="1" i="1" dirty="0" smtClean="0">
                <a:effectLst>
                  <a:outerShdw blurRad="38100" dist="38100" dir="2700000" algn="tl">
                    <a:srgbClr val="000000">
                      <a:alpha val="43137"/>
                    </a:srgbClr>
                  </a:outerShdw>
                </a:effectLst>
              </a:rPr>
              <a:t>Protokollarla mühafizə olunan hüquqlar</a:t>
            </a:r>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7748189"/>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7158" y="0"/>
            <a:ext cx="7643866" cy="2500330"/>
          </a:xfrm>
        </p:spPr>
        <p:txBody>
          <a:bodyPr>
            <a:noAutofit/>
          </a:bodyPr>
          <a:lstStyle/>
          <a:p>
            <a:pPr>
              <a:lnSpc>
                <a:spcPct val="80000"/>
              </a:lnSpc>
              <a:buNone/>
            </a:pPr>
            <a:r>
              <a:rPr lang="az-Latn-AZ" sz="2800" b="1" i="1" dirty="0" smtClean="0">
                <a:solidFill>
                  <a:srgbClr val="FF0000"/>
                </a:solidFill>
              </a:rPr>
              <a:t>Protokol</a:t>
            </a:r>
            <a:r>
              <a:rPr lang="az-Latn-AZ" sz="2800" b="1" dirty="0" smtClean="0">
                <a:solidFill>
                  <a:srgbClr val="FF0000"/>
                </a:solidFill>
              </a:rPr>
              <a:t> </a:t>
            </a:r>
            <a:r>
              <a:rPr lang="az-Latn-AZ" sz="2800" b="1" i="1" dirty="0" smtClean="0">
                <a:solidFill>
                  <a:srgbClr val="FF0000"/>
                </a:solidFill>
              </a:rPr>
              <a:t>N 6 </a:t>
            </a:r>
          </a:p>
          <a:p>
            <a:pPr algn="just">
              <a:buNone/>
            </a:pPr>
            <a:r>
              <a:rPr lang="ru-RU" sz="2400" b="1" i="1" dirty="0" smtClean="0">
                <a:solidFill>
                  <a:srgbClr val="0070C0"/>
                </a:solidFill>
              </a:rPr>
              <a:t>Maddə 1. </a:t>
            </a:r>
            <a:r>
              <a:rPr lang="ru-RU" sz="2400" b="1" i="1" dirty="0" smtClean="0"/>
              <a:t>Ölüm cəzasının ləğvi </a:t>
            </a:r>
            <a:endParaRPr lang="ru-RU" sz="2400" dirty="0" smtClean="0"/>
          </a:p>
          <a:p>
            <a:pPr algn="just">
              <a:buNone/>
            </a:pPr>
            <a:r>
              <a:rPr lang="ru-RU" sz="2400" b="1" i="1" dirty="0" smtClean="0">
                <a:solidFill>
                  <a:srgbClr val="0070C0"/>
                </a:solidFill>
              </a:rPr>
              <a:t>Maddə 2. </a:t>
            </a:r>
            <a:r>
              <a:rPr lang="ru-RU" sz="2400" b="1" i="1" dirty="0" smtClean="0"/>
              <a:t>Müharibə zamanı ölüm cəzası</a:t>
            </a:r>
            <a:endParaRPr lang="az-Latn-AZ" sz="2400" b="1" i="1" dirty="0" smtClean="0"/>
          </a:p>
          <a:p>
            <a:pPr algn="just">
              <a:buNone/>
            </a:pPr>
            <a:endParaRPr lang="az-Latn-AZ" sz="2400" b="1" i="1" dirty="0" smtClean="0">
              <a:solidFill>
                <a:srgbClr val="FF0000"/>
              </a:solidFill>
            </a:endParaRPr>
          </a:p>
          <a:p>
            <a:pPr algn="just">
              <a:buNone/>
            </a:pPr>
            <a:r>
              <a:rPr lang="az-Latn-AZ" sz="2400" b="1" i="1" dirty="0" smtClean="0">
                <a:solidFill>
                  <a:srgbClr val="FF0000"/>
                </a:solidFill>
              </a:rPr>
              <a:t>Protokol N 7 </a:t>
            </a:r>
          </a:p>
          <a:p>
            <a:pPr algn="just">
              <a:buNone/>
            </a:pPr>
            <a:r>
              <a:rPr lang="ru-RU" sz="2400" b="1" i="1" dirty="0" smtClean="0">
                <a:solidFill>
                  <a:srgbClr val="0070C0"/>
                </a:solidFill>
              </a:rPr>
              <a:t>Maddə 1. </a:t>
            </a:r>
            <a:r>
              <a:rPr lang="ru-RU" sz="2400" b="1" i="1" dirty="0" smtClean="0"/>
              <a:t>Əcnəbilərin çıxarılmasına dair prosedur təminatlar </a:t>
            </a:r>
            <a:endParaRPr lang="ru-RU" sz="2400" dirty="0" smtClean="0"/>
          </a:p>
          <a:p>
            <a:pPr algn="just">
              <a:buNone/>
            </a:pPr>
            <a:r>
              <a:rPr lang="ru-RU" sz="2400" b="1" i="1" dirty="0" smtClean="0">
                <a:solidFill>
                  <a:srgbClr val="0070C0"/>
                </a:solidFill>
              </a:rPr>
              <a:t>Maddə 2. </a:t>
            </a:r>
            <a:r>
              <a:rPr lang="ru-RU" sz="2400" b="1" i="1" dirty="0" smtClean="0"/>
              <a:t>Cinayət işlərində şikayət vermə hüququ </a:t>
            </a:r>
            <a:endParaRPr lang="ru-RU" sz="2400" dirty="0" smtClean="0"/>
          </a:p>
          <a:p>
            <a:pPr algn="just">
              <a:buNone/>
            </a:pPr>
            <a:r>
              <a:rPr lang="ru-RU" sz="2400" b="1" i="1" dirty="0" smtClean="0">
                <a:solidFill>
                  <a:srgbClr val="0070C0"/>
                </a:solidFill>
              </a:rPr>
              <a:t>Maddə 3. </a:t>
            </a:r>
            <a:r>
              <a:rPr lang="ru-RU" sz="2400" b="1" i="1" dirty="0" smtClean="0"/>
              <a:t>Məhkəmə səhvinə görə kompensasiya </a:t>
            </a:r>
            <a:endParaRPr lang="ru-RU" sz="2400" dirty="0" smtClean="0"/>
          </a:p>
          <a:p>
            <a:pPr algn="just">
              <a:buNone/>
            </a:pPr>
            <a:r>
              <a:rPr lang="ru-RU" sz="2400" b="1" i="1" dirty="0" smtClean="0">
                <a:solidFill>
                  <a:srgbClr val="0070C0"/>
                </a:solidFill>
              </a:rPr>
              <a:t>Maddə 4. </a:t>
            </a:r>
            <a:r>
              <a:rPr lang="ru-RU" sz="2400" b="1" i="1" dirty="0" smtClean="0"/>
              <a:t>İki dəfə məhkum edilməmək və ya cəzalandırılmamaq hüququ </a:t>
            </a:r>
            <a:endParaRPr lang="ru-RU" sz="2400" dirty="0" smtClean="0"/>
          </a:p>
          <a:p>
            <a:pPr algn="just">
              <a:buNone/>
            </a:pPr>
            <a:r>
              <a:rPr lang="ru-RU" sz="2400" b="1" i="1" dirty="0" smtClean="0">
                <a:solidFill>
                  <a:srgbClr val="0070C0"/>
                </a:solidFill>
              </a:rPr>
              <a:t>Maddə 5. </a:t>
            </a:r>
            <a:r>
              <a:rPr lang="ru-RU" sz="2400" b="1" i="1" dirty="0" smtClean="0"/>
              <a:t>Ər və arvadın hüquq bərabərliyi</a:t>
            </a:r>
            <a:endParaRPr lang="az-Latn-AZ" sz="2400" b="1" i="1" dirty="0" smtClean="0"/>
          </a:p>
          <a:p>
            <a:pPr algn="just">
              <a:buNone/>
            </a:pPr>
            <a:r>
              <a:rPr lang="az-Latn-AZ" sz="2400" b="1" i="1" dirty="0" smtClean="0">
                <a:solidFill>
                  <a:srgbClr val="FF0000"/>
                </a:solidFill>
              </a:rPr>
              <a:t>Protokol 13 </a:t>
            </a:r>
            <a:r>
              <a:rPr lang="az-Latn-AZ" sz="2400" b="1" i="1" dirty="0" smtClean="0"/>
              <a:t>(bütün hallarda ölüm cəzasının ləğvi)</a:t>
            </a:r>
          </a:p>
          <a:p>
            <a:pPr algn="just">
              <a:buNone/>
            </a:pPr>
            <a:r>
              <a:rPr lang="az-Latn-AZ" sz="2400" b="1" i="1" dirty="0" smtClean="0">
                <a:solidFill>
                  <a:srgbClr val="FF0000"/>
                </a:solidFill>
              </a:rPr>
              <a:t> </a:t>
            </a:r>
            <a:r>
              <a:rPr lang="ru-RU" sz="2400" b="1" dirty="0" smtClean="0">
                <a:solidFill>
                  <a:srgbClr val="FF0000"/>
                </a:solidFill>
              </a:rPr>
              <a:t> </a:t>
            </a:r>
            <a:endParaRPr lang="az-Latn-AZ" sz="2400" b="1" dirty="0" smtClean="0">
              <a:solidFill>
                <a:srgbClr val="FF0000"/>
              </a:solidFill>
            </a:endParaRPr>
          </a:p>
          <a:p>
            <a:pPr algn="just">
              <a:buNone/>
            </a:pPr>
            <a:r>
              <a:rPr lang="az-Latn-AZ" sz="2400" b="1" i="1" dirty="0" smtClean="0">
                <a:solidFill>
                  <a:srgbClr val="FF0000"/>
                </a:solidFill>
              </a:rPr>
              <a:t>Protokol 14 </a:t>
            </a:r>
            <a:r>
              <a:rPr lang="az-Latn-AZ" sz="2400" b="1" i="1" dirty="0" smtClean="0"/>
              <a:t>(Konvensiyanın nəzarət sisteminə dəyişikliklər)</a:t>
            </a:r>
          </a:p>
          <a:p>
            <a:endParaRPr lang="ru-RU" sz="2000" dirty="0"/>
          </a:p>
        </p:txBody>
      </p:sp>
    </p:spTree>
    <p:extLst>
      <p:ext uri="{BB962C8B-B14F-4D97-AF65-F5344CB8AC3E}">
        <p14:creationId xmlns:p14="http://schemas.microsoft.com/office/powerpoint/2010/main" val="2110466589"/>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1142984"/>
            <a:ext cx="7393873" cy="1202485"/>
          </a:xfrm>
        </p:spPr>
        <p:txBody>
          <a:bodyPr>
            <a:normAutofit fontScale="90000"/>
          </a:bodyPr>
          <a:lstStyle/>
          <a:p>
            <a:r>
              <a:rPr lang="en-US" sz="3100" b="1" dirty="0" err="1" smtClean="0">
                <a:solidFill>
                  <a:schemeClr val="bg2">
                    <a:lumMod val="50000"/>
                  </a:schemeClr>
                </a:solidFill>
              </a:rPr>
              <a:t>Konvensiya</a:t>
            </a:r>
            <a:r>
              <a:rPr lang="en-US" sz="3100" b="1" dirty="0" smtClean="0">
                <a:solidFill>
                  <a:schemeClr val="bg2">
                    <a:lumMod val="50000"/>
                  </a:schemeClr>
                </a:solidFill>
              </a:rPr>
              <a:t> </a:t>
            </a:r>
            <a:r>
              <a:rPr lang="en-US" sz="3100" b="1" dirty="0" err="1" smtClean="0">
                <a:solidFill>
                  <a:schemeClr val="bg2">
                    <a:lumMod val="50000"/>
                  </a:schemeClr>
                </a:solidFill>
              </a:rPr>
              <a:t>və</a:t>
            </a:r>
            <a:r>
              <a:rPr lang="en-US" sz="3100" b="1" dirty="0" smtClean="0">
                <a:solidFill>
                  <a:schemeClr val="bg2">
                    <a:lumMod val="50000"/>
                  </a:schemeClr>
                </a:solidFill>
              </a:rPr>
              <a:t> </a:t>
            </a:r>
            <a:r>
              <a:rPr lang="en-US" sz="3100" b="1" dirty="0" err="1" smtClean="0">
                <a:solidFill>
                  <a:schemeClr val="bg2">
                    <a:lumMod val="50000"/>
                  </a:schemeClr>
                </a:solidFill>
              </a:rPr>
              <a:t>onun</a:t>
            </a:r>
            <a:r>
              <a:rPr lang="en-US" sz="3100" b="1" dirty="0" smtClean="0">
                <a:solidFill>
                  <a:schemeClr val="bg2">
                    <a:lumMod val="50000"/>
                  </a:schemeClr>
                </a:solidFill>
              </a:rPr>
              <a:t> </a:t>
            </a:r>
            <a:r>
              <a:rPr lang="en-US" sz="3100" b="1" dirty="0" err="1" smtClean="0">
                <a:solidFill>
                  <a:schemeClr val="bg2">
                    <a:lumMod val="50000"/>
                  </a:schemeClr>
                </a:solidFill>
              </a:rPr>
              <a:t>Protokolları</a:t>
            </a:r>
            <a:r>
              <a:rPr lang="en-US" sz="3100" b="1" dirty="0" smtClean="0">
                <a:solidFill>
                  <a:schemeClr val="bg2">
                    <a:lumMod val="50000"/>
                  </a:schemeClr>
                </a:solidFill>
              </a:rPr>
              <a:t> </a:t>
            </a:r>
            <a:r>
              <a:rPr lang="en-US" sz="3100" b="1" dirty="0" err="1" smtClean="0">
                <a:solidFill>
                  <a:schemeClr val="bg2">
                    <a:lumMod val="50000"/>
                  </a:schemeClr>
                </a:solidFill>
              </a:rPr>
              <a:t>aşağıdakı</a:t>
            </a:r>
            <a:r>
              <a:rPr lang="en-US" sz="3100" b="1" dirty="0" smtClean="0">
                <a:solidFill>
                  <a:schemeClr val="bg2">
                    <a:lumMod val="50000"/>
                  </a:schemeClr>
                </a:solidFill>
              </a:rPr>
              <a:t> </a:t>
            </a:r>
            <a:r>
              <a:rPr lang="en-US" sz="3100" b="1" dirty="0" err="1" smtClean="0">
                <a:solidFill>
                  <a:schemeClr val="bg2">
                    <a:lumMod val="50000"/>
                  </a:schemeClr>
                </a:solidFill>
              </a:rPr>
              <a:t>halları</a:t>
            </a:r>
            <a:r>
              <a:rPr lang="en-US" sz="3100" b="1" dirty="0" smtClean="0">
                <a:solidFill>
                  <a:schemeClr val="bg2">
                    <a:lumMod val="50000"/>
                  </a:schemeClr>
                </a:solidFill>
              </a:rPr>
              <a:t> </a:t>
            </a:r>
            <a:r>
              <a:rPr lang="en-US" sz="3100" b="1" dirty="0" err="1" smtClean="0">
                <a:solidFill>
                  <a:schemeClr val="bg2">
                    <a:lumMod val="50000"/>
                  </a:schemeClr>
                </a:solidFill>
              </a:rPr>
              <a:t>qadağan</a:t>
            </a:r>
            <a:r>
              <a:rPr lang="en-US" sz="3100" b="1" dirty="0" smtClean="0">
                <a:solidFill>
                  <a:schemeClr val="bg2">
                    <a:lumMod val="50000"/>
                  </a:schemeClr>
                </a:solidFill>
              </a:rPr>
              <a:t/>
            </a:r>
            <a:br>
              <a:rPr lang="en-US" sz="3100" b="1" dirty="0" smtClean="0">
                <a:solidFill>
                  <a:schemeClr val="bg2">
                    <a:lumMod val="50000"/>
                  </a:schemeClr>
                </a:solidFill>
              </a:rPr>
            </a:br>
            <a:r>
              <a:rPr lang="en-US" sz="3100" b="1" dirty="0" err="1" smtClean="0">
                <a:solidFill>
                  <a:schemeClr val="bg2">
                    <a:lumMod val="50000"/>
                  </a:schemeClr>
                </a:solidFill>
              </a:rPr>
              <a:t>edir</a:t>
            </a:r>
            <a:r>
              <a:rPr lang="en-US" sz="3100" b="1" dirty="0" smtClean="0">
                <a:solidFill>
                  <a:schemeClr val="bg2">
                    <a:lumMod val="50000"/>
                  </a:schemeClr>
                </a:solidFill>
              </a:rPr>
              <a:t>:</a:t>
            </a:r>
            <a:r>
              <a:rPr lang="en-US" sz="2200" dirty="0" smtClean="0"/>
              <a:t/>
            </a:r>
            <a:br>
              <a:rPr lang="en-US" sz="2200" dirty="0" smtClean="0"/>
            </a:br>
            <a:r>
              <a:rPr lang="en-US" sz="2200" dirty="0" smtClean="0"/>
              <a:t> -</a:t>
            </a:r>
            <a:r>
              <a:rPr lang="en-US" sz="2200" b="1" i="1" dirty="0" err="1" smtClean="0"/>
              <a:t>İşgəncə</a:t>
            </a:r>
            <a:r>
              <a:rPr lang="en-US" sz="2200" b="1" i="1" dirty="0" smtClean="0"/>
              <a:t> </a:t>
            </a:r>
            <a:r>
              <a:rPr lang="en-US" sz="2200" b="1" i="1" dirty="0" err="1" smtClean="0"/>
              <a:t>verilməsini</a:t>
            </a:r>
            <a:r>
              <a:rPr lang="en-US" sz="2200" b="1" i="1" dirty="0" smtClean="0"/>
              <a:t>, </a:t>
            </a:r>
            <a:r>
              <a:rPr lang="en-US" sz="2200" b="1" i="1" dirty="0" err="1" smtClean="0"/>
              <a:t>qeyri-insani</a:t>
            </a:r>
            <a:r>
              <a:rPr lang="en-US" sz="2200" b="1" i="1" dirty="0" smtClean="0"/>
              <a:t> </a:t>
            </a:r>
            <a:r>
              <a:rPr lang="en-US" sz="2200" b="1" i="1" dirty="0" err="1" smtClean="0"/>
              <a:t>və</a:t>
            </a:r>
            <a:r>
              <a:rPr lang="en-US" sz="2200" b="1" i="1" dirty="0" smtClean="0"/>
              <a:t> </a:t>
            </a:r>
            <a:r>
              <a:rPr lang="en-US" sz="2200" b="1" i="1" dirty="0" err="1" smtClean="0"/>
              <a:t>ya</a:t>
            </a:r>
            <a:r>
              <a:rPr lang="en-US" sz="2200" b="1" i="1" dirty="0" smtClean="0"/>
              <a:t> </a:t>
            </a:r>
            <a:r>
              <a:rPr lang="en-US" sz="2200" b="1" i="1" dirty="0" err="1" smtClean="0"/>
              <a:t>ləyaqəti</a:t>
            </a:r>
            <a:r>
              <a:rPr lang="en-US" sz="2200" b="1" i="1" dirty="0" smtClean="0"/>
              <a:t> </a:t>
            </a:r>
            <a:r>
              <a:rPr lang="en-US" sz="2200" b="1" i="1" dirty="0" err="1" smtClean="0"/>
              <a:t>alçaldan</a:t>
            </a:r>
            <a:r>
              <a:rPr lang="en-US" sz="2200" dirty="0" smtClean="0"/>
              <a:t/>
            </a:r>
            <a:br>
              <a:rPr lang="en-US" sz="2200" dirty="0" smtClean="0"/>
            </a:br>
            <a:r>
              <a:rPr lang="en-US" sz="2200" b="1" i="1" dirty="0" err="1" smtClean="0"/>
              <a:t>təhqiredici</a:t>
            </a:r>
            <a:r>
              <a:rPr lang="en-US" sz="2200" b="1" i="1" dirty="0" smtClean="0"/>
              <a:t> </a:t>
            </a:r>
            <a:r>
              <a:rPr lang="en-US" sz="2200" b="1" i="1" dirty="0" err="1" smtClean="0"/>
              <a:t>rəftarı</a:t>
            </a:r>
            <a:r>
              <a:rPr lang="en-US" sz="2200" b="1" i="1" dirty="0" smtClean="0"/>
              <a:t> </a:t>
            </a:r>
            <a:r>
              <a:rPr lang="en-US" sz="2200" b="1" i="1" dirty="0" err="1" smtClean="0"/>
              <a:t>və</a:t>
            </a:r>
            <a:r>
              <a:rPr lang="en-US" sz="2200" b="1" i="1" dirty="0" smtClean="0"/>
              <a:t> </a:t>
            </a:r>
            <a:r>
              <a:rPr lang="en-US" sz="2200" b="1" i="1" dirty="0" err="1" smtClean="0"/>
              <a:t>cəzanı</a:t>
            </a:r>
            <a:r>
              <a:rPr lang="en-US" sz="2200" i="1" dirty="0" smtClean="0"/>
              <a:t>;</a:t>
            </a:r>
            <a:r>
              <a:rPr lang="en-US" dirty="0" smtClean="0"/>
              <a:t/>
            </a:r>
            <a:br>
              <a:rPr lang="en-US" dirty="0" smtClean="0"/>
            </a:br>
            <a:endParaRPr lang="ru-RU" dirty="0"/>
          </a:p>
        </p:txBody>
      </p:sp>
      <p:sp>
        <p:nvSpPr>
          <p:cNvPr id="4" name="Content Placeholder 3"/>
          <p:cNvSpPr>
            <a:spLocks noGrp="1"/>
          </p:cNvSpPr>
          <p:nvPr>
            <p:ph idx="1"/>
          </p:nvPr>
        </p:nvSpPr>
        <p:spPr>
          <a:xfrm>
            <a:off x="467544" y="1714488"/>
            <a:ext cx="8208912" cy="4643470"/>
          </a:xfrm>
          <a:solidFill>
            <a:schemeClr val="bg2">
              <a:lumMod val="75000"/>
            </a:schemeClr>
          </a:solidFill>
        </p:spPr>
        <p:txBody>
          <a:bodyPr>
            <a:normAutofit fontScale="77500" lnSpcReduction="20000"/>
          </a:bodyPr>
          <a:lstStyle/>
          <a:p>
            <a:pPr>
              <a:buNone/>
            </a:pPr>
            <a:endParaRPr lang="en-US" dirty="0" smtClean="0"/>
          </a:p>
          <a:p>
            <a:pPr>
              <a:buNone/>
            </a:pPr>
            <a:r>
              <a:rPr lang="en-US" dirty="0" smtClean="0"/>
              <a:t> </a:t>
            </a:r>
            <a:r>
              <a:rPr lang="en-US" i="1" dirty="0" err="1" smtClean="0"/>
              <a:t>Əsassız</a:t>
            </a:r>
            <a:r>
              <a:rPr lang="en-US" i="1" dirty="0" smtClean="0"/>
              <a:t> </a:t>
            </a:r>
            <a:r>
              <a:rPr lang="en-US" i="1" dirty="0" err="1" smtClean="0"/>
              <a:t>və</a:t>
            </a:r>
            <a:r>
              <a:rPr lang="en-US" i="1" dirty="0" smtClean="0"/>
              <a:t> </a:t>
            </a:r>
            <a:r>
              <a:rPr lang="en-US" i="1" dirty="0" err="1" smtClean="0"/>
              <a:t>qanunsuz</a:t>
            </a:r>
            <a:r>
              <a:rPr lang="en-US" i="1" dirty="0" smtClean="0"/>
              <a:t> </a:t>
            </a:r>
            <a:r>
              <a:rPr lang="en-US" i="1" dirty="0" err="1" smtClean="0"/>
              <a:t>həbs</a:t>
            </a:r>
            <a:r>
              <a:rPr lang="en-US" i="1" dirty="0" smtClean="0"/>
              <a:t> </a:t>
            </a:r>
            <a:r>
              <a:rPr lang="en-US" i="1" dirty="0" err="1" smtClean="0"/>
              <a:t>olunmanı</a:t>
            </a:r>
            <a:r>
              <a:rPr lang="en-US" i="1" dirty="0" smtClean="0"/>
              <a:t>;</a:t>
            </a:r>
            <a:endParaRPr lang="en-US" dirty="0" smtClean="0"/>
          </a:p>
          <a:p>
            <a:pPr>
              <a:buNone/>
            </a:pPr>
            <a:r>
              <a:rPr lang="en-US" dirty="0" smtClean="0"/>
              <a:t> </a:t>
            </a:r>
            <a:r>
              <a:rPr lang="en-US" i="1" dirty="0" err="1" smtClean="0"/>
              <a:t>Ayrı</a:t>
            </a:r>
            <a:r>
              <a:rPr lang="en-US" i="1" dirty="0" smtClean="0"/>
              <a:t> </a:t>
            </a:r>
            <a:r>
              <a:rPr lang="en-US" i="1" dirty="0" err="1" smtClean="0"/>
              <a:t>seçkiliyi</a:t>
            </a:r>
            <a:r>
              <a:rPr lang="en-US" i="1" dirty="0" smtClean="0"/>
              <a:t>;</a:t>
            </a:r>
          </a:p>
          <a:p>
            <a:pPr>
              <a:buNone/>
            </a:pPr>
            <a:r>
              <a:rPr lang="en-US" dirty="0" smtClean="0"/>
              <a:t> </a:t>
            </a:r>
            <a:r>
              <a:rPr lang="en-US" i="1" dirty="0" err="1" smtClean="0"/>
              <a:t>Konvensiyada</a:t>
            </a:r>
            <a:r>
              <a:rPr lang="en-US" i="1" dirty="0" smtClean="0"/>
              <a:t> </a:t>
            </a:r>
            <a:r>
              <a:rPr lang="en-US" i="1" dirty="0" err="1" smtClean="0"/>
              <a:t>təsbit</a:t>
            </a:r>
            <a:r>
              <a:rPr lang="en-US" i="1" dirty="0" smtClean="0"/>
              <a:t> </a:t>
            </a:r>
            <a:r>
              <a:rPr lang="en-US" i="1" dirty="0" err="1" smtClean="0"/>
              <a:t>olunan</a:t>
            </a:r>
            <a:r>
              <a:rPr lang="en-US" i="1" dirty="0" smtClean="0"/>
              <a:t> </a:t>
            </a:r>
            <a:r>
              <a:rPr lang="en-US" i="1" dirty="0" err="1" smtClean="0"/>
              <a:t>hüquq</a:t>
            </a:r>
            <a:r>
              <a:rPr lang="en-US" i="1" dirty="0" smtClean="0"/>
              <a:t> </a:t>
            </a:r>
            <a:r>
              <a:rPr lang="en-US" i="1" dirty="0" err="1" smtClean="0"/>
              <a:t>və</a:t>
            </a:r>
            <a:r>
              <a:rPr lang="en-US" i="1" dirty="0" smtClean="0"/>
              <a:t> </a:t>
            </a:r>
            <a:r>
              <a:rPr lang="en-US" i="1" dirty="0" err="1" smtClean="0"/>
              <a:t>azadlıqlardan</a:t>
            </a:r>
            <a:endParaRPr lang="en-US" dirty="0" smtClean="0"/>
          </a:p>
          <a:p>
            <a:pPr>
              <a:buNone/>
            </a:pPr>
            <a:r>
              <a:rPr lang="en-US" i="1" dirty="0" err="1" smtClean="0"/>
              <a:t>qeyri-bərabər</a:t>
            </a:r>
            <a:r>
              <a:rPr lang="en-US" i="1" dirty="0" smtClean="0"/>
              <a:t> </a:t>
            </a:r>
            <a:r>
              <a:rPr lang="en-US" i="1" dirty="0" err="1" smtClean="0"/>
              <a:t>istifadə</a:t>
            </a:r>
            <a:r>
              <a:rPr lang="en-US" i="1" dirty="0" smtClean="0"/>
              <a:t> </a:t>
            </a:r>
            <a:r>
              <a:rPr lang="en-US" i="1" dirty="0" err="1" smtClean="0"/>
              <a:t>olunmasını</a:t>
            </a:r>
            <a:r>
              <a:rPr lang="en-US" i="1" dirty="0" smtClean="0"/>
              <a:t>;</a:t>
            </a:r>
            <a:endParaRPr lang="en-US" dirty="0" smtClean="0"/>
          </a:p>
          <a:p>
            <a:pPr>
              <a:buNone/>
            </a:pPr>
            <a:r>
              <a:rPr lang="en-US" dirty="0" smtClean="0"/>
              <a:t> </a:t>
            </a:r>
            <a:r>
              <a:rPr lang="en-US" i="1" dirty="0" err="1" smtClean="0"/>
              <a:t>Dövlətin</a:t>
            </a:r>
            <a:r>
              <a:rPr lang="en-US" i="1" dirty="0" smtClean="0"/>
              <a:t> </a:t>
            </a:r>
            <a:r>
              <a:rPr lang="en-US" i="1" dirty="0" err="1" smtClean="0"/>
              <a:t>öz</a:t>
            </a:r>
            <a:r>
              <a:rPr lang="en-US" i="1" dirty="0" smtClean="0"/>
              <a:t> </a:t>
            </a:r>
            <a:r>
              <a:rPr lang="en-US" i="1" dirty="0" err="1" smtClean="0"/>
              <a:t>vətəndaşlarını</a:t>
            </a:r>
            <a:r>
              <a:rPr lang="en-US" i="1" dirty="0" smtClean="0"/>
              <a:t> </a:t>
            </a:r>
            <a:r>
              <a:rPr lang="en-US" i="1" dirty="0" err="1" smtClean="0"/>
              <a:t>ərazisindən</a:t>
            </a:r>
            <a:r>
              <a:rPr lang="en-US" i="1" dirty="0" smtClean="0"/>
              <a:t> </a:t>
            </a:r>
            <a:r>
              <a:rPr lang="en-US" i="1" dirty="0" err="1" smtClean="0"/>
              <a:t>çıxarmasını</a:t>
            </a:r>
            <a:r>
              <a:rPr lang="en-US" i="1" dirty="0" smtClean="0"/>
              <a:t> </a:t>
            </a:r>
            <a:r>
              <a:rPr lang="en-US" i="1" dirty="0" err="1" smtClean="0"/>
              <a:t>və</a:t>
            </a:r>
            <a:r>
              <a:rPr lang="en-US" i="1" dirty="0" smtClean="0"/>
              <a:t> </a:t>
            </a:r>
            <a:r>
              <a:rPr lang="en-US" i="1" dirty="0" err="1" smtClean="0"/>
              <a:t>ya</a:t>
            </a:r>
            <a:endParaRPr lang="en-US" dirty="0" smtClean="0"/>
          </a:p>
          <a:p>
            <a:pPr>
              <a:buNone/>
            </a:pPr>
            <a:r>
              <a:rPr lang="en-US" i="1" dirty="0" err="1" smtClean="0"/>
              <a:t>onlara</a:t>
            </a:r>
            <a:r>
              <a:rPr lang="en-US" i="1" dirty="0" smtClean="0"/>
              <a:t> </a:t>
            </a:r>
            <a:r>
              <a:rPr lang="en-US" i="1" dirty="0" err="1" smtClean="0"/>
              <a:t>həmin</a:t>
            </a:r>
            <a:r>
              <a:rPr lang="en-US" i="1" dirty="0" smtClean="0"/>
              <a:t> </a:t>
            </a:r>
            <a:r>
              <a:rPr lang="en-US" i="1" dirty="0" err="1" smtClean="0"/>
              <a:t>dövlətin</a:t>
            </a:r>
            <a:r>
              <a:rPr lang="en-US" i="1" dirty="0" smtClean="0"/>
              <a:t> </a:t>
            </a:r>
            <a:r>
              <a:rPr lang="en-US" i="1" dirty="0" err="1" smtClean="0"/>
              <a:t>ərazisinə</a:t>
            </a:r>
            <a:r>
              <a:rPr lang="en-US" i="1" dirty="0" smtClean="0"/>
              <a:t> </a:t>
            </a:r>
            <a:r>
              <a:rPr lang="en-US" i="1" dirty="0" err="1" smtClean="0"/>
              <a:t>daxil</a:t>
            </a:r>
            <a:r>
              <a:rPr lang="en-US" i="1" dirty="0" smtClean="0"/>
              <a:t> </a:t>
            </a:r>
            <a:r>
              <a:rPr lang="en-US" i="1" dirty="0" err="1" smtClean="0"/>
              <a:t>olmağa</a:t>
            </a:r>
            <a:r>
              <a:rPr lang="en-US" i="1" dirty="0" smtClean="0"/>
              <a:t> </a:t>
            </a:r>
            <a:r>
              <a:rPr lang="en-US" i="1" dirty="0" err="1" smtClean="0"/>
              <a:t>qadağa</a:t>
            </a:r>
            <a:endParaRPr lang="en-US" dirty="0" smtClean="0"/>
          </a:p>
          <a:p>
            <a:pPr>
              <a:buNone/>
            </a:pPr>
            <a:r>
              <a:rPr lang="en-US" i="1" dirty="0" err="1" smtClean="0"/>
              <a:t>qoymasını</a:t>
            </a:r>
            <a:r>
              <a:rPr lang="en-US" i="1" dirty="0" smtClean="0"/>
              <a:t>;</a:t>
            </a:r>
            <a:endParaRPr lang="en-US" dirty="0" smtClean="0"/>
          </a:p>
          <a:p>
            <a:pPr>
              <a:buNone/>
            </a:pPr>
            <a:r>
              <a:rPr lang="en-US" dirty="0" smtClean="0"/>
              <a:t> </a:t>
            </a:r>
            <a:r>
              <a:rPr lang="en-US" i="1" dirty="0" err="1" smtClean="0"/>
              <a:t>Ölüm</a:t>
            </a:r>
            <a:r>
              <a:rPr lang="en-US" i="1" dirty="0" smtClean="0"/>
              <a:t> </a:t>
            </a:r>
            <a:r>
              <a:rPr lang="en-US" i="1" dirty="0" err="1" smtClean="0"/>
              <a:t>cəzasının</a:t>
            </a:r>
            <a:r>
              <a:rPr lang="en-US" i="1" dirty="0" smtClean="0"/>
              <a:t> </a:t>
            </a:r>
            <a:r>
              <a:rPr lang="en-US" i="1" dirty="0" err="1" smtClean="0"/>
              <a:t>tətbiq</a:t>
            </a:r>
            <a:r>
              <a:rPr lang="en-US" i="1" dirty="0" smtClean="0"/>
              <a:t> </a:t>
            </a:r>
            <a:r>
              <a:rPr lang="en-US" i="1" dirty="0" err="1" smtClean="0"/>
              <a:t>edilməsini</a:t>
            </a:r>
            <a:r>
              <a:rPr lang="en-US" i="1" dirty="0" smtClean="0"/>
              <a:t>;</a:t>
            </a:r>
            <a:endParaRPr lang="en-US" dirty="0" smtClean="0"/>
          </a:p>
          <a:p>
            <a:pPr>
              <a:buNone/>
            </a:pPr>
            <a:r>
              <a:rPr lang="en-US" dirty="0" smtClean="0"/>
              <a:t> </a:t>
            </a:r>
            <a:r>
              <a:rPr lang="en-US" i="1" dirty="0" err="1" smtClean="0"/>
              <a:t>Əcnəbi</a:t>
            </a:r>
            <a:r>
              <a:rPr lang="en-US" i="1" dirty="0" smtClean="0"/>
              <a:t> </a:t>
            </a:r>
            <a:r>
              <a:rPr lang="en-US" i="1" dirty="0" err="1" smtClean="0"/>
              <a:t>vətəndaşların</a:t>
            </a:r>
            <a:r>
              <a:rPr lang="en-US" i="1" dirty="0" smtClean="0"/>
              <a:t> </a:t>
            </a:r>
            <a:r>
              <a:rPr lang="en-US" i="1" dirty="0" err="1" smtClean="0"/>
              <a:t>ölkədən</a:t>
            </a:r>
            <a:r>
              <a:rPr lang="en-US" i="1" dirty="0" smtClean="0"/>
              <a:t> </a:t>
            </a:r>
            <a:r>
              <a:rPr lang="en-US" i="1" dirty="0" err="1" smtClean="0"/>
              <a:t>kollektiv</a:t>
            </a:r>
            <a:r>
              <a:rPr lang="en-US" i="1" dirty="0" smtClean="0"/>
              <a:t> </a:t>
            </a:r>
            <a:r>
              <a:rPr lang="en-US" i="1" dirty="0" err="1" smtClean="0"/>
              <a:t>şəkildə</a:t>
            </a:r>
            <a:endParaRPr lang="en-US" dirty="0" smtClean="0"/>
          </a:p>
          <a:p>
            <a:pPr>
              <a:buNone/>
            </a:pPr>
            <a:r>
              <a:rPr lang="en-US" i="1" dirty="0" err="1" smtClean="0"/>
              <a:t>çıxarılmasını</a:t>
            </a:r>
            <a:r>
              <a:rPr lang="en-US" i="1" dirty="0" smtClean="0"/>
              <a:t>.</a:t>
            </a:r>
            <a:endParaRPr lang="en-US" dirty="0" smtClean="0"/>
          </a:p>
          <a:p>
            <a:pPr>
              <a:buNone/>
            </a:pPr>
            <a:endParaRPr lang="en-US" dirty="0"/>
          </a:p>
        </p:txBody>
      </p:sp>
    </p:spTree>
    <p:extLst>
      <p:ext uri="{BB962C8B-B14F-4D97-AF65-F5344CB8AC3E}">
        <p14:creationId xmlns:p14="http://schemas.microsoft.com/office/powerpoint/2010/main" val="3869503373"/>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14348" y="285728"/>
            <a:ext cx="8429652" cy="6572272"/>
          </a:xfrm>
        </p:spPr>
        <p:txBody>
          <a:bodyPr>
            <a:noAutofit/>
          </a:bodyPr>
          <a:lstStyle/>
          <a:p>
            <a:pPr indent="19050" algn="just">
              <a:lnSpc>
                <a:spcPct val="80000"/>
              </a:lnSpc>
            </a:pPr>
            <a:r>
              <a:rPr lang="en-US" b="1" dirty="0" smtClean="0">
                <a:solidFill>
                  <a:srgbClr val="FF0000"/>
                </a:solidFill>
              </a:rPr>
              <a:t> </a:t>
            </a:r>
            <a:r>
              <a:rPr lang="az-Latn-AZ" b="1" dirty="0" smtClean="0">
                <a:solidFill>
                  <a:srgbClr val="FF0000"/>
                </a:solidFill>
              </a:rPr>
              <a:t>Dövlətlarası </a:t>
            </a:r>
            <a:r>
              <a:rPr lang="en-US" b="1" dirty="0" err="1" smtClean="0">
                <a:solidFill>
                  <a:srgbClr val="FF0000"/>
                </a:solidFill>
              </a:rPr>
              <a:t>i</a:t>
            </a:r>
            <a:r>
              <a:rPr lang="az-Latn-AZ" b="1" dirty="0" smtClean="0">
                <a:solidFill>
                  <a:srgbClr val="FF0000"/>
                </a:solidFill>
              </a:rPr>
              <a:t>şlər (Konvensiya, Maddə 3</a:t>
            </a:r>
            <a:r>
              <a:rPr lang="en-US" b="1" dirty="0" smtClean="0">
                <a:solidFill>
                  <a:srgbClr val="FF0000"/>
                </a:solidFill>
              </a:rPr>
              <a:t>3</a:t>
            </a:r>
            <a:r>
              <a:rPr lang="az-Latn-AZ" b="1" dirty="0" smtClean="0">
                <a:solidFill>
                  <a:srgbClr val="FF0000"/>
                </a:solidFill>
              </a:rPr>
              <a:t>) </a:t>
            </a:r>
            <a:r>
              <a:rPr lang="az-Latn-AZ" sz="2800" b="1" dirty="0" smtClean="0"/>
              <a:t>H</a:t>
            </a:r>
            <a:r>
              <a:rPr lang="ru-RU" sz="2800" b="1" dirty="0" smtClean="0"/>
              <a:t>ər hansı Razılığa gələn Yüksək Tərəf digər Razılığa gələn Yüksək Tərəfin Konvensiya və onun Protokollarının müddəalarını istənilən pozması ehtimalı ilə bağlı məhkəməyə müraciət edə bilər</a:t>
            </a:r>
            <a:r>
              <a:rPr lang="ru-RU" sz="2800" dirty="0" smtClean="0"/>
              <a:t>.</a:t>
            </a:r>
            <a:endParaRPr lang="az-Latn-AZ" sz="2800" dirty="0" smtClean="0"/>
          </a:p>
          <a:p>
            <a:pPr indent="19050" algn="just">
              <a:lnSpc>
                <a:spcPct val="80000"/>
              </a:lnSpc>
              <a:buNone/>
            </a:pPr>
            <a:r>
              <a:rPr lang="en-US" sz="2800" b="1" dirty="0" smtClean="0">
                <a:solidFill>
                  <a:srgbClr val="FF0000"/>
                </a:solidFill>
              </a:rPr>
              <a:t> </a:t>
            </a:r>
            <a:r>
              <a:rPr lang="az-Latn-AZ" sz="2800" b="1" dirty="0" smtClean="0">
                <a:solidFill>
                  <a:srgbClr val="FF0000"/>
                </a:solidFill>
              </a:rPr>
              <a:t>Fərdi şikayətlər (Konvensiya, Maddə 34) </a:t>
            </a:r>
          </a:p>
          <a:p>
            <a:pPr indent="19050" algn="just">
              <a:lnSpc>
                <a:spcPct val="80000"/>
              </a:lnSpc>
              <a:buFont typeface="Wingdings" pitchFamily="2" charset="2"/>
              <a:buNone/>
            </a:pPr>
            <a:r>
              <a:rPr lang="ru-RU" sz="2800" b="1" dirty="0" smtClean="0"/>
              <a:t>Məhkəmə istənilən fiziki şəxsdən, qeyri-hokumət təşkilatından və ya ayrı-ayrı</a:t>
            </a:r>
            <a:r>
              <a:rPr lang="az-Latn-AZ" sz="2800" b="1" dirty="0" smtClean="0"/>
              <a:t> </a:t>
            </a:r>
            <a:r>
              <a:rPr lang="ru-RU" sz="2800" b="1" dirty="0" smtClean="0"/>
              <a:t>şəxslər qrupundan, Razılığa gələn Yuksək Tərəflərdən birinin onun buKonvensiyanın və ya ona dair Protokolların muddəaları ilə nəzərdə tutulmuş</a:t>
            </a:r>
            <a:r>
              <a:rPr lang="az-Latn-AZ" sz="2800" b="1" dirty="0" smtClean="0"/>
              <a:t> </a:t>
            </a:r>
            <a:r>
              <a:rPr lang="ru-RU" sz="2800" b="1" dirty="0" smtClean="0"/>
              <a:t>huquqlarını pozmasının qurbanı olduğunu iddia edən şikayətlər qəbul edə</a:t>
            </a:r>
            <a:r>
              <a:rPr lang="az-Latn-AZ" sz="2800" b="1" dirty="0" smtClean="0"/>
              <a:t> </a:t>
            </a:r>
            <a:r>
              <a:rPr lang="ru-RU" sz="2800" b="1" dirty="0" smtClean="0"/>
              <a:t>bilər.</a:t>
            </a:r>
            <a:r>
              <a:rPr lang="az-Latn-AZ" sz="2800" b="1" dirty="0" smtClean="0"/>
              <a:t> </a:t>
            </a:r>
            <a:r>
              <a:rPr lang="ru-RU" sz="2800" b="1" dirty="0" smtClean="0"/>
              <a:t>Razılığa gələn Yuksək Tərəflər bu huququn səmərəli həyata </a:t>
            </a:r>
            <a:r>
              <a:rPr lang="az-Latn-AZ" sz="2800" b="1" dirty="0" smtClean="0"/>
              <a:t>k</a:t>
            </a:r>
            <a:r>
              <a:rPr lang="ru-RU" sz="2800" b="1" dirty="0" smtClean="0"/>
              <a:t>ecirilməsinə hec</a:t>
            </a:r>
            <a:r>
              <a:rPr lang="az-Latn-AZ" sz="2800" b="1" dirty="0" smtClean="0"/>
              <a:t> </a:t>
            </a:r>
            <a:r>
              <a:rPr lang="ru-RU" sz="2800" b="1" dirty="0" smtClean="0"/>
              <a:t>bir</a:t>
            </a:r>
            <a:r>
              <a:rPr lang="az-Latn-AZ" sz="2800" b="1" dirty="0" smtClean="0"/>
              <a:t> </a:t>
            </a:r>
            <a:r>
              <a:rPr lang="ru-RU" sz="2800" b="1" dirty="0" smtClean="0"/>
              <a:t>yolla mane olmamağı ohdələrinə gotururlər.</a:t>
            </a:r>
          </a:p>
          <a:p>
            <a:pPr algn="just"/>
            <a:endParaRPr lang="ru-RU" sz="2000" dirty="0"/>
          </a:p>
        </p:txBody>
      </p:sp>
    </p:spTree>
    <p:extLst>
      <p:ext uri="{BB962C8B-B14F-4D97-AF65-F5344CB8AC3E}">
        <p14:creationId xmlns:p14="http://schemas.microsoft.com/office/powerpoint/2010/main" val="1618598487"/>
      </p:ext>
    </p:extLst>
  </p:cSld>
  <p:clrMapOvr>
    <a:masterClrMapping/>
  </p:clrMapOvr>
  <p:transition spd="slow">
    <p:wipe dir="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1110</TotalTime>
  <Words>669</Words>
  <Application>Microsoft Office PowerPoint</Application>
  <PresentationFormat>On-screen Show (4:3)</PresentationFormat>
  <Paragraphs>124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Trek</vt:lpstr>
      <vt:lpstr>AVROPA İNSAN HÜQUQLARI MƏHKƏMƏSİ İNSAN HÜQUQLARI ÜZRƏ AVROPA KONVENSİYASININ MÜDAFİƏ MEXANİZMİDİR.</vt:lpstr>
      <vt:lpstr>       1.Avropa Şurası təsis edilib-05.05.1949 2.İnsan hüquqları haqqında Avropa konvensiyası qəbul edilib-04.11.1950,qüvvəyə mİnİb  03.09.1953   </vt:lpstr>
      <vt:lpstr>             Maddə 19 Məhkəmənin təsis olunması   Razılığa gələn Yüksək Tərəflər bu Konvensiya və ona dair Protokollar ilə öz üzərlərinə götürdükləri öhdəliklərə riayət olunmasını təmin etmək məqsədi ilə Avropa İnsan Hüquqları Məhkəməsini (bundan sonra "Məhkəmə" adlanacaq) təsis edirlər. O, daimi əsaslarla fəaliyyət göstərir.</vt:lpstr>
      <vt:lpstr>PowerPoint Presentation</vt:lpstr>
      <vt:lpstr>  </vt:lpstr>
      <vt:lpstr>    Protokol N 1  Maddə 1. Mülkiyyətin müdafiəsi  Maddə 2. Təhsil hüququ  Maddə 3. Azad seçkilər hüququ   Protokol N 4 Maddə 1. Borca görə azadlıqdan məhrum etmənin qadağan olunması  Maddə 2. Hərəkət etmək azadlığı  Maddə 3. Vətəndaşların məcburi çıxarılmasının qadağan olunması  Maddə 4. Əcnəbilərin kollektiv çıxarılmasının qarşısının alınması  </vt:lpstr>
      <vt:lpstr>PowerPoint Presentation</vt:lpstr>
      <vt:lpstr>Konvensiya və onun Protokolları aşağıdakı halları qadağan edir:  -İşgəncə verilməsini, qeyri-insani və ya ləyaqəti alçaldan təhqiredici rəftarı və cəzanı; </vt:lpstr>
      <vt:lpstr>PowerPoint Presentation</vt:lpstr>
      <vt:lpstr>PowerPoint Presentation</vt:lpstr>
      <vt:lpstr>Ratione personae</vt:lpstr>
      <vt:lpstr>Ratione materiae (məzmuna görə yurisdiksiya)</vt:lpstr>
      <vt:lpstr>PowerPoint Presentation</vt:lpstr>
      <vt:lpstr> </vt:lpstr>
      <vt:lpstr>PowerPoint Presentation</vt:lpstr>
      <vt:lpstr>Ərizə formasında aşağıdakılar göstərilməlidir:-- Faktların və şikayət edilən məsələnin qısa təsviri; -Pozulduğu güman edilən Konvensiya müddəaları; -Ölkə daxilində artıq həyata keçirilən məhkəmə araşdırmalarının siyahısı; İş üzrə müraciət edilən bütün qurumlar tərəfindən verilən qərarların surəti (bu sənədlər geri qaytarılmayacaq, ona görə də Məhkəməyə ancaq onların surətləri göndərilməlidir);  </vt:lpstr>
      <vt:lpstr>     -Şikayət ərizəsini göndərən şəxsin və ya onu təmsil edən şəxsin imzası. Bu şəxs nümayəndə və ya vəkil ola bilər.   -Əgər şəxsiyyətin gizli saxlanılması istənilirsə, səbəbləri göstərilməklə dərhal Məhkəmə bu barədə xəbərdar edilməlidir. Bundan sonra xahişin təmin edilibedilməməsini Məhkəmənin Sədri müəyyənləşdirəcək.</vt:lpstr>
      <vt:lpstr>Azərbaycanla bağlı pozuntusu tanınan maddələr</vt:lpstr>
      <vt:lpstr>Fərdi şikayət aşağıdakı meyarlara cavab verməlidir: </vt:lpstr>
      <vt:lpstr>PowerPoint Presentation</vt:lpstr>
      <vt:lpstr>  S O 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AVROPA İNSAN HÜQUQLARI MƏHKƏMƏSİ İNSAN HÜQUQLARI ÜZRƏ AVROPA KONVENSİYASININ MÜDAFİƏ MEXANİZMİDİR.</dc:title>
  <dc:creator>Salala-Q</dc:creator>
  <cp:lastModifiedBy>ROVSHANOVA Vafa</cp:lastModifiedBy>
  <cp:revision>104</cp:revision>
  <dcterms:created xsi:type="dcterms:W3CDTF">2015-06-30T10:23:06Z</dcterms:created>
  <dcterms:modified xsi:type="dcterms:W3CDTF">2016-07-04T05:12:21Z</dcterms:modified>
</cp:coreProperties>
</file>