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3" r:id="rId14"/>
    <p:sldId id="267" r:id="rId15"/>
    <p:sldId id="274" r:id="rId16"/>
    <p:sldId id="268" r:id="rId17"/>
    <p:sldId id="269" r:id="rId18"/>
    <p:sldId id="270" r:id="rId19"/>
    <p:sldId id="271"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pieChart>
        <c:varyColors val="1"/>
        <c:ser>
          <c:idx val="0"/>
          <c:order val="0"/>
          <c:tx>
            <c:strRef>
              <c:f>Лист1!$B$1</c:f>
              <c:strCache>
                <c:ptCount val="1"/>
                <c:pt idx="0">
                  <c:v>gücləndirilmiş nəzarətdə olan İşlər </c:v>
                </c:pt>
              </c:strCache>
            </c:strRef>
          </c:tx>
          <c:cat>
            <c:strRef>
              <c:f>Лист1!$A$2:$A$13</c:f>
              <c:strCache>
                <c:ptCount val="12"/>
                <c:pt idx="0">
                  <c:v>digərləri</c:v>
                </c:pt>
                <c:pt idx="1">
                  <c:v>Rusiya</c:v>
                </c:pt>
                <c:pt idx="2">
                  <c:v>Ukrayna</c:v>
                </c:pt>
                <c:pt idx="3">
                  <c:v>Türkiyə</c:v>
                </c:pt>
                <c:pt idx="4">
                  <c:v>Bolqarıstan</c:v>
                </c:pt>
                <c:pt idx="5">
                  <c:v>İtaliya</c:v>
                </c:pt>
                <c:pt idx="6">
                  <c:v>Moldova</c:v>
                </c:pt>
                <c:pt idx="7">
                  <c:v>Rumıniya</c:v>
                </c:pt>
                <c:pt idx="8">
                  <c:v>Yunanıstan          5%</c:v>
                </c:pt>
                <c:pt idx="9">
                  <c:v>Serbiya</c:v>
                </c:pt>
                <c:pt idx="10">
                  <c:v>Azərbaycan</c:v>
                </c:pt>
                <c:pt idx="11">
                  <c:v>Polşa</c:v>
                </c:pt>
              </c:strCache>
            </c:strRef>
          </c:cat>
          <c:val>
            <c:numRef>
              <c:f>Лист1!$B$2:$B$13</c:f>
              <c:numCache>
                <c:formatCode>0%</c:formatCode>
                <c:ptCount val="12"/>
                <c:pt idx="0">
                  <c:v>0.18</c:v>
                </c:pt>
                <c:pt idx="1">
                  <c:v>0.16</c:v>
                </c:pt>
                <c:pt idx="2">
                  <c:v>0.13</c:v>
                </c:pt>
                <c:pt idx="3">
                  <c:v>0.08</c:v>
                </c:pt>
                <c:pt idx="4">
                  <c:v>0.08</c:v>
                </c:pt>
                <c:pt idx="5">
                  <c:v>0.08</c:v>
                </c:pt>
                <c:pt idx="6">
                  <c:v>0.08</c:v>
                </c:pt>
                <c:pt idx="7">
                  <c:v>0.06</c:v>
                </c:pt>
                <c:pt idx="8">
                  <c:v>0.05</c:v>
                </c:pt>
                <c:pt idx="9">
                  <c:v>0.03</c:v>
                </c:pt>
                <c:pt idx="10">
                  <c:v>0.04</c:v>
                </c:pt>
                <c:pt idx="11">
                  <c:v>0.03</c:v>
                </c:pt>
              </c:numCache>
            </c:numRef>
          </c:val>
        </c:ser>
        <c:firstSliceAng val="0"/>
      </c:pieChart>
    </c:plotArea>
    <c:legend>
      <c:legendPos val="r"/>
      <c:layout/>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9EE68-C409-4117-ADB8-3B51E3991045}" type="datetimeFigureOut">
              <a:rPr lang="ru-RU" smtClean="0"/>
              <a:pPr/>
              <a:t>23.11.2015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81E920-39AC-4074-853F-EBA64D2C6F5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C3655F0B-FEAC-42F1-881B-8AC4098242D8}" type="datetime1">
              <a:rPr lang="ru-RU" smtClean="0"/>
              <a:pPr/>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BE3F12-3FDC-43EE-B4EA-39A726FC2E6C}" type="datetime1">
              <a:rPr lang="ru-RU" smtClean="0"/>
              <a:pPr/>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5DE55A-8EAE-4963-9BBD-125156D34834}" type="datetime1">
              <a:rPr lang="ru-RU" smtClean="0"/>
              <a:pPr/>
              <a:t>23.11.2015</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FD15155-E605-4200-8585-30A4F9356CAC}" type="datetime1">
              <a:rPr lang="ru-RU" smtClean="0"/>
              <a:pPr/>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CBD6861-24A7-4810-A413-D4325C3FB19E}" type="datetime1">
              <a:rPr lang="ru-RU" smtClean="0"/>
              <a:pPr/>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5F251E2-FD33-43D7-9BA0-A45B842075DE}" type="datetime1">
              <a:rPr lang="ru-RU" smtClean="0"/>
              <a:pPr/>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5FEBFF6-06B8-4EDD-B12D-88F8FA12D30C}" type="datetime1">
              <a:rPr lang="ru-RU" smtClean="0"/>
              <a:pPr/>
              <a:t>23.11.2015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6216784-E7BC-41D3-AD0F-09036CE6AB51}" type="datetime1">
              <a:rPr lang="ru-RU" smtClean="0"/>
              <a:pPr/>
              <a:t>23.11.2015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BD5B57-3086-4DEC-AF31-680866EFB596}" type="datetime1">
              <a:rPr lang="ru-RU" smtClean="0"/>
              <a:pPr/>
              <a:t>23.11.2015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7C70848-4393-4B16-B834-67B22E69640D}" type="datetime1">
              <a:rPr lang="ru-RU" smtClean="0"/>
              <a:pPr/>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06DF27E1-C026-478E-856D-A32B55AEFA7C}" type="datetime1">
              <a:rPr lang="ru-RU" smtClean="0"/>
              <a:pPr/>
              <a:t>23.11.2015</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7E1EA4-2B97-4A61-BEA4-73B80B291CB7}" type="datetime1">
              <a:rPr lang="ru-RU" smtClean="0"/>
              <a:pPr/>
              <a:t>23.11.2015</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e.int/t/dghl/monitoring/execution/Presentation/Video_az.asp" TargetMode="External"/><Relationship Id="rId2" Type="http://schemas.openxmlformats.org/officeDocument/2006/relationships/hyperlink" Target="https://wcd.coe.int/ViewDoc.jsp?id=99932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68760"/>
            <a:ext cx="8077200" cy="5184576"/>
          </a:xfrm>
        </p:spPr>
        <p:txBody>
          <a:bodyPr>
            <a:noAutofit/>
          </a:bodyPr>
          <a:lstStyle/>
          <a:p>
            <a:pPr algn="ctr"/>
            <a:r>
              <a:rPr lang="az-Latn-AZ" dirty="0" smtClean="0">
                <a:solidFill>
                  <a:schemeClr val="tx1"/>
                </a:solidFill>
                <a:effectLst>
                  <a:outerShdw blurRad="38100" dist="38100" dir="2700000" algn="tl">
                    <a:srgbClr val="000000">
                      <a:alpha val="43137"/>
                    </a:srgbClr>
                  </a:outerShdw>
                </a:effectLst>
                <a:latin typeface="Palatino Linotype" pitchFamily="18" charset="0"/>
              </a:rPr>
              <a:t>Avropa Məhkəməsinin qərarların icrası və onlara nəzarət</a:t>
            </a:r>
            <a:br>
              <a:rPr lang="az-Latn-AZ" dirty="0" smtClean="0">
                <a:solidFill>
                  <a:schemeClr val="tx1"/>
                </a:solidFill>
                <a:effectLst>
                  <a:outerShdw blurRad="38100" dist="38100" dir="2700000" algn="tl">
                    <a:srgbClr val="000000">
                      <a:alpha val="43137"/>
                    </a:srgbClr>
                  </a:outerShdw>
                </a:effectLst>
                <a:latin typeface="Palatino Linotype" pitchFamily="18" charset="0"/>
              </a:rPr>
            </a:br>
            <a:r>
              <a:rPr lang="az-Latn-AZ" dirty="0" smtClean="0">
                <a:solidFill>
                  <a:schemeClr val="tx1"/>
                </a:solidFill>
                <a:effectLst>
                  <a:outerShdw blurRad="38100" dist="38100" dir="2700000" algn="tl">
                    <a:srgbClr val="000000">
                      <a:alpha val="43137"/>
                    </a:srgbClr>
                  </a:outerShdw>
                </a:effectLst>
                <a:latin typeface="Palatino Linotype" pitchFamily="18" charset="0"/>
              </a:rPr>
              <a:t/>
            </a:r>
            <a:br>
              <a:rPr lang="az-Latn-AZ" dirty="0" smtClean="0">
                <a:solidFill>
                  <a:schemeClr val="tx1"/>
                </a:solidFill>
                <a:effectLst>
                  <a:outerShdw blurRad="38100" dist="38100" dir="2700000" algn="tl">
                    <a:srgbClr val="000000">
                      <a:alpha val="43137"/>
                    </a:srgbClr>
                  </a:outerShdw>
                </a:effectLst>
                <a:latin typeface="Palatino Linotype" pitchFamily="18" charset="0"/>
              </a:rPr>
            </a:br>
            <a:r>
              <a:rPr lang="az-Latn-AZ" dirty="0" smtClean="0">
                <a:solidFill>
                  <a:schemeClr val="tx1"/>
                </a:solidFill>
                <a:effectLst>
                  <a:outerShdw blurRad="38100" dist="38100" dir="2700000" algn="tl">
                    <a:srgbClr val="000000">
                      <a:alpha val="43137"/>
                    </a:srgbClr>
                  </a:outerShdw>
                </a:effectLst>
                <a:latin typeface="Palatino Linotype" pitchFamily="18" charset="0"/>
              </a:rPr>
              <a:t/>
            </a:r>
            <a:br>
              <a:rPr lang="az-Latn-AZ" dirty="0" smtClean="0">
                <a:solidFill>
                  <a:schemeClr val="tx1"/>
                </a:solidFill>
                <a:effectLst>
                  <a:outerShdw blurRad="38100" dist="38100" dir="2700000" algn="tl">
                    <a:srgbClr val="000000">
                      <a:alpha val="43137"/>
                    </a:srgbClr>
                  </a:outerShdw>
                </a:effectLst>
                <a:latin typeface="Palatino Linotype" pitchFamily="18" charset="0"/>
              </a:rPr>
            </a:br>
            <a:r>
              <a:rPr lang="az-Latn-AZ" dirty="0" smtClean="0">
                <a:solidFill>
                  <a:schemeClr val="tx1"/>
                </a:solidFill>
                <a:effectLst>
                  <a:outerShdw blurRad="38100" dist="38100" dir="2700000" algn="tl">
                    <a:srgbClr val="000000">
                      <a:alpha val="43137"/>
                    </a:srgbClr>
                  </a:outerShdw>
                </a:effectLst>
                <a:latin typeface="Palatino Linotype" pitchFamily="18" charset="0"/>
              </a:rPr>
              <a:t/>
            </a:r>
            <a:br>
              <a:rPr lang="az-Latn-AZ" dirty="0" smtClean="0">
                <a:solidFill>
                  <a:schemeClr val="tx1"/>
                </a:solidFill>
                <a:effectLst>
                  <a:outerShdw blurRad="38100" dist="38100" dir="2700000" algn="tl">
                    <a:srgbClr val="000000">
                      <a:alpha val="43137"/>
                    </a:srgbClr>
                  </a:outerShdw>
                </a:effectLst>
                <a:latin typeface="Palatino Linotype" pitchFamily="18" charset="0"/>
              </a:rPr>
            </a:br>
            <a:r>
              <a:rPr lang="az-Latn-AZ" dirty="0" smtClean="0">
                <a:solidFill>
                  <a:schemeClr val="tx1"/>
                </a:solidFill>
                <a:effectLst>
                  <a:outerShdw blurRad="38100" dist="38100" dir="2700000" algn="tl">
                    <a:srgbClr val="000000">
                      <a:alpha val="43137"/>
                    </a:srgbClr>
                  </a:outerShdw>
                </a:effectLst>
                <a:latin typeface="Palatino Linotype" pitchFamily="18" charset="0"/>
              </a:rPr>
              <a:t>Təlimçi: Gülnaz Ələsgərova</a:t>
            </a:r>
            <a:endParaRPr lang="ru-RU" dirty="0">
              <a:solidFill>
                <a:schemeClr val="tx1"/>
              </a:solidFill>
              <a:effectLst>
                <a:outerShdw blurRad="38100" dist="38100" dir="2700000" algn="tl">
                  <a:srgbClr val="000000">
                    <a:alpha val="43137"/>
                  </a:srgbClr>
                </a:outerShdw>
              </a:effectLst>
              <a:latin typeface="Palatino Linotype" pitchFamily="18" charset="0"/>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az-Latn-AZ" sz="3600" dirty="0" smtClean="0">
                <a:latin typeface="Palatino Linotype" pitchFamily="18" charset="0"/>
              </a:rPr>
              <a:t>Komitə aşağıdakı orqanlara göndərilən </a:t>
            </a:r>
            <a:r>
              <a:rPr lang="az-Latn-AZ" sz="3600" b="1" dirty="0" smtClean="0">
                <a:latin typeface="Palatino Linotype" pitchFamily="18" charset="0"/>
              </a:rPr>
              <a:t>illik hesabat</a:t>
            </a:r>
            <a:r>
              <a:rPr lang="az-Latn-AZ" sz="3600" dirty="0" smtClean="0">
                <a:latin typeface="Palatino Linotype" pitchFamily="18" charset="0"/>
              </a:rPr>
              <a:t> qəbul edir:</a:t>
            </a:r>
          </a:p>
          <a:p>
            <a:r>
              <a:rPr lang="az-Latn-AZ" sz="3600" dirty="0" smtClean="0">
                <a:latin typeface="Palatino Linotype" pitchFamily="18" charset="0"/>
              </a:rPr>
              <a:t>Məhkəmə</a:t>
            </a:r>
          </a:p>
          <a:p>
            <a:r>
              <a:rPr lang="az-Latn-AZ" sz="3600" dirty="0" smtClean="0">
                <a:latin typeface="Palatino Linotype" pitchFamily="18" charset="0"/>
              </a:rPr>
              <a:t>Baş Katib</a:t>
            </a:r>
          </a:p>
          <a:p>
            <a:r>
              <a:rPr lang="az-Latn-AZ" sz="3600" dirty="0" smtClean="0">
                <a:latin typeface="Palatino Linotype" pitchFamily="18" charset="0"/>
              </a:rPr>
              <a:t>Parlament Assambleyası</a:t>
            </a:r>
          </a:p>
          <a:p>
            <a:r>
              <a:rPr lang="az-Latn-AZ" sz="3600" dirty="0" smtClean="0">
                <a:latin typeface="Palatino Linotype" pitchFamily="18" charset="0"/>
              </a:rPr>
              <a:t>İnsan hüquqları Komissarı</a:t>
            </a:r>
            <a:endParaRPr lang="ru-RU" sz="3600"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Qərarlara nəzarət</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pPr>
              <a:buNone/>
            </a:pPr>
            <a:r>
              <a:rPr lang="az-Latn-AZ" sz="3600" dirty="0" smtClean="0">
                <a:latin typeface="Palatino Linotype" pitchFamily="18" charset="0"/>
              </a:rPr>
              <a:t>Dövlətlər attığı addımlar haqqında Komitəni məlumatlandırmalıdırlar:</a:t>
            </a:r>
          </a:p>
          <a:p>
            <a:r>
              <a:rPr lang="az-Latn-AZ" sz="3600" dirty="0" smtClean="0">
                <a:latin typeface="Palatino Linotype" pitchFamily="18" charset="0"/>
              </a:rPr>
              <a:t>Əvəzin ədalətli ödənilməsi;</a:t>
            </a:r>
          </a:p>
          <a:p>
            <a:r>
              <a:rPr lang="az-Latn-AZ" sz="3600" dirty="0" smtClean="0">
                <a:latin typeface="Palatino Linotype" pitchFamily="18" charset="0"/>
              </a:rPr>
              <a:t>Digər fərdi tədbirlər;</a:t>
            </a:r>
          </a:p>
          <a:p>
            <a:r>
              <a:rPr lang="az-Latn-AZ" sz="3600" dirty="0" smtClean="0">
                <a:latin typeface="Palatino Linotype" pitchFamily="18" charset="0"/>
              </a:rPr>
              <a:t>Ümumi xarakterli tədbirlər.</a:t>
            </a:r>
          </a:p>
          <a:p>
            <a:pPr>
              <a:buNone/>
            </a:pPr>
            <a:endParaRPr lang="ru-RU" sz="3600"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Əvəzin ədalətli ödənilməsi</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lstStyle/>
          <a:p>
            <a:r>
              <a:rPr lang="az-Latn-AZ" dirty="0" smtClean="0">
                <a:latin typeface="Palatino Linotype" pitchFamily="18" charset="0"/>
              </a:rPr>
              <a:t>Təzminatın ödənilməsi:</a:t>
            </a:r>
          </a:p>
          <a:p>
            <a:pPr>
              <a:buFont typeface="Wingdings" pitchFamily="2" charset="2"/>
              <a:buChar char="Ø"/>
            </a:pPr>
            <a:r>
              <a:rPr lang="az-Latn-AZ" dirty="0" smtClean="0">
                <a:latin typeface="Palatino Linotype" pitchFamily="18" charset="0"/>
              </a:rPr>
              <a:t>Maddi zərər;</a:t>
            </a:r>
          </a:p>
          <a:p>
            <a:pPr>
              <a:buFont typeface="Wingdings" pitchFamily="2" charset="2"/>
              <a:buChar char="Ø"/>
            </a:pPr>
            <a:r>
              <a:rPr lang="az-Latn-AZ" dirty="0" smtClean="0">
                <a:latin typeface="Palatino Linotype" pitchFamily="18" charset="0"/>
              </a:rPr>
              <a:t>Mənəvi zərər;</a:t>
            </a:r>
          </a:p>
          <a:p>
            <a:pPr>
              <a:buFont typeface="Wingdings" pitchFamily="2" charset="2"/>
              <a:buChar char="Ø"/>
            </a:pPr>
            <a:r>
              <a:rPr lang="az-Latn-AZ" dirty="0" smtClean="0">
                <a:latin typeface="Palatino Linotype" pitchFamily="18" charset="0"/>
              </a:rPr>
              <a:t>Çəkdiyi xərc və məsrəf.</a:t>
            </a:r>
          </a:p>
          <a:p>
            <a:pPr>
              <a:buNone/>
            </a:pPr>
            <a:r>
              <a:rPr lang="az-Latn-AZ" dirty="0" smtClean="0">
                <a:latin typeface="Palatino Linotype" pitchFamily="18" charset="0"/>
              </a:rPr>
              <a:t>3 ay ərzində ödənilməlidir. Əks təqdirdə, məbləğin üzərinə faiz gələcək. Avroda ödənilir və ödənildiyi gün üçün qüvvədə olan valyuta dəyişmə kursuna uyğun olmalıdır.  </a:t>
            </a: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solidFill>
                  <a:schemeClr val="bg1"/>
                </a:solidFill>
                <a:latin typeface="Palatino Linotype" pitchFamily="18" charset="0"/>
              </a:rPr>
              <a:t>Ərizəçinin xeyrinə nəzərdə tutulmuş digər  fərdi tədbirlər </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r>
              <a:rPr lang="az-Latn-AZ" sz="3600" dirty="0" smtClean="0">
                <a:latin typeface="Palatino Linotype" pitchFamily="18" charset="0"/>
              </a:rPr>
              <a:t>Işə yenidən baxılması; </a:t>
            </a:r>
          </a:p>
          <a:p>
            <a:r>
              <a:rPr lang="az-Latn-AZ" sz="3600" dirty="0" smtClean="0">
                <a:latin typeface="Palatino Linotype" pitchFamily="18" charset="0"/>
              </a:rPr>
              <a:t>Ittiham hökmünün ləğv edilməsi;</a:t>
            </a:r>
          </a:p>
          <a:p>
            <a:r>
              <a:rPr lang="az-Latn-AZ" sz="3600" dirty="0" smtClean="0">
                <a:latin typeface="Palatino Linotype" pitchFamily="18" charset="0"/>
              </a:rPr>
              <a:t>Deportasiya işlərində deportasiyanın qarşısının alınması, daimi yaşayış icazəsinin verilməsi və s.</a:t>
            </a:r>
            <a:endParaRPr lang="ru-RU" sz="3600"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Ümumi xarakterli tədbirlər</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pPr algn="just">
              <a:buNone/>
            </a:pPr>
            <a:r>
              <a:rPr lang="az-Latn-AZ" dirty="0" smtClean="0">
                <a:latin typeface="Palatino Linotype" pitchFamily="18" charset="0"/>
              </a:rPr>
              <a:t>Dövlətlər tərəfindən gələcəkdə oxşar pozuntuların qarşısının alınması üçün atılan addımlardır. Komitənin sorğularına cavab dərhal verilməlidir. </a:t>
            </a:r>
          </a:p>
          <a:p>
            <a:pPr algn="just">
              <a:buNone/>
            </a:pPr>
            <a:r>
              <a:rPr lang="az-Latn-AZ" dirty="0" smtClean="0">
                <a:latin typeface="Palatino Linotype" pitchFamily="18" charset="0"/>
              </a:rPr>
              <a:t>Əgər dövlət 6 həftəlik vaxt kəsiminin qısa olmasını qərarın icra olunmamasının əsas səbəbi kimi göstərirsə, Komitə həmin məsələni hər gələn görüşün göndəliyinə salacaq. </a:t>
            </a: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az-Latn-AZ" dirty="0" smtClean="0">
                <a:latin typeface="Palatino Linotype" pitchFamily="18" charset="0"/>
              </a:rPr>
              <a:t>Qanunvericiliyə əlavə və dəyişikliklərin edilməsi;</a:t>
            </a:r>
          </a:p>
          <a:p>
            <a:r>
              <a:rPr lang="az-Latn-AZ" dirty="0" smtClean="0">
                <a:latin typeface="Palatino Linotype" pitchFamily="18" charset="0"/>
              </a:rPr>
              <a:t>Məhkəmə praktikasının yenilənməsi;</a:t>
            </a:r>
          </a:p>
          <a:p>
            <a:r>
              <a:rPr lang="az-Latn-AZ" dirty="0" smtClean="0">
                <a:latin typeface="Palatino Linotype" pitchFamily="18" charset="0"/>
              </a:rPr>
              <a:t>Inzibati islahatlar;</a:t>
            </a:r>
          </a:p>
          <a:p>
            <a:r>
              <a:rPr lang="az-Latn-AZ" dirty="0" smtClean="0">
                <a:latin typeface="Palatino Linotype" pitchFamily="18" charset="0"/>
              </a:rPr>
              <a:t>Hüquq-mühafizə orqanları üçün insan hüquqları sahəsində təlimlərin aparılması;</a:t>
            </a:r>
          </a:p>
          <a:p>
            <a:r>
              <a:rPr lang="az-Latn-AZ" dirty="0" smtClean="0">
                <a:latin typeface="Palatino Linotype" pitchFamily="18" charset="0"/>
              </a:rPr>
              <a:t>Həbsxanada saxlama şəraitinin yaxşılaşdırılması. </a:t>
            </a:r>
          </a:p>
          <a:p>
            <a:pPr>
              <a:buNone/>
            </a:pPr>
            <a:r>
              <a:rPr lang="az-Latn-AZ" dirty="0" smtClean="0">
                <a:latin typeface="Palatino Linotype" pitchFamily="18" charset="0"/>
              </a:rPr>
              <a:t>+ bu sahədə pilot qərarların rolu</a:t>
            </a: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Fəaliyyət planı və hesabatı</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lstStyle/>
          <a:p>
            <a:pPr>
              <a:buNone/>
            </a:pPr>
            <a:r>
              <a:rPr lang="az-Latn-AZ" dirty="0" smtClean="0">
                <a:latin typeface="Palatino Linotype" pitchFamily="18" charset="0"/>
              </a:rPr>
              <a:t>Dövlətlər həyata keçirdikləri ümumi tədbirlər haqqında 6 ay ərzində Komitəni məlumatlandırmalıdırlar. Fəaliyyət planı və ya hesaabatı göndərilmədikdə Qərarlara İcra üzrə Departament xatırlatma məktubu göndərirlər. 3 ay ərzində cavab gəlmədikdə, iş gücləndirilmiş prosedura yönəlir.  </a:t>
            </a: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dirty="0" smtClean="0">
                <a:solidFill>
                  <a:schemeClr val="bg1"/>
                </a:solidFill>
                <a:latin typeface="Palatino Linotype" pitchFamily="18" charset="0"/>
              </a:rPr>
              <a:t>İşlərə nəzarət prosedurlarının növləri</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r>
              <a:rPr lang="az-Latn-AZ" sz="3600" dirty="0" smtClean="0">
                <a:latin typeface="Palatino Linotype" pitchFamily="18" charset="0"/>
              </a:rPr>
              <a:t>Standart prosedur</a:t>
            </a:r>
          </a:p>
          <a:p>
            <a:r>
              <a:rPr lang="az-Latn-AZ" sz="3600" dirty="0" smtClean="0">
                <a:latin typeface="Palatino Linotype" pitchFamily="18" charset="0"/>
              </a:rPr>
              <a:t>Gücləndirilmiş prosedur (enhanced procedure):</a:t>
            </a:r>
          </a:p>
          <a:p>
            <a:pPr>
              <a:buFont typeface="Wingdings" pitchFamily="2" charset="2"/>
              <a:buChar char="Ø"/>
            </a:pPr>
            <a:r>
              <a:rPr lang="az-Latn-AZ" sz="3600" dirty="0" smtClean="0">
                <a:latin typeface="Palatino Linotype" pitchFamily="18" charset="0"/>
              </a:rPr>
              <a:t> təcili fərdi tədbirlər tələb edən işlər</a:t>
            </a:r>
          </a:p>
          <a:p>
            <a:pPr>
              <a:buFont typeface="Wingdings" pitchFamily="2" charset="2"/>
              <a:buChar char="Ø"/>
            </a:pPr>
            <a:r>
              <a:rPr lang="az-Latn-AZ" sz="3600" dirty="0" smtClean="0">
                <a:latin typeface="Palatino Linotype" pitchFamily="18" charset="0"/>
              </a:rPr>
              <a:t>Pilot qərarlar</a:t>
            </a:r>
          </a:p>
          <a:p>
            <a:pPr>
              <a:buFont typeface="Wingdings" pitchFamily="2" charset="2"/>
              <a:buChar char="Ø"/>
            </a:pPr>
            <a:r>
              <a:rPr lang="az-Latn-AZ" sz="3600" dirty="0" smtClean="0">
                <a:latin typeface="Palatino Linotype" pitchFamily="18" charset="0"/>
              </a:rPr>
              <a:t>Dövlətlərarası işlər</a:t>
            </a:r>
          </a:p>
          <a:p>
            <a:pPr>
              <a:buNone/>
            </a:pPr>
            <a:endParaRPr lang="az-Latn-AZ" sz="3600" dirty="0" smtClean="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dirty="0" smtClean="0">
                <a:solidFill>
                  <a:schemeClr val="bg1"/>
                </a:solidFill>
                <a:latin typeface="Palatino Linotype" pitchFamily="18" charset="0"/>
              </a:rPr>
              <a:t>Protokol 14 tərəfindən Komitəyə verilən səlahiyyətlər</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lnSpcReduction="10000"/>
          </a:bodyPr>
          <a:lstStyle/>
          <a:p>
            <a:r>
              <a:rPr lang="az-Latn-AZ" dirty="0" smtClean="0">
                <a:latin typeface="Palatino Linotype" pitchFamily="18" charset="0"/>
              </a:rPr>
              <a:t>Qərarın tövsif edilməsi üçün Məhkəməyə müraciət etmək (2\3 səs çoxluğu);</a:t>
            </a:r>
          </a:p>
          <a:p>
            <a:pPr>
              <a:buNone/>
            </a:pPr>
            <a:r>
              <a:rPr lang="az-Latn-AZ" dirty="0" smtClean="0">
                <a:latin typeface="Palatino Linotype" pitchFamily="18" charset="0"/>
              </a:rPr>
              <a:t>Cavabdeh ölkənin Konv.-nın 46-cı maddəsinin pozması ilə bağlı Böyük Palata qarşısında iş qaldırmaq. (müstəsna hallar) Aralıq qətnamə (interim resolution) + son qətnamə (final resolution)  </a:t>
            </a:r>
          </a:p>
          <a:p>
            <a:pPr>
              <a:buNone/>
            </a:pPr>
            <a:r>
              <a:rPr lang="az-Latn-AZ" dirty="0" smtClean="0">
                <a:latin typeface="Palatino Linotype" pitchFamily="18" charset="0"/>
              </a:rPr>
              <a:t>Dövlət icraatın başlanmasından 6 ay əvvəl məlumatlandırılmalıdır. (qayda 11) </a:t>
            </a:r>
          </a:p>
          <a:p>
            <a:pPr>
              <a:buNone/>
            </a:pP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dirty="0" smtClean="0">
                <a:solidFill>
                  <a:schemeClr val="bg1"/>
                </a:solidFill>
                <a:latin typeface="Palatino Linotype" pitchFamily="18" charset="0"/>
              </a:rPr>
              <a:t>Sanksiyalar</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pPr>
              <a:buFont typeface="Wingdings" pitchFamily="2" charset="2"/>
              <a:buChar char="Ø"/>
            </a:pPr>
            <a:r>
              <a:rPr lang="az-Latn-AZ" sz="3600" dirty="0" smtClean="0">
                <a:latin typeface="Palatino Linotype" pitchFamily="18" charset="0"/>
              </a:rPr>
              <a:t>Siyasi təsir</a:t>
            </a:r>
          </a:p>
          <a:p>
            <a:pPr>
              <a:buFont typeface="Wingdings" pitchFamily="2" charset="2"/>
              <a:buChar char="Ø"/>
            </a:pPr>
            <a:r>
              <a:rPr lang="az-Latn-AZ" sz="3600" dirty="0" smtClean="0">
                <a:latin typeface="Palatino Linotype" pitchFamily="18" charset="0"/>
              </a:rPr>
              <a:t>Avropa Şurasından çıxarılma.</a:t>
            </a:r>
            <a:endParaRPr lang="ru-RU" sz="3600"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Ümumi məlumat</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pPr>
              <a:buNone/>
            </a:pPr>
            <a:r>
              <a:rPr lang="az-Latn-AZ" sz="4600" dirty="0" smtClean="0">
                <a:latin typeface="Palatino Linotype" pitchFamily="18" charset="0"/>
              </a:rPr>
              <a:t>Böyük Palatanın qərarı qətidir. (m.44)</a:t>
            </a:r>
          </a:p>
          <a:p>
            <a:pPr>
              <a:buNone/>
            </a:pPr>
            <a:r>
              <a:rPr lang="az-Latn-AZ" sz="4600" dirty="0" smtClean="0">
                <a:latin typeface="Palatino Linotype" pitchFamily="18" charset="0"/>
              </a:rPr>
              <a:t>Tərəflər Məhkəmənin onların tərəf olduqları işlər üzrə qəti qərarını icra etməyi öhdələrinə götürürlər. (m.46) </a:t>
            </a:r>
            <a:endParaRPr lang="ru-RU" sz="4600"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dirty="0" smtClean="0">
                <a:solidFill>
                  <a:schemeClr val="bg1"/>
                </a:solidFill>
                <a:latin typeface="Palatino Linotype" pitchFamily="18" charset="0"/>
              </a:rPr>
              <a:t>Faydalı linklər</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lstStyle/>
          <a:p>
            <a:pPr>
              <a:buNone/>
            </a:pPr>
            <a:r>
              <a:rPr lang="en-US" dirty="0" smtClean="0">
                <a:latin typeface="Palatino Linotype" pitchFamily="18" charset="0"/>
                <a:hlinkClick r:id="rId2"/>
              </a:rPr>
              <a:t>https://wcd.coe.int/ViewDoc.jsp?id=999329</a:t>
            </a:r>
            <a:endParaRPr lang="az-Latn-AZ" dirty="0" smtClean="0">
              <a:latin typeface="Palatino Linotype" pitchFamily="18" charset="0"/>
            </a:endParaRPr>
          </a:p>
          <a:p>
            <a:pPr>
              <a:buNone/>
            </a:pPr>
            <a:endParaRPr lang="az-Latn-AZ" dirty="0" smtClean="0">
              <a:latin typeface="Palatino Linotype" pitchFamily="18" charset="0"/>
            </a:endParaRPr>
          </a:p>
          <a:p>
            <a:pPr>
              <a:buNone/>
            </a:pPr>
            <a:r>
              <a:rPr lang="en-US" dirty="0" smtClean="0">
                <a:latin typeface="Palatino Linotype" pitchFamily="18" charset="0"/>
                <a:hlinkClick r:id="rId3"/>
              </a:rPr>
              <a:t>http://www.coe.int/t/dghl/monitoring/execution/Presentation/Video_az.asp</a:t>
            </a:r>
            <a:r>
              <a:rPr lang="az-Latn-AZ" dirty="0" smtClean="0">
                <a:latin typeface="Palatino Linotype" pitchFamily="18" charset="0"/>
              </a:rPr>
              <a:t> </a:t>
            </a: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Azərbaycanla bağlı vəziyyət</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fontScale="47500" lnSpcReduction="20000"/>
          </a:bodyPr>
          <a:lstStyle/>
          <a:p>
            <a:pPr algn="just"/>
            <a:r>
              <a:rPr lang="az-Latn-AZ" sz="5300" dirty="0" smtClean="0">
                <a:latin typeface="Palatino Linotype" pitchFamily="18" charset="0"/>
              </a:rPr>
              <a:t>Konstitusiya (m. 148 və m. 151)</a:t>
            </a:r>
          </a:p>
          <a:p>
            <a:pPr algn="just">
              <a:buNone/>
            </a:pPr>
            <a:r>
              <a:rPr lang="az-Latn-AZ" sz="5300" b="1" dirty="0" smtClean="0">
                <a:latin typeface="Palatino Linotype" pitchFamily="18" charset="0"/>
              </a:rPr>
              <a:t>Azərbaycanda qəbul edilmiş ümumi tədbirlər</a:t>
            </a:r>
            <a:r>
              <a:rPr lang="az-Latn-AZ" sz="5300" dirty="0" smtClean="0">
                <a:latin typeface="Palatino Linotype" pitchFamily="18" charset="0"/>
              </a:rPr>
              <a:t>:</a:t>
            </a:r>
          </a:p>
          <a:p>
            <a:pPr algn="just"/>
            <a:r>
              <a:rPr lang="az-Latn-AZ" sz="5300" dirty="0" smtClean="0">
                <a:latin typeface="Palatino Linotype" pitchFamily="18" charset="0"/>
                <a:cs typeface="Times New Roman" pitchFamily="18" charset="0"/>
              </a:rPr>
              <a:t>Milli qanunvericiliyin Konvensiyaya uyğunlaşdırılması:</a:t>
            </a:r>
          </a:p>
          <a:p>
            <a:pPr algn="just">
              <a:buNone/>
            </a:pPr>
            <a:r>
              <a:rPr lang="az-Latn-AZ" sz="5300" dirty="0" smtClean="0">
                <a:latin typeface="Palatino Linotype" pitchFamily="18" charset="0"/>
                <a:cs typeface="Times New Roman" pitchFamily="18" charset="0"/>
              </a:rPr>
              <a:t>  </a:t>
            </a:r>
            <a:r>
              <a:rPr lang="az-Latn-AZ" sz="5300" dirty="0" smtClean="0">
                <a:latin typeface="Palatino Linotype" pitchFamily="18" charset="0"/>
                <a:cs typeface="Times New Roman" pitchFamily="18" charset="0"/>
              </a:rPr>
              <a:t>a) “Həbs </a:t>
            </a:r>
            <a:r>
              <a:rPr lang="az-Latn-AZ" sz="5300" dirty="0" smtClean="0">
                <a:latin typeface="Palatino Linotype" pitchFamily="18" charset="0"/>
                <a:cs typeface="Times New Roman" pitchFamily="18" charset="0"/>
              </a:rPr>
              <a:t>yerlərində saxlanılan şəxslərin hüquq və azadlıqlarının təmin edilməsi haqqında” </a:t>
            </a:r>
            <a:r>
              <a:rPr lang="en-US" sz="5300" dirty="0" smtClean="0">
                <a:latin typeface="Palatino Linotype" pitchFamily="18" charset="0"/>
                <a:cs typeface="Times New Roman" pitchFamily="18" charset="0"/>
              </a:rPr>
              <a:t>22 may 2012-ci </a:t>
            </a:r>
            <a:r>
              <a:rPr lang="en-US" sz="5300" dirty="0" err="1" smtClean="0">
                <a:latin typeface="Palatino Linotype" pitchFamily="18" charset="0"/>
                <a:cs typeface="Times New Roman" pitchFamily="18" charset="0"/>
              </a:rPr>
              <a:t>il</a:t>
            </a:r>
            <a:r>
              <a:rPr lang="az-Latn-AZ" sz="5300" dirty="0" smtClean="0">
                <a:latin typeface="Palatino Linotype" pitchFamily="18" charset="0"/>
                <a:cs typeface="Times New Roman" pitchFamily="18" charset="0"/>
              </a:rPr>
              <a:t> tarixli Qanunu (Əlikram Hümbətov Azərbaycana qarşı);</a:t>
            </a:r>
          </a:p>
          <a:p>
            <a:pPr algn="just">
              <a:buNone/>
            </a:pPr>
            <a:r>
              <a:rPr lang="az-Latn-AZ" sz="5300" dirty="0" smtClean="0">
                <a:latin typeface="Palatino Linotype" pitchFamily="18" charset="0"/>
                <a:cs typeface="Times New Roman" pitchFamily="18" charset="0"/>
              </a:rPr>
              <a:t>b) Məhkəmə </a:t>
            </a:r>
            <a:r>
              <a:rPr lang="az-Latn-AZ" sz="5300" dirty="0" smtClean="0">
                <a:latin typeface="Palatino Linotype" pitchFamily="18" charset="0"/>
                <a:cs typeface="Times New Roman" pitchFamily="18" charset="0"/>
              </a:rPr>
              <a:t>təcrübəsinin dəyişdirilməsi (məcburi köçkünlər tərəfindən zəbt edilmiş sahələrlə bağlı mübahisələr); </a:t>
            </a:r>
          </a:p>
          <a:p>
            <a:pPr algn="just">
              <a:buNone/>
            </a:pPr>
            <a:r>
              <a:rPr lang="az-Latn-AZ" sz="5300" dirty="0" smtClean="0">
                <a:latin typeface="Palatino Linotype" pitchFamily="18" charset="0"/>
                <a:cs typeface="Times New Roman" pitchFamily="18" charset="0"/>
              </a:rPr>
              <a:t>c</a:t>
            </a:r>
            <a:r>
              <a:rPr lang="az-Latn-AZ" sz="5300" dirty="0" smtClean="0">
                <a:latin typeface="Palatino Linotype" pitchFamily="18" charset="0"/>
                <a:cs typeface="Times New Roman" pitchFamily="18" charset="0"/>
              </a:rPr>
              <a:t>) A</a:t>
            </a:r>
            <a:r>
              <a:rPr lang="it-IT" sz="5300" dirty="0" smtClean="0">
                <a:latin typeface="Palatino Linotype" pitchFamily="18" charset="0"/>
                <a:cs typeface="Times New Roman" pitchFamily="18" charset="0"/>
              </a:rPr>
              <a:t>zadlıqdan məhrumetmə yerlərindəki şəraitinin dəyişdirilməsi</a:t>
            </a:r>
            <a:r>
              <a:rPr lang="az-Latn-AZ" sz="5300" dirty="0" smtClean="0">
                <a:latin typeface="Palatino Linotype" pitchFamily="18" charset="0"/>
                <a:cs typeface="Times New Roman" pitchFamily="18" charset="0"/>
              </a:rPr>
              <a:t> və s.</a:t>
            </a:r>
          </a:p>
          <a:p>
            <a:pPr algn="just">
              <a:buNone/>
            </a:pPr>
            <a:endParaRPr lang="az-Latn-AZ" dirty="0" smtClean="0">
              <a:latin typeface="Palatino Linotype" pitchFamily="18" charset="0"/>
            </a:endParaRPr>
          </a:p>
          <a:p>
            <a:pPr algn="just">
              <a:buNone/>
            </a:pPr>
            <a:r>
              <a:rPr lang="az-Latn-AZ" dirty="0" smtClean="0">
                <a:latin typeface="Palatino Linotype" pitchFamily="18" charset="0"/>
              </a:rPr>
              <a:t> </a:t>
            </a: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3200" dirty="0" smtClean="0">
                <a:solidFill>
                  <a:schemeClr val="bg1"/>
                </a:solidFill>
                <a:latin typeface="Palatino Linotype" pitchFamily="18" charset="0"/>
              </a:rPr>
              <a:t>Azərbaycan Respublikasının AİHM yanında səlahiyyətli nümayəndəsinin vəzifələri</a:t>
            </a:r>
            <a:endParaRPr lang="ru-RU" sz="3200" dirty="0">
              <a:solidFill>
                <a:schemeClr val="bg1"/>
              </a:solidFill>
              <a:latin typeface="Palatino Linotype" pitchFamily="18" charset="0"/>
            </a:endParaRPr>
          </a:p>
        </p:txBody>
      </p:sp>
      <p:sp>
        <p:nvSpPr>
          <p:cNvPr id="3" name="Содержимое 2"/>
          <p:cNvSpPr>
            <a:spLocks noGrp="1"/>
          </p:cNvSpPr>
          <p:nvPr>
            <p:ph idx="1"/>
          </p:nvPr>
        </p:nvSpPr>
        <p:spPr>
          <a:xfrm>
            <a:off x="457200" y="1628801"/>
            <a:ext cx="8435280" cy="5229200"/>
          </a:xfrm>
        </p:spPr>
        <p:txBody>
          <a:bodyPr>
            <a:noAutofit/>
          </a:bodyPr>
          <a:lstStyle/>
          <a:p>
            <a:pPr algn="just"/>
            <a:r>
              <a:rPr lang="az-Latn-AZ" sz="2400" dirty="0" smtClean="0">
                <a:latin typeface="Palatino Linotype" pitchFamily="18" charset="0"/>
                <a:cs typeface="Times New Roman" pitchFamily="18" charset="0"/>
              </a:rPr>
              <a:t>İddiaçıya pul kompensasiyasının ödənilməsi və ya pozulmuş hüquq və azadlıqların bərpa olunması haqqında Məhkəmə tərəfindən qərar qəbul edildiyi halda, Məhkəmə qərarının tam və vaxtında icra edilməsi məqsədi ilə aidiyyəti dövlət orqanlarına məlumat verir;</a:t>
            </a:r>
          </a:p>
          <a:p>
            <a:pPr algn="just"/>
            <a:r>
              <a:rPr lang="az-Latn-AZ" sz="2400" dirty="0" smtClean="0">
                <a:latin typeface="Palatino Linotype" pitchFamily="18" charset="0"/>
                <a:cs typeface="Times New Roman" pitchFamily="18" charset="0"/>
              </a:rPr>
              <a:t>Məhkəməyə və Avropa Şurasının Nazirlər Komitəsinə Məhkəmə qərarlarının Azərbaycan Respublikası tərəfindən icra edilməsi barədə məlumat verir;</a:t>
            </a:r>
          </a:p>
          <a:p>
            <a:pPr algn="just"/>
            <a:r>
              <a:rPr lang="az-Latn-AZ" sz="2400" dirty="0" smtClean="0">
                <a:latin typeface="Palatino Linotype" pitchFamily="18" charset="0"/>
                <a:cs typeface="Times New Roman" pitchFamily="18" charset="0"/>
              </a:rPr>
              <a:t>Məhkəmənin çıxardığı qərarların hüquqi nəticəsini nəzərə alaraq normativ hüquqi aktları Konvensiyanın tələblərinə uyğunlaşdırmaq və onların tətbiqi ilə bağlı Konvensiyanın tələblərinin pozulması hallarının qarşısını almaq üçün təkliflər </a:t>
            </a:r>
            <a:r>
              <a:rPr lang="az-Latn-AZ" sz="2400" dirty="0" smtClean="0">
                <a:latin typeface="Palatino Linotype" pitchFamily="18" charset="0"/>
                <a:cs typeface="Times New Roman" pitchFamily="18" charset="0"/>
              </a:rPr>
              <a:t>verir.</a:t>
            </a:r>
          </a:p>
          <a:p>
            <a:pPr algn="just">
              <a:buNone/>
            </a:pPr>
            <a:r>
              <a:rPr lang="az-Latn-AZ" sz="2400" b="1" dirty="0" smtClean="0">
                <a:latin typeface="Palatino Linotype" pitchFamily="18" charset="0"/>
                <a:cs typeface="Times New Roman" pitchFamily="18" charset="0"/>
              </a:rPr>
              <a:t>Elxan Quliyev; Sevinc Əliyeva</a:t>
            </a:r>
            <a:endParaRPr lang="ru-RU" sz="2400" b="1"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dirty="0" smtClean="0">
                <a:solidFill>
                  <a:schemeClr val="bg1"/>
                </a:solidFill>
                <a:latin typeface="Palatino Linotype" pitchFamily="18" charset="0"/>
              </a:rPr>
              <a:t>Azərbaycan üzrə yeni işlər-</a:t>
            </a:r>
            <a:br>
              <a:rPr lang="az-Latn-AZ" dirty="0" smtClean="0">
                <a:solidFill>
                  <a:schemeClr val="bg1"/>
                </a:solidFill>
                <a:latin typeface="Palatino Linotype" pitchFamily="18" charset="0"/>
              </a:rPr>
            </a:br>
            <a:endParaRPr lang="ru-RU" dirty="0">
              <a:solidFill>
                <a:schemeClr val="bg1"/>
              </a:solidFill>
              <a:latin typeface="Palatino Linotype" pitchFamily="18" charset="0"/>
            </a:endParaRPr>
          </a:p>
        </p:txBody>
      </p:sp>
      <p:graphicFrame>
        <p:nvGraphicFramePr>
          <p:cNvPr id="5" name="Содержимое 4"/>
          <p:cNvGraphicFramePr>
            <a:graphicFrameLocks noGrp="1"/>
          </p:cNvGraphicFramePr>
          <p:nvPr>
            <p:ph idx="1"/>
          </p:nvPr>
        </p:nvGraphicFramePr>
        <p:xfrm>
          <a:off x="457200" y="1774825"/>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z-Latn-AZ" dirty="0" smtClean="0"/>
                        <a:t>Gücləndirilmiş nəzarət</a:t>
                      </a:r>
                      <a:endParaRPr lang="ru-RU" dirty="0"/>
                    </a:p>
                  </a:txBody>
                  <a:tcPr/>
                </a:tc>
                <a:tc>
                  <a:txBody>
                    <a:bodyPr/>
                    <a:lstStyle/>
                    <a:p>
                      <a:r>
                        <a:rPr lang="az-Latn-AZ" dirty="0" smtClean="0"/>
                        <a:t>standart</a:t>
                      </a:r>
                      <a:endParaRPr lang="ru-RU" dirty="0"/>
                    </a:p>
                  </a:txBody>
                  <a:tcPr/>
                </a:tc>
                <a:tc>
                  <a:txBody>
                    <a:bodyPr/>
                    <a:lstStyle/>
                    <a:p>
                      <a:r>
                        <a:rPr lang="az-Latn-AZ" dirty="0" smtClean="0"/>
                        <a:t>Illər</a:t>
                      </a:r>
                      <a:endParaRPr lang="ru-RU" dirty="0"/>
                    </a:p>
                  </a:txBody>
                  <a:tcPr/>
                </a:tc>
              </a:tr>
              <a:tr h="370840">
                <a:tc>
                  <a:txBody>
                    <a:bodyPr/>
                    <a:lstStyle/>
                    <a:p>
                      <a:r>
                        <a:rPr lang="az-Latn-AZ" dirty="0" smtClean="0"/>
                        <a:t>2</a:t>
                      </a:r>
                      <a:endParaRPr lang="ru-RU" dirty="0"/>
                    </a:p>
                  </a:txBody>
                  <a:tcPr/>
                </a:tc>
                <a:tc>
                  <a:txBody>
                    <a:bodyPr/>
                    <a:lstStyle/>
                    <a:p>
                      <a:r>
                        <a:rPr lang="az-Latn-AZ" dirty="0" smtClean="0"/>
                        <a:t>12</a:t>
                      </a:r>
                      <a:endParaRPr lang="ru-RU" dirty="0"/>
                    </a:p>
                  </a:txBody>
                  <a:tcPr/>
                </a:tc>
                <a:tc>
                  <a:txBody>
                    <a:bodyPr/>
                    <a:lstStyle/>
                    <a:p>
                      <a:r>
                        <a:rPr lang="az-Latn-AZ" dirty="0" smtClean="0"/>
                        <a:t>2013</a:t>
                      </a:r>
                      <a:endParaRPr lang="ru-RU" dirty="0"/>
                    </a:p>
                  </a:txBody>
                  <a:tcPr/>
                </a:tc>
              </a:tr>
              <a:tr h="370840">
                <a:tc>
                  <a:txBody>
                    <a:bodyPr/>
                    <a:lstStyle/>
                    <a:p>
                      <a:r>
                        <a:rPr lang="az-Latn-AZ" dirty="0" smtClean="0"/>
                        <a:t>3</a:t>
                      </a:r>
                      <a:endParaRPr lang="ru-RU" dirty="0"/>
                    </a:p>
                  </a:txBody>
                  <a:tcPr/>
                </a:tc>
                <a:tc>
                  <a:txBody>
                    <a:bodyPr/>
                    <a:lstStyle/>
                    <a:p>
                      <a:r>
                        <a:rPr lang="az-Latn-AZ" dirty="0" smtClean="0"/>
                        <a:t>13</a:t>
                      </a:r>
                      <a:endParaRPr lang="ru-RU" dirty="0"/>
                    </a:p>
                  </a:txBody>
                  <a:tcPr/>
                </a:tc>
                <a:tc>
                  <a:txBody>
                    <a:bodyPr/>
                    <a:lstStyle/>
                    <a:p>
                      <a:r>
                        <a:rPr lang="az-Latn-AZ" dirty="0" smtClean="0"/>
                        <a:t>2014</a:t>
                      </a:r>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3800" dirty="0" smtClean="0">
                <a:solidFill>
                  <a:schemeClr val="bg1"/>
                </a:solidFill>
                <a:latin typeface="Palatino Linotype" pitchFamily="18" charset="0"/>
              </a:rPr>
              <a:t/>
            </a:r>
            <a:br>
              <a:rPr lang="az-Latn-AZ" sz="3800" dirty="0" smtClean="0">
                <a:solidFill>
                  <a:schemeClr val="bg1"/>
                </a:solidFill>
                <a:latin typeface="Palatino Linotype" pitchFamily="18" charset="0"/>
              </a:rPr>
            </a:br>
            <a:r>
              <a:rPr lang="az-Latn-AZ" sz="3800" dirty="0" smtClean="0">
                <a:solidFill>
                  <a:schemeClr val="bg1"/>
                </a:solidFill>
                <a:latin typeface="Palatino Linotype" pitchFamily="18" charset="0"/>
              </a:rPr>
              <a:t>Azərbaycan </a:t>
            </a:r>
            <a:r>
              <a:rPr lang="az-Latn-AZ" sz="3800" dirty="0" smtClean="0">
                <a:solidFill>
                  <a:schemeClr val="bg1"/>
                </a:solidFill>
                <a:latin typeface="Palatino Linotype" pitchFamily="18" charset="0"/>
              </a:rPr>
              <a:t>üzrə gözləyən (qərarlar çıxmayan)işlər</a:t>
            </a:r>
            <a:br>
              <a:rPr lang="az-Latn-AZ" sz="3800" dirty="0" smtClean="0">
                <a:solidFill>
                  <a:schemeClr val="bg1"/>
                </a:solidFill>
                <a:latin typeface="Palatino Linotype" pitchFamily="18" charset="0"/>
              </a:rPr>
            </a:br>
            <a:endParaRPr lang="ru-RU" sz="3800" dirty="0">
              <a:solidFill>
                <a:schemeClr val="bg1"/>
              </a:solidFill>
            </a:endParaRPr>
          </a:p>
        </p:txBody>
      </p:sp>
      <p:graphicFrame>
        <p:nvGraphicFramePr>
          <p:cNvPr id="5" name="Содержимое 4"/>
          <p:cNvGraphicFramePr>
            <a:graphicFrameLocks noGrp="1"/>
          </p:cNvGraphicFramePr>
          <p:nvPr>
            <p:ph idx="1"/>
          </p:nvPr>
        </p:nvGraphicFramePr>
        <p:xfrm>
          <a:off x="457200" y="1774825"/>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z-Latn-AZ" dirty="0" smtClean="0">
                          <a:latin typeface="Palatino Linotype" pitchFamily="18" charset="0"/>
                        </a:rPr>
                        <a:t>Gücləndirilmiş nəzarət</a:t>
                      </a:r>
                      <a:endParaRPr lang="ru-RU" dirty="0">
                        <a:latin typeface="Palatino Linotype" pitchFamily="18" charset="0"/>
                      </a:endParaRPr>
                    </a:p>
                  </a:txBody>
                  <a:tcPr/>
                </a:tc>
                <a:tc>
                  <a:txBody>
                    <a:bodyPr/>
                    <a:lstStyle/>
                    <a:p>
                      <a:r>
                        <a:rPr lang="az-Latn-AZ" dirty="0" smtClean="0">
                          <a:latin typeface="Palatino Linotype" pitchFamily="18" charset="0"/>
                        </a:rPr>
                        <a:t>standart</a:t>
                      </a:r>
                      <a:endParaRPr lang="ru-RU" dirty="0">
                        <a:latin typeface="Palatino Linotype" pitchFamily="18" charset="0"/>
                      </a:endParaRPr>
                    </a:p>
                  </a:txBody>
                  <a:tcPr/>
                </a:tc>
                <a:tc>
                  <a:txBody>
                    <a:bodyPr/>
                    <a:lstStyle/>
                    <a:p>
                      <a:r>
                        <a:rPr lang="az-Latn-AZ" dirty="0" smtClean="0">
                          <a:latin typeface="Palatino Linotype" pitchFamily="18" charset="0"/>
                        </a:rPr>
                        <a:t>Illər</a:t>
                      </a:r>
                      <a:endParaRPr lang="ru-RU" dirty="0">
                        <a:latin typeface="Palatino Linotype" pitchFamily="18" charset="0"/>
                      </a:endParaRPr>
                    </a:p>
                  </a:txBody>
                  <a:tcPr/>
                </a:tc>
              </a:tr>
              <a:tr h="370840">
                <a:tc>
                  <a:txBody>
                    <a:bodyPr/>
                    <a:lstStyle/>
                    <a:p>
                      <a:r>
                        <a:rPr lang="az-Latn-AZ" dirty="0" smtClean="0"/>
                        <a:t>39</a:t>
                      </a:r>
                      <a:endParaRPr lang="ru-RU" dirty="0"/>
                    </a:p>
                  </a:txBody>
                  <a:tcPr/>
                </a:tc>
                <a:tc>
                  <a:txBody>
                    <a:bodyPr/>
                    <a:lstStyle/>
                    <a:p>
                      <a:r>
                        <a:rPr lang="az-Latn-AZ" dirty="0" smtClean="0"/>
                        <a:t>37</a:t>
                      </a:r>
                      <a:endParaRPr lang="ru-RU" dirty="0"/>
                    </a:p>
                  </a:txBody>
                  <a:tcPr/>
                </a:tc>
                <a:tc>
                  <a:txBody>
                    <a:bodyPr/>
                    <a:lstStyle/>
                    <a:p>
                      <a:r>
                        <a:rPr lang="az-Latn-AZ" dirty="0" smtClean="0"/>
                        <a:t>2013</a:t>
                      </a:r>
                      <a:endParaRPr lang="ru-RU" dirty="0"/>
                    </a:p>
                  </a:txBody>
                  <a:tcPr/>
                </a:tc>
              </a:tr>
              <a:tr h="370840">
                <a:tc>
                  <a:txBody>
                    <a:bodyPr/>
                    <a:lstStyle/>
                    <a:p>
                      <a:r>
                        <a:rPr lang="az-Latn-AZ" dirty="0" smtClean="0"/>
                        <a:t>45</a:t>
                      </a:r>
                      <a:endParaRPr lang="ru-RU" dirty="0"/>
                    </a:p>
                  </a:txBody>
                  <a:tcPr/>
                </a:tc>
                <a:tc>
                  <a:txBody>
                    <a:bodyPr/>
                    <a:lstStyle/>
                    <a:p>
                      <a:r>
                        <a:rPr lang="az-Latn-AZ" dirty="0" smtClean="0"/>
                        <a:t>52</a:t>
                      </a:r>
                      <a:endParaRPr lang="ru-RU" dirty="0"/>
                    </a:p>
                  </a:txBody>
                  <a:tcPr/>
                </a:tc>
                <a:tc>
                  <a:txBody>
                    <a:bodyPr/>
                    <a:lstStyle/>
                    <a:p>
                      <a:r>
                        <a:rPr lang="az-Latn-AZ" dirty="0" smtClean="0"/>
                        <a:t>2014</a:t>
                      </a:r>
                      <a:endParaRPr lang="ru-RU"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sz="4800" dirty="0" smtClean="0">
                <a:solidFill>
                  <a:schemeClr val="bg1"/>
                </a:solidFill>
                <a:latin typeface="Palatino Linotype" pitchFamily="18" charset="0"/>
              </a:rPr>
              <a:t/>
            </a:r>
            <a:br>
              <a:rPr lang="az-Latn-AZ" sz="4800" dirty="0" smtClean="0">
                <a:solidFill>
                  <a:schemeClr val="bg1"/>
                </a:solidFill>
                <a:latin typeface="Palatino Linotype" pitchFamily="18" charset="0"/>
              </a:rPr>
            </a:br>
            <a:r>
              <a:rPr lang="az-Latn-AZ" sz="4800" dirty="0" smtClean="0">
                <a:solidFill>
                  <a:schemeClr val="bg1"/>
                </a:solidFill>
                <a:latin typeface="Palatino Linotype" pitchFamily="18" charset="0"/>
              </a:rPr>
              <a:t>Azərbaycan üzrə </a:t>
            </a:r>
            <a:r>
              <a:rPr lang="az-Latn-AZ" sz="4800" dirty="0" smtClean="0">
                <a:solidFill>
                  <a:schemeClr val="bg1"/>
                </a:solidFill>
                <a:latin typeface="Palatino Linotype" pitchFamily="18" charset="0"/>
              </a:rPr>
              <a:t>bağlanmış işlər</a:t>
            </a:r>
            <a:r>
              <a:rPr lang="az-Latn-AZ" sz="4800" dirty="0" smtClean="0">
                <a:solidFill>
                  <a:schemeClr val="bg1"/>
                </a:solidFill>
                <a:latin typeface="Palatino Linotype" pitchFamily="18" charset="0"/>
              </a:rPr>
              <a:t/>
            </a:r>
            <a:br>
              <a:rPr lang="az-Latn-AZ" sz="4800" dirty="0" smtClean="0">
                <a:solidFill>
                  <a:schemeClr val="bg1"/>
                </a:solidFill>
                <a:latin typeface="Palatino Linotype" pitchFamily="18" charset="0"/>
              </a:rPr>
            </a:br>
            <a:endParaRPr lang="ru-RU" dirty="0"/>
          </a:p>
        </p:txBody>
      </p:sp>
      <p:graphicFrame>
        <p:nvGraphicFramePr>
          <p:cNvPr id="5" name="Содержимое 4"/>
          <p:cNvGraphicFramePr>
            <a:graphicFrameLocks noGrp="1"/>
          </p:cNvGraphicFramePr>
          <p:nvPr>
            <p:ph idx="1"/>
          </p:nvPr>
        </p:nvGraphicFramePr>
        <p:xfrm>
          <a:off x="457200" y="1774825"/>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z-Latn-AZ" dirty="0" smtClean="0">
                          <a:latin typeface="Palatino Linotype" pitchFamily="18" charset="0"/>
                        </a:rPr>
                        <a:t>Gücləndirilmiş nəzarət</a:t>
                      </a:r>
                      <a:endParaRPr lang="ru-RU" dirty="0">
                        <a:latin typeface="Palatino Linotype" pitchFamily="18" charset="0"/>
                      </a:endParaRPr>
                    </a:p>
                  </a:txBody>
                  <a:tcPr/>
                </a:tc>
                <a:tc>
                  <a:txBody>
                    <a:bodyPr/>
                    <a:lstStyle/>
                    <a:p>
                      <a:r>
                        <a:rPr lang="az-Latn-AZ" dirty="0" smtClean="0">
                          <a:latin typeface="Palatino Linotype" pitchFamily="18" charset="0"/>
                        </a:rPr>
                        <a:t>standart</a:t>
                      </a:r>
                      <a:endParaRPr lang="ru-RU" dirty="0">
                        <a:latin typeface="Palatino Linotype" pitchFamily="18" charset="0"/>
                      </a:endParaRPr>
                    </a:p>
                  </a:txBody>
                  <a:tcPr/>
                </a:tc>
                <a:tc>
                  <a:txBody>
                    <a:bodyPr/>
                    <a:lstStyle/>
                    <a:p>
                      <a:r>
                        <a:rPr lang="az-Latn-AZ" dirty="0" smtClean="0">
                          <a:latin typeface="Palatino Linotype" pitchFamily="18" charset="0"/>
                        </a:rPr>
                        <a:t>Illər</a:t>
                      </a:r>
                      <a:endParaRPr lang="ru-RU" dirty="0">
                        <a:latin typeface="Palatino Linotype" pitchFamily="18" charset="0"/>
                      </a:endParaRPr>
                    </a:p>
                  </a:txBody>
                  <a:tcPr/>
                </a:tc>
              </a:tr>
              <a:tr h="370840">
                <a:tc>
                  <a:txBody>
                    <a:bodyPr/>
                    <a:lstStyle/>
                    <a:p>
                      <a:r>
                        <a:rPr lang="az-Latn-AZ" dirty="0" smtClean="0"/>
                        <a:t>-</a:t>
                      </a:r>
                      <a:endParaRPr lang="ru-RU" dirty="0"/>
                    </a:p>
                  </a:txBody>
                  <a:tcPr/>
                </a:tc>
                <a:tc>
                  <a:txBody>
                    <a:bodyPr/>
                    <a:lstStyle/>
                    <a:p>
                      <a:r>
                        <a:rPr lang="az-Latn-AZ" dirty="0" smtClean="0"/>
                        <a:t>1</a:t>
                      </a:r>
                      <a:endParaRPr lang="ru-RU" dirty="0"/>
                    </a:p>
                  </a:txBody>
                  <a:tcPr/>
                </a:tc>
                <a:tc>
                  <a:txBody>
                    <a:bodyPr/>
                    <a:lstStyle/>
                    <a:p>
                      <a:r>
                        <a:rPr lang="az-Latn-AZ" dirty="0" smtClean="0"/>
                        <a:t>2013</a:t>
                      </a:r>
                      <a:endParaRPr lang="ru-RU" dirty="0"/>
                    </a:p>
                  </a:txBody>
                  <a:tcPr/>
                </a:tc>
              </a:tr>
              <a:tr h="370840">
                <a:tc>
                  <a:txBody>
                    <a:bodyPr/>
                    <a:lstStyle/>
                    <a:p>
                      <a:r>
                        <a:rPr lang="az-Latn-AZ" dirty="0" smtClean="0"/>
                        <a:t>-</a:t>
                      </a:r>
                      <a:endParaRPr lang="ru-RU" dirty="0"/>
                    </a:p>
                  </a:txBody>
                  <a:tcPr/>
                </a:tc>
                <a:tc>
                  <a:txBody>
                    <a:bodyPr/>
                    <a:lstStyle/>
                    <a:p>
                      <a:r>
                        <a:rPr lang="az-Latn-AZ" dirty="0" smtClean="0"/>
                        <a:t>-</a:t>
                      </a:r>
                      <a:endParaRPr lang="ru-RU" dirty="0"/>
                    </a:p>
                  </a:txBody>
                  <a:tcPr/>
                </a:tc>
                <a:tc>
                  <a:txBody>
                    <a:bodyPr/>
                    <a:lstStyle/>
                    <a:p>
                      <a:r>
                        <a:rPr lang="az-Latn-AZ" dirty="0" smtClean="0"/>
                        <a:t>2014</a:t>
                      </a:r>
                      <a:endParaRPr lang="ru-RU"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dirty="0" smtClean="0">
                <a:solidFill>
                  <a:schemeClr val="bg1"/>
                </a:solidFill>
                <a:latin typeface="Palatino Linotype" pitchFamily="18" charset="0"/>
              </a:rPr>
              <a:t/>
            </a:r>
            <a:br>
              <a:rPr lang="az-Latn-AZ" dirty="0" smtClean="0">
                <a:solidFill>
                  <a:schemeClr val="bg1"/>
                </a:solidFill>
                <a:latin typeface="Palatino Linotype" pitchFamily="18" charset="0"/>
              </a:rPr>
            </a:br>
            <a:r>
              <a:rPr lang="en-US" dirty="0" err="1" smtClean="0">
                <a:solidFill>
                  <a:schemeClr val="bg1"/>
                </a:solidFill>
                <a:latin typeface="Palatino Linotype" pitchFamily="18" charset="0"/>
              </a:rPr>
              <a:t>gücləndirilmiş</a:t>
            </a:r>
            <a:r>
              <a:rPr lang="en-US" dirty="0" smtClean="0">
                <a:solidFill>
                  <a:schemeClr val="bg1"/>
                </a:solidFill>
                <a:latin typeface="Palatino Linotype" pitchFamily="18" charset="0"/>
              </a:rPr>
              <a:t> </a:t>
            </a:r>
            <a:r>
              <a:rPr lang="en-US" dirty="0" err="1" smtClean="0">
                <a:solidFill>
                  <a:schemeClr val="bg1"/>
                </a:solidFill>
                <a:latin typeface="Palatino Linotype" pitchFamily="18" charset="0"/>
              </a:rPr>
              <a:t>nəzarətdə</a:t>
            </a:r>
            <a:r>
              <a:rPr lang="en-US" dirty="0" smtClean="0">
                <a:solidFill>
                  <a:schemeClr val="bg1"/>
                </a:solidFill>
                <a:latin typeface="Palatino Linotype" pitchFamily="18" charset="0"/>
              </a:rPr>
              <a:t> </a:t>
            </a:r>
            <a:r>
              <a:rPr lang="en-US" dirty="0" err="1" smtClean="0">
                <a:solidFill>
                  <a:schemeClr val="bg1"/>
                </a:solidFill>
                <a:latin typeface="Palatino Linotype" pitchFamily="18" charset="0"/>
              </a:rPr>
              <a:t>olan</a:t>
            </a:r>
            <a:r>
              <a:rPr lang="en-US" dirty="0" smtClean="0">
                <a:solidFill>
                  <a:schemeClr val="bg1"/>
                </a:solidFill>
                <a:latin typeface="Palatino Linotype" pitchFamily="18" charset="0"/>
              </a:rPr>
              <a:t> </a:t>
            </a:r>
            <a:r>
              <a:rPr lang="en-US" dirty="0" err="1" smtClean="0">
                <a:solidFill>
                  <a:schemeClr val="bg1"/>
                </a:solidFill>
                <a:latin typeface="Palatino Linotype" pitchFamily="18" charset="0"/>
              </a:rPr>
              <a:t>İşlər</a:t>
            </a:r>
            <a:r>
              <a:rPr lang="en-US" dirty="0" smtClean="0">
                <a:solidFill>
                  <a:schemeClr val="bg1"/>
                </a:solidFill>
                <a:latin typeface="Palatino Linotype" pitchFamily="18" charset="0"/>
              </a:rPr>
              <a:t> </a:t>
            </a:r>
            <a:br>
              <a:rPr lang="en-US" dirty="0" smtClean="0">
                <a:solidFill>
                  <a:schemeClr val="bg1"/>
                </a:solidFill>
                <a:latin typeface="Palatino Linotype" pitchFamily="18" charset="0"/>
              </a:rPr>
            </a:br>
            <a:endParaRPr lang="ru-RU" dirty="0">
              <a:solidFill>
                <a:schemeClr val="bg1"/>
              </a:solidFill>
              <a:latin typeface="Palatino Linotype" pitchFamily="18" charset="0"/>
            </a:endParaRPr>
          </a:p>
        </p:txBody>
      </p:sp>
      <p:graphicFrame>
        <p:nvGraphicFramePr>
          <p:cNvPr id="5" name="Содержимое 4"/>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dirty="0" smtClean="0">
                <a:solidFill>
                  <a:schemeClr val="bg1"/>
                </a:solidFill>
                <a:latin typeface="Palatino Linotype" pitchFamily="18" charset="0"/>
              </a:rPr>
              <a:t>Nazirlər Komitəsi tərəfindən daha çox müdaxilə olunan işlər</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pPr>
              <a:buNone/>
            </a:pPr>
            <a:r>
              <a:rPr lang="az-Latn-AZ" sz="4000" dirty="0" smtClean="0">
                <a:latin typeface="Palatino Linotype" pitchFamily="18" charset="0"/>
              </a:rPr>
              <a:t>4 dəfə müdaxilə olunan işlər:</a:t>
            </a:r>
          </a:p>
          <a:p>
            <a:pPr>
              <a:buFont typeface="Wingdings" pitchFamily="2" charset="2"/>
              <a:buChar char="ü"/>
            </a:pPr>
            <a:r>
              <a:rPr lang="az-Latn-AZ" sz="4000" dirty="0" smtClean="0">
                <a:latin typeface="Palatino Linotype" pitchFamily="18" charset="0"/>
              </a:rPr>
              <a:t>Mahmudov və Ağazadə Azərbaycana qarşı</a:t>
            </a:r>
          </a:p>
          <a:p>
            <a:pPr>
              <a:buFont typeface="Wingdings" pitchFamily="2" charset="2"/>
              <a:buChar char="ü"/>
            </a:pPr>
            <a:r>
              <a:rPr lang="az-Latn-AZ" sz="4000" dirty="0" smtClean="0">
                <a:latin typeface="Palatino Linotype" pitchFamily="18" charset="0"/>
              </a:rPr>
              <a:t>Fətullayev Azərbaycana qarşı</a:t>
            </a:r>
          </a:p>
          <a:p>
            <a:pPr>
              <a:buFont typeface="Wingdings" pitchFamily="2" charset="2"/>
              <a:buChar char="ü"/>
            </a:pPr>
            <a:endParaRPr lang="az-Latn-AZ" sz="4000" dirty="0" smtClean="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sz="4800" dirty="0" smtClean="0">
                <a:latin typeface="Palatino Linotype" pitchFamily="18" charset="0"/>
              </a:rPr>
              <a:t>Əvəzin ədalətli ödənilməsi</a:t>
            </a:r>
            <a:endParaRPr lang="ru-RU" dirty="0"/>
          </a:p>
        </p:txBody>
      </p:sp>
      <p:graphicFrame>
        <p:nvGraphicFramePr>
          <p:cNvPr id="5" name="Содержимое 4"/>
          <p:cNvGraphicFramePr>
            <a:graphicFrameLocks noGrp="1"/>
          </p:cNvGraphicFramePr>
          <p:nvPr>
            <p:ph idx="1"/>
          </p:nvPr>
        </p:nvGraphicFramePr>
        <p:xfrm>
          <a:off x="457200" y="1774825"/>
          <a:ext cx="8229600" cy="19304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az-Latn-AZ" dirty="0" smtClean="0">
                          <a:latin typeface="Palatino Linotype" pitchFamily="18" charset="0"/>
                        </a:rPr>
                        <a:t>Vaxtında ödənişlər olunan işlər</a:t>
                      </a:r>
                      <a:endParaRPr lang="ru-RU" dirty="0">
                        <a:latin typeface="Palatino Linotype" pitchFamily="18" charset="0"/>
                      </a:endParaRPr>
                    </a:p>
                  </a:txBody>
                  <a:tcPr/>
                </a:tc>
                <a:tc>
                  <a:txBody>
                    <a:bodyPr/>
                    <a:lstStyle/>
                    <a:p>
                      <a:r>
                        <a:rPr lang="az-Latn-AZ" dirty="0" smtClean="0">
                          <a:latin typeface="Palatino Linotype" pitchFamily="18" charset="0"/>
                        </a:rPr>
                        <a:t>Gecikdirilən ödənişlər</a:t>
                      </a:r>
                      <a:endParaRPr lang="ru-RU" dirty="0">
                        <a:latin typeface="Palatino Linotype" pitchFamily="18" charset="0"/>
                      </a:endParaRPr>
                    </a:p>
                  </a:txBody>
                  <a:tcPr/>
                </a:tc>
                <a:tc>
                  <a:txBody>
                    <a:bodyPr/>
                    <a:lstStyle/>
                    <a:p>
                      <a:r>
                        <a:rPr lang="az-Latn-AZ" dirty="0" smtClean="0">
                          <a:latin typeface="Palatino Linotype" pitchFamily="18" charset="0"/>
                        </a:rPr>
                        <a:t>Ödəniş haqqında məlumatın 6 aydan çox gecikdirilən işlər</a:t>
                      </a:r>
                      <a:endParaRPr lang="ru-RU" dirty="0">
                        <a:latin typeface="Palatino Linotype" pitchFamily="18" charset="0"/>
                      </a:endParaRPr>
                    </a:p>
                  </a:txBody>
                  <a:tcPr/>
                </a:tc>
                <a:tc>
                  <a:txBody>
                    <a:bodyPr/>
                    <a:lstStyle/>
                    <a:p>
                      <a:r>
                        <a:rPr lang="az-Latn-AZ" dirty="0" smtClean="0">
                          <a:latin typeface="Palatino Linotype" pitchFamily="18" charset="0"/>
                        </a:rPr>
                        <a:t>Illər </a:t>
                      </a:r>
                      <a:endParaRPr lang="ru-RU" dirty="0">
                        <a:latin typeface="Palatino Linotype" pitchFamily="18" charset="0"/>
                      </a:endParaRPr>
                    </a:p>
                  </a:txBody>
                  <a:tcPr/>
                </a:tc>
              </a:tr>
              <a:tr h="370840">
                <a:tc>
                  <a:txBody>
                    <a:bodyPr/>
                    <a:lstStyle/>
                    <a:p>
                      <a:r>
                        <a:rPr lang="az-Latn-AZ" dirty="0" smtClean="0">
                          <a:latin typeface="Palatino Linotype" pitchFamily="18" charset="0"/>
                        </a:rPr>
                        <a:t>1</a:t>
                      </a:r>
                      <a:endParaRPr lang="ru-RU" dirty="0">
                        <a:latin typeface="Palatino Linotype" pitchFamily="18" charset="0"/>
                      </a:endParaRPr>
                    </a:p>
                  </a:txBody>
                  <a:tcPr/>
                </a:tc>
                <a:tc>
                  <a:txBody>
                    <a:bodyPr/>
                    <a:lstStyle/>
                    <a:p>
                      <a:r>
                        <a:rPr lang="az-Latn-AZ" dirty="0" smtClean="0">
                          <a:latin typeface="Palatino Linotype" pitchFamily="18" charset="0"/>
                        </a:rPr>
                        <a:t>-</a:t>
                      </a:r>
                      <a:endParaRPr lang="ru-RU" dirty="0">
                        <a:latin typeface="Palatino Linotype" pitchFamily="18" charset="0"/>
                      </a:endParaRPr>
                    </a:p>
                  </a:txBody>
                  <a:tcPr/>
                </a:tc>
                <a:tc>
                  <a:txBody>
                    <a:bodyPr/>
                    <a:lstStyle/>
                    <a:p>
                      <a:r>
                        <a:rPr lang="az-Latn-AZ" dirty="0" smtClean="0">
                          <a:latin typeface="Palatino Linotype" pitchFamily="18" charset="0"/>
                        </a:rPr>
                        <a:t>21</a:t>
                      </a:r>
                      <a:endParaRPr lang="ru-RU" dirty="0">
                        <a:latin typeface="Palatino Linotype" pitchFamily="18" charset="0"/>
                      </a:endParaRPr>
                    </a:p>
                  </a:txBody>
                  <a:tcPr/>
                </a:tc>
                <a:tc>
                  <a:txBody>
                    <a:bodyPr/>
                    <a:lstStyle/>
                    <a:p>
                      <a:r>
                        <a:rPr lang="az-Latn-AZ" dirty="0" smtClean="0">
                          <a:latin typeface="Palatino Linotype" pitchFamily="18" charset="0"/>
                        </a:rPr>
                        <a:t>2013</a:t>
                      </a:r>
                      <a:endParaRPr lang="ru-RU" dirty="0">
                        <a:latin typeface="Palatino Linotype" pitchFamily="18" charset="0"/>
                      </a:endParaRPr>
                    </a:p>
                  </a:txBody>
                  <a:tcPr/>
                </a:tc>
              </a:tr>
              <a:tr h="370840">
                <a:tc>
                  <a:txBody>
                    <a:bodyPr/>
                    <a:lstStyle/>
                    <a:p>
                      <a:r>
                        <a:rPr lang="az-Latn-AZ" dirty="0" smtClean="0">
                          <a:latin typeface="Palatino Linotype" pitchFamily="18" charset="0"/>
                        </a:rPr>
                        <a:t>4</a:t>
                      </a:r>
                      <a:endParaRPr lang="ru-RU" dirty="0">
                        <a:latin typeface="Palatino Linotype" pitchFamily="18" charset="0"/>
                      </a:endParaRPr>
                    </a:p>
                  </a:txBody>
                  <a:tcPr/>
                </a:tc>
                <a:tc>
                  <a:txBody>
                    <a:bodyPr/>
                    <a:lstStyle/>
                    <a:p>
                      <a:r>
                        <a:rPr lang="az-Latn-AZ" dirty="0" smtClean="0">
                          <a:latin typeface="Palatino Linotype" pitchFamily="18" charset="0"/>
                        </a:rPr>
                        <a:t>1</a:t>
                      </a:r>
                      <a:endParaRPr lang="ru-RU" dirty="0">
                        <a:latin typeface="Palatino Linotype" pitchFamily="18" charset="0"/>
                      </a:endParaRPr>
                    </a:p>
                  </a:txBody>
                  <a:tcPr/>
                </a:tc>
                <a:tc>
                  <a:txBody>
                    <a:bodyPr/>
                    <a:lstStyle/>
                    <a:p>
                      <a:r>
                        <a:rPr lang="az-Latn-AZ" dirty="0" smtClean="0">
                          <a:latin typeface="Palatino Linotype" pitchFamily="18" charset="0"/>
                        </a:rPr>
                        <a:t>42</a:t>
                      </a:r>
                      <a:endParaRPr lang="ru-RU" dirty="0">
                        <a:latin typeface="Palatino Linotype" pitchFamily="18" charset="0"/>
                      </a:endParaRPr>
                    </a:p>
                  </a:txBody>
                  <a:tcPr/>
                </a:tc>
                <a:tc>
                  <a:txBody>
                    <a:bodyPr/>
                    <a:lstStyle/>
                    <a:p>
                      <a:r>
                        <a:rPr lang="az-Latn-AZ" dirty="0" smtClean="0">
                          <a:latin typeface="Palatino Linotype" pitchFamily="18" charset="0"/>
                        </a:rPr>
                        <a:t>2014</a:t>
                      </a:r>
                      <a:endParaRPr lang="ru-RU" dirty="0">
                        <a:latin typeface="Palatino Linotype" pitchFamily="18" charset="0"/>
                      </a:endParaRPr>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dirty="0" smtClean="0">
                <a:solidFill>
                  <a:schemeClr val="bg1"/>
                </a:solidFill>
                <a:latin typeface="Palatino Linotype" pitchFamily="18" charset="0"/>
              </a:rPr>
              <a:t>Icrası gözlənilən işlər</a:t>
            </a:r>
            <a:endParaRPr lang="ru-RU" dirty="0">
              <a:solidFill>
                <a:schemeClr val="bg1"/>
              </a:solidFill>
              <a:latin typeface="Palatino Linotype" pitchFamily="18" charset="0"/>
            </a:endParaRPr>
          </a:p>
        </p:txBody>
      </p:sp>
      <p:graphicFrame>
        <p:nvGraphicFramePr>
          <p:cNvPr id="5" name="Содержимое 4"/>
          <p:cNvGraphicFramePr>
            <a:graphicFrameLocks noGrp="1"/>
          </p:cNvGraphicFramePr>
          <p:nvPr>
            <p:ph idx="1"/>
          </p:nvPr>
        </p:nvGraphicFramePr>
        <p:xfrm>
          <a:off x="457200" y="1774825"/>
          <a:ext cx="8229600" cy="1381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ru-RU" dirty="0"/>
                    </a:p>
                  </a:txBody>
                  <a:tcPr/>
                </a:tc>
                <a:tc>
                  <a:txBody>
                    <a:bodyPr/>
                    <a:lstStyle/>
                    <a:p>
                      <a:r>
                        <a:rPr lang="az-Latn-AZ" dirty="0" smtClean="0"/>
                        <a:t>2 ildən az </a:t>
                      </a:r>
                      <a:endParaRPr lang="ru-RU" dirty="0"/>
                    </a:p>
                  </a:txBody>
                  <a:tcPr/>
                </a:tc>
                <a:tc>
                  <a:txBody>
                    <a:bodyPr/>
                    <a:lstStyle/>
                    <a:p>
                      <a:r>
                        <a:rPr lang="az-Latn-AZ" dirty="0" smtClean="0"/>
                        <a:t>2-5 il arası</a:t>
                      </a:r>
                      <a:endParaRPr lang="ru-RU" dirty="0"/>
                    </a:p>
                  </a:txBody>
                  <a:tcPr/>
                </a:tc>
                <a:tc>
                  <a:txBody>
                    <a:bodyPr/>
                    <a:lstStyle/>
                    <a:p>
                      <a:r>
                        <a:rPr lang="az-Latn-AZ" dirty="0" smtClean="0"/>
                        <a:t>5</a:t>
                      </a:r>
                      <a:r>
                        <a:rPr lang="az-Latn-AZ" baseline="0" dirty="0" smtClean="0"/>
                        <a:t> ildən çox</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dirty="0" smtClean="0"/>
                        <a:t>Gücləndilmiş</a:t>
                      </a:r>
                      <a:r>
                        <a:rPr lang="az-Latn-AZ" baseline="0" dirty="0" smtClean="0"/>
                        <a:t> işlər</a:t>
                      </a:r>
                      <a:endParaRPr lang="ru-RU" dirty="0" smtClean="0"/>
                    </a:p>
                    <a:p>
                      <a:endParaRPr lang="ru-RU" dirty="0"/>
                    </a:p>
                  </a:txBody>
                  <a:tcPr/>
                </a:tc>
                <a:tc>
                  <a:txBody>
                    <a:bodyPr/>
                    <a:lstStyle/>
                    <a:p>
                      <a:r>
                        <a:rPr lang="az-Latn-AZ" dirty="0" smtClean="0"/>
                        <a:t>2</a:t>
                      </a:r>
                      <a:endParaRPr lang="ru-RU" dirty="0"/>
                    </a:p>
                  </a:txBody>
                  <a:tcPr/>
                </a:tc>
                <a:tc>
                  <a:txBody>
                    <a:bodyPr/>
                    <a:lstStyle/>
                    <a:p>
                      <a:r>
                        <a:rPr lang="az-Latn-AZ" dirty="0" smtClean="0"/>
                        <a:t>3</a:t>
                      </a:r>
                      <a:endParaRPr lang="ru-RU" dirty="0"/>
                    </a:p>
                  </a:txBody>
                  <a:tcPr/>
                </a:tc>
                <a:tc>
                  <a:txBody>
                    <a:bodyPr/>
                    <a:lstStyle/>
                    <a:p>
                      <a:r>
                        <a:rPr lang="az-Latn-AZ" dirty="0" smtClean="0"/>
                        <a:t>7</a:t>
                      </a:r>
                      <a:endParaRPr lang="ru-RU" dirty="0"/>
                    </a:p>
                  </a:txBody>
                  <a:tcPr/>
                </a:tc>
              </a:tr>
              <a:tr h="370840">
                <a:tc>
                  <a:txBody>
                    <a:bodyPr/>
                    <a:lstStyle/>
                    <a:p>
                      <a:r>
                        <a:rPr lang="az-Latn-AZ" dirty="0" smtClean="0"/>
                        <a:t>Standart işlər</a:t>
                      </a:r>
                      <a:endParaRPr lang="ru-RU" dirty="0"/>
                    </a:p>
                  </a:txBody>
                  <a:tcPr/>
                </a:tc>
                <a:tc>
                  <a:txBody>
                    <a:bodyPr/>
                    <a:lstStyle/>
                    <a:p>
                      <a:r>
                        <a:rPr lang="az-Latn-AZ" dirty="0" smtClean="0"/>
                        <a:t>13</a:t>
                      </a:r>
                      <a:endParaRPr lang="ru-RU" dirty="0"/>
                    </a:p>
                  </a:txBody>
                  <a:tcPr/>
                </a:tc>
                <a:tc>
                  <a:txBody>
                    <a:bodyPr/>
                    <a:lstStyle/>
                    <a:p>
                      <a:r>
                        <a:rPr lang="az-Latn-AZ" dirty="0" smtClean="0"/>
                        <a:t>8</a:t>
                      </a:r>
                      <a:endParaRPr lang="ru-RU" dirty="0"/>
                    </a:p>
                  </a:txBody>
                  <a:tcPr/>
                </a:tc>
                <a:tc>
                  <a:txBody>
                    <a:bodyPr/>
                    <a:lstStyle/>
                    <a:p>
                      <a:r>
                        <a:rPr lang="az-Latn-AZ" dirty="0" smtClean="0"/>
                        <a:t>9</a:t>
                      </a:r>
                      <a:endParaRPr lang="ru-RU"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az-Latn-AZ" sz="4400" dirty="0" smtClean="0">
                <a:latin typeface="Palatino Linotype" pitchFamily="18" charset="0"/>
              </a:rPr>
              <a:t>Məhkəmənin qəti qərarı onun icrasına nəzarəti həyata keçirən Nazirlər Komitəsinə göndərilir. (m.46.2) </a:t>
            </a: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endParaRPr lang="az-Latn-AZ" sz="4200" b="1" dirty="0" smtClean="0">
              <a:effectLst>
                <a:outerShdw blurRad="38100" dist="38100" dir="2700000" algn="tl">
                  <a:srgbClr val="000000">
                    <a:alpha val="43137"/>
                  </a:srgbClr>
                </a:outerShdw>
              </a:effectLst>
              <a:latin typeface="Palatino Linotype" pitchFamily="18" charset="0"/>
            </a:endParaRPr>
          </a:p>
          <a:p>
            <a:pPr algn="ctr">
              <a:buNone/>
            </a:pPr>
            <a:endParaRPr lang="az-Latn-AZ" sz="4200" b="1" dirty="0" smtClean="0">
              <a:effectLst>
                <a:outerShdw blurRad="38100" dist="38100" dir="2700000" algn="tl">
                  <a:srgbClr val="000000">
                    <a:alpha val="43137"/>
                  </a:srgbClr>
                </a:outerShdw>
              </a:effectLst>
              <a:latin typeface="Palatino Linotype" pitchFamily="18" charset="0"/>
            </a:endParaRPr>
          </a:p>
          <a:p>
            <a:pPr algn="ctr">
              <a:buNone/>
            </a:pPr>
            <a:r>
              <a:rPr lang="az-Latn-AZ" sz="4200" b="1" dirty="0" smtClean="0">
                <a:effectLst>
                  <a:outerShdw blurRad="38100" dist="38100" dir="2700000" algn="tl">
                    <a:srgbClr val="000000">
                      <a:alpha val="43137"/>
                    </a:srgbClr>
                  </a:outerShdw>
                </a:effectLst>
                <a:latin typeface="Palatino Linotype" pitchFamily="18" charset="0"/>
              </a:rPr>
              <a:t>Diqqətinizə görə minnətdaram!</a:t>
            </a:r>
            <a:endParaRPr lang="ru-RU" sz="4200" b="1" dirty="0">
              <a:effectLst>
                <a:outerShdw blurRad="38100" dist="38100" dir="2700000" algn="tl">
                  <a:srgbClr val="000000">
                    <a:alpha val="43137"/>
                  </a:srgbClr>
                </a:outerShdw>
              </a:effectLst>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969296"/>
          </a:xfrm>
        </p:spPr>
        <p:txBody>
          <a:bodyPr/>
          <a:lstStyle/>
          <a:p>
            <a:r>
              <a:rPr lang="az-Latn-AZ" dirty="0" smtClean="0">
                <a:solidFill>
                  <a:schemeClr val="bg1"/>
                </a:solidFill>
                <a:latin typeface="Palatino Linotype" pitchFamily="18" charset="0"/>
              </a:rPr>
              <a:t>Statistik məlumat</a:t>
            </a:r>
            <a:endParaRPr lang="ru-RU" dirty="0">
              <a:solidFill>
                <a:schemeClr val="bg1"/>
              </a:solidFill>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graphicFrame>
        <p:nvGraphicFramePr>
          <p:cNvPr id="7" name="Содержимое 6"/>
          <p:cNvGraphicFramePr>
            <a:graphicFrameLocks noGrp="1"/>
          </p:cNvGraphicFramePr>
          <p:nvPr>
            <p:ph idx="1"/>
          </p:nvPr>
        </p:nvGraphicFramePr>
        <p:xfrm>
          <a:off x="395536" y="1556790"/>
          <a:ext cx="7632848" cy="5301212"/>
        </p:xfrm>
        <a:graphic>
          <a:graphicData uri="http://schemas.openxmlformats.org/drawingml/2006/table">
            <a:tbl>
              <a:tblPr firstRow="1" bandRow="1">
                <a:tableStyleId>{5C22544A-7EE6-4342-B048-85BDC9FD1C3A}</a:tableStyleId>
              </a:tblPr>
              <a:tblGrid>
                <a:gridCol w="3816424"/>
                <a:gridCol w="3816424"/>
              </a:tblGrid>
              <a:tr h="378658">
                <a:tc>
                  <a:txBody>
                    <a:bodyPr/>
                    <a:lstStyle/>
                    <a:p>
                      <a:r>
                        <a:rPr lang="az-Latn-AZ" dirty="0" smtClean="0">
                          <a:latin typeface="Palatino Linotype" pitchFamily="18" charset="0"/>
                        </a:rPr>
                        <a:t>İllər</a:t>
                      </a:r>
                      <a:r>
                        <a:rPr lang="az-Latn-AZ" baseline="0" dirty="0" smtClean="0">
                          <a:latin typeface="Palatino Linotype" pitchFamily="18" charset="0"/>
                        </a:rPr>
                        <a:t> </a:t>
                      </a:r>
                      <a:endParaRPr lang="ru-RU" dirty="0">
                        <a:latin typeface="Palatino Linotype" pitchFamily="18" charset="0"/>
                      </a:endParaRPr>
                    </a:p>
                  </a:txBody>
                  <a:tcPr/>
                </a:tc>
                <a:tc>
                  <a:txBody>
                    <a:bodyPr/>
                    <a:lstStyle/>
                    <a:p>
                      <a:r>
                        <a:rPr lang="az-Latn-AZ" dirty="0" smtClean="0">
                          <a:latin typeface="Palatino Linotype" pitchFamily="18" charset="0"/>
                        </a:rPr>
                        <a:t>Qüvvəyə minmiş</a:t>
                      </a:r>
                      <a:r>
                        <a:rPr lang="az-Latn-AZ" baseline="0" dirty="0" smtClean="0">
                          <a:latin typeface="Palatino Linotype" pitchFamily="18" charset="0"/>
                        </a:rPr>
                        <a:t> qərarlar</a:t>
                      </a:r>
                      <a:endParaRPr lang="ru-RU" dirty="0">
                        <a:latin typeface="Palatino Linotype" pitchFamily="18" charset="0"/>
                      </a:endParaRPr>
                    </a:p>
                  </a:txBody>
                  <a:tcPr/>
                </a:tc>
              </a:tr>
              <a:tr h="378658">
                <a:tc>
                  <a:txBody>
                    <a:bodyPr/>
                    <a:lstStyle/>
                    <a:p>
                      <a:r>
                        <a:rPr lang="az-Latn-AZ" sz="1600" dirty="0" smtClean="0"/>
                        <a:t>2002</a:t>
                      </a:r>
                      <a:endParaRPr lang="ru-RU" sz="1600" dirty="0"/>
                    </a:p>
                  </a:txBody>
                  <a:tcPr/>
                </a:tc>
                <a:tc>
                  <a:txBody>
                    <a:bodyPr/>
                    <a:lstStyle/>
                    <a:p>
                      <a:r>
                        <a:rPr lang="az-Latn-AZ" dirty="0" smtClean="0"/>
                        <a:t>898</a:t>
                      </a:r>
                      <a:endParaRPr lang="ru-RU" dirty="0"/>
                    </a:p>
                  </a:txBody>
                  <a:tcPr/>
                </a:tc>
              </a:tr>
              <a:tr h="378658">
                <a:tc>
                  <a:txBody>
                    <a:bodyPr/>
                    <a:lstStyle/>
                    <a:p>
                      <a:r>
                        <a:rPr lang="az-Latn-AZ" sz="1600" dirty="0" smtClean="0"/>
                        <a:t>2003</a:t>
                      </a:r>
                      <a:endParaRPr lang="ru-RU" sz="1600" dirty="0"/>
                    </a:p>
                  </a:txBody>
                  <a:tcPr/>
                </a:tc>
                <a:tc>
                  <a:txBody>
                    <a:bodyPr/>
                    <a:lstStyle/>
                    <a:p>
                      <a:r>
                        <a:rPr lang="az-Latn-AZ" dirty="0" smtClean="0"/>
                        <a:t>591</a:t>
                      </a:r>
                      <a:endParaRPr lang="ru-RU" dirty="0"/>
                    </a:p>
                  </a:txBody>
                  <a:tcPr/>
                </a:tc>
              </a:tr>
              <a:tr h="378658">
                <a:tc>
                  <a:txBody>
                    <a:bodyPr/>
                    <a:lstStyle/>
                    <a:p>
                      <a:r>
                        <a:rPr lang="az-Latn-AZ" sz="1600" dirty="0" smtClean="0"/>
                        <a:t>2004</a:t>
                      </a:r>
                      <a:endParaRPr lang="ru-RU" sz="1600" dirty="0"/>
                    </a:p>
                  </a:txBody>
                  <a:tcPr/>
                </a:tc>
                <a:tc>
                  <a:txBody>
                    <a:bodyPr/>
                    <a:lstStyle/>
                    <a:p>
                      <a:r>
                        <a:rPr lang="az-Latn-AZ" dirty="0" smtClean="0"/>
                        <a:t>631</a:t>
                      </a:r>
                    </a:p>
                  </a:txBody>
                  <a:tcPr/>
                </a:tc>
              </a:tr>
              <a:tr h="378658">
                <a:tc>
                  <a:txBody>
                    <a:bodyPr/>
                    <a:lstStyle/>
                    <a:p>
                      <a:r>
                        <a:rPr lang="az-Latn-AZ" sz="1600" dirty="0" smtClean="0"/>
                        <a:t>2005</a:t>
                      </a:r>
                      <a:endParaRPr lang="ru-RU" sz="1600" dirty="0"/>
                    </a:p>
                  </a:txBody>
                  <a:tcPr/>
                </a:tc>
                <a:tc>
                  <a:txBody>
                    <a:bodyPr/>
                    <a:lstStyle/>
                    <a:p>
                      <a:r>
                        <a:rPr lang="az-Latn-AZ" dirty="0" smtClean="0"/>
                        <a:t>813</a:t>
                      </a:r>
                    </a:p>
                  </a:txBody>
                  <a:tcPr/>
                </a:tc>
              </a:tr>
              <a:tr h="378658">
                <a:tc>
                  <a:txBody>
                    <a:bodyPr/>
                    <a:lstStyle/>
                    <a:p>
                      <a:r>
                        <a:rPr lang="az-Latn-AZ" sz="1600" dirty="0" smtClean="0"/>
                        <a:t>2006</a:t>
                      </a:r>
                      <a:endParaRPr lang="ru-RU" sz="1600" dirty="0"/>
                    </a:p>
                  </a:txBody>
                  <a:tcPr/>
                </a:tc>
                <a:tc>
                  <a:txBody>
                    <a:bodyPr/>
                    <a:lstStyle/>
                    <a:p>
                      <a:r>
                        <a:rPr lang="az-Latn-AZ" dirty="0" smtClean="0"/>
                        <a:t>1381</a:t>
                      </a:r>
                    </a:p>
                  </a:txBody>
                  <a:tcPr/>
                </a:tc>
              </a:tr>
              <a:tr h="378658">
                <a:tc>
                  <a:txBody>
                    <a:bodyPr/>
                    <a:lstStyle/>
                    <a:p>
                      <a:r>
                        <a:rPr lang="az-Latn-AZ" sz="1600" dirty="0" smtClean="0"/>
                        <a:t>2007</a:t>
                      </a:r>
                      <a:endParaRPr lang="ru-RU" sz="1600" dirty="0"/>
                    </a:p>
                  </a:txBody>
                  <a:tcPr/>
                </a:tc>
                <a:tc>
                  <a:txBody>
                    <a:bodyPr/>
                    <a:lstStyle/>
                    <a:p>
                      <a:r>
                        <a:rPr lang="az-Latn-AZ" dirty="0" smtClean="0"/>
                        <a:t>1408</a:t>
                      </a:r>
                    </a:p>
                  </a:txBody>
                  <a:tcPr/>
                </a:tc>
              </a:tr>
              <a:tr h="378658">
                <a:tc>
                  <a:txBody>
                    <a:bodyPr/>
                    <a:lstStyle/>
                    <a:p>
                      <a:r>
                        <a:rPr lang="az-Latn-AZ" sz="1600" dirty="0" smtClean="0"/>
                        <a:t>2008</a:t>
                      </a:r>
                      <a:endParaRPr lang="ru-RU" sz="1600" dirty="0"/>
                    </a:p>
                  </a:txBody>
                  <a:tcPr/>
                </a:tc>
                <a:tc>
                  <a:txBody>
                    <a:bodyPr/>
                    <a:lstStyle/>
                    <a:p>
                      <a:r>
                        <a:rPr lang="az-Latn-AZ" dirty="0" smtClean="0"/>
                        <a:t>1397</a:t>
                      </a:r>
                    </a:p>
                  </a:txBody>
                  <a:tcPr/>
                </a:tc>
              </a:tr>
              <a:tr h="378658">
                <a:tc>
                  <a:txBody>
                    <a:bodyPr/>
                    <a:lstStyle/>
                    <a:p>
                      <a:r>
                        <a:rPr lang="az-Latn-AZ" dirty="0" smtClean="0"/>
                        <a:t>2009</a:t>
                      </a:r>
                      <a:endParaRPr lang="ru-RU" dirty="0"/>
                    </a:p>
                  </a:txBody>
                  <a:tcPr/>
                </a:tc>
                <a:tc>
                  <a:txBody>
                    <a:bodyPr/>
                    <a:lstStyle/>
                    <a:p>
                      <a:r>
                        <a:rPr lang="az-Latn-AZ" dirty="0" smtClean="0"/>
                        <a:t>1511</a:t>
                      </a:r>
                    </a:p>
                  </a:txBody>
                  <a:tcPr/>
                </a:tc>
              </a:tr>
              <a:tr h="378658">
                <a:tc>
                  <a:txBody>
                    <a:bodyPr/>
                    <a:lstStyle/>
                    <a:p>
                      <a:r>
                        <a:rPr lang="az-Latn-AZ" dirty="0" smtClean="0"/>
                        <a:t>2010</a:t>
                      </a:r>
                      <a:endParaRPr lang="ru-RU" dirty="0"/>
                    </a:p>
                  </a:txBody>
                  <a:tcPr/>
                </a:tc>
                <a:tc>
                  <a:txBody>
                    <a:bodyPr/>
                    <a:lstStyle/>
                    <a:p>
                      <a:r>
                        <a:rPr lang="az-Latn-AZ" dirty="0" smtClean="0"/>
                        <a:t>1710</a:t>
                      </a:r>
                    </a:p>
                  </a:txBody>
                  <a:tcPr/>
                </a:tc>
              </a:tr>
              <a:tr h="378658">
                <a:tc>
                  <a:txBody>
                    <a:bodyPr/>
                    <a:lstStyle/>
                    <a:p>
                      <a:r>
                        <a:rPr lang="az-Latn-AZ" dirty="0" smtClean="0"/>
                        <a:t>2011</a:t>
                      </a:r>
                      <a:endParaRPr lang="ru-RU" dirty="0"/>
                    </a:p>
                  </a:txBody>
                  <a:tcPr/>
                </a:tc>
                <a:tc>
                  <a:txBody>
                    <a:bodyPr/>
                    <a:lstStyle/>
                    <a:p>
                      <a:r>
                        <a:rPr lang="az-Latn-AZ" dirty="0" smtClean="0"/>
                        <a:t>1606</a:t>
                      </a:r>
                    </a:p>
                  </a:txBody>
                  <a:tcPr/>
                </a:tc>
              </a:tr>
              <a:tr h="378658">
                <a:tc>
                  <a:txBody>
                    <a:bodyPr/>
                    <a:lstStyle/>
                    <a:p>
                      <a:r>
                        <a:rPr lang="az-Latn-AZ" dirty="0" smtClean="0"/>
                        <a:t>2012</a:t>
                      </a:r>
                      <a:endParaRPr lang="ru-RU" dirty="0"/>
                    </a:p>
                  </a:txBody>
                  <a:tcPr/>
                </a:tc>
                <a:tc>
                  <a:txBody>
                    <a:bodyPr/>
                    <a:lstStyle/>
                    <a:p>
                      <a:r>
                        <a:rPr lang="az-Latn-AZ" dirty="0" smtClean="0"/>
                        <a:t>1438</a:t>
                      </a:r>
                    </a:p>
                  </a:txBody>
                  <a:tcPr/>
                </a:tc>
              </a:tr>
              <a:tr h="378658">
                <a:tc>
                  <a:txBody>
                    <a:bodyPr/>
                    <a:lstStyle/>
                    <a:p>
                      <a:r>
                        <a:rPr lang="az-Latn-AZ" dirty="0" smtClean="0"/>
                        <a:t>2013</a:t>
                      </a:r>
                      <a:endParaRPr lang="ru-RU" dirty="0"/>
                    </a:p>
                  </a:txBody>
                  <a:tcPr/>
                </a:tc>
                <a:tc>
                  <a:txBody>
                    <a:bodyPr/>
                    <a:lstStyle/>
                    <a:p>
                      <a:r>
                        <a:rPr lang="az-Latn-AZ" dirty="0" smtClean="0"/>
                        <a:t>1328</a:t>
                      </a:r>
                    </a:p>
                  </a:txBody>
                  <a:tcPr/>
                </a:tc>
              </a:tr>
              <a:tr h="378658">
                <a:tc>
                  <a:txBody>
                    <a:bodyPr/>
                    <a:lstStyle/>
                    <a:p>
                      <a:r>
                        <a:rPr lang="az-Latn-AZ" dirty="0" smtClean="0"/>
                        <a:t>2014</a:t>
                      </a:r>
                      <a:endParaRPr lang="ru-RU" dirty="0"/>
                    </a:p>
                  </a:txBody>
                  <a:tcPr/>
                </a:tc>
                <a:tc>
                  <a:txBody>
                    <a:bodyPr/>
                    <a:lstStyle/>
                    <a:p>
                      <a:r>
                        <a:rPr lang="az-Latn-AZ" dirty="0" smtClean="0"/>
                        <a:t>1389</a:t>
                      </a: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556791"/>
          <a:ext cx="8147248" cy="5117304"/>
        </p:xfrm>
        <a:graphic>
          <a:graphicData uri="http://schemas.openxmlformats.org/drawingml/2006/table">
            <a:tbl>
              <a:tblPr firstRow="1" bandRow="1">
                <a:tableStyleId>{5C22544A-7EE6-4342-B048-85BDC9FD1C3A}</a:tableStyleId>
              </a:tblPr>
              <a:tblGrid>
                <a:gridCol w="4073624"/>
                <a:gridCol w="4073624"/>
              </a:tblGrid>
              <a:tr h="639769">
                <a:tc>
                  <a:txBody>
                    <a:bodyPr/>
                    <a:lstStyle/>
                    <a:p>
                      <a:r>
                        <a:rPr lang="az-Latn-AZ" dirty="0" smtClean="0">
                          <a:latin typeface="Palatino Linotype" pitchFamily="18" charset="0"/>
                        </a:rPr>
                        <a:t>İllər</a:t>
                      </a:r>
                      <a:endParaRPr lang="ru-RU" dirty="0">
                        <a:latin typeface="Palatino Linotype" pitchFamily="18" charset="0"/>
                      </a:endParaRPr>
                    </a:p>
                  </a:txBody>
                  <a:tcPr/>
                </a:tc>
                <a:tc>
                  <a:txBody>
                    <a:bodyPr/>
                    <a:lstStyle/>
                    <a:p>
                      <a:r>
                        <a:rPr lang="az-Latn-AZ" dirty="0" smtClean="0">
                          <a:latin typeface="Palatino Linotype" pitchFamily="18" charset="0"/>
                        </a:rPr>
                        <a:t>İcraatda</a:t>
                      </a:r>
                      <a:r>
                        <a:rPr lang="az-Latn-AZ" baseline="0" dirty="0" smtClean="0">
                          <a:latin typeface="Palatino Linotype" pitchFamily="18" charset="0"/>
                        </a:rPr>
                        <a:t> olan ancaq mahiyyəti üzrə qərar qəbul olunmayan işlər </a:t>
                      </a:r>
                      <a:endParaRPr lang="ru-RU" dirty="0">
                        <a:latin typeface="Palatino Linotype" pitchFamily="18" charset="0"/>
                      </a:endParaRPr>
                    </a:p>
                  </a:txBody>
                  <a:tcPr/>
                </a:tc>
              </a:tr>
              <a:tr h="387786">
                <a:tc>
                  <a:txBody>
                    <a:bodyPr/>
                    <a:lstStyle/>
                    <a:p>
                      <a:r>
                        <a:rPr lang="az-Latn-AZ" dirty="0" smtClean="0"/>
                        <a:t>2003</a:t>
                      </a:r>
                      <a:endParaRPr lang="ru-RU" dirty="0"/>
                    </a:p>
                  </a:txBody>
                  <a:tcPr/>
                </a:tc>
                <a:tc>
                  <a:txBody>
                    <a:bodyPr/>
                    <a:lstStyle/>
                    <a:p>
                      <a:r>
                        <a:rPr lang="az-Latn-AZ" dirty="0" smtClean="0"/>
                        <a:t>3540</a:t>
                      </a:r>
                      <a:endParaRPr lang="ru-RU" dirty="0"/>
                    </a:p>
                  </a:txBody>
                  <a:tcPr/>
                </a:tc>
              </a:tr>
              <a:tr h="365207">
                <a:tc>
                  <a:txBody>
                    <a:bodyPr/>
                    <a:lstStyle/>
                    <a:p>
                      <a:r>
                        <a:rPr lang="az-Latn-AZ" dirty="0" smtClean="0"/>
                        <a:t>2004</a:t>
                      </a:r>
                      <a:endParaRPr lang="ru-RU" dirty="0"/>
                    </a:p>
                  </a:txBody>
                  <a:tcPr/>
                </a:tc>
                <a:tc>
                  <a:txBody>
                    <a:bodyPr/>
                    <a:lstStyle/>
                    <a:p>
                      <a:r>
                        <a:rPr lang="az-Latn-AZ" dirty="0" smtClean="0"/>
                        <a:t>3970</a:t>
                      </a:r>
                      <a:endParaRPr lang="ru-RU" dirty="0"/>
                    </a:p>
                  </a:txBody>
                  <a:tcPr/>
                </a:tc>
              </a:tr>
              <a:tr h="387786">
                <a:tc>
                  <a:txBody>
                    <a:bodyPr/>
                    <a:lstStyle/>
                    <a:p>
                      <a:r>
                        <a:rPr lang="az-Latn-AZ" dirty="0" smtClean="0"/>
                        <a:t>2005</a:t>
                      </a:r>
                      <a:endParaRPr lang="ru-RU" dirty="0"/>
                    </a:p>
                  </a:txBody>
                  <a:tcPr/>
                </a:tc>
                <a:tc>
                  <a:txBody>
                    <a:bodyPr/>
                    <a:lstStyle/>
                    <a:p>
                      <a:r>
                        <a:rPr lang="az-Latn-AZ" dirty="0" smtClean="0"/>
                        <a:t>4322</a:t>
                      </a:r>
                      <a:endParaRPr lang="ru-RU" dirty="0"/>
                    </a:p>
                  </a:txBody>
                  <a:tcPr/>
                </a:tc>
              </a:tr>
              <a:tr h="387786">
                <a:tc>
                  <a:txBody>
                    <a:bodyPr/>
                    <a:lstStyle/>
                    <a:p>
                      <a:r>
                        <a:rPr lang="az-Latn-AZ" dirty="0" smtClean="0"/>
                        <a:t>2006</a:t>
                      </a:r>
                      <a:endParaRPr lang="ru-RU" dirty="0"/>
                    </a:p>
                  </a:txBody>
                  <a:tcPr/>
                </a:tc>
                <a:tc>
                  <a:txBody>
                    <a:bodyPr/>
                    <a:lstStyle/>
                    <a:p>
                      <a:r>
                        <a:rPr lang="az-Latn-AZ" dirty="0" smtClean="0"/>
                        <a:t>5523</a:t>
                      </a:r>
                      <a:endParaRPr lang="ru-RU" dirty="0"/>
                    </a:p>
                  </a:txBody>
                  <a:tcPr/>
                </a:tc>
              </a:tr>
              <a:tr h="365207">
                <a:tc>
                  <a:txBody>
                    <a:bodyPr/>
                    <a:lstStyle/>
                    <a:p>
                      <a:r>
                        <a:rPr lang="az-Latn-AZ" dirty="0" smtClean="0"/>
                        <a:t>2007</a:t>
                      </a:r>
                      <a:endParaRPr lang="ru-RU" dirty="0"/>
                    </a:p>
                  </a:txBody>
                  <a:tcPr/>
                </a:tc>
                <a:tc>
                  <a:txBody>
                    <a:bodyPr/>
                    <a:lstStyle/>
                    <a:p>
                      <a:r>
                        <a:rPr lang="az-Latn-AZ" dirty="0" smtClean="0"/>
                        <a:t>3248</a:t>
                      </a:r>
                      <a:endParaRPr lang="ru-RU" dirty="0"/>
                    </a:p>
                  </a:txBody>
                  <a:tcPr/>
                </a:tc>
              </a:tr>
              <a:tr h="365207">
                <a:tc>
                  <a:txBody>
                    <a:bodyPr/>
                    <a:lstStyle/>
                    <a:p>
                      <a:r>
                        <a:rPr lang="az-Latn-AZ" dirty="0" smtClean="0"/>
                        <a:t>2008</a:t>
                      </a:r>
                      <a:endParaRPr lang="ru-RU" dirty="0"/>
                    </a:p>
                  </a:txBody>
                  <a:tcPr/>
                </a:tc>
                <a:tc>
                  <a:txBody>
                    <a:bodyPr/>
                    <a:lstStyle/>
                    <a:p>
                      <a:r>
                        <a:rPr lang="az-Latn-AZ" dirty="0" smtClean="0"/>
                        <a:t>7328</a:t>
                      </a:r>
                      <a:endParaRPr lang="ru-RU" dirty="0"/>
                    </a:p>
                  </a:txBody>
                  <a:tcPr/>
                </a:tc>
              </a:tr>
              <a:tr h="365207">
                <a:tc>
                  <a:txBody>
                    <a:bodyPr/>
                    <a:lstStyle/>
                    <a:p>
                      <a:r>
                        <a:rPr lang="az-Latn-AZ" dirty="0" smtClean="0"/>
                        <a:t>2009</a:t>
                      </a:r>
                      <a:endParaRPr lang="ru-RU" dirty="0"/>
                    </a:p>
                  </a:txBody>
                  <a:tcPr/>
                </a:tc>
                <a:tc>
                  <a:txBody>
                    <a:bodyPr/>
                    <a:lstStyle/>
                    <a:p>
                      <a:r>
                        <a:rPr lang="az-Latn-AZ" dirty="0" smtClean="0"/>
                        <a:t>8667</a:t>
                      </a:r>
                      <a:endParaRPr lang="ru-RU" dirty="0"/>
                    </a:p>
                  </a:txBody>
                  <a:tcPr/>
                </a:tc>
              </a:tr>
              <a:tr h="365207">
                <a:tc>
                  <a:txBody>
                    <a:bodyPr/>
                    <a:lstStyle/>
                    <a:p>
                      <a:r>
                        <a:rPr lang="az-Latn-AZ" dirty="0" smtClean="0"/>
                        <a:t>2010</a:t>
                      </a:r>
                      <a:endParaRPr lang="ru-RU" dirty="0"/>
                    </a:p>
                  </a:txBody>
                  <a:tcPr/>
                </a:tc>
                <a:tc>
                  <a:txBody>
                    <a:bodyPr/>
                    <a:lstStyle/>
                    <a:p>
                      <a:r>
                        <a:rPr lang="az-Latn-AZ" dirty="0" smtClean="0"/>
                        <a:t>9899</a:t>
                      </a:r>
                      <a:endParaRPr lang="ru-RU" dirty="0"/>
                    </a:p>
                  </a:txBody>
                  <a:tcPr/>
                </a:tc>
              </a:tr>
              <a:tr h="365207">
                <a:tc>
                  <a:txBody>
                    <a:bodyPr/>
                    <a:lstStyle/>
                    <a:p>
                      <a:r>
                        <a:rPr lang="az-Latn-AZ" dirty="0" smtClean="0"/>
                        <a:t>2011</a:t>
                      </a:r>
                      <a:endParaRPr lang="ru-RU" dirty="0"/>
                    </a:p>
                  </a:txBody>
                  <a:tcPr/>
                </a:tc>
                <a:tc>
                  <a:txBody>
                    <a:bodyPr/>
                    <a:lstStyle/>
                    <a:p>
                      <a:r>
                        <a:rPr lang="az-Latn-AZ" dirty="0" smtClean="0"/>
                        <a:t>10689</a:t>
                      </a:r>
                      <a:endParaRPr lang="ru-RU" dirty="0"/>
                    </a:p>
                  </a:txBody>
                  <a:tcPr/>
                </a:tc>
              </a:tr>
              <a:tr h="365207">
                <a:tc>
                  <a:txBody>
                    <a:bodyPr/>
                    <a:lstStyle/>
                    <a:p>
                      <a:r>
                        <a:rPr lang="az-Latn-AZ" dirty="0" smtClean="0"/>
                        <a:t>2012</a:t>
                      </a:r>
                      <a:endParaRPr lang="ru-RU" dirty="0"/>
                    </a:p>
                  </a:txBody>
                  <a:tcPr/>
                </a:tc>
                <a:tc>
                  <a:txBody>
                    <a:bodyPr/>
                    <a:lstStyle/>
                    <a:p>
                      <a:r>
                        <a:rPr lang="az-Latn-AZ" dirty="0" smtClean="0"/>
                        <a:t>11099</a:t>
                      </a:r>
                      <a:endParaRPr lang="ru-RU" dirty="0"/>
                    </a:p>
                  </a:txBody>
                  <a:tcPr/>
                </a:tc>
              </a:tr>
              <a:tr h="365207">
                <a:tc>
                  <a:txBody>
                    <a:bodyPr/>
                    <a:lstStyle/>
                    <a:p>
                      <a:r>
                        <a:rPr lang="az-Latn-AZ" dirty="0" smtClean="0"/>
                        <a:t>2013</a:t>
                      </a:r>
                      <a:endParaRPr lang="ru-RU" dirty="0"/>
                    </a:p>
                  </a:txBody>
                  <a:tcPr/>
                </a:tc>
                <a:tc>
                  <a:txBody>
                    <a:bodyPr/>
                    <a:lstStyle/>
                    <a:p>
                      <a:r>
                        <a:rPr lang="az-Latn-AZ" dirty="0" smtClean="0"/>
                        <a:t>11019</a:t>
                      </a:r>
                      <a:endParaRPr lang="ru-RU" dirty="0"/>
                    </a:p>
                  </a:txBody>
                  <a:tcPr/>
                </a:tc>
              </a:tr>
              <a:tr h="387786">
                <a:tc>
                  <a:txBody>
                    <a:bodyPr/>
                    <a:lstStyle/>
                    <a:p>
                      <a:r>
                        <a:rPr lang="az-Latn-AZ" dirty="0" smtClean="0"/>
                        <a:t>2014</a:t>
                      </a:r>
                      <a:endParaRPr lang="ru-RU" dirty="0"/>
                    </a:p>
                  </a:txBody>
                  <a:tcPr/>
                </a:tc>
                <a:tc>
                  <a:txBody>
                    <a:bodyPr/>
                    <a:lstStyle/>
                    <a:p>
                      <a:r>
                        <a:rPr lang="az-Latn-AZ" dirty="0" smtClean="0"/>
                        <a:t>10904</a:t>
                      </a:r>
                      <a:endParaRPr lang="ru-RU"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dirty="0" smtClean="0">
                <a:solidFill>
                  <a:schemeClr val="bg1"/>
                </a:solidFill>
                <a:latin typeface="Palatino Linotype" pitchFamily="18" charset="0"/>
              </a:rPr>
              <a:t>Nazirlər Komitəsinin tərkibi və proseduru</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pPr algn="just">
              <a:buNone/>
            </a:pPr>
            <a:r>
              <a:rPr lang="az-Latn-AZ" sz="3600" dirty="0" smtClean="0">
                <a:latin typeface="Palatino Linotype" pitchFamily="18" charset="0"/>
              </a:rPr>
              <a:t>Nazirlər Kabineti hər iştirakçı ölkədən bir səsə malik yeganə nümayəndədən ibarətdir. (AŞ-nın Statutu, m.14)</a:t>
            </a:r>
          </a:p>
          <a:p>
            <a:pPr algn="just">
              <a:buNone/>
            </a:pPr>
            <a:r>
              <a:rPr lang="az-Latn-AZ" sz="3600" dirty="0" smtClean="0">
                <a:latin typeface="Palatino Linotype" pitchFamily="18" charset="0"/>
              </a:rPr>
              <a:t>Nüamyəndə- Xarici İşlər Naziri və ya onun daimi nümayəndəsi</a:t>
            </a:r>
            <a:endParaRPr lang="ru-RU" sz="3600"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Prosedur</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lstStyle/>
          <a:p>
            <a:pPr>
              <a:buNone/>
            </a:pPr>
            <a:r>
              <a:rPr lang="az-Latn-AZ" sz="3600" dirty="0" smtClean="0">
                <a:latin typeface="Palatino Linotype" pitchFamily="18" charset="0"/>
              </a:rPr>
              <a:t>Avropa İnsan Hüquqları Konvensiyası (m.46.2) +Prosedur Qaydaları (2006-cı il) </a:t>
            </a:r>
          </a:p>
          <a:p>
            <a:pPr>
              <a:buNone/>
            </a:pPr>
            <a:r>
              <a:rPr lang="az-Latn-AZ" sz="3600" dirty="0" smtClean="0">
                <a:latin typeface="Palatino Linotype" pitchFamily="18" charset="0"/>
              </a:rPr>
              <a:t>Əsas vəzifələr: </a:t>
            </a:r>
          </a:p>
          <a:p>
            <a:r>
              <a:rPr lang="az-Latn-AZ" sz="3600" dirty="0" smtClean="0">
                <a:latin typeface="Palatino Linotype" pitchFamily="18" charset="0"/>
              </a:rPr>
              <a:t>Məhkəmənin qərarlarına nəzarət </a:t>
            </a:r>
          </a:p>
          <a:p>
            <a:r>
              <a:rPr lang="az-Latn-AZ" sz="3600" dirty="0" smtClean="0">
                <a:latin typeface="Palatino Linotype" pitchFamily="18" charset="0"/>
              </a:rPr>
              <a:t> dostcasına həllin icrasına nəzarət</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Davamı </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lstStyle/>
          <a:p>
            <a:pPr>
              <a:buNone/>
            </a:pPr>
            <a:r>
              <a:rPr lang="az-Latn-AZ" dirty="0" smtClean="0">
                <a:latin typeface="Palatino Linotype" pitchFamily="18" charset="0"/>
              </a:rPr>
              <a:t>Bu sahədə NK-da aparılan müzakirələr bir qayda olaraq məxfi saxlanılır.</a:t>
            </a:r>
          </a:p>
          <a:p>
            <a:pPr>
              <a:buNone/>
            </a:pPr>
            <a:r>
              <a:rPr lang="az-Latn-AZ" dirty="0" smtClean="0">
                <a:latin typeface="Palatino Linotype" pitchFamily="18" charset="0"/>
              </a:rPr>
              <a:t>Lakin rəsmi sənədlər internet üzərindən ictimaiyyətə açıqdır: </a:t>
            </a:r>
          </a:p>
          <a:p>
            <a:r>
              <a:rPr lang="az-Latn-AZ" dirty="0" smtClean="0">
                <a:latin typeface="Palatino Linotype" pitchFamily="18" charset="0"/>
              </a:rPr>
              <a:t>Cavabdeh dövlət tərəfindən təmin olunan məlumat və sənədlər</a:t>
            </a:r>
          </a:p>
          <a:p>
            <a:r>
              <a:rPr lang="az-Latn-AZ" dirty="0" smtClean="0">
                <a:latin typeface="Palatino Linotype" pitchFamily="18" charset="0"/>
              </a:rPr>
              <a:t>Qurban, QHT və ya milli insan hüquqları təsisatları tərəfindən təmin olunan məlumat və sənədlər</a:t>
            </a:r>
            <a:endParaRPr lang="ru-RU"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bg1"/>
                </a:solidFill>
                <a:latin typeface="Palatino Linotype" pitchFamily="18" charset="0"/>
              </a:rPr>
              <a:t>Davamı</a:t>
            </a:r>
            <a:endParaRPr lang="ru-RU" dirty="0">
              <a:solidFill>
                <a:schemeClr val="bg1"/>
              </a:solidFill>
              <a:latin typeface="Palatino Linotype" pitchFamily="18" charset="0"/>
            </a:endParaRPr>
          </a:p>
        </p:txBody>
      </p:sp>
      <p:sp>
        <p:nvSpPr>
          <p:cNvPr id="3" name="Содержимое 2"/>
          <p:cNvSpPr>
            <a:spLocks noGrp="1"/>
          </p:cNvSpPr>
          <p:nvPr>
            <p:ph idx="1"/>
          </p:nvPr>
        </p:nvSpPr>
        <p:spPr/>
        <p:txBody>
          <a:bodyPr>
            <a:normAutofit/>
          </a:bodyPr>
          <a:lstStyle/>
          <a:p>
            <a:pPr>
              <a:buNone/>
            </a:pPr>
            <a:r>
              <a:rPr lang="az-Latn-AZ" sz="3600" dirty="0" smtClean="0">
                <a:latin typeface="Palatino Linotype" pitchFamily="18" charset="0"/>
              </a:rPr>
              <a:t>Məhkəmənin qərarı gecikdirmə olmadan Komitənin gündəliyinə salınmalıdır. (qərardan sonra 6 həftə ərzində) </a:t>
            </a:r>
          </a:p>
          <a:p>
            <a:pPr>
              <a:buNone/>
            </a:pPr>
            <a:r>
              <a:rPr lang="az-Latn-AZ" sz="3600" dirty="0" smtClean="0">
                <a:latin typeface="Palatino Linotype" pitchFamily="18" charset="0"/>
              </a:rPr>
              <a:t>Sistemli problemlərlə bağlı qərarlara Komitənin işində daha böyük diqqət ayırılacaq.</a:t>
            </a:r>
            <a:endParaRPr lang="ru-RU" sz="3600" dirty="0">
              <a:latin typeface="Palatino Linotype"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331</TotalTime>
  <Words>882</Words>
  <Application>Microsoft Office PowerPoint</Application>
  <PresentationFormat>Экран (4:3)</PresentationFormat>
  <Paragraphs>231</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Модульная</vt:lpstr>
      <vt:lpstr>Avropa Məhkəməsinin qərarların icrası və onlara nəzarət    Təlimçi: Gülnaz Ələsgərova</vt:lpstr>
      <vt:lpstr>Ümumi məlumat</vt:lpstr>
      <vt:lpstr>Слайд 3</vt:lpstr>
      <vt:lpstr>Statistik məlumat</vt:lpstr>
      <vt:lpstr>Слайд 5</vt:lpstr>
      <vt:lpstr>Nazirlər Komitəsinin tərkibi və proseduru</vt:lpstr>
      <vt:lpstr>Prosedur</vt:lpstr>
      <vt:lpstr>Davamı </vt:lpstr>
      <vt:lpstr>Davamı</vt:lpstr>
      <vt:lpstr>Слайд 10</vt:lpstr>
      <vt:lpstr>Qərarlara nəzarət</vt:lpstr>
      <vt:lpstr>Əvəzin ədalətli ödənilməsi</vt:lpstr>
      <vt:lpstr>Ərizəçinin xeyrinə nəzərdə tutulmuş digər  fərdi tədbirlər </vt:lpstr>
      <vt:lpstr>Ümumi xarakterli tədbirlər</vt:lpstr>
      <vt:lpstr>Слайд 15</vt:lpstr>
      <vt:lpstr>Fəaliyyət planı və hesabatı</vt:lpstr>
      <vt:lpstr>İşlərə nəzarət prosedurlarının növləri</vt:lpstr>
      <vt:lpstr>Protokol 14 tərəfindən Komitəyə verilən səlahiyyətlər</vt:lpstr>
      <vt:lpstr>Sanksiyalar</vt:lpstr>
      <vt:lpstr>Faydalı linklər</vt:lpstr>
      <vt:lpstr>Azərbaycanla bağlı vəziyyət</vt:lpstr>
      <vt:lpstr>Azərbaycan Respublikasının AİHM yanında səlahiyyətli nümayəndəsinin vəzifələri</vt:lpstr>
      <vt:lpstr>Azərbaycan üzrə yeni işlər- </vt:lpstr>
      <vt:lpstr> Azərbaycan üzrə gözləyən (qərarlar çıxmayan)işlər </vt:lpstr>
      <vt:lpstr> Azərbaycan üzrə bağlanmış işlər </vt:lpstr>
      <vt:lpstr> gücləndirilmiş nəzarətdə olan İşlər  </vt:lpstr>
      <vt:lpstr>Nazirlər Komitəsi tərəfindən daha çox müdaxilə olunan işlər</vt:lpstr>
      <vt:lpstr>Əvəzin ədalətli ödənilməsi</vt:lpstr>
      <vt:lpstr>Icrası gözlənilən işlər</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Məhkəməsinin qərarların icrası və onlara nəzarət     Təlimçi: Gülnaz Ələsgərova</dc:title>
  <dc:creator>R</dc:creator>
  <cp:lastModifiedBy>R</cp:lastModifiedBy>
  <cp:revision>47</cp:revision>
  <dcterms:created xsi:type="dcterms:W3CDTF">2015-11-21T08:23:56Z</dcterms:created>
  <dcterms:modified xsi:type="dcterms:W3CDTF">2015-11-23T16:13:54Z</dcterms:modified>
</cp:coreProperties>
</file>