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8" r:id="rId6"/>
    <p:sldId id="269" r:id="rId7"/>
    <p:sldId id="265" r:id="rId8"/>
    <p:sldId id="259" r:id="rId9"/>
    <p:sldId id="267" r:id="rId10"/>
    <p:sldId id="260" r:id="rId11"/>
    <p:sldId id="261" r:id="rId12"/>
    <p:sldId id="266" r:id="rId13"/>
    <p:sldId id="263"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718" autoAdjust="0"/>
  </p:normalViewPr>
  <p:slideViewPr>
    <p:cSldViewPr>
      <p:cViewPr>
        <p:scale>
          <a:sx n="101" d="100"/>
          <a:sy n="101" d="100"/>
        </p:scale>
        <p:origin x="-1092"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19.05.2016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19.05.2016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19.05.2016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19.05.2016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00809"/>
            <a:ext cx="7772400" cy="1899642"/>
          </a:xfrm>
        </p:spPr>
        <p:txBody>
          <a:bodyPr>
            <a:normAutofit fontScale="90000"/>
          </a:bodyPr>
          <a:lstStyle/>
          <a:p>
            <a:r>
              <a:rPr lang="az-Latn-AZ" sz="2600" b="1" dirty="0" smtClean="0">
                <a:latin typeface="Times New Roman" pitchFamily="18" charset="0"/>
                <a:cs typeface="Times New Roman" pitchFamily="18" charset="0"/>
              </a:rPr>
              <a:t>Avropa Məhkəməsinin qərarlarının Azərbaycan Respublikasında icrası və presedent hüququnun milli məhkəmələrdə tətbiqi</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p:txBody>
          <a:bodyPr>
            <a:normAutofit/>
          </a:bodyPr>
          <a:lstStyle/>
          <a:p>
            <a:r>
              <a:rPr lang="az-Latn-AZ" sz="1400" i="1" dirty="0" smtClean="0">
                <a:solidFill>
                  <a:schemeClr val="tx1"/>
                </a:solidFill>
                <a:latin typeface="Times New Roman" pitchFamily="18" charset="0"/>
                <a:cs typeface="Times New Roman" pitchFamily="18" charset="0"/>
              </a:rPr>
              <a:t>Təlimçilər: </a:t>
            </a:r>
          </a:p>
          <a:p>
            <a:r>
              <a:rPr lang="az-Latn-AZ" sz="1400" i="1" dirty="0" smtClean="0">
                <a:solidFill>
                  <a:schemeClr val="tx1"/>
                </a:solidFill>
                <a:latin typeface="Times New Roman" pitchFamily="18" charset="0"/>
                <a:cs typeface="Times New Roman" pitchFamily="18" charset="0"/>
              </a:rPr>
              <a:t>Elxan Quliyev/vəkil </a:t>
            </a:r>
          </a:p>
          <a:p>
            <a:r>
              <a:rPr lang="az-Latn-AZ" sz="1400" i="1" dirty="0" smtClean="0">
                <a:solidFill>
                  <a:schemeClr val="tx1"/>
                </a:solidFill>
                <a:latin typeface="Times New Roman" pitchFamily="18" charset="0"/>
                <a:cs typeface="Times New Roman" pitchFamily="18" charset="0"/>
              </a:rPr>
              <a:t> Sevinc Əliyeva/vəkil</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endParaRPr lang="az-Latn-AZ" sz="1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sz="1400" dirty="0" smtClean="0">
                <a:latin typeface="Times New Roman" pitchFamily="18" charset="0"/>
                <a:cs typeface="Times New Roman" pitchFamily="18" charset="0"/>
              </a:rPr>
              <a:t/>
            </a:r>
            <a:br>
              <a:rPr lang="az-Latn-AZ" sz="1400" dirty="0" smtClean="0">
                <a:latin typeface="Times New Roman" pitchFamily="18" charset="0"/>
                <a:cs typeface="Times New Roman" pitchFamily="18" charset="0"/>
              </a:rPr>
            </a:br>
            <a:r>
              <a:rPr lang="az-Latn-AZ" sz="1600" b="1" dirty="0" smtClean="0">
                <a:latin typeface="Times New Roman" pitchFamily="18" charset="0"/>
                <a:cs typeface="Times New Roman" pitchFamily="18" charset="0"/>
              </a:rPr>
              <a:t>Avropa İnsan hüquqları məhkəməsinin presedentlərinin milli məhkəmələrdə tətbiqi</a:t>
            </a:r>
            <a:br>
              <a:rPr lang="az-Latn-AZ" sz="1600" b="1" dirty="0" smtClean="0">
                <a:latin typeface="Times New Roman" pitchFamily="18" charset="0"/>
                <a:cs typeface="Times New Roman" pitchFamily="18" charset="0"/>
              </a:rPr>
            </a:br>
            <a:r>
              <a:rPr lang="az-Latn-AZ" sz="1400" dirty="0" smtClean="0">
                <a:latin typeface="Times New Roman" pitchFamily="18" charset="0"/>
                <a:cs typeface="Times New Roman" pitchFamily="18" charset="0"/>
              </a:rPr>
              <a:t/>
            </a:r>
            <a:br>
              <a:rPr lang="az-Latn-AZ" sz="1400" dirty="0" smtClean="0">
                <a:latin typeface="Times New Roman" pitchFamily="18" charset="0"/>
                <a:cs typeface="Times New Roman" pitchFamily="18" charset="0"/>
              </a:rPr>
            </a:br>
            <a:r>
              <a:rPr lang="az-Latn-AZ" sz="1400" dirty="0" smtClean="0">
                <a:latin typeface="Times New Roman" pitchFamily="18" charset="0"/>
                <a:cs typeface="Times New Roman" pitchFamily="18" charset="0"/>
              </a:rPr>
              <a:t/>
            </a:r>
            <a:br>
              <a:rPr lang="az-Latn-AZ"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az-Latn-AZ" sz="1400" dirty="0" smtClean="0">
                <a:latin typeface="Times New Roman" pitchFamily="18" charset="0"/>
                <a:cs typeface="Times New Roman" pitchFamily="18" charset="0"/>
              </a:rPr>
              <a:t>Konstitusiyanın 12-ci maddəsinin II-ci hissəsinə əsasən, b</a:t>
            </a:r>
            <a:r>
              <a:rPr lang="en-US" sz="1400" dirty="0" smtClean="0">
                <a:latin typeface="Times New Roman" pitchFamily="18" charset="0"/>
                <a:cs typeface="Times New Roman" pitchFamily="18" charset="0"/>
              </a:rPr>
              <a:t>u </a:t>
            </a:r>
            <a:r>
              <a:rPr lang="en-US" sz="1400" dirty="0" err="1" smtClean="0">
                <a:latin typeface="Times New Roman" pitchFamily="18" charset="0"/>
                <a:cs typeface="Times New Roman" pitchFamily="18" charset="0"/>
              </a:rPr>
              <a:t>Konstitusiyada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sadalanan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insan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vətəndaş</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hüquqları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azadlıqları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Azərbaycan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Respublikasının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tərəfdar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çıxdığı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beynəlxalq</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müqavilələrə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uyğun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tətbiq</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edilir</a:t>
            </a:r>
            <a:r>
              <a:rPr lang="az-Latn-AZ" sz="1400" dirty="0" smtClean="0">
                <a:latin typeface="Times New Roman" pitchFamily="18" charset="0"/>
                <a:cs typeface="Times New Roman" pitchFamily="18" charset="0"/>
              </a:rPr>
              <a:t>;</a:t>
            </a:r>
          </a:p>
          <a:p>
            <a:pPr algn="just"/>
            <a:r>
              <a:rPr lang="az-Latn-AZ" sz="1400" dirty="0" smtClean="0">
                <a:latin typeface="Times New Roman" pitchFamily="18" charset="0"/>
                <a:cs typeface="Times New Roman" pitchFamily="18" charset="0"/>
              </a:rPr>
              <a:t>Azərbaycan Respublikasında məhkəmə sisteminin müasirləşdirilməsi və “Azərbaycan Respublikasının bəzi qanunvericilik aktlarına dəyişikliklər və əlavələr edilməsi haqqında” Azərbaycan Respublikası Qanununun tətbiq edilməsi barədə Azərbaycan Respublikasi Prezidentinin 19  yanvar 2006-cı il tarixli Fərmanının 6-cı bəndi;</a:t>
            </a:r>
          </a:p>
          <a:p>
            <a:pPr algn="just"/>
            <a:r>
              <a:rPr lang="az-Latn-AZ" sz="1400" dirty="0" smtClean="0">
                <a:latin typeface="Times New Roman" pitchFamily="18" charset="0"/>
                <a:cs typeface="Times New Roman" pitchFamily="18" charset="0"/>
              </a:rPr>
              <a:t>Ədalət mühakiməsinin həyata keçirilməsi zamanı «İnsan hüquqlarının və əsas azadlıqların müdafiəsi haqqında» Avropa Konvensiyası müddəalarının və İnsan Hüquqları üzrə Avropa Məhkəməsinin presedentlərinin tətbiqi haqqında Azərbaycan Respublikasi Ali Məhkəməsinin Plenumunun  30 mart 2006-ci il tarixli qərari;</a:t>
            </a:r>
          </a:p>
          <a:p>
            <a:pPr algn="just"/>
            <a:r>
              <a:rPr lang="az-Latn-AZ" sz="1400" dirty="0" smtClean="0">
                <a:latin typeface="Times New Roman" pitchFamily="18" charset="0"/>
                <a:cs typeface="Times New Roman" pitchFamily="18" charset="0"/>
              </a:rPr>
              <a:t>“</a:t>
            </a:r>
            <a:r>
              <a:rPr lang="en-US" sz="1400" dirty="0" err="1" smtClean="0">
                <a:latin typeface="Times New Roman" pitchFamily="18" charset="0"/>
                <a:cs typeface="Times New Roman" pitchFamily="18" charset="0"/>
              </a:rPr>
              <a:t>Məhkəmələr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hakimlər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haqqında</a:t>
            </a:r>
            <a:r>
              <a:rPr lang="az-Latn-AZ" sz="1400" dirty="0" smtClean="0">
                <a:latin typeface="Times New Roman" pitchFamily="18" charset="0"/>
                <a:cs typeface="Times New Roman" pitchFamily="18" charset="0"/>
              </a:rPr>
              <a:t>” Azərbaycan Respublikasının  10 iyun 1997-ci il tarixli Qanunun 111-ci maddəsi.</a:t>
            </a:r>
          </a:p>
          <a:p>
            <a:endParaRPr lang="az-Latn-AZ" sz="1400" dirty="0" smtClean="0"/>
          </a:p>
          <a:p>
            <a:endParaRPr lang="az-Latn-AZ" sz="1400" dirty="0" smtClean="0"/>
          </a:p>
          <a:p>
            <a:endParaRPr lang="az-Latn-AZ" sz="1400" dirty="0" smtClean="0"/>
          </a:p>
          <a:p>
            <a:endParaRPr lang="ru-RU"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1400" b="1" dirty="0" smtClean="0">
                <a:latin typeface="Times New Roman" pitchFamily="18" charset="0"/>
                <a:cs typeface="Times New Roman" pitchFamily="18" charset="0"/>
              </a:rPr>
              <a:t>Presedentləri tətbiq edərkən nəzərə alınmalı olan hallar:</a:t>
            </a:r>
            <a:endParaRPr lang="ru-RU" sz="1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r>
              <a:rPr lang="az-Latn-AZ" sz="1400" dirty="0" smtClean="0">
                <a:latin typeface="Times New Roman" pitchFamily="18" charset="0"/>
                <a:cs typeface="Times New Roman" pitchFamily="18" charset="0"/>
              </a:rPr>
              <a:t>Avropa Məhkəməsi hüquq norması yaratmır, yalnız Konvesiyada və əlavə Protokollarda təsbit olunmuş normaları şərh edir. </a:t>
            </a:r>
          </a:p>
          <a:p>
            <a:pPr>
              <a:buNone/>
            </a:pPr>
            <a:endParaRPr lang="az-Latn-AZ" sz="1400" dirty="0" smtClean="0">
              <a:latin typeface="Times New Roman" pitchFamily="18" charset="0"/>
              <a:cs typeface="Times New Roman" pitchFamily="18" charset="0"/>
            </a:endParaRPr>
          </a:p>
          <a:p>
            <a:r>
              <a:rPr lang="az-Latn-AZ" sz="1400" dirty="0" smtClean="0">
                <a:latin typeface="Times New Roman" pitchFamily="18" charset="0"/>
                <a:cs typeface="Times New Roman" pitchFamily="18" charset="0"/>
              </a:rPr>
              <a:t> Məhkəmənin   Konvensiyanın hər hansı maddəsi ilə bağlı verdiyi şərh həmin maddənin tərkib hissəsinə çevrilir.</a:t>
            </a:r>
          </a:p>
          <a:p>
            <a:endParaRPr lang="az-Latn-AZ" sz="1400" dirty="0" smtClean="0">
              <a:latin typeface="Times New Roman" pitchFamily="18" charset="0"/>
              <a:cs typeface="Times New Roman" pitchFamily="18" charset="0"/>
            </a:endParaRPr>
          </a:p>
          <a:p>
            <a:pPr algn="just"/>
            <a:r>
              <a:rPr lang="az-Latn-AZ" sz="1400" dirty="0" smtClean="0">
                <a:latin typeface="Times New Roman" pitchFamily="18" charset="0"/>
                <a:cs typeface="Times New Roman" pitchFamily="18" charset="0"/>
              </a:rPr>
              <a:t>Konstitusiya və referendumla qəbul edilən aktlar istisna olmaqla, AİHM presendetlərində müəyyən edilmiş qaydalarla milli qanunvericiliklə müəyyən edilmiş qaydalar bir biri ilə təzad təşkil edərsə, AİHM presedentlərinin müəyyən etdiyi müddəalar üstün hüquqi qüvvəyə malikdir.</a:t>
            </a:r>
          </a:p>
          <a:p>
            <a:endParaRPr lang="az-Latn-AZ" sz="1400" dirty="0" smtClean="0">
              <a:latin typeface="Times New Roman" pitchFamily="18" charset="0"/>
              <a:cs typeface="Times New Roman" pitchFamily="18" charset="0"/>
            </a:endParaRPr>
          </a:p>
          <a:p>
            <a:pPr algn="just"/>
            <a:r>
              <a:rPr lang="az-Latn-AZ" sz="1400" dirty="0" smtClean="0">
                <a:latin typeface="Times New Roman" pitchFamily="18" charset="0"/>
                <a:cs typeface="Times New Roman" pitchFamily="18" charset="0"/>
              </a:rPr>
              <a:t>Hüquq milli qanunvericiliklə qorunmursa (yaxud Konvensiya ilə müqayisədə daha dar çərçivədə qorunursa) onun müdafiəsi üçün birbaşa Konvensiyanın müddəalarına və məhkəmə presedentlərinə istinad etmək yetərlidir.</a:t>
            </a:r>
          </a:p>
          <a:p>
            <a:endParaRPr lang="az-Latn-AZ" sz="1400" dirty="0" smtClean="0">
              <a:latin typeface="Times New Roman" pitchFamily="18" charset="0"/>
              <a:cs typeface="Times New Roman" pitchFamily="18" charset="0"/>
            </a:endParaRPr>
          </a:p>
          <a:p>
            <a:pPr algn="just"/>
            <a:r>
              <a:rPr lang="az-Latn-AZ" sz="1400" dirty="0" smtClean="0">
                <a:latin typeface="Times New Roman" pitchFamily="18" charset="0"/>
                <a:cs typeface="Times New Roman" pitchFamily="18" charset="0"/>
              </a:rPr>
              <a:t>Bir üzv dövlət barəsində çəxarılan qərar yalnız həmin dövlət tərəfindən deyil, digər üzv dövlətlər  tərəfindən də nəzərə alınmalıdır.</a:t>
            </a:r>
          </a:p>
          <a:p>
            <a:pPr algn="just"/>
            <a:r>
              <a:rPr lang="az-Latn-AZ" sz="1400" dirty="0" smtClean="0">
                <a:latin typeface="Times New Roman" pitchFamily="18" charset="0"/>
                <a:cs typeface="Times New Roman" pitchFamily="18" charset="0"/>
              </a:rPr>
              <a:t>Yerli məhkəmələr: </a:t>
            </a:r>
            <a:r>
              <a:rPr lang="ru-RU" sz="1400" dirty="0" err="1" smtClean="0">
                <a:latin typeface="Times New Roman" pitchFamily="18" charset="0"/>
                <a:cs typeface="Times New Roman" pitchFamily="18" charset="0"/>
              </a:rPr>
              <a:t>a</a:t>
            </a:r>
            <a:r>
              <a:rPr lang="ru-RU" sz="1400" dirty="0" smtClean="0">
                <a:latin typeface="Times New Roman" pitchFamily="18" charset="0"/>
                <a:cs typeface="Times New Roman" pitchFamily="18" charset="0"/>
              </a:rPr>
              <a:t>)</a:t>
            </a:r>
            <a:r>
              <a:rPr lang="az-Latn-AZ" sz="1400" dirty="0" smtClean="0">
                <a:latin typeface="Times New Roman" pitchFamily="18" charset="0"/>
                <a:cs typeface="Times New Roman" pitchFamily="18" charset="0"/>
              </a:rPr>
              <a:t> Konvensiyanın normalarına zidd olan normalara istinad edə bilməzlər; b</a:t>
            </a:r>
            <a:r>
              <a:rPr lang="ru-RU" sz="1400" dirty="0" smtClean="0">
                <a:latin typeface="Times New Roman" pitchFamily="18" charset="0"/>
                <a:cs typeface="Times New Roman" pitchFamily="18" charset="0"/>
              </a:rPr>
              <a:t>) </a:t>
            </a:r>
            <a:r>
              <a:rPr lang="az-Latn-AZ" sz="1400" dirty="0" smtClean="0">
                <a:latin typeface="Times New Roman" pitchFamily="18" charset="0"/>
                <a:cs typeface="Times New Roman" pitchFamily="18" charset="0"/>
              </a:rPr>
              <a:t>Konvensiyanın müddəalarına dair verdiyi şərhlər Avropa İnsan Hüquqları Məhkəməsinin presedentlərinə uyğun olmalıdır. </a:t>
            </a:r>
          </a:p>
          <a:p>
            <a:endParaRPr lang="ru-RU" sz="1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1400" b="1" dirty="0" smtClean="0">
                <a:latin typeface="Times New Roman" pitchFamily="18" charset="0"/>
                <a:cs typeface="Times New Roman" pitchFamily="18" charset="0"/>
              </a:rPr>
              <a:t>AZƏRBAYCAN RESPUBLİKASINA QARŞI QƏBUL EDİLMİŞ QƏRARLAR</a:t>
            </a:r>
            <a:endParaRPr lang="ru-RU" sz="1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az-Latn-AZ" sz="1400" dirty="0" smtClean="0">
                <a:latin typeface="Times New Roman" pitchFamily="18" charset="0"/>
                <a:cs typeface="Times New Roman" pitchFamily="18" charset="0"/>
              </a:rPr>
              <a:t>AİHM tərəfindən Azərbaycan Respublikası ilə bağlı 246 qərar qəbul edilmişdir. Bunlardan:</a:t>
            </a:r>
          </a:p>
          <a:p>
            <a:endParaRPr lang="az-Latn-AZ" sz="1400" dirty="0" smtClean="0">
              <a:latin typeface="Times New Roman" pitchFamily="18" charset="0"/>
              <a:cs typeface="Times New Roman" pitchFamily="18" charset="0"/>
            </a:endParaRPr>
          </a:p>
          <a:p>
            <a:pPr>
              <a:buAutoNum type="alphaLcParenR"/>
            </a:pPr>
            <a:r>
              <a:rPr lang="az-Latn-AZ" sz="1400" dirty="0" smtClean="0">
                <a:latin typeface="Times New Roman" pitchFamily="18" charset="0"/>
                <a:cs typeface="Times New Roman" pitchFamily="18" charset="0"/>
              </a:rPr>
              <a:t>Mahiyyət üzrə qərarların sayı-97</a:t>
            </a:r>
          </a:p>
          <a:p>
            <a:pPr>
              <a:buNone/>
            </a:pPr>
            <a:endParaRPr lang="az-Latn-AZ" sz="1400" dirty="0" smtClean="0">
              <a:latin typeface="Times New Roman" pitchFamily="18" charset="0"/>
              <a:cs typeface="Times New Roman" pitchFamily="18" charset="0"/>
            </a:endParaRPr>
          </a:p>
          <a:p>
            <a:pPr>
              <a:buAutoNum type="alphaLcParenR" startAt="2"/>
            </a:pPr>
            <a:r>
              <a:rPr lang="az-Latn-AZ" sz="1400" dirty="0" smtClean="0">
                <a:latin typeface="Times New Roman" pitchFamily="18" charset="0"/>
                <a:cs typeface="Times New Roman" pitchFamily="18" charset="0"/>
              </a:rPr>
              <a:t>Mahiyyət üzrə olmayan qərarların sayı-149</a:t>
            </a:r>
          </a:p>
          <a:p>
            <a:pPr>
              <a:buNone/>
            </a:pPr>
            <a:endParaRPr lang="az-Latn-AZ" sz="1400" dirty="0" smtClean="0">
              <a:latin typeface="Times New Roman" pitchFamily="18" charset="0"/>
              <a:cs typeface="Times New Roman" pitchFamily="18" charset="0"/>
            </a:endParaRPr>
          </a:p>
          <a:p>
            <a:pPr>
              <a:buNone/>
            </a:pPr>
            <a:r>
              <a:rPr lang="az-Latn-AZ" sz="1400" dirty="0" smtClean="0">
                <a:latin typeface="Times New Roman" pitchFamily="18" charset="0"/>
                <a:cs typeface="Times New Roman" pitchFamily="18" charset="0"/>
              </a:rPr>
              <a:t>  Qərarlar əsasən Konvensiyanın 3 (işgəncələrin qadağan olunması) , 5 (azadlıq və toxunulmazlıq hüququ), </a:t>
            </a:r>
          </a:p>
          <a:p>
            <a:pPr marL="84138" indent="-84138" algn="just">
              <a:buNone/>
            </a:pPr>
            <a:r>
              <a:rPr lang="az-Latn-AZ" sz="1400" dirty="0" smtClean="0">
                <a:latin typeface="Times New Roman" pitchFamily="18" charset="0"/>
                <a:cs typeface="Times New Roman" pitchFamily="18" charset="0"/>
              </a:rPr>
              <a:t>  6 (ədalətli məhkəmə arşdırması hüququ),  10 (fikri ifadə etmək azadlığı), 11 (yığıncaqlar və birləşmək azadığı, 13 (səmərəli hüquqi müdafiə vasitələri hüququ) və 1saylı Protokolun 1-ci (mülkiyyətin müdafiəsi) və 3-cü (azad seçki hüququ)  maddələri ilə bağlıdır.</a:t>
            </a:r>
          </a:p>
          <a:p>
            <a:endParaRPr lang="az-Latn-AZ" sz="14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az-Latn-AZ" dirty="0" smtClean="0"/>
              <a:t> </a:t>
            </a:r>
          </a:p>
          <a:p>
            <a:pPr>
              <a:buNone/>
            </a:pPr>
            <a:endParaRPr lang="az-Latn-AZ" sz="2800" b="1" dirty="0" smtClean="0">
              <a:latin typeface="Times New Roman" pitchFamily="18" charset="0"/>
              <a:cs typeface="Times New Roman" pitchFamily="18" charset="0"/>
            </a:endParaRPr>
          </a:p>
          <a:p>
            <a:pPr>
              <a:buNone/>
            </a:pPr>
            <a:r>
              <a:rPr lang="az-Latn-AZ" sz="2800" b="1" dirty="0" smtClean="0">
                <a:latin typeface="Times New Roman" pitchFamily="18" charset="0"/>
                <a:cs typeface="Times New Roman" pitchFamily="18" charset="0"/>
              </a:rPr>
              <a:t>     DİQQƏTİNİZƏ GÖRƏ TƏŞƏKKÜR EDİRİK!</a:t>
            </a:r>
            <a:endParaRPr lang="ru-RU" sz="28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1400" b="1" dirty="0" smtClean="0">
                <a:latin typeface="Times New Roman" pitchFamily="18" charset="0"/>
                <a:cs typeface="Times New Roman" pitchFamily="18" charset="0"/>
              </a:rPr>
              <a:t>Avropa Məhkəməsinin qərarlarının Azərbaycan Respublikasında icrası</a:t>
            </a:r>
            <a:endParaRPr lang="ru-RU" sz="1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sz="1400" dirty="0" smtClean="0">
                <a:latin typeface="Times New Roman" pitchFamily="18" charset="0"/>
                <a:cs typeface="Times New Roman" pitchFamily="18" charset="0"/>
              </a:rPr>
              <a:t> </a:t>
            </a:r>
            <a:r>
              <a:rPr lang="az-Latn-AZ" sz="1400" i="1" dirty="0" smtClean="0">
                <a:latin typeface="Times New Roman" pitchFamily="18" charset="0"/>
                <a:cs typeface="Times New Roman" pitchFamily="18" charset="0"/>
              </a:rPr>
              <a:t>Avropa Məhkəməsinin qərarlarının Azərbaycan Respublikasında icrasının  məcburiliyi </a:t>
            </a:r>
            <a:r>
              <a:rPr lang="ru-RU" sz="1400" i="1" dirty="0" smtClean="0">
                <a:latin typeface="Times New Roman" pitchFamily="18" charset="0"/>
                <a:cs typeface="Times New Roman" pitchFamily="18" charset="0"/>
              </a:rPr>
              <a:t>:</a:t>
            </a:r>
            <a:endParaRPr lang="az-Latn-AZ" sz="1400" i="1" dirty="0" smtClean="0">
              <a:latin typeface="Times New Roman" pitchFamily="18" charset="0"/>
              <a:cs typeface="Times New Roman" pitchFamily="18" charset="0"/>
            </a:endParaRPr>
          </a:p>
          <a:p>
            <a:pPr>
              <a:buNone/>
            </a:pPr>
            <a:r>
              <a:rPr lang="az-Latn-AZ" sz="1400" dirty="0" smtClean="0">
                <a:latin typeface="Times New Roman" pitchFamily="18" charset="0"/>
                <a:cs typeface="Times New Roman" pitchFamily="18" charset="0"/>
              </a:rPr>
              <a:t>Azərbaycan Respublikasının Konstitusiyası</a:t>
            </a:r>
            <a:r>
              <a:rPr lang="en-US" sz="1400" dirty="0" smtClean="0">
                <a:latin typeface="Times New Roman" pitchFamily="18" charset="0"/>
                <a:cs typeface="Times New Roman" pitchFamily="18" charset="0"/>
              </a:rPr>
              <a:t>n</a:t>
            </a:r>
            <a:r>
              <a:rPr lang="az-Latn-AZ" sz="1400" dirty="0" smtClean="0">
                <a:latin typeface="Times New Roman" pitchFamily="18" charset="0"/>
                <a:cs typeface="Times New Roman" pitchFamily="18" charset="0"/>
              </a:rPr>
              <a:t>ın 148-ci maddənin II hissəsi:</a:t>
            </a:r>
          </a:p>
          <a:p>
            <a:pPr marL="361950" indent="-361950"/>
            <a:r>
              <a:rPr lang="az-Latn-AZ"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Azərbaycan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Respublikasının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tərəfdar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çıxdığı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beynəlxalq</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müqavilələr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Azərbaycan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Respublikasının</a:t>
            </a:r>
            <a:r>
              <a:rPr lang="az-Latn-AZ"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qanunvericilik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sisteminin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ayrılmaz</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tərkib</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hissəsidir</a:t>
            </a:r>
            <a:r>
              <a:rPr lang="en-US" sz="1400"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pPr>
              <a:buNone/>
            </a:pPr>
            <a:r>
              <a:rPr lang="az-Latn-AZ" sz="1400" dirty="0" smtClean="0">
                <a:latin typeface="Times New Roman" pitchFamily="18" charset="0"/>
                <a:cs typeface="Times New Roman" pitchFamily="18" charset="0"/>
              </a:rPr>
              <a:t>151-ci maddə:</a:t>
            </a:r>
            <a:endParaRPr lang="ru-RU" sz="1400" b="1" dirty="0" smtClean="0">
              <a:latin typeface="Times New Roman" pitchFamily="18" charset="0"/>
              <a:cs typeface="Times New Roman" pitchFamily="18" charset="0"/>
            </a:endParaRPr>
          </a:p>
          <a:p>
            <a:r>
              <a:rPr lang="az-Latn-AZ" sz="1400" dirty="0" smtClean="0">
                <a:latin typeface="Times New Roman" pitchFamily="18" charset="0"/>
                <a:cs typeface="Times New Roman" pitchFamily="18" charset="0"/>
              </a:rPr>
              <a:t>Azərbaycan Respublikasının qanunvericilik sisteminə daxil olan normativ hüquqi aktlar ilə (Azərbaycan Respublikasının Konstitusiyası və referendumla qəbul edilən aktlar istisna olmaqla) Azərbaycan Respublikasının tərəfdar çıxdığı dövlətlərarası müqavilələr arasında ziddiyyət yaranarsa, həmin beynəlxalq müqavilələr tətbiq edilir.</a:t>
            </a:r>
          </a:p>
          <a:p>
            <a:endParaRPr lang="az-Latn-AZ" sz="1400" dirty="0" smtClean="0">
              <a:latin typeface="Times New Roman" pitchFamily="18" charset="0"/>
              <a:cs typeface="Times New Roman" pitchFamily="18" charset="0"/>
            </a:endParaRPr>
          </a:p>
          <a:p>
            <a:r>
              <a:rPr lang="az-Latn-AZ" sz="1400" dirty="0" smtClean="0">
                <a:latin typeface="Times New Roman" pitchFamily="18" charset="0"/>
                <a:cs typeface="Times New Roman" pitchFamily="18" charset="0"/>
              </a:rPr>
              <a:t>Avropa  İnsan Hüquqları Konvensiyasının 46-cı maddəsi:</a:t>
            </a:r>
          </a:p>
          <a:p>
            <a:pPr>
              <a:buNone/>
            </a:pPr>
            <a:r>
              <a:rPr lang="az-Latn-AZ" sz="1400" dirty="0" smtClean="0">
                <a:latin typeface="Times New Roman" pitchFamily="18" charset="0"/>
                <a:cs typeface="Times New Roman" pitchFamily="18" charset="0"/>
              </a:rPr>
              <a:t>     1. </a:t>
            </a:r>
            <a:r>
              <a:rPr lang="it-IT" sz="1400" dirty="0" smtClean="0">
                <a:latin typeface="Times New Roman" pitchFamily="18" charset="0"/>
                <a:cs typeface="Times New Roman" pitchFamily="18" charset="0"/>
              </a:rPr>
              <a:t>Razılığa gələn Yüksək Tərəflər, Məhkəmənin onların tərəf olduqları hər hansı iş üzrə qəti qərarını icra etməyi</a:t>
            </a:r>
            <a:r>
              <a:rPr lang="az-Latn-AZ" sz="1400" dirty="0" smtClean="0">
                <a:latin typeface="Times New Roman" pitchFamily="18" charset="0"/>
                <a:cs typeface="Times New Roman" pitchFamily="18" charset="0"/>
              </a:rPr>
              <a:t> </a:t>
            </a:r>
            <a:r>
              <a:rPr lang="it-IT" sz="1400" dirty="0" smtClean="0">
                <a:latin typeface="Times New Roman" pitchFamily="18" charset="0"/>
                <a:cs typeface="Times New Roman" pitchFamily="18" charset="0"/>
              </a:rPr>
              <a:t>öhdələrinə götürürlər</a:t>
            </a:r>
            <a:r>
              <a:rPr lang="az-Latn-AZ" sz="1400" dirty="0" smtClean="0">
                <a:latin typeface="Times New Roman" pitchFamily="18" charset="0"/>
                <a:cs typeface="Times New Roman" pitchFamily="18" charset="0"/>
              </a:rPr>
              <a:t> ;</a:t>
            </a:r>
          </a:p>
          <a:p>
            <a:pPr marL="180975" indent="0">
              <a:buNone/>
            </a:pPr>
            <a:r>
              <a:rPr lang="az-Latn-AZ" sz="1400" dirty="0" smtClean="0">
                <a:latin typeface="Times New Roman" pitchFamily="18" charset="0"/>
                <a:cs typeface="Times New Roman" pitchFamily="18" charset="0"/>
              </a:rPr>
              <a:t>2.  </a:t>
            </a:r>
            <a:r>
              <a:rPr lang="en-US" sz="1400" dirty="0" err="1" smtClean="0">
                <a:latin typeface="Times New Roman" pitchFamily="18" charset="0"/>
                <a:cs typeface="Times New Roman" pitchFamily="18" charset="0"/>
              </a:rPr>
              <a:t>Məhkəmənin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qəti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qərarı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onun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icrasına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nəzarəti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həyata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keçirən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Nazirlər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Komitəsinə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göndərilir</a:t>
            </a:r>
            <a:r>
              <a:rPr lang="az-Latn-AZ" sz="1400" dirty="0" smtClean="0">
                <a:latin typeface="Times New Roman" pitchFamily="18" charset="0"/>
                <a:cs typeface="Times New Roman" pitchFamily="18" charset="0"/>
              </a:rPr>
              <a:t>.</a:t>
            </a:r>
          </a:p>
          <a:p>
            <a:pPr>
              <a:buNone/>
            </a:pPr>
            <a:r>
              <a:rPr lang="az-Latn-AZ" sz="1400" dirty="0" smtClean="0">
                <a:latin typeface="Times New Roman" pitchFamily="18" charset="0"/>
                <a:cs typeface="Times New Roman" pitchFamily="18" charset="0"/>
              </a:rPr>
              <a:t>       </a:t>
            </a:r>
          </a:p>
          <a:p>
            <a:pPr>
              <a:buNone/>
            </a:pPr>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1400" b="1" dirty="0" smtClean="0">
                <a:latin typeface="Times New Roman" pitchFamily="18" charset="0"/>
                <a:cs typeface="Times New Roman" pitchFamily="18" charset="0"/>
              </a:rPr>
              <a:t>Avropa İnsan Hüquqları Məhkəməsinin qərarlarının yerinə yetirilməsinə Avroşa Şurası Nazirlər Komtəsinin nəzarəti</a:t>
            </a:r>
            <a:endParaRPr lang="ru-RU" sz="1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az-Latn-AZ" sz="1400" dirty="0" smtClean="0"/>
              <a:t>        </a:t>
            </a:r>
          </a:p>
          <a:p>
            <a:pPr algn="just">
              <a:buNone/>
            </a:pPr>
            <a:r>
              <a:rPr lang="az-Latn-AZ" sz="1400" dirty="0" smtClean="0"/>
              <a:t>         </a:t>
            </a:r>
            <a:r>
              <a:rPr lang="az-Latn-AZ" sz="1400" dirty="0" smtClean="0">
                <a:latin typeface="Times New Roman" pitchFamily="18" charset="0"/>
                <a:cs typeface="Times New Roman" pitchFamily="18" charset="0"/>
              </a:rPr>
              <a:t>Nazirlər Komitəsinin “Avropa İnsan Hüquqları Məhkəməsinin qərarlarının və dostacasına həll  sazişin şərtlərinin  icrasına nəzarət haqqında” 10 may 2006-cı il tarixli Reqlamentinə əsasən, məhkəmə qərarlarının icrasına nəzarət edərkən Nazirlər Komitəsi aşağıdakı məsələləri araşdırır: </a:t>
            </a:r>
          </a:p>
          <a:p>
            <a:pPr algn="just">
              <a:buNone/>
            </a:pPr>
            <a:endParaRPr lang="az-Latn-AZ" sz="1400" dirty="0" smtClean="0">
              <a:latin typeface="Times New Roman" pitchFamily="18" charset="0"/>
              <a:cs typeface="Times New Roman" pitchFamily="18" charset="0"/>
            </a:endParaRPr>
          </a:p>
          <a:p>
            <a:pPr algn="just">
              <a:buNone/>
            </a:pPr>
            <a:endParaRPr lang="az-Latn-AZ" sz="1400" dirty="0" smtClean="0">
              <a:latin typeface="Times New Roman" pitchFamily="18" charset="0"/>
              <a:cs typeface="Times New Roman" pitchFamily="18" charset="0"/>
            </a:endParaRPr>
          </a:p>
          <a:p>
            <a:pPr algn="just"/>
            <a:r>
              <a:rPr lang="az-Latn-AZ" sz="1400" dirty="0" smtClean="0">
                <a:latin typeface="Times New Roman" pitchFamily="18" charset="0"/>
                <a:cs typeface="Times New Roman" pitchFamily="18" charset="0"/>
              </a:rPr>
              <a:t>Ərizəçiyə ədalətli kompensasiyanın ödənilməsi (maddi və mənəvi ziyan, xərclər);</a:t>
            </a:r>
          </a:p>
          <a:p>
            <a:pPr algn="just"/>
            <a:endParaRPr lang="az-Latn-AZ" sz="1400" dirty="0" smtClean="0">
              <a:latin typeface="Times New Roman" pitchFamily="18" charset="0"/>
              <a:cs typeface="Times New Roman" pitchFamily="18" charset="0"/>
            </a:endParaRPr>
          </a:p>
          <a:p>
            <a:pPr algn="just"/>
            <a:r>
              <a:rPr lang="az-Latn-AZ" sz="1400" dirty="0" smtClean="0">
                <a:latin typeface="Times New Roman" pitchFamily="18" charset="0"/>
                <a:cs typeface="Times New Roman" pitchFamily="18" charset="0"/>
              </a:rPr>
              <a:t>Fərdi tədbirlərin həyata keçirilməsi</a:t>
            </a:r>
          </a:p>
          <a:p>
            <a:pPr algn="just"/>
            <a:endParaRPr lang="az-Latn-AZ" sz="1400" dirty="0" smtClean="0">
              <a:latin typeface="Times New Roman" pitchFamily="18" charset="0"/>
              <a:cs typeface="Times New Roman" pitchFamily="18" charset="0"/>
            </a:endParaRPr>
          </a:p>
          <a:p>
            <a:pPr algn="just"/>
            <a:r>
              <a:rPr lang="az-Latn-AZ" sz="1400" dirty="0" smtClean="0">
                <a:latin typeface="Times New Roman" pitchFamily="18" charset="0"/>
                <a:cs typeface="Times New Roman" pitchFamily="18" charset="0"/>
              </a:rPr>
              <a:t>Ümumi tədbirlərin həyata keçirilməsi</a:t>
            </a:r>
          </a:p>
          <a:p>
            <a:pPr algn="just">
              <a:buAutoNum type="alphaLcParenR"/>
            </a:pPr>
            <a:endParaRPr lang="az-Latn-AZ" sz="1400" dirty="0" smtClean="0">
              <a:latin typeface="Times New Roman" pitchFamily="18" charset="0"/>
              <a:cs typeface="Times New Roman" pitchFamily="18" charset="0"/>
            </a:endParaRPr>
          </a:p>
          <a:p>
            <a:pPr algn="just">
              <a:buAutoNum type="alphaLcParenR"/>
            </a:pPr>
            <a:endParaRPr lang="az-Latn-AZ" sz="1400" dirty="0" smtClean="0">
              <a:latin typeface="Times New Roman" pitchFamily="18" charset="0"/>
              <a:cs typeface="Times New Roman" pitchFamily="18" charset="0"/>
            </a:endParaRPr>
          </a:p>
          <a:p>
            <a:pPr algn="just">
              <a:buAutoNum type="alphaLcParenR"/>
            </a:pPr>
            <a:endParaRPr lang="az-Latn-AZ" sz="1400" dirty="0" smtClean="0">
              <a:latin typeface="Times New Roman" pitchFamily="18" charset="0"/>
              <a:cs typeface="Times New Roman" pitchFamily="18" charset="0"/>
            </a:endParaRPr>
          </a:p>
          <a:p>
            <a:pPr algn="just">
              <a:buNone/>
            </a:pPr>
            <a:endParaRPr lang="az-Latn-AZ" sz="1400" dirty="0" smtClean="0">
              <a:latin typeface="A3 Arial AzLat" pitchFamily="34" charset="-52"/>
            </a:endParaRPr>
          </a:p>
          <a:p>
            <a:pPr algn="just">
              <a:buNone/>
            </a:pPr>
            <a:endParaRPr lang="az-Latn-AZ" sz="1400" dirty="0" smtClean="0"/>
          </a:p>
          <a:p>
            <a:endParaRPr lang="az-Latn-AZ" sz="1400" dirty="0" smtClean="0"/>
          </a:p>
          <a:p>
            <a:pPr>
              <a:buNone/>
            </a:pPr>
            <a:endParaRPr lang="az-Latn-AZ" sz="1400" dirty="0" smtClean="0"/>
          </a:p>
          <a:p>
            <a:endParaRPr 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1600" b="1" dirty="0" smtClean="0">
                <a:latin typeface="Times New Roman" pitchFamily="18" charset="0"/>
                <a:cs typeface="Times New Roman" pitchFamily="18" charset="0"/>
              </a:rPr>
              <a:t>FƏRDİ TƏDBİRLƏR</a:t>
            </a:r>
            <a:endParaRPr lang="ru-RU" sz="16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az-Latn-AZ" sz="1400" b="1" dirty="0" smtClean="0">
                <a:latin typeface="Times New Roman" pitchFamily="18" charset="0"/>
                <a:cs typeface="Times New Roman" pitchFamily="18" charset="0"/>
              </a:rPr>
              <a:t>Fərdi tədbirlər:</a:t>
            </a:r>
          </a:p>
          <a:p>
            <a:pPr algn="just">
              <a:buAutoNum type="alphaLcParenR"/>
            </a:pPr>
            <a:r>
              <a:rPr lang="az-Latn-AZ" sz="1400" dirty="0" smtClean="0">
                <a:latin typeface="Times New Roman" pitchFamily="18" charset="0"/>
                <a:cs typeface="Times New Roman" pitchFamily="18" charset="0"/>
              </a:rPr>
              <a:t>icraatın təzələnməsi və işə ölkədaxili məhkəmələrdə yenidən baxılması (Nazirlər Komitəsinin İnsan Hüquqları üzrə Avropa Məhkəməsinin qərarları ilə əlaqədar dövlətdaxili səviyyədə işlər üzrə icraatın təzələnməsi və onlara yenidən baxılması haqqında” Tövsiyyəsi, CPM-in LIII fəsli, MPM-nin 44-1-ci fəsli):</a:t>
            </a:r>
          </a:p>
          <a:p>
            <a:pPr indent="15875" algn="just">
              <a:buAutoNum type="arabicPeriod"/>
            </a:pPr>
            <a:r>
              <a:rPr lang="az-Latn-AZ" sz="1400" dirty="0" smtClean="0">
                <a:latin typeface="Times New Roman" pitchFamily="18" charset="0"/>
                <a:cs typeface="Times New Roman" pitchFamily="18" charset="0"/>
              </a:rPr>
              <a:t> pozuntu elə ciddiliyə malik olmalıdır ki, şikayət edilən milli məhkəmə prosesinin nəticəsini şübhə altına qoymuş olsun;</a:t>
            </a:r>
          </a:p>
          <a:p>
            <a:pPr indent="15875" algn="just">
              <a:buAutoNum type="arabicPeriod"/>
            </a:pPr>
            <a:r>
              <a:rPr lang="az-Latn-AZ" sz="1400" dirty="0" smtClean="0">
                <a:latin typeface="Times New Roman" pitchFamily="18" charset="0"/>
                <a:cs typeface="Times New Roman" pitchFamily="18" charset="0"/>
              </a:rPr>
              <a:t> fərd milli məhkəmənin həmin qərarı nəticəsində ciddi neqativ təsirlərə məruz qalmaqda davam etməli və işə yenidən baxılmadan onun ədalətli satisfaksiya yolu ilə aradan qaldırılması mümkün olmamalıdır”. </a:t>
            </a:r>
          </a:p>
          <a:p>
            <a:pPr indent="15875" algn="just">
              <a:buNone/>
            </a:pPr>
            <a:r>
              <a:rPr lang="az-Latn-AZ" sz="1400" dirty="0" smtClean="0">
                <a:latin typeface="Times New Roman" pitchFamily="18" charset="0"/>
                <a:cs typeface="Times New Roman" pitchFamily="18" charset="0"/>
              </a:rPr>
              <a:t> </a:t>
            </a:r>
          </a:p>
          <a:p>
            <a:pPr algn="just">
              <a:buAutoNum type="alphaLcParenR"/>
            </a:pPr>
            <a:endParaRPr lang="az-Latn-AZ" sz="1400" dirty="0" smtClean="0">
              <a:latin typeface="Times New Roman" pitchFamily="18" charset="0"/>
              <a:cs typeface="Times New Roman" pitchFamily="18" charset="0"/>
            </a:endParaRPr>
          </a:p>
          <a:p>
            <a:pPr algn="just">
              <a:buFont typeface="Arial" pitchFamily="34" charset="0"/>
              <a:buAutoNum type="alphaLcParenR"/>
            </a:pPr>
            <a:r>
              <a:rPr lang="az-Latn-AZ" sz="1400" dirty="0" smtClean="0">
                <a:latin typeface="Times New Roman" pitchFamily="18" charset="0"/>
                <a:cs typeface="Times New Roman" pitchFamily="18" charset="0"/>
              </a:rPr>
              <a:t>digər fərdi xarakterli tədbirlərlər:  </a:t>
            </a:r>
            <a:r>
              <a:rPr lang="en-US" sz="1400" dirty="0" smtClean="0">
                <a:latin typeface="Times New Roman" pitchFamily="18" charset="0"/>
                <a:cs typeface="Times New Roman" pitchFamily="18" charset="0"/>
              </a:rPr>
              <a:t>m</a:t>
            </a:r>
            <a:r>
              <a:rPr lang="az-Latn-AZ" sz="1400" dirty="0" smtClean="0">
                <a:latin typeface="Times New Roman" pitchFamily="18" charset="0"/>
                <a:cs typeface="Times New Roman" pitchFamily="18" charset="0"/>
              </a:rPr>
              <a:t>əhkəmə qərarının icrası vəzifəsi (Tarverdiyev Azərbaycana qarşı), şəxsi həyata hörmət hüququnu pozmaqla əldə edilmiş sübutları məhv etmək vəzifəsi,</a:t>
            </a:r>
            <a:r>
              <a:rPr lang="ru-RU" sz="1400" dirty="0" smtClean="0">
                <a:latin typeface="Times New Roman" pitchFamily="18" charset="0"/>
                <a:cs typeface="Times New Roman" pitchFamily="18" charset="0"/>
              </a:rPr>
              <a:t> </a:t>
            </a:r>
            <a:r>
              <a:rPr lang="az-Latn-AZ" sz="1400" dirty="0" smtClean="0">
                <a:latin typeface="Times New Roman" pitchFamily="18" charset="0"/>
                <a:cs typeface="Times New Roman" pitchFamily="18" charset="0"/>
              </a:rPr>
              <a:t>məhkumluğun götürülməsi, qanunsuz həbs olunmuş şəxsin azadlığa buraxılması (İlqar Məmmədov Azərbaycana qarşı), əcnəbilərə çıxarıldıqları ölkəyə geri dönməyə icazənin verilməsi və ərizəçinin dövlət tərəfindən pozulmuş hüquqlarının bərpasına yönəlmiş digər tədbirlər.</a:t>
            </a:r>
          </a:p>
          <a:p>
            <a:pPr algn="just">
              <a:buFont typeface="Arial" pitchFamily="34" charset="0"/>
              <a:buAutoNum type="alphaLcParenR"/>
            </a:pPr>
            <a:endParaRPr lang="az-Latn-AZ" sz="1400" dirty="0" smtClean="0">
              <a:latin typeface="Times New Roman" pitchFamily="18" charset="0"/>
              <a:cs typeface="Times New Roman" pitchFamily="18" charset="0"/>
            </a:endParaRPr>
          </a:p>
          <a:p>
            <a:pPr algn="just">
              <a:buFont typeface="Arial" pitchFamily="34" charset="0"/>
              <a:buAutoNum type="alphaLcParenR"/>
            </a:pPr>
            <a:endParaRPr lang="az-Latn-AZ" sz="1400" dirty="0" smtClean="0">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1400" b="1" dirty="0" smtClean="0">
                <a:latin typeface="Times New Roman" pitchFamily="18" charset="0"/>
                <a:cs typeface="Times New Roman" pitchFamily="18" charset="0"/>
              </a:rPr>
              <a:t>MPM-nin 431-4.3-cü maddəsi:</a:t>
            </a:r>
            <a:endParaRPr lang="ru-RU" sz="1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indent="15875" algn="just">
              <a:buNone/>
            </a:pPr>
            <a:r>
              <a:rPr lang="az-Latn-AZ" sz="1500" dirty="0" smtClean="0">
                <a:latin typeface="Times New Roman" pitchFamily="18" charset="0"/>
                <a:cs typeface="Times New Roman" pitchFamily="18" charset="0"/>
              </a:rPr>
              <a:t>İnsan Hüquqları üzrə Avropa Məhkəməsinin qərarı ilə əlaqədar olaraq Azərbaycan Respublikası Ali Məhkəməsinin Plenumu aşağıdakı qərarlardan birini qəbul edir:</a:t>
            </a:r>
          </a:p>
          <a:p>
            <a:pPr algn="just"/>
            <a:r>
              <a:rPr lang="az-Latn-AZ" sz="1500" dirty="0" smtClean="0">
                <a:latin typeface="Times New Roman" pitchFamily="18" charset="0"/>
                <a:cs typeface="Times New Roman" pitchFamily="18" charset="0"/>
              </a:rPr>
              <a:t>431-4.3.1. əlavə kassasiya qaydasında çıxarılmış qərarın və (və ya) kassasiya instansiyası məhkəməsinin qərarının və onunla bağlı apellyasiya instansiyası məhkəməsinin qətnaməsinin və ya qərardadının tam və ya qismən ləğv edilməsi və işin apellyasiya instansiyası məhkəməsinə yenidən baxılması üçün göndərilməsi barədə (İnsan Hüquqları üzrə Avropa Məhkəməsi tərəfindən məhkəməyə müraciət etmək hüququnu pozan məhkəmə aktlarına dair qərar qəbul edildikdə plenum həmçinin hüquq və azadlıqların pozulması ilə çıxarılmış birinci instansiya məhkəməsinin aktlarını da tam və ya qismən ləğv edə bilər);</a:t>
            </a:r>
          </a:p>
          <a:p>
            <a:pPr algn="just"/>
            <a:r>
              <a:rPr lang="az-Latn-AZ" sz="1500" dirty="0" smtClean="0">
                <a:latin typeface="Times New Roman" pitchFamily="18" charset="0"/>
                <a:cs typeface="Times New Roman" pitchFamily="18" charset="0"/>
              </a:rPr>
              <a:t>431-4.3.2. əlavə kassasiya qaydasında çıxarılmış qərarın və (və ya) kassasiya instansiyası məhkəməsinin qərarının ləğv edilməsi və apellyasiya instansiyası məhkəməsinin qətnaməsinin və ya qərardadının qüvvədə saxlanılması barədə;</a:t>
            </a:r>
          </a:p>
          <a:p>
            <a:pPr algn="just"/>
            <a:r>
              <a:rPr lang="az-Latn-AZ" sz="1500" dirty="0" smtClean="0">
                <a:latin typeface="Times New Roman" pitchFamily="18" charset="0"/>
                <a:cs typeface="Times New Roman" pitchFamily="18" charset="0"/>
              </a:rPr>
              <a:t>431-4.3.3. əlavə kassasiya qaydasında çıxarılmış qərarın ləğv edilməsi və kassasiya instansiyası məhkəməsinin qərarının qüvvədə saxlanılması barədə;</a:t>
            </a:r>
          </a:p>
          <a:p>
            <a:pPr algn="just"/>
            <a:r>
              <a:rPr lang="az-Latn-AZ" sz="1500" dirty="0" smtClean="0">
                <a:latin typeface="Times New Roman" pitchFamily="18" charset="0"/>
                <a:cs typeface="Times New Roman" pitchFamily="18" charset="0"/>
              </a:rPr>
              <a:t>431-4.3.4. əlavə kassasiya qaydasında çıxarılmış qərara və ya kassasiya instansiyası məhkəməsinin qərarına dəyişiklik edilməsi barədə.</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1400" b="1" dirty="0" smtClean="0">
                <a:latin typeface="Times New Roman" pitchFamily="18" charset="0"/>
                <a:cs typeface="Times New Roman" pitchFamily="18" charset="0"/>
              </a:rPr>
              <a:t>CPM-nin 458-ci maddəsi:</a:t>
            </a:r>
            <a:endParaRPr lang="ru-RU" sz="1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az-Latn-AZ" sz="1500" dirty="0" smtClean="0">
                <a:latin typeface="Times New Roman" pitchFamily="18" charset="0"/>
                <a:cs typeface="Times New Roman" pitchFamily="18" charset="0"/>
              </a:rPr>
              <a:t>       Bu məcəllənin 455.0.2-ci maddəsi ilə nəzərdə tutulan hallarda məhkəmə aktına yenidən baxmış Azərbaycan Respublikası Ali Məhkəməsinin Plenumu aşağıdakı qərarlardan birini qəbul etmək hüququna malikdir:</a:t>
            </a:r>
          </a:p>
          <a:p>
            <a:r>
              <a:rPr lang="az-Latn-AZ" sz="1500" dirty="0" smtClean="0">
                <a:latin typeface="Times New Roman" pitchFamily="18" charset="0"/>
                <a:cs typeface="Times New Roman" pitchFamily="18" charset="0"/>
              </a:rPr>
              <a:t>müvafiq birinci, apellyasiya və kassasiya instansiyası məhkəmələrinin, habelə əlavə kassasiya qaydasında hüquq və azadlıqların pozulması ilə çıxarılmış məhkəmə aktlarının tam və ya qismən ləğv edilməsi və cinayət işinin, məhkəməyədək sadələşdirilmiş icraat materiallarının və ya xüsusi ittiham qaydasında şikayət üzrə icraat materiallarının yenidən baxılması üçün aidiyyəti üzrə müvafiq birinci və ya apellyasiya instansiyası məhkəməsinə göndərilməsi barədə;</a:t>
            </a:r>
          </a:p>
          <a:p>
            <a:r>
              <a:rPr lang="az-Latn-AZ" sz="1500" dirty="0" smtClean="0">
                <a:latin typeface="Times New Roman" pitchFamily="18" charset="0"/>
                <a:cs typeface="Times New Roman" pitchFamily="18" charset="0"/>
              </a:rPr>
              <a:t>bu məcəllənin 421.1.2 və 421.1.3-cü maddələrində nəzərdə tutulmuş hallarda kassasiya instansiyası məhkəməsinin qərarının və (və ya) əlavə kassasiya qaydasında çıxarılmış qərarın dəyişdirilməsi barədə;</a:t>
            </a:r>
          </a:p>
          <a:p>
            <a:r>
              <a:rPr lang="az-Latn-AZ" sz="1500" smtClean="0">
                <a:latin typeface="Times New Roman" pitchFamily="18" charset="0"/>
                <a:cs typeface="Times New Roman" pitchFamily="18" charset="0"/>
              </a:rPr>
              <a:t>kassasiya </a:t>
            </a:r>
            <a:r>
              <a:rPr lang="az-Latn-AZ" sz="1500" dirty="0" smtClean="0">
                <a:latin typeface="Times New Roman" pitchFamily="18" charset="0"/>
                <a:cs typeface="Times New Roman" pitchFamily="18" charset="0"/>
              </a:rPr>
              <a:t>instansiyası məhkəməsinin qərarının və (və ya) əlavə kassasiya qaydasında çıxarılmış qərarın ləğv edilməsi və yeni qərarın çıxarılması barədə.</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1400" b="1" dirty="0" smtClean="0">
                <a:latin typeface="Times New Roman" pitchFamily="18" charset="0"/>
                <a:cs typeface="Times New Roman" pitchFamily="18" charset="0"/>
              </a:rPr>
              <a:t>Ümumi tədbirlər</a:t>
            </a:r>
            <a:endParaRPr lang="ru-RU" sz="1400" b="1" dirty="0"/>
          </a:p>
        </p:txBody>
      </p:sp>
      <p:sp>
        <p:nvSpPr>
          <p:cNvPr id="3" name="Содержимое 2"/>
          <p:cNvSpPr>
            <a:spLocks noGrp="1"/>
          </p:cNvSpPr>
          <p:nvPr>
            <p:ph idx="1"/>
          </p:nvPr>
        </p:nvSpPr>
        <p:spPr/>
        <p:txBody>
          <a:bodyPr>
            <a:normAutofit/>
          </a:bodyPr>
          <a:lstStyle/>
          <a:p>
            <a:pPr algn="just">
              <a:buNone/>
            </a:pPr>
            <a:endParaRPr lang="az-Latn-AZ" sz="1200" dirty="0" smtClean="0">
              <a:latin typeface="Times New Roman" pitchFamily="18" charset="0"/>
              <a:cs typeface="Times New Roman" pitchFamily="18" charset="0"/>
            </a:endParaRPr>
          </a:p>
          <a:p>
            <a:pPr algn="just">
              <a:buNone/>
            </a:pPr>
            <a:endParaRPr lang="az-Latn-AZ" sz="1400" dirty="0" smtClean="0">
              <a:latin typeface="Times New Roman" pitchFamily="18" charset="0"/>
              <a:cs typeface="Times New Roman" pitchFamily="18" charset="0"/>
            </a:endParaRPr>
          </a:p>
          <a:p>
            <a:pPr algn="just"/>
            <a:r>
              <a:rPr lang="az-Latn-AZ" sz="1400" dirty="0" smtClean="0">
                <a:latin typeface="Times New Roman" pitchFamily="18" charset="0"/>
                <a:cs typeface="Times New Roman" pitchFamily="18" charset="0"/>
              </a:rPr>
              <a:t>Milli qanunvericiliyin Konvensiyaya uyğunlaşdırılması:</a:t>
            </a:r>
          </a:p>
          <a:p>
            <a:pPr algn="just">
              <a:buNone/>
            </a:pPr>
            <a:r>
              <a:rPr lang="az-Latn-AZ" sz="1400" dirty="0" smtClean="0">
                <a:latin typeface="Times New Roman" pitchFamily="18" charset="0"/>
                <a:cs typeface="Times New Roman" pitchFamily="18" charset="0"/>
              </a:rPr>
              <a:t>        Məsələn: </a:t>
            </a:r>
          </a:p>
          <a:p>
            <a:pPr algn="just">
              <a:buAutoNum type="alphaLcParenR"/>
            </a:pPr>
            <a:r>
              <a:rPr lang="az-Latn-AZ" sz="1400" dirty="0" smtClean="0">
                <a:latin typeface="Times New Roman" pitchFamily="18" charset="0"/>
                <a:cs typeface="Times New Roman" pitchFamily="18" charset="0"/>
              </a:rPr>
              <a:t>“Həbs yerlərində saxlanılan şəxslərin hüquq və azadlıqlarının təmin edilməsi haqqında” </a:t>
            </a:r>
            <a:r>
              <a:rPr lang="en-US" sz="1400" dirty="0" smtClean="0">
                <a:latin typeface="Times New Roman" pitchFamily="18" charset="0"/>
                <a:cs typeface="Times New Roman" pitchFamily="18" charset="0"/>
              </a:rPr>
              <a:t>22 may 2012-ci </a:t>
            </a:r>
            <a:r>
              <a:rPr lang="en-US" sz="1400" dirty="0" err="1" smtClean="0">
                <a:latin typeface="Times New Roman" pitchFamily="18" charset="0"/>
                <a:cs typeface="Times New Roman" pitchFamily="18" charset="0"/>
              </a:rPr>
              <a:t>il</a:t>
            </a:r>
            <a:r>
              <a:rPr lang="az-Latn-AZ" sz="1400" dirty="0" smtClean="0">
                <a:latin typeface="Times New Roman" pitchFamily="18" charset="0"/>
                <a:cs typeface="Times New Roman" pitchFamily="18" charset="0"/>
              </a:rPr>
              <a:t> tarixli Qanunu (Əlikram Hümbətov Azərbaycana qarşı);</a:t>
            </a:r>
          </a:p>
          <a:p>
            <a:pPr algn="just">
              <a:buAutoNum type="alphaLcParenR"/>
            </a:pPr>
            <a:r>
              <a:rPr lang="az-Latn-AZ" sz="1400" dirty="0" smtClean="0">
                <a:latin typeface="Times New Roman" pitchFamily="18" charset="0"/>
                <a:cs typeface="Times New Roman" pitchFamily="18" charset="0"/>
              </a:rPr>
              <a:t>ayrı-seçkiliyə qarşı yönəlmiş müddəaların qanunvericiliyə əlavə edilməsi (CPM-nin  510-cu, CM-nin 79-cu maddələrinə edilən dəyişiklik); </a:t>
            </a:r>
          </a:p>
          <a:p>
            <a:pPr algn="just"/>
            <a:r>
              <a:rPr lang="az-Latn-AZ" sz="1400" dirty="0" smtClean="0">
                <a:latin typeface="Times New Roman" pitchFamily="18" charset="0"/>
                <a:cs typeface="Times New Roman" pitchFamily="18" charset="0"/>
              </a:rPr>
              <a:t>Məhkəmə təcrübəsinin dəyişdirilməsi (məcburi köçkünlər tərəfindən zəbt edilmiş sahələrlə bağlı mübahisələr); </a:t>
            </a:r>
          </a:p>
          <a:p>
            <a:pPr algn="just"/>
            <a:r>
              <a:rPr lang="az-Latn-AZ" sz="1400" dirty="0" smtClean="0">
                <a:latin typeface="Times New Roman" pitchFamily="18" charset="0"/>
                <a:cs typeface="Times New Roman" pitchFamily="18" charset="0"/>
              </a:rPr>
              <a:t>A</a:t>
            </a:r>
            <a:r>
              <a:rPr lang="it-IT" sz="1400" dirty="0" smtClean="0">
                <a:latin typeface="Times New Roman" pitchFamily="18" charset="0"/>
                <a:cs typeface="Times New Roman" pitchFamily="18" charset="0"/>
              </a:rPr>
              <a:t>zadlıqdan məhrumetmə yerlərindəki şəraitinin dəyişdirilməsi</a:t>
            </a:r>
            <a:r>
              <a:rPr lang="az-Latn-AZ" sz="1400" dirty="0" smtClean="0">
                <a:latin typeface="Times New Roman" pitchFamily="18" charset="0"/>
                <a:cs typeface="Times New Roman" pitchFamily="18" charset="0"/>
              </a:rPr>
              <a:t> və s.</a:t>
            </a:r>
          </a:p>
          <a:p>
            <a:pPr algn="just">
              <a:buNone/>
            </a:pPr>
            <a:r>
              <a:rPr lang="az-Latn-AZ" sz="1400" dirty="0" smtClean="0">
                <a:latin typeface="Times New Roman" pitchFamily="18" charset="0"/>
                <a:cs typeface="Times New Roman" pitchFamily="18" charset="0"/>
              </a:rPr>
              <a:t> </a:t>
            </a:r>
          </a:p>
          <a:p>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1400" b="1" dirty="0" smtClean="0">
                <a:latin typeface="Times New Roman" pitchFamily="18" charset="0"/>
                <a:cs typeface="Times New Roman" pitchFamily="18" charset="0"/>
              </a:rPr>
              <a:t>AİHM qərarlarının icrası prosesində Nazirlər Komitəsi tərəfindən istifadə edilən vasitə və metodlar</a:t>
            </a:r>
            <a:endParaRPr lang="ru-RU" sz="14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az-Latn-AZ" sz="1400" dirty="0" smtClean="0"/>
              <a:t> </a:t>
            </a:r>
          </a:p>
          <a:p>
            <a:pPr algn="just">
              <a:buAutoNum type="alphaLcParenR"/>
            </a:pPr>
            <a:r>
              <a:rPr lang="az-Latn-AZ" sz="1400" dirty="0" smtClean="0">
                <a:latin typeface="Times New Roman" pitchFamily="18" charset="0"/>
                <a:cs typeface="Times New Roman" pitchFamily="18" charset="0"/>
              </a:rPr>
              <a:t>kompensasiyanın ödənilməsi, həmçinin fərdi və ümumi tədbirlərin həyata keçirilməsi barədə Cavabdeh dövlətdən  məlumat verilməsini tələb etmək;</a:t>
            </a:r>
          </a:p>
          <a:p>
            <a:pPr algn="just">
              <a:buNone/>
            </a:pPr>
            <a:r>
              <a:rPr lang="az-Latn-AZ" sz="1400" dirty="0" smtClean="0">
                <a:latin typeface="Times New Roman" pitchFamily="18" charset="0"/>
                <a:cs typeface="Times New Roman" pitchFamily="18" charset="0"/>
              </a:rPr>
              <a:t>b)     zərərçəkmiş tərəfdən qərarın icrası ilə bağlı müraciətlərin araşdırılması;</a:t>
            </a:r>
          </a:p>
          <a:p>
            <a:pPr algn="just">
              <a:buNone/>
            </a:pPr>
            <a:r>
              <a:rPr lang="az-Latn-AZ" sz="1400" dirty="0" smtClean="0">
                <a:latin typeface="Times New Roman" pitchFamily="18" charset="0"/>
                <a:cs typeface="Times New Roman" pitchFamily="18" charset="0"/>
              </a:rPr>
              <a:t>c)    AİHM qərarlarının icrası ilə bağlı QHT və digər ictimai təşkilat və qurumlardan göndərilmiş məlumatların araşdırılması; </a:t>
            </a:r>
          </a:p>
          <a:p>
            <a:pPr algn="just">
              <a:buNone/>
            </a:pPr>
            <a:r>
              <a:rPr lang="az-Latn-AZ" sz="1400" dirty="0" smtClean="0">
                <a:latin typeface="Times New Roman" pitchFamily="18" charset="0"/>
                <a:cs typeface="Times New Roman" pitchFamily="18" charset="0"/>
              </a:rPr>
              <a:t>d)  qərarın icrası ilə bağlı cavabdeh dövlət tərəfindən tətbiq edilməli olan tədbirlərin görülməsi ilə bağlı qərarların qəbul edilməsi və cavabdeh dövlətdən  müvafiq tədbirlərin həyata keçirilməsinin tələb edilməsi; </a:t>
            </a:r>
          </a:p>
          <a:p>
            <a:pPr algn="just">
              <a:buNone/>
              <a:tabLst>
                <a:tab pos="8050213" algn="l"/>
              </a:tabLst>
            </a:pPr>
            <a:r>
              <a:rPr lang="az-Latn-AZ" sz="1400" dirty="0" smtClean="0">
                <a:latin typeface="Times New Roman" pitchFamily="18" charset="0"/>
                <a:cs typeface="Times New Roman" pitchFamily="18" charset="0"/>
              </a:rPr>
              <a:t>e)    siyasi və diplomatik təzyiq vasitələrindən istifadə (dövlətin Şurada üzvlüyünü dayandırmaq və</a:t>
            </a:r>
          </a:p>
          <a:p>
            <a:pPr algn="just">
              <a:buNone/>
            </a:pPr>
            <a:r>
              <a:rPr lang="az-Latn-AZ" sz="1400" dirty="0" smtClean="0">
                <a:latin typeface="Times New Roman" pitchFamily="18" charset="0"/>
                <a:cs typeface="Times New Roman" pitchFamily="18" charset="0"/>
              </a:rPr>
              <a:t>         ya Şuradan kənarlaşdırmaq).</a:t>
            </a:r>
          </a:p>
          <a:p>
            <a:pPr>
              <a:buNone/>
            </a:pPr>
            <a:endParaRPr lang="az-Latn-AZ" sz="1400" dirty="0" smtClean="0"/>
          </a:p>
          <a:p>
            <a:endParaRPr lang="ru-RU"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pPr>
              <a:buNone/>
            </a:pPr>
            <a:r>
              <a:rPr lang="az-Latn-AZ" sz="1200" dirty="0" smtClean="0"/>
              <a:t>          </a:t>
            </a:r>
            <a:r>
              <a:rPr lang="az-Latn-AZ" sz="1400" dirty="0" smtClean="0">
                <a:latin typeface="Times New Roman" pitchFamily="18" charset="0"/>
                <a:cs typeface="Times New Roman" pitchFamily="18" charset="0"/>
              </a:rPr>
              <a:t>Azərbaycan Respublikası Prezidentinin 2003-cü il 8 noyabr tarixli, 3 nömrəli Fərmanı ilə təsdiq edilmiş İnsan Hüquqları üzrə Avropa Məhkəməsi yanında Azərbaycan Respublikasının Səlahiyyətli nümayəndəsi haqqında Əsasnamənin  10-cu bəndinə əsasən, Avropa Məhkəməsi yanında Azərbaycan Respublikasının Səlahiyyətli nümayəndəsi :</a:t>
            </a:r>
          </a:p>
          <a:p>
            <a:endParaRPr lang="az-Latn-AZ" sz="1400" b="1" dirty="0" smtClean="0">
              <a:latin typeface="Times New Roman" pitchFamily="18" charset="0"/>
              <a:cs typeface="Times New Roman" pitchFamily="18" charset="0"/>
            </a:endParaRPr>
          </a:p>
          <a:p>
            <a:r>
              <a:rPr lang="az-Latn-AZ" sz="1400" dirty="0" smtClean="0">
                <a:latin typeface="Times New Roman" pitchFamily="18" charset="0"/>
                <a:cs typeface="Times New Roman" pitchFamily="18" charset="0"/>
              </a:rPr>
              <a:t>İddiaçıya pul kompensasiyasının ödənilməsi və ya pozulmuş hüquq və azadlıqların bərpa olunması haqqında Məhkəmə tərəfindən qərar qəbul edildiyi halda, Məhkəmə qərarının tam və vaxtında icra edilməsi məqsədi ilə aidiyyəti dövlət orqanlarına məlumat verir;</a:t>
            </a:r>
          </a:p>
          <a:p>
            <a:r>
              <a:rPr lang="az-Latn-AZ" sz="1400" dirty="0" smtClean="0">
                <a:latin typeface="Times New Roman" pitchFamily="18" charset="0"/>
                <a:cs typeface="Times New Roman" pitchFamily="18" charset="0"/>
              </a:rPr>
              <a:t>Məhkəməyə və Avropa Şurasının Nazirlər Komitəsinə Məhkəmə qərarlarının Azərbaycan Respublikası tərəfindən icra edilməsi barədə məlumat verir;</a:t>
            </a:r>
          </a:p>
          <a:p>
            <a:r>
              <a:rPr lang="az-Latn-AZ" sz="1400" dirty="0" smtClean="0">
                <a:latin typeface="Times New Roman" pitchFamily="18" charset="0"/>
                <a:cs typeface="Times New Roman" pitchFamily="18" charset="0"/>
              </a:rPr>
              <a:t>Məhkəmənin çıxardığı qərarların hüquqi nəticəsini nəzərə alaraq normativ hüquqi aktları Konvensiyanın tələblərinə uyğunlaşdırmaq və onların tətbiqi ilə bağlı Konvensiyanın tələblərinin pozulması hallarının qarşısını almaq üçün təkliflər verir.</a:t>
            </a:r>
          </a:p>
          <a:p>
            <a:endParaRPr lang="ru-RU" sz="1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TotalTime>
  <Words>1337</Words>
  <Application>Microsoft Office PowerPoint</Application>
  <PresentationFormat>On-screen Show (4:3)</PresentationFormat>
  <Paragraphs>105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Тема Office</vt:lpstr>
      <vt:lpstr>Avropa Məhkəməsinin qərarlarının Azərbaycan Respublikasında icrası və presedent hüququnun milli məhkəmələrdə tətbiqi </vt:lpstr>
      <vt:lpstr>Avropa Məhkəməsinin qərarlarının Azərbaycan Respublikasında icrası</vt:lpstr>
      <vt:lpstr>Avropa İnsan Hüquqları Məhkəməsinin qərarlarının yerinə yetirilməsinə Avroşa Şurası Nazirlər Komtəsinin nəzarəti</vt:lpstr>
      <vt:lpstr>FƏRDİ TƏDBİRLƏR</vt:lpstr>
      <vt:lpstr>MPM-nin 431-4.3-cü maddəsi:</vt:lpstr>
      <vt:lpstr>CPM-nin 458-ci maddəsi:</vt:lpstr>
      <vt:lpstr>Ümumi tədbirlər</vt:lpstr>
      <vt:lpstr>AİHM qərarlarının icrası prosesində Nazirlər Komitəsi tərəfindən istifadə edilən vasitə və metodlar</vt:lpstr>
      <vt:lpstr>PowerPoint Presentation</vt:lpstr>
      <vt:lpstr> Avropa İnsan hüquqları məhkəməsinin presedentlərinin milli məhkəmələrdə tətbiqi   </vt:lpstr>
      <vt:lpstr>Presedentləri tətbiq edərkən nəzərə alınmalı olan hallar:</vt:lpstr>
      <vt:lpstr>AZƏRBAYCAN RESPUBLİKASINA QARŞI QƏBUL EDİLMİŞ QƏRARLAR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Avropa Məhkəməsinin qərarlarının Azərbaycan Respublikasında icrası və presedent hüququnun milli məhkəmələrdə tətbiqi</dc:title>
  <dc:creator>user</dc:creator>
  <cp:lastModifiedBy>ROVSHANOVA Vafa</cp:lastModifiedBy>
  <cp:revision>105</cp:revision>
  <dcterms:created xsi:type="dcterms:W3CDTF">2015-10-04T08:48:27Z</dcterms:created>
  <dcterms:modified xsi:type="dcterms:W3CDTF">2016-05-19T12:48:35Z</dcterms:modified>
</cp:coreProperties>
</file>