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sldIdLst>
    <p:sldId id="256" r:id="rId2"/>
    <p:sldId id="345" r:id="rId3"/>
    <p:sldId id="355" r:id="rId4"/>
    <p:sldId id="356" r:id="rId5"/>
    <p:sldId id="357" r:id="rId6"/>
    <p:sldId id="353" r:id="rId7"/>
    <p:sldId id="330" r:id="rId8"/>
    <p:sldId id="324" r:id="rId9"/>
    <p:sldId id="349" r:id="rId10"/>
    <p:sldId id="350" r:id="rId11"/>
    <p:sldId id="354" r:id="rId12"/>
    <p:sldId id="312" r:id="rId13"/>
    <p:sldId id="309" r:id="rId14"/>
    <p:sldId id="331" r:id="rId15"/>
    <p:sldId id="333" r:id="rId16"/>
    <p:sldId id="318" r:id="rId17"/>
    <p:sldId id="327" r:id="rId18"/>
    <p:sldId id="340" r:id="rId19"/>
    <p:sldId id="338" r:id="rId20"/>
    <p:sldId id="292" r:id="rId21"/>
    <p:sldId id="293" r:id="rId22"/>
    <p:sldId id="282" r:id="rId23"/>
    <p:sldId id="341" r:id="rId24"/>
    <p:sldId id="343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62" autoAdjust="0"/>
    <p:restoredTop sz="99176" autoAdjust="0"/>
  </p:normalViewPr>
  <p:slideViewPr>
    <p:cSldViewPr>
      <p:cViewPr>
        <p:scale>
          <a:sx n="100" d="100"/>
          <a:sy n="100" d="100"/>
        </p:scale>
        <p:origin x="-112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AF9F2F-5EF2-4DA8-8943-DC1286F3CC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3415FA-2A10-4FE9-AA68-844477609565}" type="slidenum">
              <a:rPr lang="ru-RU" altLang="en-US" smtClean="0"/>
              <a:pPr/>
              <a:t>1</a:t>
            </a:fld>
            <a:endParaRPr lang="ru-RU" alt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az-Latn-AZ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az-Latn-AZ" altLang="en-US" smtClean="0"/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06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45987DC5-10AC-49A2-97EB-E013464C6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87414-20DA-49C5-88BF-2D5721438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5B2A3-D51F-49EA-A5E8-B94052FE6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3B666-024F-425D-9481-87C71153F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DDF31-131B-4F37-82B1-B6A3FFE38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2EDD6-5254-485D-B12C-7BBE69517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A14B2-AC32-44C6-B463-DC620666D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5C87B-C6C8-4786-8F28-32BE22738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14935-3D85-48A0-8461-A7DC0379B4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DAA0-3D2C-48A5-B478-019D4A07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2D7C7-707A-4659-8121-613A18BA8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z-Latn-AZ" altLang="en-US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z-Latn-AZ" altLang="en-US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az-Latn-AZ" altLang="en-US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96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EDAB75-D72B-459E-AC12-295E4AABA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smtClean="0"/>
              <a:t>Avropa İnsan Hüquqları Məhkəməsinə  müraciət şərtləri və qaydası</a:t>
            </a:r>
            <a:endParaRPr lang="ru-RU" altLang="en-US" sz="1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i="1" smtClean="0"/>
              <a:t>Leyla M</a:t>
            </a:r>
            <a:r>
              <a:rPr lang="az-Latn-AZ" altLang="en-US" sz="2400" b="1" i="1" smtClean="0"/>
              <a:t>ədətli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6 aylıq şikayət müddəti</a:t>
            </a:r>
            <a:endParaRPr lang="ru-RU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/>
            <a:r>
              <a:rPr lang="az-Latn-AZ" altLang="en-US" sz="2400" smtClean="0">
                <a:latin typeface="Times New Roman" pitchFamily="18" charset="0"/>
                <a:cs typeface="Times New Roman" pitchFamily="18" charset="0"/>
              </a:rPr>
              <a:t>Müraciət müddəti ölkə üzrə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son qərarın</a:t>
            </a:r>
            <a:r>
              <a:rPr lang="az-Latn-AZ" altLang="en-US" sz="2400" smtClean="0">
                <a:latin typeface="Times New Roman" pitchFamily="18" charset="0"/>
                <a:cs typeface="Times New Roman" pitchFamily="18" charset="0"/>
              </a:rPr>
              <a:t> (məsələn, Ali Məhkəmənin qərarı və ya Apellyasiya Məhkəməsinin qərarı)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 çıxarıldığı tarixdən </a:t>
            </a:r>
            <a:r>
              <a:rPr lang="az-Latn-AZ" altLang="en-US" sz="240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ay</a:t>
            </a:r>
            <a:r>
              <a:rPr lang="az-Latn-AZ" altLang="en-US" sz="2400" smtClean="0">
                <a:latin typeface="Times New Roman" pitchFamily="18" charset="0"/>
                <a:cs typeface="Times New Roman" pitchFamily="18" charset="0"/>
              </a:rPr>
              <a:t> (Maddə 35, Konvensiya)</a:t>
            </a:r>
          </a:p>
          <a:p>
            <a:pPr marL="533400" indent="-533400" eaLnBrk="1" hangingPunct="1">
              <a:buFont typeface="Wingdings" pitchFamily="2" charset="2"/>
              <a:buNone/>
            </a:pPr>
            <a:endParaRPr lang="az-Latn-AZ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eaLnBrk="1" hangingPunct="1"/>
            <a:r>
              <a:rPr lang="az-Latn-AZ" altLang="en-US" sz="2400" smtClean="0">
                <a:latin typeface="Times New Roman" pitchFamily="18" charset="0"/>
                <a:cs typeface="Times New Roman" pitchFamily="18" charset="0"/>
              </a:rPr>
              <a:t>Davamedici pozuntularda müddət </a:t>
            </a:r>
            <a:r>
              <a:rPr lang="ru-RU" altLang="en-US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en-US" sz="2400" i="1" smtClean="0">
                <a:latin typeface="Times New Roman" pitchFamily="18" charset="0"/>
                <a:cs typeface="Times New Roman" pitchFamily="18" charset="0"/>
              </a:rPr>
              <a:t>Ülke </a:t>
            </a:r>
            <a:r>
              <a:rPr lang="az-Latn-AZ" altLang="en-US" sz="2400" i="1" smtClean="0">
                <a:latin typeface="Times New Roman" pitchFamily="18" charset="0"/>
                <a:cs typeface="Times New Roman" pitchFamily="18" charset="0"/>
              </a:rPr>
              <a:t>Turkiyəyə qarşı qərar, Tanrıverdiyev Azərbaycana qarşı)</a:t>
            </a:r>
            <a:endParaRPr lang="ru-RU" altLang="en-US" sz="240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eaLnBrk="1" hangingPunct="1"/>
            <a:endParaRPr lang="ru-RU" altLang="en-US" sz="2400" smtClean="0"/>
          </a:p>
          <a:p>
            <a:pPr marL="533400" indent="-533400" eaLnBrk="1" hangingPunct="1"/>
            <a:endParaRPr lang="ru-RU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b="0" smtClean="0"/>
              <a:t>Ratione temporis (zamana görə yurisdiksiya)</a:t>
            </a:r>
            <a:endParaRPr lang="ru-RU" altLang="en-US" sz="3200" b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/>
            <a:r>
              <a:rPr lang="az-Latn-AZ" altLang="en-US" sz="2600" smtClean="0"/>
              <a:t>Yalnız konkret dövlətin Konvensiya və ya Protokolları imzalamasından sonra baş vermiş pozuntulardan şikayət verilə bilər (Azərbaycan uzrə 15 aprel 2002) </a:t>
            </a:r>
            <a:r>
              <a:rPr lang="az-Latn-AZ" altLang="en-US" sz="2400" smtClean="0"/>
              <a:t>(</a:t>
            </a:r>
            <a:r>
              <a:rPr lang="en-US" altLang="en-US" sz="2400" i="1" smtClean="0"/>
              <a:t>Eyyub Kerimov A</a:t>
            </a:r>
            <a:r>
              <a:rPr lang="az-Latn-AZ" altLang="en-US" sz="2400" i="1" smtClean="0"/>
              <a:t>zərbaycana qarşı</a:t>
            </a:r>
            <a:r>
              <a:rPr lang="az-Latn-AZ" altLang="en-US" sz="2400" smtClean="0"/>
              <a:t>, </a:t>
            </a:r>
            <a:r>
              <a:rPr lang="az-Latn-AZ" altLang="en-US" sz="2400" i="1" smtClean="0"/>
              <a:t>N</a:t>
            </a:r>
            <a:r>
              <a:rPr lang="ru-RU" altLang="en-US" sz="2400" i="1" smtClean="0"/>
              <a:t>atig M</a:t>
            </a:r>
            <a:r>
              <a:rPr lang="az-Latn-AZ" altLang="en-US" sz="2400" i="1" smtClean="0"/>
              <a:t>irzəyev Azərbaycana qarşı</a:t>
            </a:r>
            <a:r>
              <a:rPr lang="az-Latn-AZ" altLang="en-US" sz="2400" smtClean="0"/>
              <a:t>)</a:t>
            </a:r>
          </a:p>
          <a:p>
            <a:pPr eaLnBrk="1" hangingPunct="1"/>
            <a:r>
              <a:rPr lang="az-Latn-AZ" altLang="en-US" sz="2600" smtClean="0"/>
              <a:t>Lakin işin hallarından asılı olaraq işə baxış zamanı ratifikasiyadan öncəki vəziyyət nəzərə alına bilər</a:t>
            </a:r>
            <a:endParaRPr lang="ru-RU" altLang="en-US" sz="26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924800" cy="838200"/>
          </a:xfrm>
        </p:spPr>
        <p:txBody>
          <a:bodyPr/>
          <a:lstStyle/>
          <a:p>
            <a:pPr eaLnBrk="1" hangingPunct="1"/>
            <a:r>
              <a:rPr lang="az-Latn-AZ" altLang="en-US" sz="2800" smtClean="0"/>
              <a:t>Ratione personae (</a:t>
            </a:r>
            <a:r>
              <a:rPr lang="az-Latn-AZ" altLang="en-US" sz="2800" i="1" smtClean="0">
                <a:latin typeface="Times New Roman" pitchFamily="18" charset="0"/>
              </a:rPr>
              <a:t>Konvensiya, Maddə 34)</a:t>
            </a:r>
            <a:r>
              <a:rPr lang="az-Latn-AZ" altLang="en-US" i="1" smtClean="0">
                <a:latin typeface="Times New Roman" pitchFamily="18" charset="0"/>
              </a:rPr>
              <a:t> </a:t>
            </a:r>
            <a:endParaRPr lang="ru-RU" altLang="en-US" i="1" smtClean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76200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2400" b="1" u="sng" smtClean="0"/>
              <a:t>Ərizəçi (Qurban)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1600" b="1" smtClean="0"/>
              <a:t>istənilən fiziki şəxs, </a:t>
            </a:r>
            <a:r>
              <a:rPr lang="az-Latn-AZ" altLang="en-US" sz="1600" b="1" smtClean="0"/>
              <a:t>kommersiya və qeyri-kommersiya </a:t>
            </a:r>
            <a:r>
              <a:rPr lang="ru-RU" altLang="en-US" sz="1600" b="1" smtClean="0"/>
              <a:t>təşkilatı</a:t>
            </a:r>
            <a:r>
              <a:rPr lang="az-Latn-AZ" altLang="en-US" sz="1600" b="1" smtClean="0"/>
              <a:t> </a:t>
            </a:r>
            <a:r>
              <a:rPr lang="ru-RU" altLang="en-US" sz="1600" b="1" smtClean="0"/>
              <a:t>və ya ayrı-ayrı şəxslər qrupu</a:t>
            </a:r>
            <a:r>
              <a:rPr lang="az-Latn-AZ" altLang="en-US" sz="1600" b="1" smtClean="0"/>
              <a:t> (</a:t>
            </a:r>
            <a:r>
              <a:rPr lang="az-Latn-AZ" altLang="en-US" sz="1600" i="1" smtClean="0"/>
              <a:t>Azyaşlı yaşından asılı olmayaraq ərizəçi kimi qəbul edilə bilər - A. Birləşmiş Krallığa qarşı qərar; inzibati təsisatların/qurumların şikayət vermək hüququ -Holy Monasteries Yunanıstana qarşı iş, </a:t>
            </a:r>
            <a:r>
              <a:rPr lang="az-Latn-AZ" altLang="en-US" sz="1600" smtClean="0"/>
              <a:t>§ 49 və </a:t>
            </a:r>
            <a:r>
              <a:rPr lang="az-Latn-AZ" altLang="en-US" sz="1600" i="1" smtClean="0"/>
              <a:t>Radio France və başqaları Fransaya qarşı iş)</a:t>
            </a:r>
            <a:endParaRPr lang="az-Latn-AZ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az-Latn-AZ" altLang="en-US" sz="1600" b="1" smtClean="0"/>
              <a:t>Birbaşa qurban (</a:t>
            </a:r>
            <a:r>
              <a:rPr lang="az-Latn-AZ" altLang="en-US" sz="1600" i="1" smtClean="0"/>
              <a:t>Amuur Fransaya qarşı qərar, 25 İyun 1996, § 36; Söring Birləşmiş Krallığa qarşı, qərar, 7 iyul 1989). </a:t>
            </a:r>
            <a:endParaRPr lang="en-US" altLang="en-US" sz="1600" i="1" smtClean="0"/>
          </a:p>
          <a:p>
            <a:pPr eaLnBrk="1" hangingPunct="1">
              <a:lnSpc>
                <a:spcPct val="80000"/>
              </a:lnSpc>
            </a:pPr>
            <a:r>
              <a:rPr lang="az-Latn-AZ" altLang="en-US" sz="1600" b="1" smtClean="0"/>
              <a:t>Dolayı qurban (</a:t>
            </a:r>
            <a:r>
              <a:rPr lang="az-Latn-AZ" altLang="en-US" sz="1600" i="1" smtClean="0"/>
              <a:t>2-ci maddə üzrə ərizəçinin arvadı (McCann və başqaları Birləşmiş Krallığa qarşı qərar, 27 sentyabr 1995); ölmüş adamın qardaşı oğlu (Yaşa Türkiyəyə qarşı, qərar 2 sentyabr 1998, § 66); 3-cü maddə üzrə həbsxanada olarkən itkin düşmüş şəxsin valideyni (Kurt Türkiyəyə qarşı, qərar 25 May 1998; kompaniyadakı səhmdarlar kompaniyanin mülkiyyət hüququnun müdafiəsi baxımından ərizəçi ola bilməz (Agrotexim və başqaları Yunanıstana qarşı qərar, 24 oktyabr 1995, § 62 və 64), müstəsna hallarda (Kamberou MM5 AD Bolgariyaya qarşı (qərar), 1 aprel 2004). </a:t>
            </a:r>
            <a:endParaRPr lang="en-US" altLang="en-US" sz="1600" i="1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600" b="1" smtClean="0"/>
              <a:t>Potensial qurban</a:t>
            </a:r>
            <a:r>
              <a:rPr lang="en-US" altLang="en-US" sz="1600" b="1" i="1" smtClean="0"/>
              <a:t> (</a:t>
            </a:r>
            <a:r>
              <a:rPr lang="az-Latn-AZ" altLang="en-US" sz="1600" i="1" smtClean="0"/>
              <a:t>Klass və başqaları Almaniyaya qarşı, qərar, 6 sentyabr 1978, § 34</a:t>
            </a:r>
            <a:r>
              <a:rPr lang="en-US" altLang="en-US" sz="1600" b="1" i="1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1600" b="1" smtClean="0"/>
              <a:t>“Qurban” statusunun itirilməsi </a:t>
            </a:r>
            <a:r>
              <a:rPr lang="az-Latn-AZ" altLang="en-US" sz="1600" smtClean="0"/>
              <a:t>(Ramazanova və başqaları Azərbaycana qarşı qərar, 2007-ci il)</a:t>
            </a:r>
            <a:endParaRPr lang="ru-RU" altLang="en-US" sz="1600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Ratione personae</a:t>
            </a:r>
            <a:endParaRPr lang="ru-RU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z-Latn-AZ" altLang="en-US" b="1" smtClean="0"/>
              <a:t>   </a:t>
            </a:r>
            <a:r>
              <a:rPr lang="az-Latn-AZ" altLang="en-US" sz="2400" b="1" smtClean="0"/>
              <a:t> Ərizəçi </a:t>
            </a:r>
            <a:r>
              <a:rPr lang="en-GB" altLang="en-US" sz="2400" b="1" smtClean="0"/>
              <a:t>anonim ol</a:t>
            </a:r>
            <a:r>
              <a:rPr lang="az-Latn-AZ" altLang="en-US" sz="2400" b="1" smtClean="0"/>
              <a:t>mamalıdır (qurbanın adını Məhkəmə gizləyə bilər). </a:t>
            </a:r>
            <a:endParaRPr lang="en-US" altLang="en-US" sz="2400" b="1" smtClean="0"/>
          </a:p>
          <a:p>
            <a:pPr eaLnBrk="1" hangingPunct="1">
              <a:buFont typeface="Wingdings" pitchFamily="2" charset="2"/>
              <a:buNone/>
            </a:pPr>
            <a:r>
              <a:rPr lang="az-Latn-AZ" altLang="en-US" sz="2400" smtClean="0"/>
              <a:t>	Ərizəçinin </a:t>
            </a:r>
            <a:r>
              <a:rPr lang="en-US" altLang="en-US" sz="2400" smtClean="0"/>
              <a:t>yaz</a:t>
            </a:r>
            <a:r>
              <a:rPr lang="az-Latn-AZ" altLang="en-US" sz="2400" smtClean="0"/>
              <a:t>ı</a:t>
            </a:r>
            <a:r>
              <a:rPr lang="en-US" altLang="en-US" sz="2400" smtClean="0"/>
              <a:t>l</a:t>
            </a:r>
            <a:r>
              <a:rPr lang="az-Latn-AZ" altLang="en-US" sz="2400" smtClean="0"/>
              <a:t>ı xahişi və Palata Sədrinin icazəsi ilə mümkündür (Qaydalar, 14. (a)); </a:t>
            </a:r>
          </a:p>
          <a:p>
            <a:pPr eaLnBrk="1" hangingPunct="1">
              <a:buFont typeface="Wingdings" pitchFamily="2" charset="2"/>
              <a:buNone/>
            </a:pPr>
            <a:r>
              <a:rPr lang="az-Latn-AZ" altLang="en-US" sz="2400" smtClean="0"/>
              <a:t>	Adının baş hərfləri və ya yalnız bir hərflə (məsələn, “X”, “Y”, “Z”) göstərilə bilər</a:t>
            </a:r>
            <a:r>
              <a:rPr lang="ru-RU" altLang="en-US" sz="2400" smtClean="0"/>
              <a:t> </a:t>
            </a:r>
            <a:endParaRPr lang="az-Latn-AZ" altLang="en-US" sz="2400" smtClean="0"/>
          </a:p>
          <a:p>
            <a:pPr eaLnBrk="1" hangingPunct="1"/>
            <a:r>
              <a:rPr lang="az-Latn-AZ" altLang="en-US" sz="2400" b="1" i="1" smtClean="0"/>
              <a:t>Yüksək Razılığa gələn Tərəf – dövlət, hakimiyyət səlahiyyətlərini həyata keçirən ictimai təşkilat </a:t>
            </a:r>
          </a:p>
          <a:p>
            <a:pPr eaLnBrk="1" hangingPunct="1"/>
            <a:endParaRPr lang="az-Latn-AZ" altLang="en-US" sz="2400" b="1" i="1" u="sng" smtClean="0"/>
          </a:p>
          <a:p>
            <a:pPr eaLnBrk="1" hangingPunct="1">
              <a:buFontTx/>
              <a:buAutoNum type="arabicPeriod" startAt="2"/>
            </a:pPr>
            <a:endParaRPr lang="az-Latn-AZ" altLang="en-US" b="1" i="1" u="sng" smtClean="0"/>
          </a:p>
          <a:p>
            <a:pPr eaLnBrk="1" hangingPunct="1"/>
            <a:endParaRPr lang="ru-RU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Ratione loci (ərazi yurisdiksiyası)</a:t>
            </a:r>
            <a:endParaRPr lang="ru-RU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4343400"/>
          </a:xfrm>
        </p:spPr>
        <p:txBody>
          <a:bodyPr/>
          <a:lstStyle/>
          <a:p>
            <a:pPr eaLnBrk="1" hangingPunct="1"/>
            <a:r>
              <a:rPr lang="az-Latn-AZ" altLang="en-US" sz="2200" smtClean="0"/>
              <a:t>Konvensiyanın qüvvədə olduğu ərazi –Maddə 1, </a:t>
            </a:r>
            <a:r>
              <a:rPr lang="en-GB" altLang="en-US" sz="2200" smtClean="0"/>
              <a:t>5</a:t>
            </a:r>
            <a:r>
              <a:rPr lang="az-Latn-AZ" altLang="en-US" sz="2200" smtClean="0"/>
              <a:t>6</a:t>
            </a:r>
            <a:r>
              <a:rPr lang="en-GB" altLang="en-US" sz="2200" smtClean="0"/>
              <a:t>;</a:t>
            </a:r>
            <a:endParaRPr lang="az-Latn-AZ" altLang="en-US" sz="2200" smtClean="0"/>
          </a:p>
          <a:p>
            <a:pPr eaLnBrk="1" hangingPunct="1"/>
            <a:r>
              <a:rPr lang="az-Latn-AZ" altLang="en-US" sz="2200" smtClean="0"/>
              <a:t>Dövlətin öz diplomatik nümayəndəlikləri və konsullarının xaricdəki hərəkətlərinə görə məsuliyyəti </a:t>
            </a:r>
            <a:r>
              <a:rPr lang="az-Latn-AZ" altLang="en-US" sz="2200" i="1" smtClean="0"/>
              <a:t>(X. Almaniya Respublikasına qarşı, Komissiya qərarı, 25 sentyabr 1965; V. M. Danimarkaya qarşı) </a:t>
            </a:r>
          </a:p>
          <a:p>
            <a:pPr eaLnBrk="1" hangingPunct="1"/>
            <a:r>
              <a:rPr lang="az-Latn-AZ" altLang="en-US" sz="2200" smtClean="0"/>
              <a:t>Dövlətin öz təmsilçilərinin başqa ərazilərdə törətdiklərinə görə məsuliyyəti </a:t>
            </a:r>
            <a:r>
              <a:rPr lang="az-Latn-AZ" altLang="en-US" sz="2200" i="1" smtClean="0"/>
              <a:t>(</a:t>
            </a:r>
            <a:r>
              <a:rPr lang="en-GB" altLang="en-US" sz="2200" i="1" smtClean="0"/>
              <a:t>Issa </a:t>
            </a:r>
            <a:r>
              <a:rPr lang="az-Latn-AZ" altLang="en-US" sz="2200" i="1" smtClean="0"/>
              <a:t>və </a:t>
            </a:r>
            <a:r>
              <a:rPr lang="en-GB" altLang="en-US" sz="2200" i="1" smtClean="0"/>
              <a:t> </a:t>
            </a:r>
            <a:r>
              <a:rPr lang="az-Latn-AZ" altLang="en-US" sz="2200" i="1" smtClean="0"/>
              <a:t>başqaları Türkiyəyə qarşı, § 71, 16 noyabr 2004; Öcalan Türkiyəyə qarşı, § 91). </a:t>
            </a:r>
          </a:p>
          <a:p>
            <a:pPr eaLnBrk="1" hangingPunct="1"/>
            <a:r>
              <a:rPr lang="az-Latn-AZ" altLang="en-US" sz="2200" smtClean="0"/>
              <a:t>Dövlət</a:t>
            </a:r>
            <a:r>
              <a:rPr lang="en-US" altLang="en-US" sz="2200" smtClean="0"/>
              <a:t>in</a:t>
            </a:r>
            <a:r>
              <a:rPr lang="az-Latn-AZ" altLang="en-US" sz="2200" smtClean="0"/>
              <a:t> effektiv nəzarətində olan ərazilərdə baş verənlərə görə məsulyyət</a:t>
            </a:r>
            <a:r>
              <a:rPr lang="en-US" altLang="en-US" sz="2200" smtClean="0"/>
              <a:t>i </a:t>
            </a:r>
            <a:r>
              <a:rPr lang="az-Latn-AZ" altLang="en-US" sz="2200" i="1" smtClean="0"/>
              <a:t>(Louzidou </a:t>
            </a:r>
            <a:r>
              <a:rPr lang="en-US" altLang="en-US" sz="2200" i="1" smtClean="0"/>
              <a:t>T</a:t>
            </a:r>
            <a:r>
              <a:rPr lang="az-Latn-AZ" altLang="en-US" sz="2200" i="1" smtClean="0"/>
              <a:t>ürkiyəyə qarşı, İlasco Moldovaya qarşı, Assanidze Gürcüstana qarşı) </a:t>
            </a:r>
            <a:endParaRPr lang="ru-RU" altLang="en-US" sz="22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smtClean="0"/>
              <a:t>Ratione materiae (məzmuna görə yurisdiksiya)</a:t>
            </a:r>
            <a:endParaRPr lang="ru-RU" altLang="en-US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marL="714375" indent="-352425" eaLnBrk="1" hangingPunct="1"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az-Latn-AZ" altLang="en-US" sz="2400" smtClean="0"/>
              <a:t>1. </a:t>
            </a:r>
            <a:r>
              <a:rPr lang="az-Latn-AZ" altLang="en-US" sz="2600" smtClean="0"/>
              <a:t>Konvensiya və Protokollarla qorunan huquqlarla bağlı olmalıdır </a:t>
            </a:r>
          </a:p>
          <a:p>
            <a:pPr marL="714375" indent="-352425" eaLnBrk="1" hangingPunct="1">
              <a:lnSpc>
                <a:spcPct val="90000"/>
              </a:lnSpc>
              <a:buFont typeface="Wingdings" pitchFamily="2" charset="2"/>
              <a:buNone/>
              <a:tabLst>
                <a:tab pos="714375" algn="l"/>
              </a:tabLst>
            </a:pPr>
            <a:r>
              <a:rPr lang="az-Latn-AZ" altLang="en-US" sz="2600" smtClean="0"/>
              <a:t>2. Məhkəmə presedentləri vasitəsi ilə </a:t>
            </a:r>
            <a:r>
              <a:rPr lang="en-GB" altLang="en-US" sz="2600" smtClean="0"/>
              <a:t>Konvensiya və ya on</a:t>
            </a:r>
            <a:r>
              <a:rPr lang="az-Latn-AZ" altLang="en-US" sz="2600" smtClean="0"/>
              <a:t>a Əlavə </a:t>
            </a:r>
            <a:r>
              <a:rPr lang="en-GB" altLang="en-US" sz="2600" smtClean="0"/>
              <a:t>Protokollar ilə</a:t>
            </a:r>
            <a:r>
              <a:rPr lang="az-Latn-AZ" altLang="en-US" sz="2600" smtClean="0"/>
              <a:t> mühafizə olunan hüquqlarla bağlı ola bilər. Bunun üçün məhkəmə konsepsiyaları geniş şərh edir: </a:t>
            </a:r>
          </a:p>
          <a:p>
            <a:pPr marL="714375" indent="-352425" eaLnBrk="1" hangingPunct="1">
              <a:lnSpc>
                <a:spcPct val="90000"/>
              </a:lnSpc>
              <a:tabLst>
                <a:tab pos="714375" algn="l"/>
              </a:tabLst>
            </a:pPr>
            <a:r>
              <a:rPr lang="az-Latn-AZ" altLang="en-US" sz="2000" i="1" smtClean="0"/>
              <a:t>Mülki hüquqlar və öhdəliklər </a:t>
            </a:r>
          </a:p>
          <a:p>
            <a:pPr marL="714375" indent="-352425" eaLnBrk="1" hangingPunct="1">
              <a:lnSpc>
                <a:spcPct val="90000"/>
              </a:lnSpc>
              <a:tabLst>
                <a:tab pos="714375" algn="l"/>
              </a:tabLst>
            </a:pPr>
            <a:r>
              <a:rPr lang="az-Latn-AZ" altLang="en-US" sz="2000" i="1" smtClean="0"/>
              <a:t>Cinayət  ittihamı anlayışı </a:t>
            </a:r>
          </a:p>
          <a:p>
            <a:pPr marL="714375" indent="-352425" eaLnBrk="1" hangingPunct="1">
              <a:lnSpc>
                <a:spcPct val="90000"/>
              </a:lnSpc>
              <a:tabLst>
                <a:tab pos="714375" algn="l"/>
              </a:tabLst>
            </a:pPr>
            <a:r>
              <a:rPr lang="az-Latn-AZ" altLang="en-US" sz="2000" i="1" smtClean="0"/>
              <a:t>Şəxsi həyat, ailə həyatı, ev və yazışma konsepsiyaları </a:t>
            </a:r>
          </a:p>
          <a:p>
            <a:pPr marL="714375" indent="-352425" eaLnBrk="1" hangingPunct="1">
              <a:lnSpc>
                <a:spcPct val="90000"/>
              </a:lnSpc>
              <a:tabLst>
                <a:tab pos="714375" algn="l"/>
              </a:tabLst>
            </a:pPr>
            <a:r>
              <a:rPr lang="az-Latn-AZ" altLang="en-US" sz="2000" i="1" smtClean="0"/>
              <a:t>Mülkiyyət konsepsiyası</a:t>
            </a:r>
            <a:endParaRPr lang="ru-RU" altLang="en-US" sz="2400" i="1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Digər qəbuledilənlik şərtləri</a:t>
            </a:r>
            <a:endParaRPr lang="ru-RU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z-Latn-AZ" altLang="en-US" sz="2000" smtClean="0"/>
              <a:t>Açıq-aşkar əsassız şikayət (</a:t>
            </a:r>
            <a:r>
              <a:rPr lang="az-Latn-AZ" altLang="en-US" sz="2000" i="1" smtClean="0"/>
              <a:t>Nizami Kərimov Azərbaycana</a:t>
            </a:r>
            <a:r>
              <a:rPr lang="az-Latn-AZ" altLang="en-US" sz="2000" smtClean="0"/>
              <a:t> qarşı, qərar)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2000" smtClean="0"/>
              <a:t>Əhəmiyyətsiz zərər (hüquqlara hörmət və daxili məhkəmələrdə baxış predmeti olması, </a:t>
            </a:r>
            <a:r>
              <a:rPr lang="az-Latn-AZ" altLang="en-US" sz="2000" i="1" smtClean="0"/>
              <a:t>Korolev Rusiyaya qarşı qər, İonesco Ruminiyaya qarşı qərar</a:t>
            </a:r>
            <a:r>
              <a:rPr lang="az-Latn-AZ" altLang="en-US" sz="20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2000" smtClean="0"/>
              <a:t>Şikayət hüququndan sui-istifadə (Bock Almaniyaya qarşı qərar)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2000" b="1" u="sng" smtClean="0"/>
              <a:t>Oxşar ərizələr</a:t>
            </a:r>
            <a:r>
              <a:rPr lang="az-Latn-AZ" altLang="en-US" sz="2000" u="sng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2000" b="1" u="sng" smtClean="0"/>
              <a:t>B</a:t>
            </a:r>
            <a:r>
              <a:rPr lang="ru-RU" altLang="en-US" sz="2000" b="1" u="sng" smtClean="0"/>
              <a:t>eynəlxalq araşdırmanın və ya </a:t>
            </a:r>
            <a:r>
              <a:rPr lang="az-Latn-AZ" altLang="en-US" sz="2000" b="1" u="sng" smtClean="0"/>
              <a:t>t</a:t>
            </a:r>
            <a:r>
              <a:rPr lang="ru-RU" altLang="en-US" sz="2000" b="1" u="sng" smtClean="0"/>
              <a:t>ənzimlənmənin digər prosedur</a:t>
            </a:r>
            <a:r>
              <a:rPr lang="az-Latn-AZ" altLang="en-US" sz="2000" b="1" u="sng" smtClean="0"/>
              <a:t>unun</a:t>
            </a:r>
            <a:r>
              <a:rPr lang="ru-RU" altLang="en-US" sz="2000" b="1" u="sng" smtClean="0"/>
              <a:t> predmeti ol</a:t>
            </a:r>
            <a:r>
              <a:rPr lang="az-Latn-AZ" altLang="en-US" sz="2000" b="1" u="sng" smtClean="0"/>
              <a:t>mamalı</a:t>
            </a:r>
            <a:r>
              <a:rPr lang="az-Latn-AZ" altLang="en-US" sz="2000" i="1" smtClean="0"/>
              <a:t> (Smirnova Rusiyaya qarşı, qərar, 3 oktyabr 2002; Pauger Avstriyaya qarşı, qərar, şikayət N  24872/94, 9 yanvar 1995; Folgero və başqaları Norveçə qarşı; Mikolenko Estoniyaya qarşı qərar, şikayət  N 16944/03, 5 yanvar 2006)</a:t>
            </a:r>
            <a:endParaRPr lang="ru-RU" altLang="en-US" sz="2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smtClean="0"/>
              <a:t>Ərizənin </a:t>
            </a:r>
            <a:r>
              <a:rPr lang="en-US" altLang="en-US" sz="3200" smtClean="0"/>
              <a:t>Avropa M</a:t>
            </a:r>
            <a:r>
              <a:rPr lang="az-Latn-AZ" altLang="en-US" sz="3200" smtClean="0"/>
              <a:t>əhkəməsinə gondərilməsinin xüsusiyyətləri</a:t>
            </a:r>
            <a:endParaRPr lang="ru-RU" altLang="en-US" sz="32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z-Latn-AZ" altLang="en-US" sz="2300" smtClean="0">
                <a:latin typeface="Times New Roman" pitchFamily="18" charset="0"/>
                <a:cs typeface="Times New Roman" pitchFamily="18" charset="0"/>
              </a:rPr>
              <a:t>Rəsmi blankda olmalıdır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2300" smtClean="0">
                <a:latin typeface="Times New Roman" pitchFamily="18" charset="0"/>
                <a:cs typeface="Times New Roman" pitchFamily="18" charset="0"/>
              </a:rPr>
              <a:t>Faksla</a:t>
            </a:r>
            <a:r>
              <a:rPr lang="ru-RU" altLang="en-US" sz="23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altLang="en-US" sz="2300" smtClean="0">
                <a:latin typeface="Times New Roman" pitchFamily="18" charset="0"/>
                <a:cs typeface="Times New Roman" pitchFamily="18" charset="0"/>
              </a:rPr>
              <a:t>da göndərilə bilər, amma hər bir halda poçtla göndərilməlidir. 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2300" smtClean="0">
                <a:latin typeface="Times New Roman" pitchFamily="18" charset="0"/>
                <a:cs typeface="Times New Roman" pitchFamily="18" charset="0"/>
              </a:rPr>
              <a:t>Ərizəyə əlavə olunan sənədlərin əslini əlavə etmək məsləhət deyil (çünki sənədlərin əsli geri qaytarılmayacaq) 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2300" smtClean="0">
                <a:latin typeface="Times New Roman" pitchFamily="18" charset="0"/>
                <a:cs typeface="Times New Roman" pitchFamily="18" charset="0"/>
              </a:rPr>
              <a:t>Üzv dövlətlərdən hər birinin dilində yazıla bilər.  </a:t>
            </a:r>
          </a:p>
          <a:p>
            <a:pPr eaLnBrk="1" hangingPunct="1">
              <a:lnSpc>
                <a:spcPct val="80000"/>
              </a:lnSpc>
            </a:pPr>
            <a:endParaRPr lang="ru-RU" altLang="en-US" sz="1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Şikayətin göndərilmə ünvanı</a:t>
            </a:r>
            <a:endParaRPr lang="ru-RU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z-Latn-AZ" altLang="en-US" smtClean="0"/>
              <a:t>Şikayət bu ünvana göndərilməlidir: </a:t>
            </a: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en-US" sz="2000" smtClean="0"/>
              <a:t>The Registrar</a:t>
            </a:r>
            <a:r>
              <a:rPr lang="az-Latn-AZ" altLang="en-US" sz="2000" smtClean="0"/>
              <a:t> </a:t>
            </a:r>
            <a:r>
              <a:rPr lang="ru-RU" altLang="en-US" sz="2000" smtClean="0"/>
              <a:t>European Court of Human Rights</a:t>
            </a:r>
            <a:endParaRPr lang="az-Latn-AZ" alt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en-US" sz="2000" smtClean="0"/>
              <a:t>Council of Europe</a:t>
            </a:r>
            <a:r>
              <a:rPr lang="az-Latn-AZ" altLang="en-US" sz="2000" smtClean="0"/>
              <a:t> </a:t>
            </a:r>
            <a:r>
              <a:rPr lang="ru-RU" altLang="en-US" sz="2000" smtClean="0"/>
              <a:t>67075 Strasbourg-Cedex</a:t>
            </a:r>
            <a:r>
              <a:rPr lang="az-Latn-AZ" altLang="en-US" sz="2000" smtClean="0"/>
              <a:t> </a:t>
            </a:r>
            <a:r>
              <a:rPr lang="ru-RU" altLang="en-US" sz="2000" smtClean="0"/>
              <a:t>France </a:t>
            </a:r>
            <a:endParaRPr lang="en-US" alt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S</a:t>
            </a:r>
            <a:r>
              <a:rPr lang="az-Latn-AZ" altLang="en-US" smtClean="0"/>
              <a:t>ənədləri göndərmək üçün f</a:t>
            </a:r>
            <a:r>
              <a:rPr lang="ru-RU" altLang="en-US" smtClean="0"/>
              <a:t>a</a:t>
            </a:r>
            <a:r>
              <a:rPr lang="az-Latn-AZ" altLang="en-US" smtClean="0"/>
              <a:t>ks nömrəsi</a:t>
            </a:r>
            <a:r>
              <a:rPr lang="ru-RU" altLang="en-US" smtClean="0"/>
              <a:t>:</a:t>
            </a:r>
            <a:endParaRPr lang="az-Latn-AZ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ru-RU" altLang="en-US" smtClean="0"/>
              <a:t> </a:t>
            </a:r>
            <a:r>
              <a:rPr lang="ru-RU" altLang="en-US" sz="2000" smtClean="0"/>
              <a:t>+33 (0)3 88 41 27 30</a:t>
            </a:r>
            <a:r>
              <a:rPr lang="ru-RU" altLang="en-US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Məhkəmə qərarları </a:t>
            </a:r>
            <a:endParaRPr lang="ru-RU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Qəbuledilənlik məsələsi üzrə qərar (decision on admissibility), </a:t>
            </a:r>
          </a:p>
          <a:p>
            <a:pPr eaLnBrk="1" hangingPunct="1"/>
            <a:r>
              <a:rPr lang="en-US" altLang="en-US" smtClean="0"/>
              <a:t>Mahiyyət üzrə </a:t>
            </a:r>
            <a:r>
              <a:rPr lang="az-Latn-AZ" altLang="en-US" smtClean="0"/>
              <a:t>qərar (judgment on merits and just satisfaction)</a:t>
            </a:r>
          </a:p>
          <a:p>
            <a:pPr eaLnBrk="1" hangingPunct="1"/>
            <a:r>
              <a:rPr lang="az-Latn-AZ" altLang="en-US" smtClean="0"/>
              <a:t>İşin siyahıdan çıxarılması qərarı (Strike out decision)</a:t>
            </a:r>
            <a:endParaRPr lang="ru-RU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924800" cy="914400"/>
          </a:xfrm>
        </p:spPr>
        <p:txBody>
          <a:bodyPr/>
          <a:lstStyle/>
          <a:p>
            <a:r>
              <a:rPr lang="az-Latn-AZ" altLang="en-US" smtClean="0"/>
              <a:t>DÜŞÜNƏK...</a:t>
            </a:r>
            <a:endParaRPr lang="ru-RU" altLang="en-US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38200" y="2286000"/>
            <a:ext cx="4267200" cy="4343400"/>
          </a:xfrm>
        </p:spPr>
        <p:txBody>
          <a:bodyPr/>
          <a:lstStyle/>
          <a:p>
            <a:r>
              <a:rPr lang="az-Latn-AZ" altLang="en-US" sz="2100" smtClean="0">
                <a:latin typeface="Times New Roman" pitchFamily="18" charset="0"/>
              </a:rPr>
              <a:t>Avropa Məhkəməsi hansı işlərə baxır?</a:t>
            </a:r>
          </a:p>
          <a:p>
            <a:r>
              <a:rPr lang="az-Latn-AZ" altLang="en-US" sz="2100" smtClean="0">
                <a:latin typeface="Times New Roman" pitchFamily="18" charset="0"/>
              </a:rPr>
              <a:t>Qəbuledilənlik şərtləri?</a:t>
            </a:r>
          </a:p>
          <a:p>
            <a:r>
              <a:rPr lang="az-Latn-AZ" altLang="en-US" sz="2100" smtClean="0">
                <a:latin typeface="Times New Roman" pitchFamily="18" charset="0"/>
              </a:rPr>
              <a:t>Şikayətin tarixi hansı tarix sayılır?</a:t>
            </a:r>
          </a:p>
          <a:p>
            <a:r>
              <a:rPr lang="az-Latn-AZ" altLang="en-US" sz="2100" smtClean="0">
                <a:latin typeface="Times New Roman" pitchFamily="18" charset="0"/>
              </a:rPr>
              <a:t>Məhkəmə şikayəti qəbuledilməyən sayarsa, nəticələr?</a:t>
            </a:r>
          </a:p>
          <a:p>
            <a:r>
              <a:rPr lang="az-Latn-AZ" altLang="en-US" sz="2100" smtClean="0">
                <a:latin typeface="Times New Roman" pitchFamily="18" charset="0"/>
              </a:rPr>
              <a:t>Şikayətin formal tələbləri?</a:t>
            </a:r>
          </a:p>
          <a:p>
            <a:r>
              <a:rPr lang="az-Latn-AZ" altLang="en-US" sz="2100" smtClean="0">
                <a:latin typeface="Times New Roman" pitchFamily="18" charset="0"/>
              </a:rPr>
              <a:t>Tərəflərin barışıq sazişi?</a:t>
            </a:r>
          </a:p>
          <a:p>
            <a:r>
              <a:rPr lang="az-Latn-AZ" altLang="en-US" sz="2100" smtClean="0">
                <a:latin typeface="Times New Roman" pitchFamily="18" charset="0"/>
              </a:rPr>
              <a:t>Məhkəmə yerli məhkəmələrin qərarını ləğv edə bilərmi?</a:t>
            </a:r>
          </a:p>
          <a:p>
            <a:endParaRPr lang="ru-RU" altLang="en-US" sz="2200" smtClean="0"/>
          </a:p>
        </p:txBody>
      </p:sp>
      <p:pic>
        <p:nvPicPr>
          <p:cNvPr id="4100" name="Picture 4" descr="ECHR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65713" y="2514600"/>
            <a:ext cx="4078287" cy="3060700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b="0" i="1" smtClean="0"/>
              <a:t>Mahiyyəti üzrə baxışla bağlı q</a:t>
            </a:r>
            <a:r>
              <a:rPr lang="ru-RU" altLang="en-US" sz="3200" b="0" i="1" smtClean="0"/>
              <a:t>əti qərarlar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Böyük Palatanın qərarı qətidir</a:t>
            </a:r>
            <a:r>
              <a:rPr lang="az-Latn-AZ" sz="2000" dirty="0" smtClean="0"/>
              <a:t> (</a:t>
            </a:r>
            <a:r>
              <a:rPr lang="ru-RU" sz="2000" dirty="0" smtClean="0"/>
              <a:t>Maddə 44.</a:t>
            </a:r>
            <a:r>
              <a:rPr lang="az-Latn-AZ" sz="2000" dirty="0" smtClean="0"/>
              <a:t>1)</a:t>
            </a:r>
            <a:endParaRPr lang="ru-RU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Palatanın qərarı aşağıdakı hallarda qəti olur</a:t>
            </a:r>
            <a:r>
              <a:rPr lang="az-Latn-AZ" sz="2000" dirty="0" smtClean="0"/>
              <a:t> (Maddə 44.</a:t>
            </a:r>
            <a:r>
              <a:rPr lang="ru-RU" sz="2000" dirty="0" smtClean="0"/>
              <a:t>2</a:t>
            </a:r>
            <a:r>
              <a:rPr lang="az-Latn-AZ" sz="2000" dirty="0" smtClean="0"/>
              <a:t>)</a:t>
            </a:r>
            <a:r>
              <a:rPr lang="ru-RU" sz="20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z-Latn-AZ" sz="2000" dirty="0" smtClean="0"/>
              <a:t>	</a:t>
            </a:r>
            <a:r>
              <a:rPr lang="ru-RU" sz="2000" dirty="0" smtClean="0"/>
              <a:t>a) tərəflər işin Böyük Palataya verilməsi barədə müraciət etməyəcəklərini bəyan etdikdə; və ya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z-Latn-AZ" sz="2000" dirty="0" smtClean="0"/>
              <a:t>	</a:t>
            </a:r>
            <a:r>
              <a:rPr lang="ru-RU" sz="2000" dirty="0" smtClean="0"/>
              <a:t>b) Əgər işin Böyük Palataya verilməsi barədə müraciət edilməyibsə, qərar çıxarılan tarixdən </a:t>
            </a:r>
            <a:r>
              <a:rPr lang="az-Latn-AZ" sz="2000" dirty="0" smtClean="0"/>
              <a:t>3</a:t>
            </a:r>
            <a:r>
              <a:rPr lang="ru-RU" sz="2000" dirty="0" smtClean="0"/>
              <a:t> ay sonra; və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az-Latn-AZ" sz="2000" dirty="0" smtClean="0"/>
              <a:t>	</a:t>
            </a:r>
            <a:r>
              <a:rPr lang="ru-RU" sz="2000" dirty="0" smtClean="0"/>
              <a:t>c) Böyük Palatanın Kollegiyası 43-cü maddəyə müvafiq olaraq verilmə haqqında müraciəti rədd etdikdə.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000" dirty="0" smtClean="0"/>
              <a:t>Qəti qərar dərc olunur</a:t>
            </a:r>
            <a:r>
              <a:rPr lang="az-Latn-AZ" sz="2000" dirty="0" smtClean="0"/>
              <a:t> (Maddə 44.3). </a:t>
            </a:r>
            <a:r>
              <a:rPr lang="ru-RU" sz="2000" b="1" i="1" dirty="0" smtClean="0"/>
              <a:t> </a:t>
            </a:r>
            <a:endParaRPr lang="ru-RU" sz="2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3200" b="0" i="1" smtClean="0"/>
              <a:t>Şikayətlərin siyahıdan çıxarılması </a:t>
            </a:r>
            <a:r>
              <a:rPr lang="ru-RU" altLang="en-US" sz="3200" smtClean="0"/>
              <a:t/>
            </a:r>
            <a:br>
              <a:rPr lang="ru-RU" altLang="en-US" sz="3200" smtClean="0"/>
            </a:br>
            <a:r>
              <a:rPr lang="ru-RU" altLang="en-US" sz="3200" smtClean="0"/>
              <a:t> </a:t>
            </a:r>
            <a:r>
              <a:rPr lang="az-Latn-AZ" altLang="en-US" sz="3200" smtClean="0"/>
              <a:t>(</a:t>
            </a:r>
            <a:r>
              <a:rPr lang="ru-RU" altLang="en-US" sz="3200" b="0" i="1" smtClean="0"/>
              <a:t>Maddə 37</a:t>
            </a:r>
            <a:r>
              <a:rPr lang="az-Latn-AZ" altLang="en-US" sz="3200" b="0" i="1" smtClean="0"/>
              <a:t>)</a:t>
            </a:r>
            <a:endParaRPr lang="ru-RU" altLang="en-US" sz="3200" b="0" i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z-Latn-AZ" altLang="en-US" sz="2000" smtClean="0"/>
              <a:t>İ</a:t>
            </a:r>
            <a:r>
              <a:rPr lang="ru-RU" altLang="en-US" sz="2000" smtClean="0"/>
              <a:t>craatın istənilən mərhələsində məhkəmə şikayəti işlərin siyahısından çıxarmaq barədə qərar qəbul edə bilər: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2000" smtClean="0"/>
              <a:t>	</a:t>
            </a:r>
            <a:r>
              <a:rPr lang="ru-RU" altLang="en-US" sz="2000" smtClean="0"/>
              <a:t>a) Şikayətçi daha öz ərizəsinə baxılmasına nail olmaq üçün səy göstərmirsə; və ya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2000" smtClean="0"/>
              <a:t>	</a:t>
            </a:r>
            <a:r>
              <a:rPr lang="ru-RU" altLang="en-US" sz="2000" smtClean="0"/>
              <a:t>b) məsələ öz həllini tapıb; və ya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2000" smtClean="0"/>
              <a:t>	</a:t>
            </a:r>
            <a:r>
              <a:rPr lang="ru-RU" altLang="en-US" sz="2000" smtClean="0"/>
              <a:t>c) məhkəmənin müəyyənləşdirdiyi </a:t>
            </a:r>
            <a:r>
              <a:rPr lang="ru-RU" altLang="en-US" sz="2000" b="1" u="sng" smtClean="0"/>
              <a:t>istənilən digər səbəbə görə</a:t>
            </a:r>
            <a:r>
              <a:rPr lang="ru-RU" altLang="en-US" sz="2000" smtClean="0"/>
              <a:t>, şikayətə baxışı davam etdirməyə lüzum yoxdursa. Bununla belə, əgər bu Konvensiya və onun Protokolları ilə təmin olunan insan hüquqlarına riayət olunması bunu tələb edirsə, Məhkəmə şikayətə baxmaqda davam edir.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 smtClean="0"/>
              <a:t>Əgər Məhkəmə işin gedişinin buna bəraət qazandırdığını hesab edirsə, şikayətin baxılmalı işlər siyahısına bərpa edilməsi haqqında qərar qəbul edə bilər.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sz="3200" b="0" i="1" smtClean="0"/>
              <a:t>Əvəzin ədalətli ödənilməsi </a:t>
            </a:r>
            <a:r>
              <a:rPr lang="az-Latn-AZ" altLang="en-US" sz="3200" smtClean="0"/>
              <a:t>– Konvensiya Maddə 41</a:t>
            </a:r>
            <a:endParaRPr lang="ru-RU" altLang="en-US" sz="32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ərərçəkən tərəfə </a:t>
            </a: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ədalətli əvəz </a:t>
            </a: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təyin edi</a:t>
            </a: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Əgər Konvensiya və onun Protokollarının pozulduğu</a:t>
            </a: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 müəyyən edilərsə</a:t>
            </a: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az-Latn-AZ" alt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dövlətin </a:t>
            </a:r>
            <a:r>
              <a:rPr lang="ru-RU" altLang="en-US" sz="2000" smtClean="0">
                <a:latin typeface="Times New Roman" pitchFamily="18" charset="0"/>
                <a:cs typeface="Times New Roman" pitchFamily="18" charset="0"/>
              </a:rPr>
              <a:t>daxili hüququ yalnız bu pozuntunun nəticələrinin qismən aradan qaldırılmasına imkan ver</a:t>
            </a: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irsə.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Ədalətli əvəz 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>
                <a:latin typeface="Times New Roman" pitchFamily="18" charset="0"/>
                <a:cs typeface="Times New Roman" pitchFamily="18" charset="0"/>
              </a:rPr>
              <a:t>Pozuntunun tan</a:t>
            </a: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ı</a:t>
            </a:r>
            <a:r>
              <a:rPr lang="en-US" altLang="en-US" sz="2000" smtClean="0">
                <a:latin typeface="Times New Roman" pitchFamily="18" charset="0"/>
                <a:cs typeface="Times New Roman" pitchFamily="18" charset="0"/>
              </a:rPr>
              <a:t>nmas</a:t>
            </a: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ı</a:t>
            </a:r>
            <a:endParaRPr lang="en-US" alt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Mənəvi zərərin kompensasiyası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Maddi zərərin kompensasiyası (real zərər, əldən çıxmış fayda)</a:t>
            </a:r>
            <a:endParaRPr lang="az-Latn-AZ" altLang="en-US" sz="2000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>
                <a:latin typeface="Times New Roman" pitchFamily="18" charset="0"/>
                <a:cs typeface="Times New Roman" pitchFamily="18" charset="0"/>
              </a:rPr>
              <a:t>Çəkilmiş xərclərin kompensasiyası  (vəkil, poçt və s)</a:t>
            </a:r>
            <a:endParaRPr lang="ru-RU" altLang="en-US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2400" smtClean="0"/>
              <a:t>Azərbaycanla bağlı pozuntusu tanınan maddələr</a:t>
            </a:r>
            <a:endParaRPr lang="ru-RU" altLang="en-US" sz="24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2-ci maddə (yaşamaq huququ)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3-cü maddə (işgəncələrin qadağan olunması)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5-ci maddə (azadlıq və toxunulmazlıq hüququ)- 12 %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6-cı maddə (ədalətli məhkəmə araşdırması hüququ)- 32 %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10-cu maddə (ifadə azadliğı)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11-ci maddə (birləşmək və toplaşmaq hüququ)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13-cü maddə (səmərəli hüquqi müdafiə vasitələri hüququ)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Protokol 1-1 (mulkiyyət hüququ)- 20 %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Protokol 1-3 (azad seçki hüququ)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Protokol 4-2 (hərəkət etmək azadlığı)</a:t>
            </a:r>
          </a:p>
          <a:p>
            <a:pPr eaLnBrk="1" hangingPunct="1">
              <a:lnSpc>
                <a:spcPct val="90000"/>
              </a:lnSpc>
            </a:pPr>
            <a:r>
              <a:rPr lang="az-Latn-AZ" altLang="en-US" sz="2000" smtClean="0"/>
              <a:t>36 %- digər hüquqlar</a:t>
            </a:r>
          </a:p>
          <a:p>
            <a:pPr eaLnBrk="1" hangingPunct="1">
              <a:lnSpc>
                <a:spcPct val="90000"/>
              </a:lnSpc>
            </a:pPr>
            <a:endParaRPr lang="ru-RU" altLang="en-US" sz="20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                        SON</a:t>
            </a:r>
            <a:endParaRPr lang="ru-RU" alt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algn="ctr" eaLnBrk="1" hangingPunct="1">
              <a:buFont typeface="Wingdings" pitchFamily="2" charset="2"/>
              <a:buNone/>
            </a:pPr>
            <a:endParaRPr lang="en-US" altLang="en-US" sz="2400" b="1" smtClean="0"/>
          </a:p>
          <a:p>
            <a:pPr algn="ctr" eaLnBrk="1" hangingPunct="1">
              <a:buFont typeface="Wingdings" pitchFamily="2" charset="2"/>
              <a:buNone/>
            </a:pPr>
            <a:r>
              <a:rPr lang="az-Latn-AZ" altLang="en-US" sz="3200" b="1" smtClean="0"/>
              <a:t>        Təşəkkürlər...</a:t>
            </a:r>
          </a:p>
          <a:p>
            <a:pPr eaLnBrk="1" hangingPunct="1"/>
            <a:endParaRPr lang="ru-RU" altLang="en-US" sz="3200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pPr eaLnBrk="1" hangingPunct="1"/>
            <a:r>
              <a:rPr lang="az-Latn-AZ" altLang="en-US" sz="3200" b="0" smtClean="0"/>
              <a:t>Konvensiya ilə birbaşa qorunan hüquqlar </a:t>
            </a:r>
            <a:endParaRPr lang="ru-RU" altLang="en-US" sz="3200" b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2. Yaşamaq hüququ</a:t>
            </a:r>
            <a:endParaRPr lang="az-Latn-AZ" altLang="en-US" sz="20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3. İşgəncələrin qadağan olunması</a:t>
            </a:r>
            <a:r>
              <a:rPr lang="ru-RU" altLang="en-US" sz="2000" smtClean="0"/>
              <a:t>  </a:t>
            </a: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4. Köləliyin və məcburi əməyin qadağan olunması</a:t>
            </a:r>
            <a:r>
              <a:rPr lang="ru-RU" altLang="en-US" sz="2000" smtClean="0"/>
              <a:t> </a:t>
            </a: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5. Azadlıq və toxunulmazlıq hüququ</a:t>
            </a:r>
            <a:r>
              <a:rPr lang="ru-RU" altLang="en-US" sz="2000" smtClean="0"/>
              <a:t> </a:t>
            </a: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6. Ədalətli məhkəmə hüququ</a:t>
            </a:r>
            <a:r>
              <a:rPr lang="ru-RU" altLang="en-US" sz="2000" smtClean="0"/>
              <a:t> </a:t>
            </a: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7. Qanunsuz cəzalandırılmamaq</a:t>
            </a:r>
            <a:r>
              <a:rPr lang="ru-RU" altLang="en-US" sz="2000" smtClean="0"/>
              <a:t> </a:t>
            </a: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8. Şəxsi və ailə həyatına hörmət hüququ</a:t>
            </a:r>
            <a:r>
              <a:rPr lang="ru-RU" altLang="en-US" sz="2000" smtClean="0"/>
              <a:t> </a:t>
            </a: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9. Fikir, vicdan və din azadlığı</a:t>
            </a:r>
            <a:r>
              <a:rPr lang="ru-RU" altLang="en-US" sz="2000" smtClean="0"/>
              <a:t> </a:t>
            </a: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10. İfadə etmək azadlığı</a:t>
            </a:r>
            <a:r>
              <a:rPr lang="ru-RU" altLang="en-US" sz="2000" smtClean="0"/>
              <a:t> </a:t>
            </a: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11. Yığıncaqlar və birləşmək azadlığı</a:t>
            </a:r>
            <a:r>
              <a:rPr lang="ru-RU" altLang="en-US" sz="2000" smtClean="0"/>
              <a:t> </a:t>
            </a: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12. Nikah hüququ </a:t>
            </a:r>
            <a:endParaRPr lang="ru-RU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 13. Səmərəli hüquqi müdafiə vasitələri hüququ</a:t>
            </a:r>
            <a:r>
              <a:rPr lang="ru-RU" altLang="en-US" sz="2000" smtClean="0"/>
              <a:t> </a:t>
            </a:r>
            <a:endParaRPr lang="az-Latn-AZ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2000" b="1" i="1" smtClean="0"/>
              <a:t>Maddə14. Ayrı-seçkiliyin qadağan olunması</a:t>
            </a:r>
            <a:r>
              <a:rPr lang="ru-RU" altLang="en-US" sz="200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924800" cy="838200"/>
          </a:xfrm>
        </p:spPr>
        <p:txBody>
          <a:bodyPr/>
          <a:lstStyle/>
          <a:p>
            <a:pPr eaLnBrk="1" hangingPunct="1"/>
            <a:r>
              <a:rPr lang="az-Latn-AZ" altLang="en-US" sz="3200" b="0" i="1" smtClean="0"/>
              <a:t>Protokollarla mühafizə olunan hüquqlar</a:t>
            </a:r>
            <a:endParaRPr lang="ru-RU" altLang="en-US" sz="3200" b="0" i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1800" b="1" i="1" smtClean="0"/>
              <a:t>Protokol N 1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800" b="1" i="1" smtClean="0"/>
              <a:t>Maddə 1. Mülkiyyətin müdafiəsi</a:t>
            </a:r>
            <a:r>
              <a:rPr lang="ru-RU" altLang="en-US" sz="1800" smtClean="0"/>
              <a:t> </a:t>
            </a:r>
            <a:endParaRPr lang="az-Latn-AZ" alt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800" b="1" i="1" smtClean="0"/>
              <a:t>Maddə 2. Təhsil hüququ</a:t>
            </a:r>
            <a:r>
              <a:rPr lang="ru-RU" altLang="en-US" sz="1800" smtClean="0"/>
              <a:t> </a:t>
            </a:r>
            <a:endParaRPr lang="az-Latn-AZ" alt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800" b="1" i="1" smtClean="0"/>
              <a:t>Maddə 3. Azad seçkilər hüququ</a:t>
            </a:r>
            <a:r>
              <a:rPr lang="ru-RU" altLang="en-US" sz="1800" smtClean="0"/>
              <a:t> </a:t>
            </a:r>
            <a:endParaRPr lang="az-Latn-AZ" alt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az-Latn-AZ" alt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1800" b="1" i="1" smtClean="0"/>
              <a:t>Protokol N 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800" b="1" i="1" smtClean="0"/>
              <a:t>Maddə 1. Borca görə azadlıqdan məhrum etmənin qadağan olunması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800" b="1" i="1" smtClean="0"/>
              <a:t>Maddə 2. Hərəkət etmək azadlığı</a:t>
            </a:r>
            <a:r>
              <a:rPr lang="ru-RU" altLang="en-US" sz="1800" smtClean="0"/>
              <a:t> </a:t>
            </a:r>
            <a:endParaRPr lang="az-Latn-AZ" alt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800" b="1" i="1" smtClean="0"/>
              <a:t>Maddə 3. Vətəndaşların məcburi çıxarılmasının qadağan olunması </a:t>
            </a:r>
            <a:endParaRPr lang="ru-RU" alt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800" b="1" i="1" smtClean="0"/>
              <a:t>Maddə 4. Əcnəbilərin kollektiv çıxarılmasının qarşısının alınması</a:t>
            </a:r>
            <a:r>
              <a:rPr lang="ru-RU" altLang="en-US" sz="180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b="0" i="1" smtClean="0"/>
              <a:t>Protokollarla mühafizə olunan hüquqlar</a:t>
            </a:r>
            <a:endParaRPr lang="ru-RU" altLang="en-US" sz="3200" b="0" i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1600" b="1" i="1" smtClean="0"/>
              <a:t>Protokol</a:t>
            </a:r>
            <a:r>
              <a:rPr lang="az-Latn-AZ" altLang="en-US" sz="1600" b="1" smtClean="0"/>
              <a:t> </a:t>
            </a:r>
            <a:r>
              <a:rPr lang="az-Latn-AZ" altLang="en-US" sz="1600" b="1" i="1" smtClean="0"/>
              <a:t>N 6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600" b="1" i="1" smtClean="0"/>
              <a:t>Maddə 1. Ölüm cəzasının ləğvi </a:t>
            </a:r>
            <a:endParaRPr lang="ru-RU" alt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600" b="1" i="1" smtClean="0"/>
              <a:t>Maddə 2. Müharibə zamanı ölüm cəzası</a:t>
            </a:r>
            <a:endParaRPr lang="az-Latn-AZ" altLang="en-U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az-Latn-AZ" altLang="en-U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1600" b="1" i="1" smtClean="0"/>
              <a:t>Protokol N 7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600" b="1" i="1" smtClean="0"/>
              <a:t>Maddə 1. Əcnəbilərin çıxarılmasına dair prosedur təminatlar </a:t>
            </a:r>
            <a:endParaRPr lang="ru-RU" alt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600" b="1" i="1" smtClean="0"/>
              <a:t>Maddə 2. Cinayət işlərində şikayət vermə hüququ </a:t>
            </a:r>
            <a:endParaRPr lang="ru-RU" alt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600" b="1" i="1" smtClean="0"/>
              <a:t>Maddə 3. Məhkəmə səhvinə görə kompensasiya </a:t>
            </a:r>
            <a:endParaRPr lang="ru-RU" alt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600" b="1" i="1" smtClean="0"/>
              <a:t>Maddə 4. İki dəfə məhkum edilməmək və ya cəzalandırılmamaq hüququ </a:t>
            </a:r>
            <a:endParaRPr lang="ru-RU" alt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600" b="1" i="1" smtClean="0"/>
              <a:t>Maddə 5. Ər və arvadın hüquq bərabərliyi</a:t>
            </a:r>
            <a:endParaRPr lang="az-Latn-AZ" altLang="en-U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az-Latn-AZ" altLang="en-U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1600" b="1" i="1" smtClean="0"/>
              <a:t>Protokol 13 (bütün hallarda ölüm cəzasının ləğvi)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1600" b="1" i="1" smtClean="0"/>
              <a:t> </a:t>
            </a:r>
            <a:r>
              <a:rPr lang="ru-RU" altLang="en-US" sz="1600" b="1" smtClean="0"/>
              <a:t> </a:t>
            </a:r>
            <a:endParaRPr lang="az-Latn-AZ" altLang="en-US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1600" b="1" i="1" smtClean="0"/>
              <a:t>Protokol 14 (Konvensiyanın nəzarət sisteminə dəyişikliklər)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az-Latn-AZ" altLang="en-US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az-Latn-AZ" alt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az-Latn-AZ" altLang="en-US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en-US" sz="1600" smtClean="0"/>
          </a:p>
          <a:p>
            <a:pPr eaLnBrk="1" hangingPunct="1">
              <a:lnSpc>
                <a:spcPct val="80000"/>
              </a:lnSpc>
            </a:pPr>
            <a:endParaRPr lang="ru-RU" altLang="en-US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 b="0" i="1" smtClean="0"/>
              <a:t>Məhkəmənin </a:t>
            </a:r>
            <a:r>
              <a:rPr lang="az-Latn-AZ" altLang="en-US" b="0" i="1" smtClean="0"/>
              <a:t>səlahiyyətləri</a:t>
            </a:r>
            <a:endParaRPr lang="ru-RU" altLang="en-US" b="0" i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en-US" smtClean="0"/>
          </a:p>
          <a:p>
            <a:pPr eaLnBrk="1" hangingPunct="1">
              <a:lnSpc>
                <a:spcPct val="90000"/>
              </a:lnSpc>
            </a:pPr>
            <a:r>
              <a:rPr lang="ru-RU" altLang="en-US" smtClean="0"/>
              <a:t>Konvensiyanın və onun Protokollarının şərhi və tətbiqi</a:t>
            </a:r>
            <a:r>
              <a:rPr lang="az-Latn-AZ" altLang="en-US" smtClean="0"/>
              <a:t> </a:t>
            </a:r>
            <a:endParaRPr lang="ru-RU" altLang="en-US" smtClean="0"/>
          </a:p>
          <a:p>
            <a:pPr eaLnBrk="1" hangingPunct="1">
              <a:lnSpc>
                <a:spcPct val="90000"/>
              </a:lnSpc>
            </a:pPr>
            <a:r>
              <a:rPr lang="az-Latn-AZ" altLang="en-US" smtClean="0"/>
              <a:t>Şikayətlərə baxma (</a:t>
            </a:r>
            <a:r>
              <a:rPr lang="ru-RU" altLang="en-US" smtClean="0"/>
              <a:t>Konkret iş üzrə mübahisəni həll e</a:t>
            </a:r>
            <a:r>
              <a:rPr lang="az-Latn-AZ" altLang="en-US" smtClean="0"/>
              <a:t>tmə) </a:t>
            </a:r>
            <a:endParaRPr lang="ru-RU" alt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mtClean="0"/>
              <a:t>	- </a:t>
            </a:r>
            <a:r>
              <a:rPr lang="en-US" altLang="en-US" smtClean="0"/>
              <a:t>4</a:t>
            </a:r>
            <a:r>
              <a:rPr lang="az-Latn-AZ" altLang="en-US" smtClean="0"/>
              <a:t>-cü instansiya məhkəməsi?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mtClean="0"/>
              <a:t>	- İşlərə yanaşma konsepsiyası (məhkəmə və dövlətin  suverenliyi, dövlətlərin neqativ və pozitiv öhdəlikləri)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az-Latn-AZ" alt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az-Latn-AZ" altLang="en-US" smtClean="0"/>
          </a:p>
          <a:p>
            <a:pPr eaLnBrk="1" hangingPunct="1">
              <a:lnSpc>
                <a:spcPct val="90000"/>
              </a:lnSpc>
            </a:pPr>
            <a:endParaRPr lang="az-Latn-AZ" alt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mtClean="0"/>
              <a:t>Şikayətlər </a:t>
            </a:r>
            <a:endParaRPr lang="ru-RU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343400"/>
          </a:xfrm>
        </p:spPr>
        <p:txBody>
          <a:bodyPr/>
          <a:lstStyle/>
          <a:p>
            <a:pPr indent="19050" eaLnBrk="1" hangingPunct="1">
              <a:lnSpc>
                <a:spcPct val="80000"/>
              </a:lnSpc>
            </a:pPr>
            <a:endParaRPr lang="az-Latn-AZ" altLang="en-US" sz="2400" b="1" smtClean="0"/>
          </a:p>
          <a:p>
            <a:pPr indent="19050" eaLnBrk="1" hangingPunct="1">
              <a:lnSpc>
                <a:spcPct val="80000"/>
              </a:lnSpc>
            </a:pPr>
            <a:r>
              <a:rPr lang="en-US" altLang="en-US" sz="2400" b="1" smtClean="0"/>
              <a:t> </a:t>
            </a:r>
            <a:r>
              <a:rPr lang="az-Latn-AZ" altLang="en-US" sz="2400" b="1" smtClean="0"/>
              <a:t>Dövlətlarası şikayətlər (Konvensiya, Maddə 3</a:t>
            </a:r>
            <a:r>
              <a:rPr lang="en-US" altLang="en-US" sz="2400" b="1" smtClean="0"/>
              <a:t>3</a:t>
            </a:r>
            <a:r>
              <a:rPr lang="az-Latn-AZ" altLang="en-US" sz="2400" b="1" smtClean="0"/>
              <a:t>) </a:t>
            </a:r>
          </a:p>
          <a:p>
            <a:pPr indent="1905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az-Latn-AZ" altLang="en-US" sz="1800" smtClean="0"/>
              <a:t>H</a:t>
            </a:r>
            <a:r>
              <a:rPr lang="ru-RU" altLang="en-US" sz="1800" smtClean="0"/>
              <a:t>ər hansı Razılığa gələn Yüksək Tərəf digər Razılığa gələn Yüksək Tərəfin Konvensiya və onun Protokollarının müddəalarını istənilən pozması ehtimalı ilə bağlı məhkəməyə müraciət edə bilər.</a:t>
            </a:r>
            <a:endParaRPr lang="az-Latn-AZ" altLang="en-US" sz="1800" smtClean="0"/>
          </a:p>
          <a:p>
            <a:pPr indent="19050" eaLnBrk="1" hangingPunct="1">
              <a:lnSpc>
                <a:spcPct val="80000"/>
              </a:lnSpc>
            </a:pPr>
            <a:endParaRPr lang="az-Latn-AZ" altLang="en-US" sz="1800" smtClean="0"/>
          </a:p>
          <a:p>
            <a:pPr indent="19050" eaLnBrk="1" hangingPunct="1">
              <a:lnSpc>
                <a:spcPct val="80000"/>
              </a:lnSpc>
            </a:pPr>
            <a:r>
              <a:rPr lang="en-US" altLang="en-US" sz="2400" b="1" smtClean="0"/>
              <a:t> </a:t>
            </a:r>
            <a:r>
              <a:rPr lang="az-Latn-AZ" altLang="en-US" sz="2400" b="1" smtClean="0"/>
              <a:t>Fərdi şikayətlər (Konvensiya, Maddə 34) </a:t>
            </a:r>
          </a:p>
          <a:p>
            <a:pPr indent="19050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800" smtClean="0"/>
              <a:t>Məhkəmə istənilən fiziki şəxsdən, qeyri-hokumət təşkilatından və ya ayrı-ayrı</a:t>
            </a:r>
            <a:r>
              <a:rPr lang="az-Latn-AZ" altLang="en-US" sz="1800" smtClean="0"/>
              <a:t> </a:t>
            </a:r>
            <a:r>
              <a:rPr lang="ru-RU" altLang="en-US" sz="1800" smtClean="0"/>
              <a:t>şəxslər qrupundan, Razılığa gələn Yuksək Tərəflərdən birinin onun bu</a:t>
            </a:r>
          </a:p>
          <a:p>
            <a:pPr indent="19050">
              <a:lnSpc>
                <a:spcPct val="80000"/>
              </a:lnSpc>
              <a:buFont typeface="Wingdings" pitchFamily="2" charset="2"/>
              <a:buNone/>
            </a:pPr>
            <a:r>
              <a:rPr lang="ru-RU" altLang="en-US" sz="1800" smtClean="0"/>
              <a:t>Konvensiyanın və ya ona dair Protokolların muddəaları ilə nəzərdə tutulmuş</a:t>
            </a:r>
            <a:r>
              <a:rPr lang="az-Latn-AZ" altLang="en-US" sz="1800" smtClean="0"/>
              <a:t> </a:t>
            </a:r>
            <a:r>
              <a:rPr lang="ru-RU" altLang="en-US" sz="1800" smtClean="0"/>
              <a:t>huquqlarını pozmasının qurbanı olduğunu iddia edən şikayətlər qəbul edə</a:t>
            </a:r>
            <a:r>
              <a:rPr lang="az-Latn-AZ" altLang="en-US" sz="1800" smtClean="0"/>
              <a:t> </a:t>
            </a:r>
            <a:r>
              <a:rPr lang="ru-RU" altLang="en-US" sz="1800" smtClean="0"/>
              <a:t>bilər.</a:t>
            </a:r>
            <a:r>
              <a:rPr lang="az-Latn-AZ" altLang="en-US" sz="1800" smtClean="0"/>
              <a:t> </a:t>
            </a:r>
            <a:r>
              <a:rPr lang="ru-RU" altLang="en-US" sz="1800" smtClean="0"/>
              <a:t>Razılığa gələn Yuksək Tərəflər bu huququn səmərəli həyata </a:t>
            </a:r>
            <a:r>
              <a:rPr lang="az-Latn-AZ" altLang="en-US" sz="1800" smtClean="0"/>
              <a:t>k</a:t>
            </a:r>
            <a:r>
              <a:rPr lang="ru-RU" altLang="en-US" sz="1800" smtClean="0"/>
              <a:t>ecirilməsinə hec</a:t>
            </a:r>
            <a:r>
              <a:rPr lang="az-Latn-AZ" altLang="en-US" sz="1800" smtClean="0"/>
              <a:t> </a:t>
            </a:r>
            <a:r>
              <a:rPr lang="ru-RU" altLang="en-US" sz="1800" smtClean="0"/>
              <a:t>bir</a:t>
            </a:r>
            <a:r>
              <a:rPr lang="az-Latn-AZ" altLang="en-US" sz="1800" smtClean="0"/>
              <a:t> </a:t>
            </a:r>
            <a:r>
              <a:rPr lang="ru-RU" altLang="en-US" sz="1800" smtClean="0"/>
              <a:t>yolla mane olmamağı ohdələrinə gotururlər.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z-Latn-AZ" altLang="en-US" sz="3200" smtClean="0"/>
              <a:t>İşin araşdırılması mərhələləri</a:t>
            </a:r>
            <a:endParaRPr lang="ru-RU" altLang="en-US" sz="32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Ərizənin Avropa Məhkəməsinə göndərilməsi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Ərizənin qeydiyyata alınması (Məhkəmədə iş üçün nömrə verilməsi, qovluq açılması)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Müvəqqəti tədbirlər (zəruri olsa)</a:t>
            </a:r>
            <a:r>
              <a:rPr lang="en-GB" altLang="en-US" sz="1600" smtClean="0">
                <a:solidFill>
                  <a:srgbClr val="005EC0"/>
                </a:solidFill>
                <a:latin typeface="Times New Roman" pitchFamily="18" charset="0"/>
              </a:rPr>
              <a:t> </a:t>
            </a:r>
            <a:endParaRPr lang="az-Latn-AZ" altLang="en-US" sz="1600" smtClean="0">
              <a:solidFill>
                <a:srgbClr val="005EC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Məruzəçi hakimin təyin olunması 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İşin tək hakim, Komitəyə və ya Palataya göndərilməsi 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Tək hakim, Komitə (yekdilliklə) şikayəti qəbuledilməyən hesab edə bilər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Əks təqdirdə ərizəni Palataya yönəldir 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İşin kommunikasiya üçün cavabdeh Dövlətə göndərilməsi 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Huquqi yardım almaq üçün müraciət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Ərizə ilə bağlı mülahizələrini yazması üçün tərəflərə imkan verilməsi (dövlətin ərizə ilə bağlı mülahizələrini Məhkəmə ərizəçiyə göndərir, Ərizəçi də həmin mülahizələrlə bağlı qeydlərini Dövlətə göndərir)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Qəbuledilənlik məsələsinin həlli (qərar (decision) qəbulu)  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Dostcasına həll üçün danışıqlar (gizli)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Mahiyyət üzrə qərar qəbulu (qərar (judgment) qəbulu) </a:t>
            </a:r>
          </a:p>
          <a:p>
            <a:pPr eaLnBrk="1" hangingPunct="1">
              <a:lnSpc>
                <a:spcPct val="80000"/>
              </a:lnSpc>
            </a:pPr>
            <a:r>
              <a:rPr lang="az-Latn-AZ" altLang="en-US" sz="1600" smtClean="0">
                <a:solidFill>
                  <a:srgbClr val="005EC0"/>
                </a:solidFill>
                <a:latin typeface="Times New Roman" pitchFamily="18" charset="0"/>
              </a:rPr>
              <a:t>Qərarın icrasına nəzarət (Avropa Şurası Nazirlər Komitəsi)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az-Latn-AZ" altLang="en-US" sz="1600" smtClean="0">
              <a:solidFill>
                <a:srgbClr val="005E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43000"/>
            <a:ext cx="7924800" cy="762000"/>
          </a:xfrm>
        </p:spPr>
        <p:txBody>
          <a:bodyPr/>
          <a:lstStyle/>
          <a:p>
            <a:pPr eaLnBrk="1" hangingPunct="1"/>
            <a:r>
              <a:rPr lang="az-Latn-AZ" altLang="en-US" sz="2400" b="0" smtClean="0"/>
              <a:t/>
            </a:r>
            <a:br>
              <a:rPr lang="az-Latn-AZ" altLang="en-US" sz="2400" b="0" smtClean="0"/>
            </a:br>
            <a:r>
              <a:rPr lang="az-Latn-AZ" altLang="en-US" sz="2400" b="0" smtClean="0"/>
              <a:t/>
            </a:r>
            <a:br>
              <a:rPr lang="az-Latn-AZ" altLang="en-US" sz="2400" b="0" smtClean="0"/>
            </a:br>
            <a:r>
              <a:rPr lang="az-Latn-AZ" altLang="en-US" sz="2400" smtClean="0"/>
              <a:t>Daxili </a:t>
            </a:r>
            <a:r>
              <a:rPr lang="en-US" altLang="en-US" sz="2400" smtClean="0"/>
              <a:t>hüquq müdafiə vasitələri</a:t>
            </a:r>
            <a:r>
              <a:rPr lang="az-Latn-AZ" altLang="en-US" sz="2400" smtClean="0"/>
              <a:t>nin t</a:t>
            </a:r>
            <a:r>
              <a:rPr lang="en-US" altLang="en-US" sz="2400" smtClean="0"/>
              <a:t>ükəndi</a:t>
            </a:r>
            <a:r>
              <a:rPr lang="az-Latn-AZ" altLang="en-US" sz="2400" smtClean="0"/>
              <a:t>rilməsi</a:t>
            </a:r>
            <a:r>
              <a:rPr lang="az-Latn-AZ" altLang="en-US" sz="2400" b="0" smtClean="0"/>
              <a:t>  </a:t>
            </a:r>
            <a:endParaRPr lang="en-US" altLang="en-US" sz="2400" b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az-Latn-AZ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Vasitələr səmərəli olmalı 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az-Latn-AZ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Azərbaycanda səmərəli müdafiə </a:t>
            </a:r>
            <a:r>
              <a:rPr lang="en-GB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vasitələr</a:t>
            </a:r>
            <a:r>
              <a:rPr lang="az-Latn-AZ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i: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---  Əksər işlər üzrə Ali Məhkəmə kassasiya instansiyası son instansiyadır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---  əlavə kassasiya instansiyası effektiv hüquqi müdafiə vasitəsi sayılmır (Həsən Babayev Azərbaycana qarşı iş, şikayət N 3</a:t>
            </a:r>
            <a:r>
              <a:rPr lang="en-GB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6454/03</a:t>
            </a:r>
            <a:r>
              <a:rPr lang="az-Latn-AZ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, qəbuledilənliklə bağlı qərar);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--- bəzi işlər üzrə Apellyasiya son sayıla bilər (CPM, həbs, işgəncələrlə bağlı şikayət olduqda);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z-Latn-AZ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--- Ombudsman və Konstitusiya Məhkəməsi effektiv hüquqi müdafiə vasitəsi sayılmır (İsmayıl İsmayilov Azərbaycana qarşı iş)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az-Latn-AZ" altLang="en-US" sz="200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İstisna hallarda müdafiə vasitələrinin tükəndirilməməsinə haqq qazandırıla bilər   (sübutetmə) – Tanrıverdiyev Azərbaycana qarşı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en-US" sz="2000" i="1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3348</TotalTime>
  <Words>1573</Words>
  <Application>Microsoft Office PowerPoint</Application>
  <PresentationFormat>Экран (4:3)</PresentationFormat>
  <Paragraphs>185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Wingdings</vt:lpstr>
      <vt:lpstr>Times New Roman</vt:lpstr>
      <vt:lpstr>Capsules</vt:lpstr>
      <vt:lpstr>Avropa İnsan Hüquqları Məhkəməsinə  müraciət şərtləri və qaydası</vt:lpstr>
      <vt:lpstr>DÜŞÜNƏK...</vt:lpstr>
      <vt:lpstr>Konvensiya ilə birbaşa qorunan hüquqlar </vt:lpstr>
      <vt:lpstr>Protokollarla mühafizə olunan hüquqlar</vt:lpstr>
      <vt:lpstr>Protokollarla mühafizə olunan hüquqlar</vt:lpstr>
      <vt:lpstr>Məhkəmənin səlahiyyətləri</vt:lpstr>
      <vt:lpstr>Şikayətlər </vt:lpstr>
      <vt:lpstr>İşin araşdırılması mərhələləri</vt:lpstr>
      <vt:lpstr>  Daxili hüquq müdafiə vasitələrinin tükəndirilməsi  </vt:lpstr>
      <vt:lpstr>6 aylıq şikayət müddəti</vt:lpstr>
      <vt:lpstr>Ratione temporis (zamana görə yurisdiksiya)</vt:lpstr>
      <vt:lpstr>Ratione personae (Konvensiya, Maddə 34) </vt:lpstr>
      <vt:lpstr>Ratione personae</vt:lpstr>
      <vt:lpstr>Ratione loci (ərazi yurisdiksiyası)</vt:lpstr>
      <vt:lpstr>Ratione materiae (məzmuna görə yurisdiksiya)</vt:lpstr>
      <vt:lpstr>Digər qəbuledilənlik şərtləri</vt:lpstr>
      <vt:lpstr>Ərizənin Avropa Məhkəməsinə gondərilməsinin xüsusiyyətləri</vt:lpstr>
      <vt:lpstr>Şikayətin göndərilmə ünvanı</vt:lpstr>
      <vt:lpstr>Məhkəmə qərarları </vt:lpstr>
      <vt:lpstr>Mahiyyəti üzrə baxışla bağlı qəti qərarlar</vt:lpstr>
      <vt:lpstr>Şikayətlərin siyahıdan çıxarılması   (Maddə 37)</vt:lpstr>
      <vt:lpstr>Əvəzin ədalətli ödənilməsi – Konvensiya Maddə 41</vt:lpstr>
      <vt:lpstr>Azərbaycanla bağlı pozuntusu tanınan maddələr</vt:lpstr>
      <vt:lpstr>                        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Eldar</cp:lastModifiedBy>
  <cp:revision>865</cp:revision>
  <cp:lastPrinted>1601-01-01T00:00:00Z</cp:lastPrinted>
  <dcterms:created xsi:type="dcterms:W3CDTF">1601-01-01T00:00:00Z</dcterms:created>
  <dcterms:modified xsi:type="dcterms:W3CDTF">2016-11-05T13:12:58Z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