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7" r:id="rId2"/>
    <p:sldId id="259" r:id="rId3"/>
    <p:sldId id="263" r:id="rId4"/>
    <p:sldId id="272" r:id="rId5"/>
    <p:sldId id="273" r:id="rId6"/>
    <p:sldId id="270" r:id="rId7"/>
    <p:sldId id="269" r:id="rId8"/>
    <p:sldId id="274" r:id="rId9"/>
    <p:sldId id="276" r:id="rId10"/>
    <p:sldId id="275" r:id="rId11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7" d="100"/>
          <a:sy n="87" d="100"/>
        </p:scale>
        <p:origin x="-14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E5EE2-6B88-41F3-822C-8E5B0F93F34F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2C88-7AC9-4C8E-BF25-5AA471F016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37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dirty="0" smtClean="0"/>
              <a:t>Əcnəbilər və AİHK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az-Latn-AZ" sz="2600" dirty="0" smtClean="0"/>
              <a:t>Günel Sevdimaliyeva</a:t>
            </a:r>
          </a:p>
          <a:p>
            <a:pPr algn="r"/>
            <a:r>
              <a:rPr lang="az-Latn-AZ" sz="2600" dirty="0" smtClean="0"/>
              <a:t>Zaur Əzimov</a:t>
            </a:r>
            <a:endParaRPr lang="ru-RU" sz="2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ƏCNƏBİLƏR VƏ AİHK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z-Latn-AZ" dirty="0" smtClean="0"/>
              <a:t>DİQQƏTİNİZƏ GÖRƏ TƏŞƏKKÜR EDİRİK!!!....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az-Latn-AZ" dirty="0" smtClean="0"/>
              <a:t>Əcnəbilərə tətbiq olunan rejimlər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6858000" cy="3048000"/>
          </a:xfrm>
        </p:spPr>
        <p:txBody>
          <a:bodyPr>
            <a:normAutofit fontScale="62500" lnSpcReduction="20000"/>
          </a:bodyPr>
          <a:lstStyle/>
          <a:p>
            <a:pPr marL="514350" indent="-514350" algn="just">
              <a:buAutoNum type="arabicPeriod"/>
            </a:pPr>
            <a:r>
              <a:rPr lang="az-Latn-AZ" sz="4400" dirty="0" smtClean="0">
                <a:solidFill>
                  <a:schemeClr val="tx1"/>
                </a:solidFill>
              </a:rPr>
              <a:t>Milli rejim</a:t>
            </a:r>
          </a:p>
          <a:p>
            <a:pPr marL="514350" indent="-514350" algn="just">
              <a:buAutoNum type="arabicPeriod"/>
            </a:pPr>
            <a:r>
              <a:rPr lang="az-Latn-AZ" sz="4400" dirty="0" smtClean="0">
                <a:solidFill>
                  <a:schemeClr val="tx1"/>
                </a:solidFill>
              </a:rPr>
              <a:t>Daha əlverişli rejim</a:t>
            </a:r>
          </a:p>
          <a:p>
            <a:pPr marL="514350" indent="-514350" algn="just">
              <a:buAutoNum type="arabicPeriod"/>
            </a:pPr>
            <a:r>
              <a:rPr lang="az-Latn-AZ" sz="4400" dirty="0" smtClean="0">
                <a:solidFill>
                  <a:schemeClr val="tx1"/>
                </a:solidFill>
              </a:rPr>
              <a:t>Xüsusi (preferensial) rejim</a:t>
            </a:r>
          </a:p>
          <a:p>
            <a:pPr marL="514350" indent="-514350" algn="just">
              <a:buAutoNum type="arabicPeriod"/>
            </a:pPr>
            <a:r>
              <a:rPr lang="az-Latn-AZ" sz="4400" dirty="0" smtClean="0">
                <a:solidFill>
                  <a:schemeClr val="tx1"/>
                </a:solidFill>
              </a:rPr>
              <a:t>Ayrı-seçkiliksiz rejim</a:t>
            </a:r>
          </a:p>
          <a:p>
            <a:pPr marL="514350" indent="-514350" algn="just">
              <a:buAutoNum type="arabicPeriod"/>
            </a:pPr>
            <a:r>
              <a:rPr lang="az-Latn-AZ" sz="4400" dirty="0" smtClean="0">
                <a:solidFill>
                  <a:schemeClr val="tx1"/>
                </a:solidFill>
              </a:rPr>
              <a:t>Retorsiya</a:t>
            </a:r>
          </a:p>
          <a:p>
            <a:pPr marL="514350" indent="-514350" algn="just"/>
            <a:endParaRPr lang="az-Latn-AZ" sz="4400" dirty="0" smtClean="0">
              <a:solidFill>
                <a:schemeClr val="tx1"/>
              </a:solidFill>
            </a:endParaRPr>
          </a:p>
          <a:p>
            <a:pPr marL="514350" indent="-514350" algn="just"/>
            <a:r>
              <a:rPr lang="az-Latn-AZ" sz="4400" dirty="0" smtClean="0">
                <a:solidFill>
                  <a:schemeClr val="tx1"/>
                </a:solidFill>
              </a:rPr>
              <a:t>								1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dirty="0" smtClean="0"/>
              <a:t>Əcnəbilərlə bağlı pozuntular	      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az-Latn-AZ" dirty="0" smtClean="0"/>
              <a:t>digər maddə(lər)lə birgə götürülməklə 14-cü maddə (ayrı-seçkiliyin qadağan olunması);</a:t>
            </a:r>
          </a:p>
          <a:p>
            <a:pPr algn="just">
              <a:buFont typeface="Wingdings" pitchFamily="2" charset="2"/>
              <a:buChar char="Ø"/>
            </a:pPr>
            <a:r>
              <a:rPr lang="az-Latn-AZ" dirty="0" smtClean="0"/>
              <a:t>4 saylı Protokolun 2-ci maddəsi (Hərəkət etmək azadlığı);</a:t>
            </a:r>
          </a:p>
          <a:p>
            <a:pPr algn="just">
              <a:buFont typeface="Wingdings" pitchFamily="2" charset="2"/>
              <a:buChar char="Ø"/>
            </a:pPr>
            <a:r>
              <a:rPr lang="az-Latn-AZ" dirty="0" smtClean="0"/>
              <a:t>4 saylı Prokolun 4-cü maddəsi (kollektiv çıxarılmanın qarşısının alınması);</a:t>
            </a:r>
          </a:p>
          <a:p>
            <a:pPr algn="just">
              <a:buFont typeface="Wingdings" pitchFamily="2" charset="2"/>
              <a:buChar char="Ø"/>
            </a:pPr>
            <a:r>
              <a:rPr lang="az-Latn-AZ" dirty="0" smtClean="0"/>
              <a:t>7 saylı Protokolun 1-ci maddəsi (Prosedur təminatlar).</a:t>
            </a:r>
          </a:p>
          <a:p>
            <a:pPr algn="just">
              <a:buFont typeface="Wingdings" pitchFamily="2" charset="2"/>
              <a:buChar char="Ø"/>
            </a:pPr>
            <a:r>
              <a:rPr lang="az-Latn-AZ" dirty="0" smtClean="0"/>
              <a:t>Ekstradisiya zamanı səmərəli hüquqi müdafiə vasitələri;</a:t>
            </a:r>
          </a:p>
          <a:p>
            <a:pPr algn="just">
              <a:buFont typeface="Wingdings" pitchFamily="2" charset="2"/>
              <a:buChar char="Ø"/>
            </a:pPr>
            <a:r>
              <a:rPr lang="az-Latn-AZ" dirty="0" smtClean="0"/>
              <a:t>Konvensiyanın hər hansı norması xüsusi olmaqla yuxarıda qeyd edilənləri əhatə edir.</a:t>
            </a:r>
          </a:p>
          <a:p>
            <a:pPr algn="just">
              <a:buFont typeface="Wingdings" pitchFamily="2" charset="2"/>
              <a:buChar char="Ø"/>
            </a:pPr>
            <a:endParaRPr lang="az-Latn-AZ" dirty="0" smtClean="0"/>
          </a:p>
          <a:p>
            <a:pPr algn="just">
              <a:buNone/>
            </a:pPr>
            <a:r>
              <a:rPr lang="az-Latn-AZ" dirty="0" smtClean="0"/>
              <a:t>								               2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dirty="0" smtClean="0"/>
              <a:t>Sultani Fransaya qarşı</a:t>
            </a:r>
            <a:br>
              <a:rPr lang="az-Latn-AZ" dirty="0" smtClean="0"/>
            </a:br>
            <a:r>
              <a:rPr lang="az-Latn-AZ" dirty="0" smtClean="0"/>
              <a:t>M.A. Kiprə qarşı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z-Latn-AZ" b="1" dirty="0" smtClean="0"/>
              <a:t>Şikayətçilərin</a:t>
            </a:r>
            <a:r>
              <a:rPr lang="ru-RU" b="1" dirty="0" smtClean="0"/>
              <a:t> işinin fərdi halları araşdırılmış </a:t>
            </a:r>
            <a:r>
              <a:rPr lang="ru-RU" dirty="0" smtClean="0"/>
              <a:t>və o</a:t>
            </a:r>
            <a:r>
              <a:rPr lang="az-Latn-AZ" dirty="0" smtClean="0"/>
              <a:t>nların</a:t>
            </a:r>
            <a:r>
              <a:rPr lang="ru-RU" dirty="0" smtClean="0"/>
              <a:t> deportasiyası barədə qərar bu araşdırma əsasında kifayət qədər əsaslandırılmışdı</a:t>
            </a:r>
            <a:r>
              <a:rPr lang="az-Latn-AZ" dirty="0" smtClean="0"/>
              <a:t>. </a:t>
            </a:r>
          </a:p>
          <a:p>
            <a:pPr>
              <a:buNone/>
            </a:pPr>
            <a:r>
              <a:rPr lang="az-Latn-AZ" dirty="0" smtClean="0"/>
              <a:t>    Ona görə də 4 saylı Protokolun 4-cü maddəsinin pozuntusu yoxdur. </a:t>
            </a:r>
          </a:p>
          <a:p>
            <a:pPr>
              <a:buNone/>
            </a:pPr>
            <a:endParaRPr lang="az-Latn-AZ" dirty="0" smtClean="0"/>
          </a:p>
          <a:p>
            <a:pPr>
              <a:buNone/>
            </a:pPr>
            <a:endParaRPr lang="az-Latn-AZ" dirty="0" smtClean="0"/>
          </a:p>
          <a:p>
            <a:pPr>
              <a:buNone/>
            </a:pPr>
            <a:r>
              <a:rPr lang="az-Latn-AZ" dirty="0" smtClean="0"/>
              <a:t>									  3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524000"/>
          </a:xfrm>
        </p:spPr>
        <p:txBody>
          <a:bodyPr>
            <a:noAutofit/>
          </a:bodyPr>
          <a:lstStyle/>
          <a:p>
            <a:r>
              <a:rPr lang="az-Latn-AZ" i="1" dirty="0" smtClean="0"/>
              <a:t>4 saylı Protokolun 4-cü maddəsi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az-Latn-AZ" b="1" dirty="0" smtClean="0"/>
          </a:p>
          <a:p>
            <a:endParaRPr lang="az-Latn-AZ" dirty="0" smtClean="0"/>
          </a:p>
          <a:p>
            <a:r>
              <a:rPr lang="az-Latn-AZ" sz="6400" dirty="0" smtClean="0"/>
              <a:t>Hirsi Camaa və başqaları İtaliyaya qarşı;</a:t>
            </a:r>
          </a:p>
          <a:p>
            <a:pPr>
              <a:buNone/>
            </a:pPr>
            <a:endParaRPr lang="az-Latn-AZ" dirty="0" smtClean="0"/>
          </a:p>
          <a:p>
            <a:pPr>
              <a:buNone/>
            </a:pPr>
            <a:r>
              <a:rPr lang="az-Latn-AZ" dirty="0" smtClean="0"/>
              <a:t>      </a:t>
            </a:r>
            <a:r>
              <a:rPr lang="en-US" sz="5600" dirty="0" err="1" smtClean="0"/>
              <a:t>Avropa</a:t>
            </a:r>
            <a:r>
              <a:rPr lang="en-US" sz="5600" dirty="0" smtClean="0"/>
              <a:t> </a:t>
            </a:r>
            <a:r>
              <a:rPr lang="en-US" sz="5600" dirty="0" err="1" smtClean="0"/>
              <a:t>Məhkəməsi</a:t>
            </a:r>
            <a:r>
              <a:rPr lang="en-US" sz="5600" dirty="0" smtClean="0"/>
              <a:t> </a:t>
            </a:r>
            <a:r>
              <a:rPr lang="en-US" sz="5600" dirty="0" err="1" smtClean="0"/>
              <a:t>bu</a:t>
            </a:r>
            <a:r>
              <a:rPr lang="en-US" sz="5600" dirty="0" smtClean="0"/>
              <a:t> </a:t>
            </a:r>
            <a:r>
              <a:rPr lang="en-US" sz="5600" dirty="0" err="1" smtClean="0"/>
              <a:t>məsələni</a:t>
            </a:r>
            <a:r>
              <a:rPr lang="en-US" sz="5600" dirty="0" smtClean="0"/>
              <a:t> ilk </a:t>
            </a:r>
            <a:r>
              <a:rPr lang="en-US" sz="5600" dirty="0" err="1" smtClean="0"/>
              <a:t>dəfə</a:t>
            </a:r>
            <a:r>
              <a:rPr lang="en-US" sz="5600" dirty="0" smtClean="0"/>
              <a:t> </a:t>
            </a:r>
            <a:r>
              <a:rPr lang="en-US" sz="5600" dirty="0" err="1" smtClean="0"/>
              <a:t>araşdırmalı</a:t>
            </a:r>
            <a:r>
              <a:rPr lang="en-US" sz="5600" dirty="0" smtClean="0"/>
              <a:t> </a:t>
            </a:r>
            <a:r>
              <a:rPr lang="en-US" sz="5600" dirty="0" err="1" smtClean="0"/>
              <a:t>oldu</a:t>
            </a:r>
            <a:r>
              <a:rPr lang="en-US" sz="5600" dirty="0" smtClean="0"/>
              <a:t> </a:t>
            </a:r>
            <a:r>
              <a:rPr lang="en-US" sz="5600" dirty="0" err="1" smtClean="0"/>
              <a:t>ki</a:t>
            </a:r>
            <a:r>
              <a:rPr lang="en-US" sz="5600" dirty="0" smtClean="0"/>
              <a:t>,</a:t>
            </a:r>
            <a:r>
              <a:rPr lang="az-Latn-AZ" sz="5600" dirty="0" smtClean="0"/>
              <a:t> </a:t>
            </a:r>
            <a:r>
              <a:rPr lang="en-US" sz="5600" dirty="0" err="1" smtClean="0"/>
              <a:t>dövlət</a:t>
            </a:r>
            <a:r>
              <a:rPr lang="en-US" sz="5600" dirty="0" smtClean="0"/>
              <a:t> </a:t>
            </a:r>
            <a:r>
              <a:rPr lang="en-US" sz="5600" dirty="0" err="1" smtClean="0"/>
              <a:t>əcnəbiləri</a:t>
            </a:r>
            <a:r>
              <a:rPr lang="en-US" sz="5600" dirty="0" smtClean="0"/>
              <a:t> </a:t>
            </a:r>
            <a:r>
              <a:rPr lang="en-US" sz="5600" dirty="0" err="1" smtClean="0"/>
              <a:t>öz</a:t>
            </a:r>
            <a:r>
              <a:rPr lang="en-US" sz="5600" dirty="0" smtClean="0"/>
              <a:t> </a:t>
            </a:r>
            <a:r>
              <a:rPr lang="en-US" sz="5600" dirty="0" err="1" smtClean="0"/>
              <a:t>ərazisi</a:t>
            </a:r>
            <a:r>
              <a:rPr lang="en-US" sz="5600" dirty="0" smtClean="0"/>
              <a:t> </a:t>
            </a:r>
            <a:r>
              <a:rPr lang="en-US" sz="5600" dirty="0" err="1" smtClean="0"/>
              <a:t>xaricindən</a:t>
            </a:r>
            <a:r>
              <a:rPr lang="en-US" sz="5600" dirty="0" smtClean="0"/>
              <a:t> </a:t>
            </a:r>
            <a:r>
              <a:rPr lang="en-US" sz="5600" dirty="0" err="1" smtClean="0"/>
              <a:t>üçüncü</a:t>
            </a:r>
            <a:r>
              <a:rPr lang="az-Latn-AZ" sz="5600" dirty="0" smtClean="0"/>
              <a:t> </a:t>
            </a:r>
            <a:r>
              <a:rPr lang="en-US" sz="5600" dirty="0" err="1" smtClean="0"/>
              <a:t>ölkəyə</a:t>
            </a:r>
            <a:r>
              <a:rPr lang="en-US" sz="5600" dirty="0" smtClean="0"/>
              <a:t> </a:t>
            </a:r>
            <a:r>
              <a:rPr lang="en-US" sz="5700" dirty="0" err="1" smtClean="0"/>
              <a:t>göndərirsə</a:t>
            </a:r>
            <a:r>
              <a:rPr lang="en-US" sz="5700" dirty="0" smtClean="0"/>
              <a:t>, 4 </a:t>
            </a:r>
            <a:r>
              <a:rPr lang="en-US" sz="5700" dirty="0" err="1" smtClean="0"/>
              <a:t>saylı</a:t>
            </a:r>
            <a:r>
              <a:rPr lang="en-US" sz="5700" dirty="0" smtClean="0"/>
              <a:t> </a:t>
            </a:r>
            <a:r>
              <a:rPr lang="en-US" sz="5700" dirty="0" err="1" smtClean="0"/>
              <a:t>Protokolun</a:t>
            </a:r>
            <a:r>
              <a:rPr lang="en-US" sz="5700" dirty="0" smtClean="0"/>
              <a:t> 4-cü </a:t>
            </a:r>
            <a:r>
              <a:rPr lang="en-US" sz="5700" dirty="0" err="1" smtClean="0"/>
              <a:t>maddəsi</a:t>
            </a:r>
            <a:r>
              <a:rPr lang="az-Latn-AZ" sz="5700" dirty="0" smtClean="0"/>
              <a:t> (əcnəbilərin kollektiv çıxarılması)</a:t>
            </a:r>
            <a:r>
              <a:rPr lang="en-US" sz="5700" dirty="0" smtClean="0"/>
              <a:t> </a:t>
            </a:r>
            <a:r>
              <a:rPr lang="en-US" sz="5700" dirty="0" err="1" smtClean="0"/>
              <a:t>bu</a:t>
            </a:r>
            <a:r>
              <a:rPr lang="en-US" sz="5700" dirty="0" smtClean="0"/>
              <a:t> </a:t>
            </a:r>
            <a:r>
              <a:rPr lang="en-US" sz="5700" dirty="0" err="1" smtClean="0"/>
              <a:t>hala</a:t>
            </a:r>
            <a:r>
              <a:rPr lang="en-US" sz="5700" dirty="0" smtClean="0"/>
              <a:t> </a:t>
            </a:r>
            <a:r>
              <a:rPr lang="en-US" sz="5700" dirty="0" err="1" smtClean="0"/>
              <a:t>şamil</a:t>
            </a:r>
            <a:r>
              <a:rPr lang="en-US" sz="5700" dirty="0" smtClean="0"/>
              <a:t> </a:t>
            </a:r>
            <a:r>
              <a:rPr lang="en-US" sz="5700" dirty="0" err="1" smtClean="0"/>
              <a:t>olunurmu</a:t>
            </a:r>
            <a:r>
              <a:rPr lang="en-US" sz="5700" dirty="0" smtClean="0"/>
              <a:t>?</a:t>
            </a:r>
            <a:endParaRPr lang="az-Latn-AZ" sz="5700" dirty="0" smtClean="0"/>
          </a:p>
          <a:p>
            <a:pPr>
              <a:buNone/>
            </a:pPr>
            <a:endParaRPr lang="az-Latn-AZ" dirty="0" smtClean="0"/>
          </a:p>
          <a:p>
            <a:pPr>
              <a:buNone/>
            </a:pPr>
            <a:endParaRPr lang="az-Latn-AZ" dirty="0" smtClean="0"/>
          </a:p>
          <a:p>
            <a:pPr>
              <a:buNone/>
            </a:pPr>
            <a:r>
              <a:rPr lang="az-Latn-AZ" dirty="0" smtClean="0"/>
              <a:t>                                                                                                                                               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i="1" dirty="0" smtClean="0"/>
              <a:t>4 saylı Protokolun 4-cü maddəsi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z-Latn-AZ" dirty="0" smtClean="0"/>
              <a:t>Hirsi Camaa və başqaları İtaliyaya qarşı;</a:t>
            </a:r>
          </a:p>
          <a:p>
            <a:pPr>
              <a:buNone/>
            </a:pPr>
            <a:endParaRPr lang="az-Latn-AZ" dirty="0" smtClean="0"/>
          </a:p>
          <a:p>
            <a:pPr>
              <a:buNone/>
            </a:pPr>
            <a:r>
              <a:rPr lang="az-Latn-AZ" b="1" dirty="0" smtClean="0"/>
              <a:t>    </a:t>
            </a:r>
            <a:r>
              <a:rPr lang="en-US" b="1" dirty="0" err="1" smtClean="0"/>
              <a:t>Məhkəmə</a:t>
            </a:r>
            <a:r>
              <a:rPr lang="en-US" b="1" dirty="0" smtClean="0"/>
              <a:t> </a:t>
            </a:r>
            <a:r>
              <a:rPr lang="en-US" b="1" dirty="0" err="1" smtClean="0"/>
              <a:t>iştirakçı</a:t>
            </a:r>
            <a:r>
              <a:rPr lang="en-US" b="1" dirty="0" smtClean="0"/>
              <a:t> </a:t>
            </a:r>
            <a:r>
              <a:rPr lang="en-US" b="1" dirty="0" err="1" smtClean="0"/>
              <a:t>dövlətin</a:t>
            </a:r>
            <a:r>
              <a:rPr lang="en-US" b="1" dirty="0" smtClean="0"/>
              <a:t> </a:t>
            </a:r>
            <a:r>
              <a:rPr lang="en-US" b="1" dirty="0" err="1" smtClean="0"/>
              <a:t>müstəsna</a:t>
            </a:r>
            <a:r>
              <a:rPr lang="en-US" b="1" dirty="0" smtClean="0"/>
              <a:t> </a:t>
            </a:r>
            <a:r>
              <a:rPr lang="en-US" b="1" dirty="0" err="1" smtClean="0"/>
              <a:t>hallarda</a:t>
            </a:r>
            <a:r>
              <a:rPr lang="en-US" b="1" dirty="0" smtClean="0"/>
              <a:t> </a:t>
            </a:r>
            <a:r>
              <a:rPr lang="en-US" b="1" dirty="0" err="1" smtClean="0"/>
              <a:t>öz</a:t>
            </a:r>
            <a:r>
              <a:rPr lang="en-US" b="1" dirty="0" smtClean="0"/>
              <a:t> </a:t>
            </a:r>
            <a:r>
              <a:rPr lang="en-US" b="1" dirty="0" err="1" smtClean="0"/>
              <a:t>yurisdiksiyasını</a:t>
            </a:r>
            <a:r>
              <a:rPr lang="en-US" b="1" dirty="0" smtClean="0"/>
              <a:t> (</a:t>
            </a:r>
            <a:r>
              <a:rPr lang="en-US" b="1" dirty="0" err="1" smtClean="0"/>
              <a:t>səlahiyyətini</a:t>
            </a:r>
            <a:r>
              <a:rPr lang="en-US" b="1" dirty="0" smtClean="0"/>
              <a:t>) </a:t>
            </a:r>
            <a:r>
              <a:rPr lang="en-US" b="1" dirty="0" err="1" smtClean="0"/>
              <a:t>milli</a:t>
            </a:r>
            <a:r>
              <a:rPr lang="en-US" b="1" dirty="0" smtClean="0"/>
              <a:t> </a:t>
            </a:r>
            <a:r>
              <a:rPr lang="en-US" b="1" dirty="0" err="1" smtClean="0"/>
              <a:t>ərazisi</a:t>
            </a:r>
            <a:r>
              <a:rPr lang="en-US" b="1" dirty="0" smtClean="0"/>
              <a:t> </a:t>
            </a:r>
            <a:r>
              <a:rPr lang="en-US" b="1" dirty="0" err="1" smtClean="0"/>
              <a:t>xaricində</a:t>
            </a:r>
            <a:r>
              <a:rPr lang="en-US" b="1" dirty="0" smtClean="0"/>
              <a:t> </a:t>
            </a:r>
            <a:r>
              <a:rPr lang="en-US" b="1" dirty="0" err="1" smtClean="0"/>
              <a:t>həyata</a:t>
            </a:r>
            <a:r>
              <a:rPr lang="en-US" b="1" dirty="0" smtClean="0"/>
              <a:t> </a:t>
            </a:r>
            <a:r>
              <a:rPr lang="en-US" b="1" dirty="0" err="1" smtClean="0"/>
              <a:t>keçirdiyini</a:t>
            </a:r>
            <a:r>
              <a:rPr lang="en-US" b="1" dirty="0" smtClean="0"/>
              <a:t> </a:t>
            </a:r>
            <a:r>
              <a:rPr lang="en-US" b="1" dirty="0" err="1" smtClean="0"/>
              <a:t>müəyyən</a:t>
            </a:r>
            <a:r>
              <a:rPr lang="en-US" b="1" dirty="0" smtClean="0"/>
              <a:t> </a:t>
            </a:r>
            <a:r>
              <a:rPr lang="en-US" b="1" dirty="0" err="1" smtClean="0"/>
              <a:t>edibsə</a:t>
            </a:r>
            <a:r>
              <a:rPr lang="en-US" b="1" dirty="0" smtClean="0"/>
              <a:t>, </a:t>
            </a:r>
            <a:r>
              <a:rPr lang="en-US" b="1" dirty="0" err="1" smtClean="0"/>
              <a:t>qəbul</a:t>
            </a:r>
            <a:r>
              <a:rPr lang="en-US" b="1" dirty="0" smtClean="0"/>
              <a:t> </a:t>
            </a:r>
            <a:r>
              <a:rPr lang="en-US" b="1" dirty="0" err="1" smtClean="0"/>
              <a:t>edə</a:t>
            </a:r>
            <a:r>
              <a:rPr lang="en-US" b="1" dirty="0" smtClean="0"/>
              <a:t> </a:t>
            </a:r>
            <a:r>
              <a:rPr lang="en-US" b="1" dirty="0" err="1" smtClean="0"/>
              <a:t>bilər</a:t>
            </a:r>
            <a:r>
              <a:rPr lang="en-US" b="1" dirty="0" smtClean="0"/>
              <a:t> </a:t>
            </a:r>
            <a:r>
              <a:rPr lang="en-US" b="1" dirty="0" err="1" smtClean="0"/>
              <a:t>ki</a:t>
            </a:r>
            <a:r>
              <a:rPr lang="en-US" b="1" dirty="0" smtClean="0"/>
              <a:t>, </a:t>
            </a:r>
            <a:r>
              <a:rPr lang="en-US" b="1" dirty="0" err="1" smtClean="0"/>
              <a:t>həmin</a:t>
            </a:r>
            <a:r>
              <a:rPr lang="en-US" b="1" dirty="0" smtClean="0"/>
              <a:t> </a:t>
            </a:r>
            <a:r>
              <a:rPr lang="en-US" b="1" dirty="0" err="1" smtClean="0"/>
              <a:t>dövlət</a:t>
            </a:r>
            <a:r>
              <a:rPr lang="en-US" b="1" dirty="0" smtClean="0"/>
              <a:t> </a:t>
            </a:r>
            <a:r>
              <a:rPr lang="en-US" b="1" dirty="0" err="1" smtClean="0"/>
              <a:t>tərəfindən</a:t>
            </a:r>
            <a:r>
              <a:rPr lang="en-US" b="1" dirty="0" smtClean="0"/>
              <a:t> </a:t>
            </a:r>
            <a:r>
              <a:rPr lang="en-US" b="1" dirty="0" err="1" smtClean="0"/>
              <a:t>yurisdiksiyanın</a:t>
            </a:r>
            <a:r>
              <a:rPr lang="en-US" b="1" dirty="0" smtClean="0"/>
              <a:t> </a:t>
            </a:r>
            <a:r>
              <a:rPr lang="en-US" b="1" dirty="0" err="1" smtClean="0"/>
              <a:t>ölkə</a:t>
            </a:r>
            <a:r>
              <a:rPr lang="en-US" b="1" dirty="0" smtClean="0"/>
              <a:t> </a:t>
            </a:r>
            <a:r>
              <a:rPr lang="en-US" b="1" dirty="0" err="1" smtClean="0"/>
              <a:t>ərazisindən</a:t>
            </a:r>
            <a:r>
              <a:rPr lang="en-US" b="1" dirty="0" smtClean="0"/>
              <a:t> </a:t>
            </a:r>
            <a:r>
              <a:rPr lang="en-US" b="1" dirty="0" err="1" smtClean="0"/>
              <a:t>kənarda</a:t>
            </a:r>
            <a:r>
              <a:rPr lang="en-US" b="1" dirty="0" smtClean="0"/>
              <a:t> </a:t>
            </a:r>
            <a:r>
              <a:rPr lang="en-US" b="1" dirty="0" err="1" smtClean="0"/>
              <a:t>həyata</a:t>
            </a:r>
            <a:r>
              <a:rPr lang="en-US" b="1" dirty="0" smtClean="0"/>
              <a:t> </a:t>
            </a:r>
            <a:r>
              <a:rPr lang="en-US" b="1" dirty="0" err="1" smtClean="0"/>
              <a:t>keçirilməsi</a:t>
            </a:r>
            <a:r>
              <a:rPr lang="en-US" b="1" dirty="0" smtClean="0"/>
              <a:t> </a:t>
            </a:r>
            <a:r>
              <a:rPr lang="en-US" b="1" dirty="0" err="1" smtClean="0"/>
              <a:t>kollektiv</a:t>
            </a:r>
            <a:r>
              <a:rPr lang="en-US" b="1" dirty="0" smtClean="0"/>
              <a:t> </a:t>
            </a:r>
            <a:r>
              <a:rPr lang="en-US" b="1" dirty="0" err="1" smtClean="0"/>
              <a:t>çıxarılma</a:t>
            </a:r>
            <a:r>
              <a:rPr lang="en-US" b="1" dirty="0" smtClean="0"/>
              <a:t> </a:t>
            </a:r>
            <a:r>
              <a:rPr lang="en-US" b="1" dirty="0" err="1" smtClean="0"/>
              <a:t>formasını</a:t>
            </a:r>
            <a:r>
              <a:rPr lang="en-US" b="1" dirty="0" smtClean="0"/>
              <a:t> </a:t>
            </a:r>
            <a:r>
              <a:rPr lang="en-US" b="1" dirty="0" err="1" smtClean="0"/>
              <a:t>alıb</a:t>
            </a:r>
            <a:r>
              <a:rPr lang="en-US" b="1" dirty="0" smtClean="0"/>
              <a:t>.</a:t>
            </a:r>
            <a:endParaRPr lang="az-Latn-AZ" b="1" dirty="0" smtClean="0"/>
          </a:p>
          <a:p>
            <a:pPr>
              <a:buNone/>
            </a:pPr>
            <a:endParaRPr lang="az-Latn-AZ" b="1" dirty="0" smtClean="0"/>
          </a:p>
          <a:p>
            <a:pPr>
              <a:buNone/>
            </a:pPr>
            <a:r>
              <a:rPr lang="az-Latn-AZ" b="1" dirty="0" smtClean="0"/>
              <a:t>									5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524000"/>
          </a:xfrm>
        </p:spPr>
        <p:txBody>
          <a:bodyPr>
            <a:noAutofit/>
          </a:bodyPr>
          <a:lstStyle/>
          <a:p>
            <a:r>
              <a:rPr lang="en-GB" i="1" dirty="0" smtClean="0"/>
              <a:t>TRAVAUX PRÉPARATOIRES</a:t>
            </a:r>
            <a:r>
              <a:rPr lang="az-Latn-AZ" i="1" dirty="0" smtClean="0"/>
              <a:t/>
            </a:r>
            <a:br>
              <a:rPr lang="az-Latn-AZ" i="1" dirty="0" smtClean="0"/>
            </a:br>
            <a:r>
              <a:rPr lang="az-Latn-AZ" i="1" dirty="0" smtClean="0"/>
              <a:t> 7 saylı Protokol 1-ci maddə	</a:t>
            </a:r>
            <a:br>
              <a:rPr lang="az-Latn-AZ" i="1" dirty="0" smtClean="0"/>
            </a:br>
            <a:r>
              <a:rPr lang="az-Latn-AZ" i="1" dirty="0" smtClean="0"/>
              <a:t>Məhkəmə tərəfindən araşdırılır: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az-Latn-AZ" b="1" dirty="0" smtClean="0"/>
          </a:p>
          <a:p>
            <a:pPr>
              <a:buNone/>
            </a:pPr>
            <a:endParaRPr lang="az-Latn-AZ" dirty="0" smtClean="0"/>
          </a:p>
          <a:p>
            <a:pPr>
              <a:buNone/>
            </a:pPr>
            <a:r>
              <a:rPr lang="az-Latn-AZ" dirty="0" smtClean="0"/>
              <a:t>Nolan Rusiyaya qarşı iş</a:t>
            </a:r>
          </a:p>
          <a:p>
            <a:r>
              <a:rPr lang="az-Latn-AZ" dirty="0" smtClean="0"/>
              <a:t>Əcnəbi rezidentdirmi;</a:t>
            </a:r>
          </a:p>
          <a:p>
            <a:r>
              <a:rPr lang="az-Latn-AZ" dirty="0" smtClean="0"/>
              <a:t>dövlətin ərazisində qanuni əsaslarla yaşayırmı;</a:t>
            </a:r>
          </a:p>
          <a:p>
            <a:r>
              <a:rPr lang="az-Latn-AZ" dirty="0" smtClean="0"/>
              <a:t>Çıxarılmışdırmı.</a:t>
            </a:r>
          </a:p>
          <a:p>
            <a:endParaRPr lang="az-Latn-AZ" dirty="0" smtClean="0"/>
          </a:p>
          <a:p>
            <a:pPr>
              <a:buNone/>
            </a:pPr>
            <a:r>
              <a:rPr lang="az-Latn-AZ" dirty="0" smtClean="0"/>
              <a:t>									6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dirty="0" smtClean="0"/>
              <a:t>Əcnəbilərlə bağlı Azərbaycana qarşı işlər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z-Latn-AZ" dirty="0" smtClean="0"/>
              <a:t>Qarayev Azərbaycana qarşı;</a:t>
            </a:r>
          </a:p>
          <a:p>
            <a:pPr>
              <a:buNone/>
            </a:pPr>
            <a:endParaRPr lang="az-Latn-AZ" dirty="0" smtClean="0"/>
          </a:p>
          <a:p>
            <a:r>
              <a:rPr lang="az-Latn-AZ" dirty="0" smtClean="0"/>
              <a:t>Çankayev Azərbaycana qarşı;</a:t>
            </a:r>
          </a:p>
          <a:p>
            <a:pPr>
              <a:buNone/>
            </a:pPr>
            <a:endParaRPr lang="az-Latn-AZ" dirty="0" smtClean="0"/>
          </a:p>
          <a:p>
            <a:r>
              <a:rPr lang="az-Latn-AZ" dirty="0" smtClean="0"/>
              <a:t>Terşiyev Azərbaycana qarşı;</a:t>
            </a:r>
          </a:p>
          <a:p>
            <a:pPr>
              <a:buNone/>
            </a:pPr>
            <a:endParaRPr lang="az-Latn-AZ" dirty="0" smtClean="0"/>
          </a:p>
          <a:p>
            <a:r>
              <a:rPr lang="az-Latn-AZ" dirty="0" smtClean="0"/>
              <a:t>Sarqsyan Azərbaycana qarşı. </a:t>
            </a:r>
          </a:p>
          <a:p>
            <a:pPr>
              <a:buNone/>
            </a:pPr>
            <a:r>
              <a:rPr lang="az-Latn-AZ" dirty="0" smtClean="0"/>
              <a:t>                                                                              7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dirty="0" smtClean="0"/>
              <a:t/>
            </a:r>
            <a:br>
              <a:rPr lang="az-Latn-AZ" dirty="0" smtClean="0"/>
            </a:br>
            <a:r>
              <a:rPr lang="az-Latn-AZ" dirty="0" smtClean="0"/>
              <a:t>Digər maddə ilə birgə götürülməklə	 14-cü maddə</a:t>
            </a:r>
            <a:br>
              <a:rPr lang="az-Latn-AZ" dirty="0" smtClean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az-Latn-AZ" dirty="0" smtClean="0"/>
              <a:t>Odanaxyu Birləşmiş Krallığa qarşı;</a:t>
            </a:r>
          </a:p>
          <a:p>
            <a:pPr>
              <a:buFont typeface="Wingdings" pitchFamily="2" charset="2"/>
              <a:buChar char="Ø"/>
            </a:pPr>
            <a:r>
              <a:rPr lang="az-Latn-AZ" dirty="0" smtClean="0"/>
              <a:t>Kiyutin Rusiyaya qarşı;</a:t>
            </a:r>
          </a:p>
          <a:p>
            <a:pPr>
              <a:buFont typeface="Wingdings" pitchFamily="2" charset="2"/>
              <a:buChar char="Ø"/>
            </a:pPr>
            <a:r>
              <a:rPr lang="az-Latn-AZ" dirty="0" smtClean="0"/>
              <a:t>Kuriç Sloveniyaya qarşı;</a:t>
            </a:r>
          </a:p>
          <a:p>
            <a:pPr>
              <a:buFont typeface="Wingdings" pitchFamily="2" charset="2"/>
              <a:buChar char="Ø"/>
            </a:pPr>
            <a:r>
              <a:rPr lang="az-Latn-AZ" dirty="0" smtClean="0"/>
              <a:t>Orşuş Xorvatiyaya qarşı;</a:t>
            </a:r>
          </a:p>
          <a:p>
            <a:pPr>
              <a:buFont typeface="Wingdings" pitchFamily="2" charset="2"/>
              <a:buChar char="Ø"/>
            </a:pPr>
            <a:r>
              <a:rPr lang="az-Latn-AZ" dirty="0" smtClean="0"/>
              <a:t>Andreyeva Latviyaya qarşı;</a:t>
            </a:r>
          </a:p>
          <a:p>
            <a:pPr>
              <a:buFont typeface="Wingdings" pitchFamily="2" charset="2"/>
              <a:buChar char="Ø"/>
            </a:pPr>
            <a:r>
              <a:rPr lang="az-Latn-AZ" dirty="0" smtClean="0"/>
              <a:t>Ponamaryovı Bolqarıstana qarşı və s...</a:t>
            </a:r>
          </a:p>
          <a:p>
            <a:pPr>
              <a:buNone/>
            </a:pPr>
            <a:r>
              <a:rPr lang="az-Latn-AZ" dirty="0" smtClean="0"/>
              <a:t>									  8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294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Əcnəbilər və AİHK</vt:lpstr>
      <vt:lpstr>Əcnəbilərə tətbiq olunan rejimlər</vt:lpstr>
      <vt:lpstr>Əcnəbilərlə bağlı pozuntular       </vt:lpstr>
      <vt:lpstr>Sultani Fransaya qarşı M.A. Kiprə qarşı</vt:lpstr>
      <vt:lpstr>4 saylı Protokolun 4-cü maddəsi</vt:lpstr>
      <vt:lpstr>4 saylı Protokolun 4-cü maddəsi</vt:lpstr>
      <vt:lpstr>TRAVAUX PRÉPARATOIRES  7 saylı Protokol 1-ci maddə  Məhkəmə tərəfindən araşdırılır:</vt:lpstr>
      <vt:lpstr>Əcnəbilərlə bağlı Azərbaycana qarşı işlər</vt:lpstr>
      <vt:lpstr> Digər maddə ilə birgə götürülməklə  14-cü maddə </vt:lpstr>
      <vt:lpstr>ƏCNƏBİLƏR VƏ AİHK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Gürcüstan Rusiyaya qarşı 03.07.2014</dc:title>
  <dc:creator>Gunel</dc:creator>
  <cp:lastModifiedBy>ROVSHANOVA Vafa</cp:lastModifiedBy>
  <cp:revision>105</cp:revision>
  <dcterms:created xsi:type="dcterms:W3CDTF">2006-08-16T00:00:00Z</dcterms:created>
  <dcterms:modified xsi:type="dcterms:W3CDTF">2016-05-19T12:37:44Z</dcterms:modified>
</cp:coreProperties>
</file>