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1A13728-2834-4037-B0B5-3A0D42ED50CA}" type="datetimeFigureOut">
              <a:rPr lang="fr-FR"/>
              <a:pPr>
                <a:defRPr/>
              </a:pPr>
              <a:t>05/11/2016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468086-97A1-423A-A621-537F57795AE1}"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A0BAC07-278B-459F-9D23-FA3914984C72}" type="datetimeFigureOut">
              <a:rPr lang="fr-FR"/>
              <a:pPr>
                <a:defRPr/>
              </a:pPr>
              <a:t>05/11/2016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9F830D5-31C7-4785-A236-B96C0A022469}"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97A6C85-BB9E-48B0-A8DD-C23306999330}" type="datetimeFigureOut">
              <a:rPr lang="fr-FR"/>
              <a:pPr>
                <a:defRPr/>
              </a:pPr>
              <a:t>05/11/2016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4D6079A-4541-4104-B012-D4B443E989E8}"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C0A834C-36B1-4AB9-91F4-9ABE23C61866}" type="datetimeFigureOut">
              <a:rPr lang="fr-FR"/>
              <a:pPr>
                <a:defRPr/>
              </a:pPr>
              <a:t>05/11/2016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D334B12-27A6-47AE-A167-B4529EFC8FEA}"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628C4F5-50B7-4CB7-9A21-1FECBB1C3F29}" type="datetimeFigureOut">
              <a:rPr lang="fr-FR"/>
              <a:pPr>
                <a:defRPr/>
              </a:pPr>
              <a:t>05/11/2016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B5B7E53-18DA-4FB8-AF4C-79786FB21200}"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0C7F1A0-D8B1-49F4-8406-3E1846E569B1}" type="datetimeFigureOut">
              <a:rPr lang="fr-FR"/>
              <a:pPr>
                <a:defRPr/>
              </a:pPr>
              <a:t>05/11/2016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759664F-5138-484F-9360-7DC14EE272EA}"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85C5CD73-4E4E-4558-891E-ED294F5464F8}" type="datetimeFigureOut">
              <a:rPr lang="fr-FR"/>
              <a:pPr>
                <a:defRPr/>
              </a:pPr>
              <a:t>05/11/2016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418F387E-B201-4AAC-8D98-9E06D4585DCE}"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712F111-AFEB-4B28-9714-EDC5E1D900FC}" type="datetimeFigureOut">
              <a:rPr lang="fr-FR"/>
              <a:pPr>
                <a:defRPr/>
              </a:pPr>
              <a:t>05/11/2016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9518036-ACAE-4ACB-A3B7-DC16DBEE3D6D}"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714DF23-7721-4016-BC25-245A72C50234}" type="datetimeFigureOut">
              <a:rPr lang="fr-FR"/>
              <a:pPr>
                <a:defRPr/>
              </a:pPr>
              <a:t>05/11/2016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1F040A7-3FAC-485C-89AD-44776F318C51}"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5D5BBF5-4BC8-4773-84B9-3BA408821A2C}" type="datetimeFigureOut">
              <a:rPr lang="fr-FR"/>
              <a:pPr>
                <a:defRPr/>
              </a:pPr>
              <a:t>05/11/2016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245812C-1E30-4D3E-80CF-7E9C5EAEFF06}"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99C0A08-B2C2-47E1-9053-22C39EEE5192}" type="datetimeFigureOut">
              <a:rPr lang="fr-FR"/>
              <a:pPr>
                <a:defRPr/>
              </a:pPr>
              <a:t>05/11/2016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F5394FD-BD85-48A5-A116-9C4700FF6536}"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87E742C-E64F-4CD0-8459-EFCCC3AA7ED3}" type="datetimeFigureOut">
              <a:rPr lang="fr-FR"/>
              <a:pPr>
                <a:defRPr/>
              </a:pPr>
              <a:t>05/11/2016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8477960-0E95-474C-98D8-8E3D67F7053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908050"/>
            <a:ext cx="7772400" cy="4105275"/>
          </a:xfrm>
        </p:spPr>
        <p:txBody>
          <a:bodyPr/>
          <a:lstStyle/>
          <a:p>
            <a:pPr eaLnBrk="1" hangingPunct="1"/>
            <a:r>
              <a:rPr lang="fr-FR" altLang="en-US" b="1" i="1" smtClean="0">
                <a:solidFill>
                  <a:srgbClr val="000000"/>
                </a:solidFill>
                <a:ea typeface="Calibri" pitchFamily="34" charset="0"/>
                <a:cs typeface="Calibri" pitchFamily="34" charset="0"/>
                <a:sym typeface="Calibri" pitchFamily="34" charset="0"/>
              </a:rPr>
              <a:t>Konvensiyanın təfsir prinsipləri (nəzəri və praktiki yanaşma) </a:t>
            </a:r>
          </a:p>
        </p:txBody>
      </p:sp>
      <p:sp>
        <p:nvSpPr>
          <p:cNvPr id="3" name="Sous-titre 2"/>
          <p:cNvSpPr>
            <a:spLocks noGrp="1"/>
          </p:cNvSpPr>
          <p:nvPr>
            <p:ph type="subTitle" idx="1"/>
          </p:nvPr>
        </p:nvSpPr>
        <p:spPr>
          <a:xfrm>
            <a:off x="1371600" y="5084763"/>
            <a:ext cx="6153150" cy="554037"/>
          </a:xfrm>
        </p:spPr>
        <p:txBody>
          <a:bodyPr rtlCol="0">
            <a:normAutofit lnSpcReduction="10000"/>
          </a:bodyPr>
          <a:lstStyle/>
          <a:p>
            <a:pPr algn="r" eaLnBrk="1" fontAlgn="auto" hangingPunct="1">
              <a:spcAft>
                <a:spcPts val="0"/>
              </a:spcAft>
              <a:buFont typeface="Arial" pitchFamily="34" charset="0"/>
              <a:buNone/>
              <a:defRPr/>
            </a:pPr>
            <a:r>
              <a:rPr lang="az-Latn-AZ" dirty="0" smtClean="0"/>
              <a:t>Könül Qasımova</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FR" altLang="en-US" sz="4000" b="1" smtClean="0">
                <a:solidFill>
                  <a:srgbClr val="000000"/>
                </a:solidFill>
                <a:ea typeface="Calibri" pitchFamily="34" charset="0"/>
                <a:cs typeface="Calibri" pitchFamily="34" charset="0"/>
                <a:sym typeface="Calibri" pitchFamily="34" charset="0"/>
              </a:rPr>
              <a:t>MÜLAHİZƏ SƏRBƏSTLİYİ DOKTRİNASI </a:t>
            </a:r>
          </a:p>
        </p:txBody>
      </p:sp>
      <p:sp>
        <p:nvSpPr>
          <p:cNvPr id="11267" name="Espace réservé du contenu 2"/>
          <p:cNvSpPr>
            <a:spLocks noGrp="1"/>
          </p:cNvSpPr>
          <p:nvPr>
            <p:ph idx="1"/>
          </p:nvPr>
        </p:nvSpPr>
        <p:spPr/>
        <p:txBody>
          <a:bodyPr/>
          <a:lstStyle/>
          <a:p>
            <a:pPr eaLnBrk="1" hangingPunct="1">
              <a:lnSpc>
                <a:spcPct val="90000"/>
              </a:lnSpc>
            </a:pPr>
            <a:r>
              <a:rPr lang="fr-FR" altLang="en-US" sz="3000" smtClean="0">
                <a:solidFill>
                  <a:srgbClr val="000000"/>
                </a:solidFill>
                <a:ea typeface="Calibri" pitchFamily="34" charset="0"/>
                <a:cs typeface="Calibri" pitchFamily="34" charset="0"/>
                <a:sym typeface="Calibri" pitchFamily="34" charset="0"/>
              </a:rPr>
              <a:t>Maddə 8-11 və Prot.1 maddə 1</a:t>
            </a:r>
          </a:p>
          <a:p>
            <a:pPr eaLnBrk="1" hangingPunct="1">
              <a:lnSpc>
                <a:spcPct val="90000"/>
              </a:lnSpc>
            </a:pPr>
            <a:r>
              <a:rPr lang="fr-FR" altLang="en-US" sz="3000" smtClean="0">
                <a:solidFill>
                  <a:srgbClr val="000000"/>
                </a:solidFill>
                <a:ea typeface="Calibri" pitchFamily="34" charset="0"/>
                <a:cs typeface="Calibri" pitchFamily="34" charset="0"/>
                <a:sym typeface="Calibri" pitchFamily="34" charset="0"/>
              </a:rPr>
              <a:t>Mülahizə sərbəstliyinin genişliyi kontekstdən asılı olaraq dəyişir. Bəzən  o, məhdud çərçivəli ola bilər, bu halda dövlətlərə kiçik diskresiya hüququ verilir. </a:t>
            </a:r>
          </a:p>
          <a:p>
            <a:pPr eaLnBrk="1" hangingPunct="1">
              <a:lnSpc>
                <a:spcPct val="90000"/>
              </a:lnSpc>
            </a:pPr>
            <a:r>
              <a:rPr lang="fr-FR" altLang="en-US" sz="3000" smtClean="0">
                <a:solidFill>
                  <a:srgbClr val="000000"/>
                </a:solidFill>
                <a:ea typeface="Calibri" pitchFamily="34" charset="0"/>
                <a:cs typeface="Calibri" pitchFamily="34" charset="0"/>
                <a:sym typeface="Calibri" pitchFamily="34" charset="0"/>
              </a:rPr>
              <a:t>Məhkəmənin  nə vaxt geniş, nə vaxt məhdud yanaşmadan istifadə edəcəyi haqqında qəti qənaətə varmaq mümkün deyil</a:t>
            </a:r>
          </a:p>
          <a:p>
            <a:pPr eaLnBrk="1" hangingPunct="1">
              <a:lnSpc>
                <a:spcPct val="90000"/>
              </a:lnSpc>
              <a:buFont typeface="Calibri" pitchFamily="34" charset="0"/>
              <a:buNone/>
            </a:pPr>
            <a:r>
              <a:rPr lang="fr-FR" altLang="en-US" sz="2800" b="1" u="sng" smtClean="0">
                <a:solidFill>
                  <a:srgbClr val="000000"/>
                </a:solidFill>
                <a:ea typeface="Calibri" pitchFamily="34" charset="0"/>
                <a:cs typeface="Calibri" pitchFamily="34" charset="0"/>
                <a:sym typeface="Calibri" pitchFamily="34" charset="0"/>
              </a:rPr>
              <a:t>(</a:t>
            </a:r>
            <a:r>
              <a:rPr lang="fr-FR" altLang="en-US" sz="2800" b="1" i="1" u="sng" smtClean="0">
                <a:solidFill>
                  <a:srgbClr val="000000"/>
                </a:solidFill>
                <a:ea typeface="Calibri" pitchFamily="34" charset="0"/>
                <a:cs typeface="Calibri" pitchFamily="34" charset="0"/>
                <a:sym typeface="Calibri" pitchFamily="34" charset="0"/>
              </a:rPr>
              <a:t>Lautsi</a:t>
            </a:r>
            <a:r>
              <a:rPr lang="fr-FR" altLang="en-US" sz="2800" b="1" u="sng" smtClean="0">
                <a:solidFill>
                  <a:srgbClr val="000000"/>
                </a:solidFill>
                <a:ea typeface="Calibri" pitchFamily="34" charset="0"/>
                <a:cs typeface="Calibri" pitchFamily="34" charset="0"/>
                <a:sym typeface="Calibri" pitchFamily="34" charset="0"/>
              </a:rPr>
              <a:t> işi: Palata və Böyük Palata tərəfindən fərqli yanaşa)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altLang="en-US" sz="4000" b="1" smtClean="0">
                <a:solidFill>
                  <a:srgbClr val="000000"/>
                </a:solidFill>
                <a:ea typeface="Calibri" pitchFamily="34" charset="0"/>
                <a:cs typeface="Calibri" pitchFamily="34" charset="0"/>
                <a:sym typeface="Calibri" pitchFamily="34" charset="0"/>
              </a:rPr>
              <a:t>DÖRDÜNCÜ İNSTANSİYA DOKTRİNASİ</a:t>
            </a:r>
          </a:p>
        </p:txBody>
      </p:sp>
      <p:sp>
        <p:nvSpPr>
          <p:cNvPr id="12291" name="Espace réservé du contenu 2"/>
          <p:cNvSpPr>
            <a:spLocks noGrp="1"/>
          </p:cNvSpPr>
          <p:nvPr>
            <p:ph idx="1"/>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Məhkəmənin milli ədliyyə sistemlərində məhkəmələrin qəbul etdiyi qərara ifrat müdaxilə etməkdən çəkinməsinə imkan verir</a:t>
            </a:r>
          </a:p>
          <a:p>
            <a:pPr eaLnBrk="1" hangingPunct="1"/>
            <a:r>
              <a:rPr lang="fr-FR" altLang="en-US" smtClean="0">
                <a:solidFill>
                  <a:srgbClr val="000000"/>
                </a:solidFill>
                <a:ea typeface="Calibri" pitchFamily="34" charset="0"/>
                <a:cs typeface="Calibri" pitchFamily="34" charset="0"/>
                <a:sym typeface="Calibri" pitchFamily="34" charset="0"/>
              </a:rPr>
              <a:t>6(1)-ci maddənin pozulması ittihamları ilə əlaqədar istifadə edilir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pPr eaLnBrk="1" hangingPunct="1"/>
            <a:endParaRPr lang="lv-LV" altLang="en-US" smtClean="0"/>
          </a:p>
        </p:txBody>
      </p:sp>
      <p:sp>
        <p:nvSpPr>
          <p:cNvPr id="13315" name="Espace réservé du contenu 2"/>
          <p:cNvSpPr>
            <a:spLocks noGrp="1"/>
          </p:cNvSpPr>
          <p:nvPr>
            <p:ph idx="1"/>
          </p:nvPr>
        </p:nvSpPr>
        <p:spPr>
          <a:xfrm>
            <a:off x="457200" y="1916113"/>
            <a:ext cx="8229600" cy="4210050"/>
          </a:xfrm>
        </p:spPr>
        <p:txBody>
          <a:bodyPr/>
          <a:lstStyle/>
          <a:p>
            <a:pPr algn="ctr" eaLnBrk="1" hangingPunct="1">
              <a:buFont typeface="Calibri" pitchFamily="34" charset="0"/>
              <a:buNone/>
            </a:pPr>
            <a:r>
              <a:rPr lang="fr-FR" altLang="en-US" sz="5400" b="1" smtClean="0">
                <a:solidFill>
                  <a:srgbClr val="FF0000"/>
                </a:solidFill>
                <a:ea typeface="Calibri" pitchFamily="34" charset="0"/>
                <a:cs typeface="Calibri" pitchFamily="34" charset="0"/>
                <a:sym typeface="Calibri" pitchFamily="34" charset="0"/>
              </a:rPr>
              <a:t>MƏHKƏMƏ HAKİMİYYƏTİNİN AKTİVİST TƏFSİR PRİNSİPLƏRİ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pPr eaLnBrk="1" hangingPunct="1"/>
            <a:r>
              <a:rPr lang="fr-FR" altLang="en-US" sz="4000" b="1" smtClean="0">
                <a:solidFill>
                  <a:srgbClr val="000000"/>
                </a:solidFill>
                <a:ea typeface="Calibri" pitchFamily="34" charset="0"/>
                <a:cs typeface="Calibri" pitchFamily="34" charset="0"/>
                <a:sym typeface="Calibri" pitchFamily="34" charset="0"/>
              </a:rPr>
              <a:t>MÜSTƏQİL ANLAYIŞ DOKTRİNASI</a:t>
            </a:r>
          </a:p>
        </p:txBody>
      </p:sp>
      <p:sp>
        <p:nvSpPr>
          <p:cNvPr id="14339" name="Espace réservé du contenu 2"/>
          <p:cNvSpPr>
            <a:spLocks noGrp="1"/>
          </p:cNvSpPr>
          <p:nvPr>
            <p:ph idx="1"/>
          </p:nvPr>
        </p:nvSpPr>
        <p:spPr/>
        <p:txBody>
          <a:bodyPr/>
          <a:lstStyle/>
          <a:p>
            <a:pPr eaLnBrk="1" hangingPunct="1"/>
            <a:r>
              <a:rPr lang="fr-FR" altLang="en-US" sz="3000" smtClean="0">
                <a:solidFill>
                  <a:srgbClr val="000000"/>
                </a:solidFill>
                <a:ea typeface="Calibri" pitchFamily="34" charset="0"/>
                <a:cs typeface="Calibri" pitchFamily="34" charset="0"/>
                <a:sym typeface="Calibri" pitchFamily="34" charset="0"/>
              </a:rPr>
              <a:t>Predmet və məqsədə əsaslanan təfsirlə, lakin həmçinin digər bütün </a:t>
            </a:r>
            <a:r>
              <a:rPr lang="fr-FR" altLang="en-US" sz="3000" smtClean="0">
                <a:solidFill>
                  <a:srgbClr val="FF0000"/>
                </a:solidFill>
                <a:ea typeface="Calibri" pitchFamily="34" charset="0"/>
                <a:cs typeface="Calibri" pitchFamily="34" charset="0"/>
                <a:sym typeface="Calibri" pitchFamily="34" charset="0"/>
              </a:rPr>
              <a:t>aktivist</a:t>
            </a:r>
            <a:r>
              <a:rPr lang="fr-FR" altLang="en-US" sz="3000" smtClean="0">
                <a:solidFill>
                  <a:srgbClr val="000000"/>
                </a:solidFill>
                <a:ea typeface="Calibri" pitchFamily="34" charset="0"/>
                <a:cs typeface="Calibri" pitchFamily="34" charset="0"/>
                <a:sym typeface="Calibri" pitchFamily="34" charset="0"/>
              </a:rPr>
              <a:t> təfsir prinsipləri ilə sıx əlaqəli, xüsusi təfsir prinsipini təcəssüm etdirir.</a:t>
            </a:r>
          </a:p>
          <a:p>
            <a:pPr eaLnBrk="1" hangingPunct="1"/>
            <a:r>
              <a:rPr lang="fr-FR" altLang="en-US" sz="3000" b="1" smtClean="0">
                <a:solidFill>
                  <a:srgbClr val="000000"/>
                </a:solidFill>
                <a:ea typeface="Calibri" pitchFamily="34" charset="0"/>
                <a:cs typeface="Calibri" pitchFamily="34" charset="0"/>
                <a:sym typeface="Calibri" pitchFamily="34" charset="0"/>
              </a:rPr>
              <a:t>Bu o deməkdir ki, müəyyən hallarda Məhkəmə milli səviyyədə hansı mənanı ifadə etdiyindən asılı olmayaraq, hər hansı Konvensiya termininə müstəqil məna verə bilər</a:t>
            </a:r>
            <a:r>
              <a:rPr lang="fr-FR" altLang="en-US" sz="3000" smtClean="0">
                <a:solidFill>
                  <a:srgbClr val="000000"/>
                </a:solidFill>
                <a:ea typeface="Calibri" pitchFamily="34" charset="0"/>
                <a:cs typeface="Calibri" pitchFamily="34" charset="0"/>
                <a:sym typeface="Calibri" pitchFamily="34" charset="0"/>
              </a:rPr>
              <a:t> (“</a:t>
            </a:r>
            <a:r>
              <a:rPr lang="fr-FR" altLang="en-US" sz="3000" i="1" smtClean="0">
                <a:solidFill>
                  <a:srgbClr val="000000"/>
                </a:solidFill>
                <a:ea typeface="Calibri" pitchFamily="34" charset="0"/>
                <a:cs typeface="Calibri" pitchFamily="34" charset="0"/>
                <a:sym typeface="Calibri" pitchFamily="34" charset="0"/>
              </a:rPr>
              <a:t>cinayət ittihamı”, “şahid”)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274638"/>
            <a:ext cx="8229600" cy="1498600"/>
          </a:xfrm>
        </p:spPr>
        <p:txBody>
          <a:bodyPr/>
          <a:lstStyle/>
          <a:p>
            <a:pPr eaLnBrk="1" hangingPunct="1"/>
            <a:r>
              <a:rPr lang="fr-FR" altLang="en-US" sz="4000" b="1" smtClean="0">
                <a:solidFill>
                  <a:srgbClr val="000000"/>
                </a:solidFill>
                <a:ea typeface="Calibri" pitchFamily="34" charset="0"/>
                <a:cs typeface="Calibri" pitchFamily="34" charset="0"/>
                <a:sym typeface="Calibri" pitchFamily="34" charset="0"/>
              </a:rPr>
              <a:t>DAİM YENİLƏNƏN HÜQUQİ VASİTƏ DOKTRİNASI (</a:t>
            </a:r>
            <a:r>
              <a:rPr lang="az-Latn-AZ" altLang="en-US" sz="4000" b="1" smtClean="0">
                <a:solidFill>
                  <a:srgbClr val="000000"/>
                </a:solidFill>
                <a:ea typeface="Calibri" pitchFamily="34" charset="0"/>
                <a:cs typeface="Calibri" pitchFamily="34" charset="0"/>
                <a:sym typeface="Calibri" pitchFamily="34" charset="0"/>
              </a:rPr>
              <a:t>İNKIŞAF EDƏN</a:t>
            </a:r>
            <a:r>
              <a:rPr lang="fr-FR" altLang="en-US" sz="4000" b="1" smtClean="0">
                <a:solidFill>
                  <a:srgbClr val="000000"/>
                </a:solidFill>
                <a:ea typeface="Calibri" pitchFamily="34" charset="0"/>
                <a:cs typeface="Calibri" pitchFamily="34" charset="0"/>
                <a:sym typeface="Calibri" pitchFamily="34" charset="0"/>
              </a:rPr>
              <a:t> TƏFSİR)</a:t>
            </a:r>
          </a:p>
        </p:txBody>
      </p:sp>
      <p:sp>
        <p:nvSpPr>
          <p:cNvPr id="15363" name="Espace réservé du contenu 2"/>
          <p:cNvSpPr>
            <a:spLocks noGrp="1"/>
          </p:cNvSpPr>
          <p:nvPr>
            <p:ph idx="1"/>
          </p:nvPr>
        </p:nvSpPr>
        <p:spPr>
          <a:xfrm>
            <a:off x="468313" y="2060575"/>
            <a:ext cx="8218487" cy="3849688"/>
          </a:xfrm>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Strasburq presedent hüququnun ən çox bilinən prinsiplərindən biri</a:t>
            </a:r>
          </a:p>
          <a:p>
            <a:pPr eaLnBrk="1" hangingPunct="1"/>
            <a:r>
              <a:rPr lang="fr-FR" altLang="en-US" smtClean="0">
                <a:solidFill>
                  <a:srgbClr val="000000"/>
                </a:solidFill>
                <a:ea typeface="Calibri" pitchFamily="34" charset="0"/>
                <a:cs typeface="Calibri" pitchFamily="34" charset="0"/>
                <a:sym typeface="Calibri" pitchFamily="34" charset="0"/>
              </a:rPr>
              <a:t>İlk dəfə </a:t>
            </a:r>
            <a:r>
              <a:rPr lang="fr-FR" altLang="en-US" b="1" smtClean="0">
                <a:solidFill>
                  <a:srgbClr val="000000"/>
                </a:solidFill>
                <a:ea typeface="Calibri" pitchFamily="34" charset="0"/>
                <a:cs typeface="Calibri" pitchFamily="34" charset="0"/>
                <a:sym typeface="Calibri" pitchFamily="34" charset="0"/>
              </a:rPr>
              <a:t>1978-ci ildə istifadə edilib: Tirer işində çıxarılan hökm (cismani cəza-3-cü maddənin pozulması)</a:t>
            </a:r>
          </a:p>
          <a:p>
            <a:pPr eaLnBrk="1" hangingPunct="1"/>
            <a:r>
              <a:rPr lang="fr-FR" altLang="en-US" smtClean="0">
                <a:solidFill>
                  <a:srgbClr val="000000"/>
                </a:solidFill>
                <a:ea typeface="Calibri" pitchFamily="34" charset="0"/>
                <a:cs typeface="Calibri" pitchFamily="34" charset="0"/>
                <a:sym typeface="Calibri" pitchFamily="34" charset="0"/>
              </a:rPr>
              <a:t>Növbəti əhəmiyyətli hökm </a:t>
            </a:r>
            <a:r>
              <a:rPr lang="fr-FR" altLang="en-US" b="1" smtClean="0">
                <a:solidFill>
                  <a:srgbClr val="000000"/>
                </a:solidFill>
                <a:ea typeface="Calibri" pitchFamily="34" charset="0"/>
                <a:cs typeface="Calibri" pitchFamily="34" charset="0"/>
                <a:sym typeface="Calibri" pitchFamily="34" charset="0"/>
              </a:rPr>
              <a:t>Marks  Belçikaya qarşı: </a:t>
            </a:r>
            <a:r>
              <a:rPr lang="fr-FR" altLang="en-US" smtClean="0">
                <a:solidFill>
                  <a:srgbClr val="000000"/>
                </a:solidFill>
                <a:ea typeface="Calibri" pitchFamily="34" charset="0"/>
                <a:cs typeface="Calibri" pitchFamily="34" charset="0"/>
                <a:sym typeface="Calibri" pitchFamily="34" charset="0"/>
              </a:rPr>
              <a:t>qanuni və nikahdan kənar doğulmuş uşaqlar arasında fərq – 8-ci maddənin şərtlrinin pozulması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a:t>
            </a:r>
          </a:p>
        </p:txBody>
      </p:sp>
      <p:sp>
        <p:nvSpPr>
          <p:cNvPr id="16387" name="Espace réservé du contenu 2"/>
          <p:cNvSpPr>
            <a:spLocks noGrp="1"/>
          </p:cNvSpPr>
          <p:nvPr>
            <p:ph idx="1"/>
          </p:nvPr>
        </p:nvSpPr>
        <p:spPr>
          <a:xfrm>
            <a:off x="457200" y="1125538"/>
            <a:ext cx="8229600" cy="5000625"/>
          </a:xfrm>
        </p:spPr>
        <p:txBody>
          <a:bodyPr/>
          <a:lstStyle/>
          <a:p>
            <a:pPr eaLnBrk="1" hangingPunct="1">
              <a:lnSpc>
                <a:spcPct val="80000"/>
              </a:lnSpc>
            </a:pPr>
            <a:r>
              <a:rPr lang="fr-FR" altLang="en-US" sz="3000" b="1" i="1" smtClean="0">
                <a:solidFill>
                  <a:srgbClr val="000000"/>
                </a:solidFill>
                <a:ea typeface="Calibri" pitchFamily="34" charset="0"/>
                <a:cs typeface="Calibri" pitchFamily="34" charset="0"/>
                <a:sym typeface="Calibri" pitchFamily="34" charset="0"/>
              </a:rPr>
              <a:t>Bayatyan Ermənistana qarşı: dini və ya başqa əqidə səbəbindən hərbi xidmətdən imtina– Maddə 9 </a:t>
            </a:r>
          </a:p>
          <a:p>
            <a:pPr eaLnBrk="1" hangingPunct="1">
              <a:lnSpc>
                <a:spcPct val="80000"/>
              </a:lnSpc>
            </a:pPr>
            <a:r>
              <a:rPr lang="fr-FR" altLang="en-US" sz="3000" b="1" i="1" smtClean="0">
                <a:solidFill>
                  <a:srgbClr val="000000"/>
                </a:solidFill>
                <a:ea typeface="Calibri" pitchFamily="34" charset="0"/>
                <a:cs typeface="Calibri" pitchFamily="34" charset="0"/>
                <a:sym typeface="Calibri" pitchFamily="34" charset="0"/>
              </a:rPr>
              <a:t>Duqoz Yunanıstana qarşı</a:t>
            </a:r>
            <a:r>
              <a:rPr lang="fr-FR" altLang="en-US" sz="3000" smtClean="0">
                <a:solidFill>
                  <a:srgbClr val="000000"/>
                </a:solidFill>
                <a:ea typeface="Calibri" pitchFamily="34" charset="0"/>
                <a:cs typeface="Calibri" pitchFamily="34" charset="0"/>
                <a:sym typeface="Calibri" pitchFamily="34" charset="0"/>
              </a:rPr>
              <a:t> : ağır saxlanılma şəraiti haqqında 3-cü maddənin şərtlərinin pozulması. Məhkəmə birbaşa bu doktrinaya istinad etmədən 3-cü maddənin şərtlərinin pozulduğunu qət etmişdi (</a:t>
            </a:r>
            <a:r>
              <a:rPr lang="fr-FR" altLang="en-US" sz="3000" b="1" smtClean="0">
                <a:solidFill>
                  <a:srgbClr val="000000"/>
                </a:solidFill>
                <a:ea typeface="Calibri" pitchFamily="34" charset="0"/>
                <a:cs typeface="Calibri" pitchFamily="34" charset="0"/>
                <a:sym typeface="Calibri" pitchFamily="34" charset="0"/>
              </a:rPr>
              <a:t>2001-ci  ilə qədər Məhkəmə təcridxanalarda ağır saxlanılma şəraiti və qeyri-qənaətbəxş səhiyyə xidməti haqqında 3-cü  maddənin şərtlərinin pozulduğunu müəyyən etməkdə istəkli deyildi)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457200" y="274638"/>
            <a:ext cx="8229600" cy="1714500"/>
          </a:xfrm>
        </p:spPr>
        <p:txBody>
          <a:bodyPr/>
          <a:lstStyle/>
          <a:p>
            <a:pPr eaLnBrk="1" hangingPunct="1"/>
            <a:r>
              <a:rPr lang="fr-FR" altLang="en-US" b="1" smtClean="0">
                <a:solidFill>
                  <a:srgbClr val="000000"/>
                </a:solidFill>
                <a:ea typeface="Calibri" pitchFamily="34" charset="0"/>
                <a:cs typeface="Calibri" pitchFamily="34" charset="0"/>
                <a:sym typeface="Calibri" pitchFamily="34" charset="0"/>
              </a:rPr>
              <a:t>A., B. və C. İrlandiyaya qarşı – abort hüququ</a:t>
            </a:r>
          </a:p>
        </p:txBody>
      </p:sp>
      <p:sp>
        <p:nvSpPr>
          <p:cNvPr id="17411" name="Espace réservé du contenu 2"/>
          <p:cNvSpPr>
            <a:spLocks noGrp="1"/>
          </p:cNvSpPr>
          <p:nvPr>
            <p:ph idx="1"/>
          </p:nvPr>
        </p:nvSpPr>
        <p:spPr>
          <a:xfrm>
            <a:off x="457200" y="2492375"/>
            <a:ext cx="8147050" cy="3633788"/>
          </a:xfrm>
        </p:spPr>
        <p:txBody>
          <a:bodyPr/>
          <a:lstStyle/>
          <a:p>
            <a:pPr algn="ctr" eaLnBrk="1" hangingPunct="1">
              <a:lnSpc>
                <a:spcPct val="80000"/>
              </a:lnSpc>
              <a:buFont typeface="Calibri" pitchFamily="34" charset="0"/>
              <a:buNone/>
            </a:pPr>
            <a:r>
              <a:rPr lang="fr-FR" altLang="en-US" sz="3000" smtClean="0">
                <a:solidFill>
                  <a:srgbClr val="000000"/>
                </a:solidFill>
                <a:ea typeface="Calibri" pitchFamily="34" charset="0"/>
                <a:cs typeface="Calibri" pitchFamily="34" charset="0"/>
                <a:sym typeface="Calibri" pitchFamily="34" charset="0"/>
              </a:rPr>
              <a:t>İrlandiya hamilə qadına yalnız həyatı üçün risk (özünə qəsd daxil olmaqla) mövcud olduqda abort üçün icazə verən yeganə dövlətdir. Lakin Məhkəmə bu konsensusun dövlətin geniş mülahizə sərbəstliyini qəti surətdə məhdudlaşdırdığını düşünməmiş və </a:t>
            </a:r>
            <a:r>
              <a:rPr lang="fr-FR" altLang="en-US" sz="3000" b="1" u="sng" smtClean="0">
                <a:solidFill>
                  <a:srgbClr val="000000"/>
                </a:solidFill>
                <a:ea typeface="Calibri" pitchFamily="34" charset="0"/>
                <a:cs typeface="Calibri" pitchFamily="34" charset="0"/>
                <a:sym typeface="Calibri" pitchFamily="34" charset="0"/>
              </a:rPr>
              <a:t>dövlətin geniş mülahizə sərbəstliyinə istinad edərək daim yenilən hüquqi vasitədən istifadə etməkdən imtina etmişdir</a:t>
            </a:r>
            <a:r>
              <a:rPr lang="fr-FR" altLang="en-US" sz="3000" smtClean="0">
                <a:solidFill>
                  <a:srgbClr val="000000"/>
                </a:solidFill>
                <a:ea typeface="Calibri" pitchFamily="34" charset="0"/>
                <a:cs typeface="Calibri" pitchFamily="34" charset="0"/>
                <a:sym typeface="Calibri"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hangingPunct="1"/>
            <a:r>
              <a:rPr lang="fr-FR" altLang="en-US" sz="3200" b="1" smtClean="0">
                <a:solidFill>
                  <a:srgbClr val="000000"/>
                </a:solidFill>
                <a:ea typeface="Calibri" pitchFamily="34" charset="0"/>
                <a:cs typeface="Calibri" pitchFamily="34" charset="0"/>
                <a:sym typeface="Calibri" pitchFamily="34" charset="0"/>
              </a:rPr>
              <a:t>EFFEKTİVLİK DOKTRİNASI (İNNOVATİV TƏFSİR)</a:t>
            </a:r>
          </a:p>
        </p:txBody>
      </p:sp>
      <p:sp>
        <p:nvSpPr>
          <p:cNvPr id="18435" name="Espace réservé du contenu 2"/>
          <p:cNvSpPr>
            <a:spLocks noGrp="1"/>
          </p:cNvSpPr>
          <p:nvPr>
            <p:ph idx="1"/>
          </p:nvPr>
        </p:nvSpPr>
        <p:spPr/>
        <p:txBody>
          <a:bodyPr/>
          <a:lstStyle/>
          <a:p>
            <a:pPr eaLnBrk="1" hangingPunct="1">
              <a:buFont typeface="Calibri" pitchFamily="34" charset="0"/>
              <a:buNone/>
            </a:pPr>
            <a:r>
              <a:rPr lang="fr-FR" altLang="en-US" sz="2800" smtClean="0">
                <a:solidFill>
                  <a:srgbClr val="000000"/>
                </a:solidFill>
                <a:ea typeface="Calibri" pitchFamily="34" charset="0"/>
                <a:cs typeface="Calibri" pitchFamily="34" charset="0"/>
                <a:sym typeface="Calibri" pitchFamily="34" charset="0"/>
              </a:rPr>
              <a:t>İlk hökm: </a:t>
            </a:r>
            <a:r>
              <a:rPr lang="fr-FR" altLang="en-US" sz="2800" b="1" smtClean="0">
                <a:solidFill>
                  <a:srgbClr val="000000"/>
                </a:solidFill>
                <a:ea typeface="Calibri" pitchFamily="34" charset="0"/>
                <a:cs typeface="Calibri" pitchFamily="34" charset="0"/>
                <a:sym typeface="Calibri" pitchFamily="34" charset="0"/>
              </a:rPr>
              <a:t>Qolder</a:t>
            </a:r>
            <a:r>
              <a:rPr lang="fr-FR" altLang="en-US" sz="2800" smtClean="0">
                <a:solidFill>
                  <a:srgbClr val="000000"/>
                </a:solidFill>
                <a:ea typeface="Calibri" pitchFamily="34" charset="0"/>
                <a:cs typeface="Calibri" pitchFamily="34" charset="0"/>
                <a:sym typeface="Calibri" pitchFamily="34" charset="0"/>
              </a:rPr>
              <a:t> - </a:t>
            </a:r>
            <a:r>
              <a:rPr lang="fr-FR" altLang="en-US" sz="2800" b="1" smtClean="0">
                <a:solidFill>
                  <a:srgbClr val="000000"/>
                </a:solidFill>
                <a:ea typeface="Calibri" pitchFamily="34" charset="0"/>
                <a:cs typeface="Calibri" pitchFamily="34" charset="0"/>
                <a:sym typeface="Calibri" pitchFamily="34" charset="0"/>
              </a:rPr>
              <a:t>6-ci maddə ilə məhkəməyə çıxış hüququna zəmanət verilirmi, belə ki, 6-cı maddənin mətni hüquqları yalnız artıq Məhkəmə qarşısında olan fərdlər üçün təmin edir</a:t>
            </a:r>
            <a:r>
              <a:rPr lang="fr-FR" altLang="en-US" sz="2800" smtClean="0">
                <a:solidFill>
                  <a:srgbClr val="000000"/>
                </a:solidFill>
                <a:ea typeface="Calibri" pitchFamily="34" charset="0"/>
                <a:cs typeface="Calibri" pitchFamily="34" charset="0"/>
                <a:sym typeface="Calibri" pitchFamily="34" charset="0"/>
              </a:rPr>
              <a:t>. </a:t>
            </a:r>
          </a:p>
          <a:p>
            <a:pPr eaLnBrk="1" hangingPunct="1">
              <a:buFont typeface="Calibri" pitchFamily="34" charset="0"/>
              <a:buNone/>
            </a:pPr>
            <a:r>
              <a:rPr lang="fr-FR" altLang="en-US" sz="2800" smtClean="0">
                <a:solidFill>
                  <a:srgbClr val="000000"/>
                </a:solidFill>
                <a:ea typeface="Calibri" pitchFamily="34" charset="0"/>
                <a:cs typeface="Calibri" pitchFamily="34" charset="0"/>
                <a:sym typeface="Calibri" pitchFamily="34" charset="0"/>
              </a:rPr>
              <a:t>Məhkəmə qanunu hazırlayanların məqsədini nəzərə almamaq qərarına gəldi və bildirdi: “Əvvəlki bütün mülahizələr nəzərə alındıqda, belə qənaət yaranır ki, məhkəməyə çıxış hüququ 6-cı maddənin 1-ci bəndində bəyan edilən hüququn mahiyyətində mövcud elementdir.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altLang="en-US" b="1" smtClean="0">
                <a:solidFill>
                  <a:srgbClr val="000000"/>
                </a:solidFill>
                <a:ea typeface="Calibri" pitchFamily="34" charset="0"/>
                <a:cs typeface="Calibri" pitchFamily="34" charset="0"/>
                <a:sym typeface="Calibri" pitchFamily="34" charset="0"/>
              </a:rPr>
              <a:t>TƏFSİR</a:t>
            </a:r>
          </a:p>
        </p:txBody>
      </p:sp>
      <p:sp>
        <p:nvSpPr>
          <p:cNvPr id="3075" name="Espace réservé du contenu 2"/>
          <p:cNvSpPr>
            <a:spLocks noGrp="1"/>
          </p:cNvSpPr>
          <p:nvPr>
            <p:ph idx="1"/>
          </p:nvPr>
        </p:nvSpPr>
        <p:spPr>
          <a:xfrm>
            <a:off x="457200" y="2852738"/>
            <a:ext cx="8229600" cy="3273425"/>
          </a:xfrm>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Konvensiyanın özündə heç bir göstəriş yoxdur</a:t>
            </a:r>
          </a:p>
          <a:p>
            <a:pPr eaLnBrk="1" hangingPunct="1"/>
            <a:r>
              <a:rPr lang="fr-FR" altLang="en-US" smtClean="0">
                <a:solidFill>
                  <a:srgbClr val="000000"/>
                </a:solidFill>
                <a:ea typeface="Calibri" pitchFamily="34" charset="0"/>
                <a:cs typeface="Calibri" pitchFamily="34" charset="0"/>
                <a:sym typeface="Calibri" pitchFamily="34" charset="0"/>
              </a:rPr>
              <a:t>Beynəlxalq ictimai hüquq nöqteyi-nəzərindən – 1969-cu il tarixli Beynəlxalq müqavilə hüququ haqqında Konvensiyaya əsasən (VCLT) təfsir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VCLT-nin 31-ci maddəsində</a:t>
            </a:r>
          </a:p>
        </p:txBody>
      </p:sp>
      <p:sp>
        <p:nvSpPr>
          <p:cNvPr id="4099" name="Espace réservé du contenu 2"/>
          <p:cNvSpPr>
            <a:spLocks noGrp="1"/>
          </p:cNvSpPr>
          <p:nvPr>
            <p:ph idx="1"/>
          </p:nvPr>
        </p:nvSpPr>
        <p:spPr>
          <a:xfrm>
            <a:off x="457200" y="2492375"/>
            <a:ext cx="8229600" cy="3633788"/>
          </a:xfrm>
        </p:spPr>
        <p:txBody>
          <a:bodyPr/>
          <a:lstStyle/>
          <a:p>
            <a:pPr algn="ctr" eaLnBrk="1" hangingPunct="1">
              <a:buFont typeface="Calibri" pitchFamily="34" charset="0"/>
              <a:buNone/>
            </a:pPr>
            <a:r>
              <a:rPr lang="fr-FR" altLang="en-US" smtClean="0">
                <a:solidFill>
                  <a:srgbClr val="000000"/>
                </a:solidFill>
                <a:ea typeface="Calibri" pitchFamily="34" charset="0"/>
                <a:cs typeface="Calibri" pitchFamily="34" charset="0"/>
                <a:sym typeface="Calibri" pitchFamily="34" charset="0"/>
              </a:rPr>
              <a:t>göstərilir ki, müqavilə “</a:t>
            </a:r>
            <a:r>
              <a:rPr lang="fr-FR" altLang="en-US" b="1" smtClean="0">
                <a:solidFill>
                  <a:srgbClr val="000000"/>
                </a:solidFill>
                <a:ea typeface="Calibri" pitchFamily="34" charset="0"/>
                <a:cs typeface="Calibri" pitchFamily="34" charset="0"/>
                <a:sym typeface="Calibri" pitchFamily="34" charset="0"/>
              </a:rPr>
              <a:t>terminlərinə kontekstləri daxilində verilən adi mənaya müvafiq qaydada və onun predmeti və məqsədi nəzərə alınmaqla vicdanla təfsir edilməlidir</a:t>
            </a:r>
            <a:r>
              <a:rPr lang="fr-FR" altLang="en-US" smtClean="0">
                <a:solidFill>
                  <a:srgbClr val="000000"/>
                </a:solidFill>
                <a:ea typeface="Calibri" pitchFamily="34" charset="0"/>
                <a:cs typeface="Calibri" pitchFamily="34" charset="0"/>
                <a:sym typeface="Calibri"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457200" y="274638"/>
            <a:ext cx="8362950" cy="2290762"/>
          </a:xfrm>
        </p:spPr>
        <p:txBody>
          <a:bodyPr/>
          <a:lstStyle/>
          <a:p>
            <a:pPr eaLnBrk="1" hangingPunct="1"/>
            <a:r>
              <a:rPr lang="fr-FR" altLang="en-US" b="1" smtClean="0">
                <a:solidFill>
                  <a:srgbClr val="000000"/>
                </a:solidFill>
                <a:ea typeface="Calibri" pitchFamily="34" charset="0"/>
                <a:cs typeface="Calibri" pitchFamily="34" charset="0"/>
                <a:sym typeface="Calibri" pitchFamily="34" charset="0"/>
              </a:rPr>
              <a:t>Təfsir prinsiplərinin 2 qrupu:</a:t>
            </a:r>
          </a:p>
        </p:txBody>
      </p:sp>
      <p:sp>
        <p:nvSpPr>
          <p:cNvPr id="5123" name="Espace réservé du contenu 2"/>
          <p:cNvSpPr>
            <a:spLocks noGrp="1"/>
          </p:cNvSpPr>
          <p:nvPr>
            <p:ph idx="1"/>
          </p:nvPr>
        </p:nvSpPr>
        <p:spPr>
          <a:xfrm>
            <a:off x="457200" y="2636838"/>
            <a:ext cx="8291513" cy="3489325"/>
          </a:xfrm>
        </p:spPr>
        <p:txBody>
          <a:bodyPr/>
          <a:lstStyle/>
          <a:p>
            <a:pPr algn="ctr" eaLnBrk="1" hangingPunct="1">
              <a:buFont typeface="Calibri" pitchFamily="34" charset="0"/>
              <a:buNone/>
            </a:pPr>
            <a:r>
              <a:rPr lang="fr-FR" altLang="en-US" smtClean="0">
                <a:solidFill>
                  <a:srgbClr val="000000"/>
                </a:solidFill>
                <a:ea typeface="Calibri" pitchFamily="34" charset="0"/>
                <a:cs typeface="Calibri" pitchFamily="34" charset="0"/>
                <a:sym typeface="Calibri" pitchFamily="34" charset="0"/>
              </a:rPr>
              <a:t>məhkəmə yaradıcılığının yönəldiyi istiqamətlə əlaqədar </a:t>
            </a:r>
            <a:br>
              <a:rPr lang="fr-FR" altLang="en-US" smtClean="0">
                <a:solidFill>
                  <a:srgbClr val="000000"/>
                </a:solidFill>
                <a:ea typeface="Calibri" pitchFamily="34" charset="0"/>
                <a:cs typeface="Calibri" pitchFamily="34" charset="0"/>
                <a:sym typeface="Calibri" pitchFamily="34" charset="0"/>
              </a:rPr>
            </a:br>
            <a:endParaRPr lang="fr-FR" altLang="en-US" smtClean="0">
              <a:solidFill>
                <a:srgbClr val="000000"/>
              </a:solidFill>
              <a:ea typeface="Calibri" pitchFamily="34" charset="0"/>
              <a:cs typeface="Calibri" pitchFamily="34" charset="0"/>
              <a:sym typeface="Calibri" pitchFamily="34" charset="0"/>
            </a:endParaRPr>
          </a:p>
          <a:p>
            <a:pPr algn="ctr" eaLnBrk="1" hangingPunct="1"/>
            <a:r>
              <a:rPr lang="fr-FR" altLang="en-US" u="sng" smtClean="0">
                <a:solidFill>
                  <a:srgbClr val="000000"/>
                </a:solidFill>
                <a:ea typeface="Calibri" pitchFamily="34" charset="0"/>
                <a:cs typeface="Calibri" pitchFamily="34" charset="0"/>
                <a:sym typeface="Calibri" pitchFamily="34" charset="0"/>
              </a:rPr>
              <a:t>Özünü məhdudlaşdıran m</a:t>
            </a:r>
            <a:r>
              <a:rPr lang="az-Latn-AZ" altLang="en-US" u="sng" smtClean="0">
                <a:solidFill>
                  <a:srgbClr val="000000"/>
                </a:solidFill>
                <a:ea typeface="Calibri" pitchFamily="34" charset="0"/>
                <a:cs typeface="Calibri" pitchFamily="34" charset="0"/>
                <a:sym typeface="Calibri" pitchFamily="34" charset="0"/>
              </a:rPr>
              <a:t>əhkəmə</a:t>
            </a:r>
            <a:r>
              <a:rPr lang="fr-FR" altLang="en-US" smtClean="0">
                <a:solidFill>
                  <a:srgbClr val="000000"/>
                </a:solidFill>
                <a:ea typeface="Calibri" pitchFamily="34" charset="0"/>
                <a:cs typeface="Calibri" pitchFamily="34" charset="0"/>
                <a:sym typeface="Calibri" pitchFamily="34" charset="0"/>
              </a:rPr>
              <a:t> təfsir prinsipləri </a:t>
            </a:r>
          </a:p>
          <a:p>
            <a:pPr algn="ctr" eaLnBrk="1" hangingPunct="1"/>
            <a:r>
              <a:rPr lang="fr-FR" altLang="en-US" smtClean="0">
                <a:solidFill>
                  <a:srgbClr val="FF0000"/>
                </a:solidFill>
                <a:ea typeface="Calibri" pitchFamily="34" charset="0"/>
                <a:cs typeface="Calibri" pitchFamily="34" charset="0"/>
                <a:sym typeface="Calibri" pitchFamily="34" charset="0"/>
              </a:rPr>
              <a:t>Məhkəmə </a:t>
            </a:r>
            <a:r>
              <a:rPr lang="fr-FR" altLang="en-US" u="sng" smtClean="0">
                <a:solidFill>
                  <a:srgbClr val="FF0000"/>
                </a:solidFill>
                <a:ea typeface="Calibri" pitchFamily="34" charset="0"/>
                <a:cs typeface="Calibri" pitchFamily="34" charset="0"/>
                <a:sym typeface="Calibri" pitchFamily="34" charset="0"/>
              </a:rPr>
              <a:t>hakimiyyətinin aktivist</a:t>
            </a:r>
            <a:r>
              <a:rPr lang="fr-FR" altLang="en-US" smtClean="0">
                <a:solidFill>
                  <a:srgbClr val="FF0000"/>
                </a:solidFill>
                <a:ea typeface="Calibri" pitchFamily="34" charset="0"/>
                <a:cs typeface="Calibri" pitchFamily="34" charset="0"/>
                <a:sym typeface="Calibri" pitchFamily="34" charset="0"/>
              </a:rPr>
              <a:t> təfsir prinsipləri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fr-FR" altLang="en-US" b="1" smtClean="0">
                <a:solidFill>
                  <a:srgbClr val="000000"/>
                </a:solidFill>
                <a:ea typeface="Calibri" pitchFamily="34" charset="0"/>
                <a:cs typeface="Calibri" pitchFamily="34" charset="0"/>
                <a:sym typeface="Calibri" pitchFamily="34" charset="0"/>
              </a:rPr>
              <a:t>Məhkəmə hakimiyyətinin özünü məhdudlaşdıran prinsipləri</a:t>
            </a:r>
          </a:p>
        </p:txBody>
      </p:sp>
      <p:sp>
        <p:nvSpPr>
          <p:cNvPr id="6147" name="Espace réservé du contenu 2"/>
          <p:cNvSpPr>
            <a:spLocks noGrp="1"/>
          </p:cNvSpPr>
          <p:nvPr>
            <p:ph idx="1"/>
          </p:nvPr>
        </p:nvSpPr>
        <p:spPr>
          <a:xfrm>
            <a:off x="457200" y="2708275"/>
            <a:ext cx="8229600" cy="3417888"/>
          </a:xfrm>
        </p:spPr>
        <p:txBody>
          <a:bodyPr/>
          <a:lstStyle/>
          <a:p>
            <a:pPr algn="ctr" eaLnBrk="1" hangingPunct="1"/>
            <a:r>
              <a:rPr lang="fr-FR" altLang="en-US" smtClean="0">
                <a:solidFill>
                  <a:srgbClr val="000000"/>
                </a:solidFill>
                <a:ea typeface="Calibri" pitchFamily="34" charset="0"/>
                <a:cs typeface="Calibri" pitchFamily="34" charset="0"/>
                <a:sym typeface="Calibri" pitchFamily="34" charset="0"/>
              </a:rPr>
              <a:t>İntensionalizm</a:t>
            </a:r>
          </a:p>
          <a:p>
            <a:pPr algn="ctr" eaLnBrk="1" hangingPunct="1"/>
            <a:r>
              <a:rPr lang="fr-FR" altLang="en-US" smtClean="0">
                <a:solidFill>
                  <a:srgbClr val="000000"/>
                </a:solidFill>
                <a:ea typeface="Calibri" pitchFamily="34" charset="0"/>
                <a:cs typeface="Calibri" pitchFamily="34" charset="0"/>
                <a:sym typeface="Calibri" pitchFamily="34" charset="0"/>
              </a:rPr>
              <a:t>Tekstualizm</a:t>
            </a:r>
          </a:p>
          <a:p>
            <a:pPr algn="ctr" eaLnBrk="1" hangingPunct="1"/>
            <a:r>
              <a:rPr lang="fr-FR" altLang="en-US" smtClean="0">
                <a:solidFill>
                  <a:srgbClr val="000000"/>
                </a:solidFill>
                <a:ea typeface="Calibri" pitchFamily="34" charset="0"/>
                <a:cs typeface="Calibri" pitchFamily="34" charset="0"/>
                <a:sym typeface="Calibri" pitchFamily="34" charset="0"/>
              </a:rPr>
              <a:t>Mülahizə sərbəstliyi doktrinası</a:t>
            </a:r>
          </a:p>
          <a:p>
            <a:pPr algn="ctr" eaLnBrk="1" hangingPunct="1"/>
            <a:r>
              <a:rPr lang="fr-FR" altLang="en-US" smtClean="0">
                <a:solidFill>
                  <a:srgbClr val="000000"/>
                </a:solidFill>
                <a:ea typeface="Calibri" pitchFamily="34" charset="0"/>
                <a:cs typeface="Calibri" pitchFamily="34" charset="0"/>
                <a:sym typeface="Calibri" pitchFamily="34" charset="0"/>
              </a:rPr>
              <a:t>Dördüncü instansiya doktrinası.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57200" y="274638"/>
            <a:ext cx="8229600" cy="1785937"/>
          </a:xfrm>
        </p:spPr>
        <p:txBody>
          <a:bodyPr/>
          <a:lstStyle/>
          <a:p>
            <a:pPr eaLnBrk="1" hangingPunct="1"/>
            <a:r>
              <a:rPr lang="fr-FR" altLang="en-US" sz="3600" b="1" smtClean="0">
                <a:solidFill>
                  <a:srgbClr val="000000"/>
                </a:solidFill>
                <a:ea typeface="Calibri" pitchFamily="34" charset="0"/>
                <a:cs typeface="Calibri" pitchFamily="34" charset="0"/>
                <a:sym typeface="Calibri" pitchFamily="34" charset="0"/>
              </a:rPr>
              <a:t>Məhkəmə hakimiyyətinin aktivist təfsir prinsipləri</a:t>
            </a:r>
            <a:r>
              <a:rPr lang="fr-FR" altLang="en-US" sz="3600" smtClean="0">
                <a:solidFill>
                  <a:srgbClr val="000000"/>
                </a:solidFill>
                <a:ea typeface="Calibri" pitchFamily="34" charset="0"/>
                <a:cs typeface="Calibri" pitchFamily="34" charset="0"/>
                <a:sym typeface="Calibri" pitchFamily="34" charset="0"/>
              </a:rPr>
              <a:t> </a:t>
            </a:r>
            <a:br>
              <a:rPr lang="fr-FR" altLang="en-US" sz="3600" smtClean="0">
                <a:solidFill>
                  <a:srgbClr val="000000"/>
                </a:solidFill>
                <a:ea typeface="Calibri" pitchFamily="34" charset="0"/>
                <a:cs typeface="Calibri" pitchFamily="34" charset="0"/>
                <a:sym typeface="Calibri" pitchFamily="34" charset="0"/>
              </a:rPr>
            </a:br>
            <a:endParaRPr lang="fr-FR" altLang="en-US" sz="3600" smtClean="0">
              <a:solidFill>
                <a:srgbClr val="000000"/>
              </a:solidFill>
              <a:ea typeface="Calibri" pitchFamily="34" charset="0"/>
              <a:cs typeface="Calibri" pitchFamily="34" charset="0"/>
              <a:sym typeface="Calibri" pitchFamily="34" charset="0"/>
            </a:endParaRPr>
          </a:p>
        </p:txBody>
      </p:sp>
      <p:sp>
        <p:nvSpPr>
          <p:cNvPr id="7171" name="Espace réservé du contenu 2"/>
          <p:cNvSpPr>
            <a:spLocks noGrp="1"/>
          </p:cNvSpPr>
          <p:nvPr>
            <p:ph idx="1"/>
          </p:nvPr>
        </p:nvSpPr>
        <p:spPr/>
        <p:txBody>
          <a:bodyPr/>
          <a:lstStyle/>
          <a:p>
            <a:pPr eaLnBrk="1" hangingPunct="1">
              <a:buFont typeface="Calibri" pitchFamily="34" charset="0"/>
              <a:buNone/>
            </a:pPr>
            <a:endParaRPr lang="fr-FR" altLang="en-US" smtClean="0">
              <a:solidFill>
                <a:srgbClr val="000000"/>
              </a:solidFill>
              <a:ea typeface="Calibri" pitchFamily="34" charset="0"/>
              <a:cs typeface="Calibri" pitchFamily="34" charset="0"/>
              <a:sym typeface="Calibri" pitchFamily="34" charset="0"/>
            </a:endParaRPr>
          </a:p>
          <a:p>
            <a:pPr eaLnBrk="1" hangingPunct="1"/>
            <a:r>
              <a:rPr lang="fr-FR" altLang="en-US" smtClean="0">
                <a:solidFill>
                  <a:srgbClr val="000000"/>
                </a:solidFill>
                <a:ea typeface="Calibri" pitchFamily="34" charset="0"/>
                <a:cs typeface="Calibri" pitchFamily="34" charset="0"/>
                <a:sym typeface="Calibri" pitchFamily="34" charset="0"/>
              </a:rPr>
              <a:t>daim yenilənən hüquqi vasitə doktrinası və ya </a:t>
            </a:r>
            <a:r>
              <a:rPr lang="az-Latn-AZ" altLang="en-US" smtClean="0">
                <a:solidFill>
                  <a:srgbClr val="000000"/>
                </a:solidFill>
                <a:ea typeface="Calibri" pitchFamily="34" charset="0"/>
                <a:cs typeface="Calibri" pitchFamily="34" charset="0"/>
                <a:sym typeface="Calibri" pitchFamily="34" charset="0"/>
              </a:rPr>
              <a:t>inkişaf edən</a:t>
            </a:r>
            <a:r>
              <a:rPr lang="fr-FR" altLang="en-US" smtClean="0">
                <a:solidFill>
                  <a:srgbClr val="000000"/>
                </a:solidFill>
                <a:ea typeface="Calibri" pitchFamily="34" charset="0"/>
                <a:cs typeface="Calibri" pitchFamily="34" charset="0"/>
                <a:sym typeface="Calibri" pitchFamily="34" charset="0"/>
              </a:rPr>
              <a:t> təfsir</a:t>
            </a:r>
          </a:p>
          <a:p>
            <a:pPr eaLnBrk="1" hangingPunct="1"/>
            <a:r>
              <a:rPr lang="fr-FR" altLang="en-US" smtClean="0">
                <a:solidFill>
                  <a:srgbClr val="000000"/>
                </a:solidFill>
                <a:ea typeface="Calibri" pitchFamily="34" charset="0"/>
                <a:cs typeface="Calibri" pitchFamily="34" charset="0"/>
                <a:sym typeface="Calibri" pitchFamily="34" charset="0"/>
              </a:rPr>
              <a:t>effektivlik doktrinası və ya innovativ təfsir</a:t>
            </a:r>
          </a:p>
          <a:p>
            <a:pPr eaLnBrk="1" hangingPunct="1"/>
            <a:r>
              <a:rPr lang="fr-FR" altLang="en-US" smtClean="0">
                <a:solidFill>
                  <a:srgbClr val="000000"/>
                </a:solidFill>
                <a:ea typeface="Calibri" pitchFamily="34" charset="0"/>
                <a:cs typeface="Calibri" pitchFamily="34" charset="0"/>
                <a:sym typeface="Calibri" pitchFamily="34" charset="0"/>
              </a:rPr>
              <a:t>müstəqil anlayış doktrinası.</a:t>
            </a:r>
          </a:p>
          <a:p>
            <a:pPr eaLnBrk="1" hangingPunct="1"/>
            <a:endParaRPr lang="fr-FR" altLang="en-US" smtClean="0">
              <a:solidFill>
                <a:srgbClr val="000000"/>
              </a:solidFill>
              <a:ea typeface="Calibri" pitchFamily="34" charset="0"/>
              <a:cs typeface="Calibri" pitchFamily="34" charset="0"/>
              <a:sym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altLang="en-US" b="1" smtClean="0">
                <a:solidFill>
                  <a:srgbClr val="000000"/>
                </a:solidFill>
                <a:ea typeface="Calibri" pitchFamily="34" charset="0"/>
                <a:cs typeface="Calibri" pitchFamily="34" charset="0"/>
                <a:sym typeface="Calibri" pitchFamily="34" charset="0"/>
              </a:rPr>
              <a:t>İNTENSİONALİZM</a:t>
            </a:r>
          </a:p>
        </p:txBody>
      </p:sp>
      <p:sp>
        <p:nvSpPr>
          <p:cNvPr id="8195" name="Espace réservé du contenu 2"/>
          <p:cNvSpPr>
            <a:spLocks noGrp="1"/>
          </p:cNvSpPr>
          <p:nvPr>
            <p:ph idx="1"/>
          </p:nvPr>
        </p:nvSpPr>
        <p:spPr>
          <a:xfrm>
            <a:off x="457200" y="1268413"/>
            <a:ext cx="8229600" cy="5113337"/>
          </a:xfrm>
        </p:spPr>
        <p:txBody>
          <a:bodyPr/>
          <a:lstStyle/>
          <a:p>
            <a:pPr eaLnBrk="1" hangingPunct="1">
              <a:lnSpc>
                <a:spcPct val="80000"/>
              </a:lnSpc>
            </a:pPr>
            <a:r>
              <a:rPr lang="fr-FR" altLang="en-US" sz="2500" smtClean="0">
                <a:solidFill>
                  <a:srgbClr val="000000"/>
                </a:solidFill>
                <a:ea typeface="Calibri" pitchFamily="34" charset="0"/>
                <a:cs typeface="Calibri" pitchFamily="34" charset="0"/>
                <a:sym typeface="Calibri" pitchFamily="34" charset="0"/>
              </a:rPr>
              <a:t>konvensiya hazırlanan zaman tərəflərin niyyətinin nə olduğuna xüsusi əhəmiyyət verir. </a:t>
            </a:r>
          </a:p>
          <a:p>
            <a:pPr eaLnBrk="1" hangingPunct="1">
              <a:lnSpc>
                <a:spcPct val="80000"/>
              </a:lnSpc>
            </a:pPr>
            <a:r>
              <a:rPr lang="fr-FR" altLang="en-US" sz="2500" smtClean="0">
                <a:solidFill>
                  <a:srgbClr val="000000"/>
                </a:solidFill>
                <a:ea typeface="Calibri" pitchFamily="34" charset="0"/>
                <a:cs typeface="Calibri" pitchFamily="34" charset="0"/>
                <a:sym typeface="Calibri" pitchFamily="34" charset="0"/>
              </a:rPr>
              <a:t>hakimlər zəruri və ya məqsədəuyğun hesab etdikdə, hazırlıq materiallarına baxırlar (travaux preparatoires),</a:t>
            </a:r>
          </a:p>
          <a:p>
            <a:pPr eaLnBrk="1" hangingPunct="1">
              <a:lnSpc>
                <a:spcPct val="80000"/>
              </a:lnSpc>
            </a:pPr>
            <a:r>
              <a:rPr lang="fr-FR" altLang="en-US" sz="2500" smtClean="0">
                <a:solidFill>
                  <a:srgbClr val="000000"/>
                </a:solidFill>
                <a:ea typeface="Calibri" pitchFamily="34" charset="0"/>
                <a:cs typeface="Calibri" pitchFamily="34" charset="0"/>
                <a:sym typeface="Calibri" pitchFamily="34" charset="0"/>
              </a:rPr>
              <a:t>Ümumiyyətlə, Məhkəmə müəyyən müddəanı dar çərçivədə təfsir etdikdə, bunu izah etmək üçün hazırlıq materiallarından istifadə edirdi. </a:t>
            </a:r>
          </a:p>
          <a:p>
            <a:pPr eaLnBrk="1" hangingPunct="1">
              <a:lnSpc>
                <a:spcPct val="80000"/>
              </a:lnSpc>
            </a:pPr>
            <a:r>
              <a:rPr lang="fr-FR" altLang="en-US" sz="2500" smtClean="0">
                <a:solidFill>
                  <a:srgbClr val="000000"/>
                </a:solidFill>
                <a:ea typeface="Calibri" pitchFamily="34" charset="0"/>
                <a:cs typeface="Calibri" pitchFamily="34" charset="0"/>
                <a:sym typeface="Calibri" pitchFamily="34" charset="0"/>
              </a:rPr>
              <a:t>Məhkəmə erkən dövrdəki hökmləri ilə əlaqədar olaraq hazırlıq materiallarına daha çox istinad edirdi, lakin bu gün bundan nadir hallarda istifadə edilir (</a:t>
            </a:r>
            <a:r>
              <a:rPr lang="fr-FR" altLang="en-US" sz="2500" b="1" i="1" smtClean="0">
                <a:solidFill>
                  <a:srgbClr val="000000"/>
                </a:solidFill>
                <a:ea typeface="Calibri" pitchFamily="34" charset="0"/>
                <a:cs typeface="Calibri" pitchFamily="34" charset="0"/>
                <a:sym typeface="Calibri" pitchFamily="34" charset="0"/>
              </a:rPr>
              <a:t>Bayatyan Ermənistana qarşı</a:t>
            </a:r>
            <a:r>
              <a:rPr lang="fr-FR" altLang="en-US" sz="2500" smtClean="0">
                <a:solidFill>
                  <a:srgbClr val="000000"/>
                </a:solidFill>
                <a:ea typeface="Calibri" pitchFamily="34" charset="0"/>
                <a:cs typeface="Calibri" pitchFamily="34" charset="0"/>
                <a:sym typeface="Calibri" pitchFamily="34" charset="0"/>
              </a:rPr>
              <a:t>)</a:t>
            </a:r>
          </a:p>
          <a:p>
            <a:pPr eaLnBrk="1" hangingPunct="1">
              <a:lnSpc>
                <a:spcPct val="80000"/>
              </a:lnSpc>
            </a:pPr>
            <a:r>
              <a:rPr lang="fr-FR" altLang="en-US" sz="2500" smtClean="0">
                <a:solidFill>
                  <a:srgbClr val="000000"/>
                </a:solidFill>
                <a:ea typeface="Calibri" pitchFamily="34" charset="0"/>
                <a:cs typeface="Calibri" pitchFamily="34" charset="0"/>
                <a:sym typeface="Calibri" pitchFamily="34" charset="0"/>
              </a:rPr>
              <a:t>LAKİN kifayət qədər yaxın keçmişə təsadüf edən </a:t>
            </a:r>
            <a:r>
              <a:rPr lang="fr-FR" altLang="en-US" sz="2500" b="1" i="1" smtClean="0">
                <a:solidFill>
                  <a:srgbClr val="000000"/>
                </a:solidFill>
                <a:ea typeface="Calibri" pitchFamily="34" charset="0"/>
                <a:cs typeface="Calibri" pitchFamily="34" charset="0"/>
                <a:sym typeface="Calibri" pitchFamily="34" charset="0"/>
              </a:rPr>
              <a:t>"Banković və Başqaları Belçika</a:t>
            </a:r>
            <a:r>
              <a:rPr lang="fr-FR" altLang="en-US" sz="2500" smtClean="0">
                <a:solidFill>
                  <a:srgbClr val="000000"/>
                </a:solidFill>
                <a:ea typeface="Calibri" pitchFamily="34" charset="0"/>
                <a:cs typeface="Calibri" pitchFamily="34" charset="0"/>
                <a:sym typeface="Calibri" pitchFamily="34" charset="0"/>
              </a:rPr>
              <a:t> və Digərlərinə qarşı" məhkəmə işində Məhkəmə intensionalizmə müraciət etdi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pPr eaLnBrk="1" hangingPunct="1"/>
            <a:r>
              <a:rPr lang="fr-FR" altLang="en-US" b="1" smtClean="0">
                <a:solidFill>
                  <a:srgbClr val="000000"/>
                </a:solidFill>
                <a:ea typeface="Calibri" pitchFamily="34" charset="0"/>
                <a:cs typeface="Calibri" pitchFamily="34" charset="0"/>
                <a:sym typeface="Calibri" pitchFamily="34" charset="0"/>
              </a:rPr>
              <a:t>TEKSTUALİZM</a:t>
            </a:r>
          </a:p>
        </p:txBody>
      </p:sp>
      <p:sp>
        <p:nvSpPr>
          <p:cNvPr id="9219" name="Espace réservé du contenu 2"/>
          <p:cNvSpPr>
            <a:spLocks noGrp="1"/>
          </p:cNvSpPr>
          <p:nvPr>
            <p:ph idx="1"/>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müddəanın hazırlandığı və ya qəbul edildiyi zaman daşıdığı məna, eləcə də terminlərin adi mənası. </a:t>
            </a:r>
          </a:p>
          <a:p>
            <a:pPr eaLnBrk="1" hangingPunct="1"/>
            <a:r>
              <a:rPr lang="fr-FR" altLang="en-US" b="1" i="1" smtClean="0">
                <a:solidFill>
                  <a:srgbClr val="000000"/>
                </a:solidFill>
                <a:ea typeface="Calibri" pitchFamily="34" charset="0"/>
                <a:cs typeface="Calibri" pitchFamily="34" charset="0"/>
                <a:sym typeface="Calibri" pitchFamily="34" charset="0"/>
              </a:rPr>
              <a:t>Conston və Başqaları İrlandiyaya qarşı</a:t>
            </a:r>
            <a:r>
              <a:rPr lang="fr-FR" altLang="en-US" smtClean="0">
                <a:solidFill>
                  <a:srgbClr val="000000"/>
                </a:solidFill>
                <a:ea typeface="Calibri" pitchFamily="34" charset="0"/>
                <a:cs typeface="Calibri" pitchFamily="34" charset="0"/>
                <a:sym typeface="Calibri" pitchFamily="34" charset="0"/>
              </a:rPr>
              <a:t> Məhkəmə qərar çıxarmışdır ki, 12-ci maddədə ifadə edilən nikah hüququndan heç bir boşanmaq hüququ törəyə bilməz.</a:t>
            </a:r>
          </a:p>
          <a:p>
            <a:pPr eaLnBrk="1" hangingPunct="1"/>
            <a:r>
              <a:rPr lang="fr-FR" altLang="en-US" smtClean="0">
                <a:solidFill>
                  <a:srgbClr val="000000"/>
                </a:solidFill>
                <a:ea typeface="Calibri" pitchFamily="34" charset="0"/>
                <a:cs typeface="Calibri" pitchFamily="34" charset="0"/>
                <a:sym typeface="Calibri" pitchFamily="34" charset="0"/>
              </a:rPr>
              <a:t>nadir hallarda istifadə edilir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274638"/>
            <a:ext cx="8229600" cy="1282700"/>
          </a:xfrm>
        </p:spPr>
        <p:txBody>
          <a:bodyPr/>
          <a:lstStyle/>
          <a:p>
            <a:pPr eaLnBrk="1" hangingPunct="1"/>
            <a:r>
              <a:rPr lang="fr-FR" altLang="en-US" sz="4000" b="1" smtClean="0">
                <a:solidFill>
                  <a:srgbClr val="000000"/>
                </a:solidFill>
                <a:ea typeface="Calibri" pitchFamily="34" charset="0"/>
                <a:cs typeface="Calibri" pitchFamily="34" charset="0"/>
                <a:sym typeface="Calibri" pitchFamily="34" charset="0"/>
              </a:rPr>
              <a:t>MÜLAHİZƏ SƏRBƏSTLİYİ DOKTRİNASI </a:t>
            </a:r>
          </a:p>
        </p:txBody>
      </p:sp>
      <p:sp>
        <p:nvSpPr>
          <p:cNvPr id="10243" name="Espace réservé du contenu 2"/>
          <p:cNvSpPr>
            <a:spLocks noGrp="1"/>
          </p:cNvSpPr>
          <p:nvPr>
            <p:ph idx="1"/>
          </p:nvPr>
        </p:nvSpPr>
        <p:spPr>
          <a:xfrm>
            <a:off x="468313" y="1844675"/>
            <a:ext cx="8229600" cy="4065588"/>
          </a:xfrm>
        </p:spPr>
        <p:txBody>
          <a:bodyPr/>
          <a:lstStyle/>
          <a:p>
            <a:pPr eaLnBrk="1" hangingPunct="1">
              <a:lnSpc>
                <a:spcPct val="80000"/>
              </a:lnSpc>
            </a:pPr>
            <a:r>
              <a:rPr lang="fr-FR" altLang="en-US" sz="2800" smtClean="0">
                <a:solidFill>
                  <a:srgbClr val="000000"/>
                </a:solidFill>
                <a:ea typeface="Calibri" pitchFamily="34" charset="0"/>
                <a:cs typeface="Calibri" pitchFamily="34" charset="0"/>
                <a:sym typeface="Calibri" pitchFamily="34" charset="0"/>
              </a:rPr>
              <a:t>Bu gün ən geniş istifadə olunan özünü məhdudlaşdıran təfsir prinsipi.</a:t>
            </a:r>
          </a:p>
          <a:p>
            <a:pPr eaLnBrk="1" hangingPunct="1">
              <a:lnSpc>
                <a:spcPct val="80000"/>
              </a:lnSpc>
            </a:pPr>
            <a:r>
              <a:rPr lang="fr-FR" altLang="en-US" sz="2800" smtClean="0">
                <a:solidFill>
                  <a:srgbClr val="000000"/>
                </a:solidFill>
                <a:ea typeface="Calibri" pitchFamily="34" charset="0"/>
                <a:cs typeface="Calibri" pitchFamily="34" charset="0"/>
                <a:sym typeface="Calibri" pitchFamily="34" charset="0"/>
              </a:rPr>
              <a:t>Bu doktrinanın hüquqi əsasına Fransanın "marge d’appréciation" terminindən istifadə edən Dövlət Şurasının (Conseil d’état) məhkəmə praktikasında rast gəlmək olar</a:t>
            </a:r>
          </a:p>
          <a:p>
            <a:pPr eaLnBrk="1" hangingPunct="1">
              <a:lnSpc>
                <a:spcPct val="80000"/>
              </a:lnSpc>
            </a:pPr>
            <a:r>
              <a:rPr lang="fr-FR" altLang="en-US" sz="2800" smtClean="0">
                <a:solidFill>
                  <a:srgbClr val="000000"/>
                </a:solidFill>
                <a:ea typeface="Calibri" pitchFamily="34" charset="0"/>
                <a:cs typeface="Calibri" pitchFamily="34" charset="0"/>
                <a:sym typeface="Calibri" pitchFamily="34" charset="0"/>
              </a:rPr>
              <a:t>Konvensiyanın mətnində rast gəlinmir: bu, </a:t>
            </a:r>
            <a:r>
              <a:rPr lang="fr-FR" altLang="en-US" sz="2800" b="1" u="sng" smtClean="0">
                <a:solidFill>
                  <a:srgbClr val="000000"/>
                </a:solidFill>
                <a:ea typeface="Calibri" pitchFamily="34" charset="0"/>
                <a:cs typeface="Calibri" pitchFamily="34" charset="0"/>
                <a:sym typeface="Calibri" pitchFamily="34" charset="0"/>
              </a:rPr>
              <a:t>Məhkəmənin köməkçi rolunu</a:t>
            </a:r>
          </a:p>
          <a:p>
            <a:pPr eaLnBrk="1" hangingPunct="1">
              <a:lnSpc>
                <a:spcPct val="80000"/>
              </a:lnSpc>
              <a:buFont typeface="Calibri" pitchFamily="34" charset="0"/>
              <a:buNone/>
            </a:pPr>
            <a:r>
              <a:rPr lang="fr-FR" altLang="en-US" sz="2800" b="1" u="sng" smtClean="0">
                <a:solidFill>
                  <a:srgbClr val="000000"/>
                </a:solidFill>
                <a:ea typeface="Calibri" pitchFamily="34" charset="0"/>
                <a:cs typeface="Calibri" pitchFamily="34" charset="0"/>
                <a:sym typeface="Calibri" pitchFamily="34" charset="0"/>
              </a:rPr>
              <a:t> vurğulamaq üçün Strasburq orqanları tərəfindən yaradılmışdı</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715</Words>
  <Application>Microsoft Office PowerPoint</Application>
  <PresentationFormat>Экран (4:3)</PresentationFormat>
  <Paragraphs>60</Paragraphs>
  <Slides>17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17</vt:i4>
      </vt:variant>
    </vt:vector>
  </HeadingPairs>
  <TitlesOfParts>
    <vt:vector size="20" baseType="lpstr">
      <vt:lpstr>Arial</vt:lpstr>
      <vt:lpstr>Calibri</vt:lpstr>
      <vt:lpstr>Thème Office</vt:lpstr>
      <vt:lpstr>Konvensiyanın təfsir prinsipləri (nəzəri və praktiki yanaşma) </vt:lpstr>
      <vt:lpstr>TƏFSİR</vt:lpstr>
      <vt:lpstr>VCLT-nin 31-ci maddəsində</vt:lpstr>
      <vt:lpstr>Təfsir prinsiplərinin 2 qrupu:</vt:lpstr>
      <vt:lpstr>Məhkəmə hakimiyyətinin özünü məhdudlaşdıran prinsipləri</vt:lpstr>
      <vt:lpstr>Məhkəmə hakimiyyətinin aktivist təfsir prinsipləri  </vt:lpstr>
      <vt:lpstr>İNTENSİONALİZM</vt:lpstr>
      <vt:lpstr>TEKSTUALİZM</vt:lpstr>
      <vt:lpstr>MÜLAHİZƏ SƏRBƏSTLİYİ DOKTRİNASI </vt:lpstr>
      <vt:lpstr>MÜLAHİZƏ SƏRBƏSTLİYİ DOKTRİNASI </vt:lpstr>
      <vt:lpstr>DÖRDÜNCÜ İNSTANSİYA DOKTRİNASİ</vt:lpstr>
      <vt:lpstr>Слайд 12</vt:lpstr>
      <vt:lpstr>MÜSTƏQİL ANLAYIŞ DOKTRİNASI</vt:lpstr>
      <vt:lpstr>DAİM YENİLƏNƏN HÜQUQİ VASİTƏ DOKTRİNASI (İNKIŞAF EDƏN TƏFSİR)</vt:lpstr>
      <vt:lpstr>…..</vt:lpstr>
      <vt:lpstr>A., B. və C. İrlandiyaya qarşı – abort hüququ</vt:lpstr>
      <vt:lpstr>EFFEKTİVLİK DOKTRİNASI (İNNOVATİV TƏFSİR)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Konul Gasimova</dc:creator>
  <cp:lastModifiedBy>Eldar</cp:lastModifiedBy>
  <cp:revision>178</cp:revision>
  <dcterms:created xsi:type="dcterms:W3CDTF">2015-03-06T14:53:15Z</dcterms:created>
  <dcterms:modified xsi:type="dcterms:W3CDTF">2016-11-05T13:13:18Z</dcterms:modified>
</cp:coreProperties>
</file>