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3"/>
    </mc:Choice>
    <mc:Fallback>
      <c:style val="13"/>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Продажи</c:v>
                </c:pt>
              </c:strCache>
            </c:strRef>
          </c:tx>
          <c:cat>
            <c:strRef>
              <c:f>Лист1!$A$2:$A$5</c:f>
              <c:strCache>
                <c:ptCount val="4"/>
                <c:pt idx="0">
                  <c:v>Кв. 1</c:v>
                </c:pt>
                <c:pt idx="1">
                  <c:v>Кв. 2</c:v>
                </c:pt>
                <c:pt idx="2">
                  <c:v>Кв. 3</c:v>
                </c:pt>
                <c:pt idx="3">
                  <c:v>Кв. 4</c:v>
                </c:pt>
              </c:strCache>
            </c:strRef>
          </c:cat>
          <c:val>
            <c:numRef>
              <c:f>Лист1!$B$2:$B$5</c:f>
              <c:numCache>
                <c:formatCode>General</c:formatCode>
                <c:ptCount val="4"/>
                <c:pt idx="1">
                  <c:v>2</c:v>
                </c:pt>
                <c:pt idx="3">
                  <c:v>1.2</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0.20469</cdr:x>
      <cdr:y>0.16335</cdr:y>
    </cdr:from>
    <cdr:to>
      <cdr:x>0.35469</cdr:x>
      <cdr:y>0.38835</cdr:y>
    </cdr:to>
    <cdr:sp macro="" textlink="">
      <cdr:nvSpPr>
        <cdr:cNvPr id="2" name="TextBox 1"/>
        <cdr:cNvSpPr txBox="1"/>
      </cdr:nvSpPr>
      <cdr:spPr>
        <a:xfrm xmlns:a="http://schemas.openxmlformats.org/drawingml/2006/main">
          <a:off x="1247800" y="66384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az-Latn-AZ" sz="6000" b="1" dirty="0" smtClean="0">
              <a:latin typeface="Times New Roman" pitchFamily="18" charset="0"/>
              <a:cs typeface="Times New Roman" pitchFamily="18" charset="0"/>
            </a:rPr>
            <a:t>Aİ</a:t>
          </a:r>
          <a:endParaRPr lang="ru-RU" sz="6000" b="1" dirty="0">
            <a:latin typeface="Times New Roman" pitchFamily="18" charset="0"/>
            <a:cs typeface="Times New Roman" pitchFamily="18" charset="0"/>
          </a:endParaRPr>
        </a:p>
      </cdr:txBody>
    </cdr:sp>
  </cdr:relSizeAnchor>
  <cdr:relSizeAnchor xmlns:cdr="http://schemas.openxmlformats.org/drawingml/2006/chartDrawing">
    <cdr:from>
      <cdr:x>0.54725</cdr:x>
      <cdr:y>0.48228</cdr:y>
    </cdr:from>
    <cdr:to>
      <cdr:x>0.69725</cdr:x>
      <cdr:y>0.70728</cdr:y>
    </cdr:to>
    <cdr:sp macro="" textlink="">
      <cdr:nvSpPr>
        <cdr:cNvPr id="3" name="TextBox 2"/>
        <cdr:cNvSpPr txBox="1"/>
      </cdr:nvSpPr>
      <cdr:spPr>
        <a:xfrm xmlns:a="http://schemas.openxmlformats.org/drawingml/2006/main">
          <a:off x="3336032" y="195999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latin typeface="Times New Roman" pitchFamily="18" charset="0"/>
            <a:cs typeface="Times New Roman" pitchFamily="18" charset="0"/>
          </a:endParaRPr>
        </a:p>
      </cdr:txBody>
    </cdr:sp>
  </cdr:relSizeAnchor>
  <cdr:relSizeAnchor xmlns:cdr="http://schemas.openxmlformats.org/drawingml/2006/chartDrawing">
    <cdr:from>
      <cdr:x>0.54725</cdr:x>
      <cdr:y>0.34053</cdr:y>
    </cdr:from>
    <cdr:to>
      <cdr:x>0.69725</cdr:x>
      <cdr:y>0.56553</cdr:y>
    </cdr:to>
    <cdr:sp macro="" textlink="">
      <cdr:nvSpPr>
        <cdr:cNvPr id="4" name="TextBox 3"/>
        <cdr:cNvSpPr txBox="1"/>
      </cdr:nvSpPr>
      <cdr:spPr>
        <a:xfrm xmlns:a="http://schemas.openxmlformats.org/drawingml/2006/main">
          <a:off x="3336032" y="138392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az-Latn-AZ" sz="6000" b="1" dirty="0" smtClean="0">
              <a:latin typeface="Times New Roman" pitchFamily="18" charset="0"/>
              <a:cs typeface="Times New Roman" pitchFamily="18" charset="0"/>
            </a:rPr>
            <a:t>AŞ</a:t>
          </a:r>
          <a:endParaRPr lang="ru-RU" sz="6000" b="1" dirty="0">
            <a:latin typeface="Times New Roman" pitchFamily="18" charset="0"/>
            <a:cs typeface="Times New Roman" pitchFamily="18" charset="0"/>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4D49E081-D386-4AAB-864B-1D45896E07F1}" type="datetimeFigureOut">
              <a:rPr lang="ru-RU" smtClean="0"/>
              <a:pPr/>
              <a:t>02.07.2016</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1753A3EE-8312-4A28-BF21-1A76F352E4F9}"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D49E081-D386-4AAB-864B-1D45896E07F1}" type="datetimeFigureOut">
              <a:rPr lang="ru-RU" smtClean="0"/>
              <a:pPr/>
              <a:t>02.07.2016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753A3EE-8312-4A28-BF21-1A76F352E4F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D49E081-D386-4AAB-864B-1D45896E07F1}" type="datetimeFigureOut">
              <a:rPr lang="ru-RU" smtClean="0"/>
              <a:pPr/>
              <a:t>02.07.2016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753A3EE-8312-4A28-BF21-1A76F352E4F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D49E081-D386-4AAB-864B-1D45896E07F1}" type="datetimeFigureOut">
              <a:rPr lang="ru-RU" smtClean="0"/>
              <a:pPr/>
              <a:t>02.07.2016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753A3EE-8312-4A28-BF21-1A76F352E4F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4D49E081-D386-4AAB-864B-1D45896E07F1}" type="datetimeFigureOut">
              <a:rPr lang="ru-RU" smtClean="0"/>
              <a:pPr/>
              <a:t>02.07.2016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753A3EE-8312-4A28-BF21-1A76F352E4F9}"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D49E081-D386-4AAB-864B-1D45896E07F1}" type="datetimeFigureOut">
              <a:rPr lang="ru-RU" smtClean="0"/>
              <a:pPr/>
              <a:t>02.07.2016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753A3EE-8312-4A28-BF21-1A76F352E4F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4D49E081-D386-4AAB-864B-1D45896E07F1}" type="datetimeFigureOut">
              <a:rPr lang="ru-RU" smtClean="0"/>
              <a:pPr/>
              <a:t>02.07.2016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1753A3EE-8312-4A28-BF21-1A76F352E4F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4D49E081-D386-4AAB-864B-1D45896E07F1}" type="datetimeFigureOut">
              <a:rPr lang="ru-RU" smtClean="0"/>
              <a:pPr/>
              <a:t>02.07.2016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1753A3EE-8312-4A28-BF21-1A76F352E4F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4D49E081-D386-4AAB-864B-1D45896E07F1}" type="datetimeFigureOut">
              <a:rPr lang="ru-RU" smtClean="0"/>
              <a:pPr/>
              <a:t>02.07.2016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1753A3EE-8312-4A28-BF21-1A76F352E4F9}"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D49E081-D386-4AAB-864B-1D45896E07F1}" type="datetimeFigureOut">
              <a:rPr lang="ru-RU" smtClean="0"/>
              <a:pPr/>
              <a:t>02.07.2016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753A3EE-8312-4A28-BF21-1A76F352E4F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4D49E081-D386-4AAB-864B-1D45896E07F1}" type="datetimeFigureOut">
              <a:rPr lang="ru-RU" smtClean="0"/>
              <a:pPr/>
              <a:t>02.07.2016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753A3EE-8312-4A28-BF21-1A76F352E4F9}"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D49E081-D386-4AAB-864B-1D45896E07F1}" type="datetimeFigureOut">
              <a:rPr lang="ru-RU" smtClean="0"/>
              <a:pPr/>
              <a:t>02.07.2016</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753A3EE-8312-4A28-BF21-1A76F352E4F9}"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1556792"/>
            <a:ext cx="7772400" cy="4320480"/>
          </a:xfrm>
        </p:spPr>
        <p:txBody>
          <a:bodyPr>
            <a:normAutofit fontScale="90000"/>
          </a:bodyPr>
          <a:lstStyle/>
          <a:p>
            <a:pPr algn="ctr"/>
            <a:r>
              <a:rPr lang="az-Latn-AZ" sz="2000" b="1" dirty="0">
                <a:solidFill>
                  <a:schemeClr val="tx1"/>
                </a:solidFill>
                <a:latin typeface="Times New Roman" pitchFamily="18" charset="0"/>
                <a:cs typeface="Times New Roman" pitchFamily="18" charset="0"/>
              </a:rPr>
              <a:t>AVROPA  İNSAN HÜQUQLARI KONVENSİYASI , AVROPA MƏHKƏMƏSİNİN STRUKTURU VƏ </a:t>
            </a:r>
            <a:br>
              <a:rPr lang="az-Latn-AZ" sz="2000" b="1" dirty="0">
                <a:solidFill>
                  <a:schemeClr val="tx1"/>
                </a:solidFill>
                <a:latin typeface="Times New Roman" pitchFamily="18" charset="0"/>
                <a:cs typeface="Times New Roman" pitchFamily="18" charset="0"/>
              </a:rPr>
            </a:br>
            <a:r>
              <a:rPr lang="az-Latn-AZ" sz="2000" b="1" dirty="0">
                <a:solidFill>
                  <a:schemeClr val="tx1"/>
                </a:solidFill>
                <a:latin typeface="Times New Roman" pitchFamily="18" charset="0"/>
                <a:cs typeface="Times New Roman" pitchFamily="18" charset="0"/>
              </a:rPr>
              <a:t>AVROPA MƏHKƏMƏSİNİN QƏRARLARININ PRESEDENT KİMİ TANINMASI</a:t>
            </a:r>
            <a:r>
              <a:rPr lang="en-US" sz="2000" b="1" dirty="0" smtClean="0">
                <a:solidFill>
                  <a:schemeClr val="tx1"/>
                </a:solidFill>
                <a:latin typeface="Times New Roman" pitchFamily="18" charset="0"/>
                <a:cs typeface="Times New Roman" pitchFamily="18" charset="0"/>
              </a:rPr>
              <a:t/>
            </a:r>
            <a:br>
              <a:rPr lang="en-US" sz="2000" b="1" dirty="0" smtClean="0">
                <a:solidFill>
                  <a:schemeClr val="tx1"/>
                </a:solidFill>
                <a:latin typeface="Times New Roman" pitchFamily="18" charset="0"/>
                <a:cs typeface="Times New Roman" pitchFamily="18" charset="0"/>
              </a:rPr>
            </a:br>
            <a:r>
              <a:rPr lang="en-US" sz="2000" b="1" dirty="0">
                <a:solidFill>
                  <a:schemeClr val="tx1"/>
                </a:solidFill>
                <a:latin typeface="Times New Roman" pitchFamily="18" charset="0"/>
                <a:cs typeface="Times New Roman" pitchFamily="18" charset="0"/>
              </a:rPr>
              <a:t/>
            </a:r>
            <a:br>
              <a:rPr lang="en-US" sz="2000" b="1" dirty="0">
                <a:solidFill>
                  <a:schemeClr val="tx1"/>
                </a:solidFill>
                <a:latin typeface="Times New Roman" pitchFamily="18" charset="0"/>
                <a:cs typeface="Times New Roman" pitchFamily="18" charset="0"/>
              </a:rPr>
            </a:br>
            <a:r>
              <a:rPr lang="en-US" sz="2000" b="1" dirty="0" smtClean="0">
                <a:solidFill>
                  <a:schemeClr val="tx1"/>
                </a:solidFill>
                <a:latin typeface="Times New Roman" pitchFamily="18" charset="0"/>
                <a:cs typeface="Times New Roman" pitchFamily="18" charset="0"/>
              </a:rPr>
              <a:t/>
            </a:r>
            <a:br>
              <a:rPr lang="en-US" sz="2000" b="1" dirty="0" smtClean="0">
                <a:solidFill>
                  <a:schemeClr val="tx1"/>
                </a:solidFill>
                <a:latin typeface="Times New Roman" pitchFamily="18" charset="0"/>
                <a:cs typeface="Times New Roman" pitchFamily="18" charset="0"/>
              </a:rPr>
            </a:br>
            <a:r>
              <a:rPr lang="az-Latn-AZ" sz="2000" b="1" dirty="0" smtClean="0">
                <a:solidFill>
                  <a:schemeClr val="tx1"/>
                </a:solidFill>
                <a:latin typeface="Times New Roman" pitchFamily="18" charset="0"/>
                <a:cs typeface="Times New Roman" pitchFamily="18" charset="0"/>
              </a:rPr>
              <a:t>AZƏRBAYCAN </a:t>
            </a:r>
            <a:r>
              <a:rPr lang="az-Latn-AZ" sz="2000" b="1" dirty="0" smtClean="0">
                <a:solidFill>
                  <a:schemeClr val="tx1"/>
                </a:solidFill>
                <a:latin typeface="Times New Roman" pitchFamily="18" charset="0"/>
                <a:cs typeface="Times New Roman" pitchFamily="18" charset="0"/>
              </a:rPr>
              <a:t>RESPUBLİKASI  VƏKİLLƏR</a:t>
            </a:r>
            <a:r>
              <a:rPr lang="en-US" sz="2000" b="1" dirty="0" smtClean="0">
                <a:solidFill>
                  <a:schemeClr val="tx1"/>
                </a:solidFill>
                <a:latin typeface="Times New Roman" pitchFamily="18" charset="0"/>
                <a:cs typeface="Times New Roman" pitchFamily="18" charset="0"/>
              </a:rPr>
              <a:t> KOLLEGIYAS</a:t>
            </a:r>
            <a:r>
              <a:rPr lang="az-Latn-AZ" sz="2000" b="1" dirty="0" smtClean="0">
                <a:solidFill>
                  <a:schemeClr val="tx1"/>
                </a:solidFill>
                <a:latin typeface="Times New Roman" pitchFamily="18" charset="0"/>
                <a:cs typeface="Times New Roman" pitchFamily="18" charset="0"/>
              </a:rPr>
              <a:t>ININ ÜZVÜ   </a:t>
            </a:r>
            <a:r>
              <a:rPr lang="az-Latn-AZ" sz="2000" b="1" dirty="0" smtClean="0">
                <a:solidFill>
                  <a:schemeClr val="tx1"/>
                </a:solidFill>
                <a:latin typeface="Times New Roman" pitchFamily="18" charset="0"/>
                <a:cs typeface="Times New Roman" pitchFamily="18" charset="0"/>
              </a:rPr>
              <a:t>RAMİL  </a:t>
            </a:r>
            <a:r>
              <a:rPr lang="az-Latn-AZ" sz="2000" b="1" dirty="0" smtClean="0">
                <a:solidFill>
                  <a:schemeClr val="tx1"/>
                </a:solidFill>
                <a:latin typeface="Times New Roman" pitchFamily="18" charset="0"/>
                <a:cs typeface="Times New Roman" pitchFamily="18" charset="0"/>
              </a:rPr>
              <a:t>RÜSTƏMOV  </a:t>
            </a:r>
            <a:r>
              <a:rPr lang="az-Latn-AZ" sz="2000" b="1" dirty="0" smtClean="0">
                <a:solidFill>
                  <a:schemeClr val="tx1"/>
                </a:solidFill>
                <a:latin typeface="Times New Roman" pitchFamily="18" charset="0"/>
                <a:cs typeface="Times New Roman" pitchFamily="18" charset="0"/>
              </a:rPr>
              <a:t>VƏ</a:t>
            </a:r>
            <a:r>
              <a:rPr lang="en-US" sz="2000" b="1" dirty="0" smtClean="0">
                <a:solidFill>
                  <a:schemeClr val="tx1"/>
                </a:solidFill>
                <a:latin typeface="Times New Roman" pitchFamily="18" charset="0"/>
                <a:cs typeface="Times New Roman" pitchFamily="18" charset="0"/>
              </a:rPr>
              <a:t> </a:t>
            </a:r>
            <a:br>
              <a:rPr lang="en-US" sz="2000" b="1" dirty="0" smtClean="0">
                <a:solidFill>
                  <a:schemeClr val="tx1"/>
                </a:solidFill>
                <a:latin typeface="Times New Roman" pitchFamily="18" charset="0"/>
                <a:cs typeface="Times New Roman" pitchFamily="18" charset="0"/>
              </a:rPr>
            </a:br>
            <a:r>
              <a:rPr lang="az-Latn-AZ" sz="2000" b="1" dirty="0" smtClean="0">
                <a:solidFill>
                  <a:schemeClr val="tx1"/>
                </a:solidFill>
                <a:latin typeface="Times New Roman" pitchFamily="18" charset="0"/>
                <a:cs typeface="Times New Roman" pitchFamily="18" charset="0"/>
              </a:rPr>
              <a:t>BAKI </a:t>
            </a:r>
            <a:r>
              <a:rPr lang="az-Latn-AZ" sz="2000" b="1" dirty="0" smtClean="0">
                <a:solidFill>
                  <a:schemeClr val="tx1"/>
                </a:solidFill>
                <a:latin typeface="Times New Roman" pitchFamily="18" charset="0"/>
                <a:cs typeface="Times New Roman" pitchFamily="18" charset="0"/>
              </a:rPr>
              <a:t>DÖVLƏT UNİVERSİTETİ HÜQUQ FAKÜLTƏSİNİN MÜƏLLİMƏSİ  </a:t>
            </a:r>
            <a:r>
              <a:rPr lang="az-Latn-AZ" sz="2000" b="1" dirty="0" smtClean="0">
                <a:solidFill>
                  <a:schemeClr val="tx1"/>
                </a:solidFill>
                <a:latin typeface="Times New Roman" pitchFamily="18" charset="0"/>
                <a:cs typeface="Times New Roman" pitchFamily="18" charset="0"/>
              </a:rPr>
              <a:t>LALƏ FƏRZƏLİYEVA</a:t>
            </a:r>
            <a:r>
              <a:rPr lang="en-US" sz="2000" b="1" dirty="0" smtClean="0">
                <a:solidFill>
                  <a:schemeClr val="tx1"/>
                </a:solidFill>
                <a:latin typeface="Times New Roman" pitchFamily="18" charset="0"/>
                <a:cs typeface="Times New Roman" pitchFamily="18" charset="0"/>
              </a:rPr>
              <a:t/>
            </a:r>
            <a:br>
              <a:rPr lang="en-US" sz="2000" b="1" dirty="0" smtClean="0">
                <a:solidFill>
                  <a:schemeClr val="tx1"/>
                </a:solidFill>
                <a:latin typeface="Times New Roman" pitchFamily="18" charset="0"/>
                <a:cs typeface="Times New Roman" pitchFamily="18" charset="0"/>
              </a:rPr>
            </a:br>
            <a:r>
              <a:rPr lang="en-US" sz="2000" b="1" dirty="0">
                <a:solidFill>
                  <a:schemeClr val="tx1"/>
                </a:solidFill>
                <a:latin typeface="Times New Roman" pitchFamily="18" charset="0"/>
                <a:cs typeface="Times New Roman" pitchFamily="18" charset="0"/>
              </a:rPr>
              <a:t/>
            </a:r>
            <a:br>
              <a:rPr lang="en-US" sz="2000" b="1" dirty="0">
                <a:solidFill>
                  <a:schemeClr val="tx1"/>
                </a:solidFill>
                <a:latin typeface="Times New Roman" pitchFamily="18" charset="0"/>
                <a:cs typeface="Times New Roman" pitchFamily="18" charset="0"/>
              </a:rPr>
            </a:br>
            <a:r>
              <a:rPr lang="en-US" sz="2000" b="1" dirty="0" smtClean="0">
                <a:solidFill>
                  <a:schemeClr val="tx1"/>
                </a:solidFill>
                <a:latin typeface="Times New Roman" pitchFamily="18" charset="0"/>
                <a:cs typeface="Times New Roman" pitchFamily="18" charset="0"/>
              </a:rPr>
              <a:t/>
            </a:r>
            <a:br>
              <a:rPr lang="en-US" sz="2000" b="1" dirty="0" smtClean="0">
                <a:solidFill>
                  <a:schemeClr val="tx1"/>
                </a:solidFill>
                <a:latin typeface="Times New Roman" pitchFamily="18" charset="0"/>
                <a:cs typeface="Times New Roman" pitchFamily="18" charset="0"/>
              </a:rPr>
            </a:br>
            <a:r>
              <a:rPr lang="en-US" sz="2000" b="1" dirty="0">
                <a:solidFill>
                  <a:schemeClr val="tx1"/>
                </a:solidFill>
                <a:latin typeface="Times New Roman" pitchFamily="18" charset="0"/>
                <a:cs typeface="Times New Roman" pitchFamily="18" charset="0"/>
              </a:rPr>
              <a:t/>
            </a:r>
            <a:br>
              <a:rPr lang="en-US" sz="2000" b="1" dirty="0">
                <a:solidFill>
                  <a:schemeClr val="tx1"/>
                </a:solidFill>
                <a:latin typeface="Times New Roman" pitchFamily="18" charset="0"/>
                <a:cs typeface="Times New Roman" pitchFamily="18" charset="0"/>
              </a:rPr>
            </a:br>
            <a:r>
              <a:rPr lang="en-US" sz="2000" b="1" dirty="0" smtClean="0">
                <a:solidFill>
                  <a:schemeClr val="tx1"/>
                </a:solidFill>
                <a:latin typeface="Times New Roman" pitchFamily="18" charset="0"/>
                <a:cs typeface="Times New Roman" pitchFamily="18" charset="0"/>
              </a:rPr>
              <a:t>2016</a:t>
            </a:r>
            <a:endParaRPr lang="ru-RU" sz="20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15616" y="332657"/>
            <a:ext cx="7812360" cy="7294305"/>
          </a:xfrm>
          <a:prstGeom prst="rect">
            <a:avLst/>
          </a:prstGeom>
          <a:noFill/>
        </p:spPr>
        <p:txBody>
          <a:bodyPr wrap="square" rtlCol="0">
            <a:spAutoFit/>
          </a:bodyPr>
          <a:lstStyle/>
          <a:p>
            <a:r>
              <a:rPr lang="en-US" dirty="0" err="1" smtClean="0">
                <a:latin typeface="Times New Roman" pitchFamily="18" charset="0"/>
                <a:cs typeface="Times New Roman" pitchFamily="18" charset="0"/>
              </a:rPr>
              <a:t>Böyük</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Palatanın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nəzdində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hakimdən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ibarət</a:t>
            </a: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KOMİTƏ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fəaliyyət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göstərir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Komitənin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tərkibinə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Məhkəmənin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sədri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işə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baxan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Palatanın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daxil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olduğu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seksiya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istisna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olmaqla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seksiyaların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sədrləri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onun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müavinləri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daxildir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Onlardan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başqa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bura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növbə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ilə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Palatada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işin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baxılmasında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iştirak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etməyən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əlavə</a:t>
            </a:r>
            <a:r>
              <a:rPr lang="en-US" dirty="0">
                <a:latin typeface="Times New Roman" pitchFamily="18" charset="0"/>
                <a:cs typeface="Times New Roman" pitchFamily="18" charset="0"/>
              </a:rPr>
              <a:t> hakim </a:t>
            </a:r>
            <a:r>
              <a:rPr lang="en-US" dirty="0" err="1">
                <a:latin typeface="Times New Roman" pitchFamily="18" charset="0"/>
                <a:cs typeface="Times New Roman" pitchFamily="18" charset="0"/>
              </a:rPr>
              <a:t>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daxil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edilir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Mübahisədə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tərəf</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dövlətdən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seçilən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onun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vətəndaşı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olan</a:t>
            </a:r>
            <a:r>
              <a:rPr lang="en-US" dirty="0">
                <a:latin typeface="Times New Roman" pitchFamily="18" charset="0"/>
                <a:cs typeface="Times New Roman" pitchFamily="18" charset="0"/>
              </a:rPr>
              <a:t> hakim </a:t>
            </a:r>
            <a:r>
              <a:rPr lang="en-US" dirty="0" err="1">
                <a:latin typeface="Times New Roman" pitchFamily="18" charset="0"/>
                <a:cs typeface="Times New Roman" pitchFamily="18" charset="0"/>
              </a:rPr>
              <a:t>Komitənin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üzvü</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bilməz</a:t>
            </a:r>
            <a:r>
              <a:rPr lang="en-US" dirty="0" smtClean="0"/>
              <a:t>.</a:t>
            </a:r>
            <a:endParaRPr lang="az-Latn-AZ" dirty="0" smtClean="0"/>
          </a:p>
          <a:p>
            <a:endParaRPr lang="az-Latn-AZ" dirty="0"/>
          </a:p>
          <a:p>
            <a:r>
              <a:rPr lang="en-US" b="1" dirty="0">
                <a:latin typeface="Times New Roman" pitchFamily="18" charset="0"/>
                <a:cs typeface="Times New Roman" pitchFamily="18" charset="0"/>
              </a:rPr>
              <a:t>KOMİTƏLƏR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hər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biri</a:t>
            </a:r>
            <a:r>
              <a:rPr lang="en-US" dirty="0">
                <a:latin typeface="Times New Roman" pitchFamily="18" charset="0"/>
                <a:cs typeface="Times New Roman" pitchFamily="18" charset="0"/>
              </a:rPr>
              <a:t> 3 </a:t>
            </a:r>
            <a:r>
              <a:rPr lang="en-US" dirty="0" err="1">
                <a:latin typeface="Times New Roman" pitchFamily="18" charset="0"/>
                <a:cs typeface="Times New Roman" pitchFamily="18" charset="0"/>
              </a:rPr>
              <a:t>hakimdən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ibarət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olmaqla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fəaliyyət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göstərir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Komitənin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əsas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yeganə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vəzifəsi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şikayətin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qəbul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olunma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məsələsini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həll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etməkdir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Komitə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şikayətə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mahiyyəti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üzrə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baxmır</a:t>
            </a:r>
            <a:r>
              <a:rPr lang="en-US" dirty="0">
                <a:latin typeface="Times New Roman" pitchFamily="18" charset="0"/>
                <a:cs typeface="Times New Roman" pitchFamily="18" charset="0"/>
              </a:rPr>
              <a:t>. O, </a:t>
            </a:r>
            <a:r>
              <a:rPr lang="en-US" dirty="0" err="1">
                <a:latin typeface="Times New Roman" pitchFamily="18" charset="0"/>
                <a:cs typeface="Times New Roman" pitchFamily="18" charset="0"/>
              </a:rPr>
              <a:t>sadəcə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şikayətin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qəbul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edilməsi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üçün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onun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Konvensiya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ilə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müəyyən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edilən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meyarlara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cavab</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verib-vermədiyini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yoxlayır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Şikayətin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qəbul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edilməməsi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barədə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qərarı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Komitə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yekdillə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qəbul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etməlidir</a:t>
            </a:r>
            <a:r>
              <a:rPr lang="en-US" dirty="0">
                <a:latin typeface="Times New Roman" pitchFamily="18" charset="0"/>
                <a:cs typeface="Times New Roman" pitchFamily="18" charset="0"/>
              </a:rPr>
              <a:t>. Bu </a:t>
            </a:r>
            <a:r>
              <a:rPr lang="en-US" dirty="0" err="1">
                <a:latin typeface="Times New Roman" pitchFamily="18" charset="0"/>
                <a:cs typeface="Times New Roman" pitchFamily="18" charset="0"/>
              </a:rPr>
              <a:t>məsələdə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hər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hansı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hakimin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şübhəsi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olsa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şikaytçinin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xeyrinə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hesab</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ediləcək</a:t>
            </a:r>
            <a:r>
              <a:rPr lang="en-US" dirty="0" smtClean="0">
                <a:latin typeface="Times New Roman" pitchFamily="18" charset="0"/>
                <a:cs typeface="Times New Roman" pitchFamily="18" charset="0"/>
              </a:rPr>
              <a:t>.</a:t>
            </a:r>
            <a:endParaRPr lang="az-Latn-AZ" dirty="0" smtClean="0">
              <a:latin typeface="Times New Roman" pitchFamily="18" charset="0"/>
              <a:cs typeface="Times New Roman" pitchFamily="18" charset="0"/>
            </a:endParaRPr>
          </a:p>
          <a:p>
            <a:endParaRPr lang="az-Latn-AZ" dirty="0">
              <a:latin typeface="Times New Roman" pitchFamily="18" charset="0"/>
              <a:cs typeface="Times New Roman" pitchFamily="18" charset="0"/>
            </a:endParaRPr>
          </a:p>
          <a:p>
            <a:pPr algn="just"/>
            <a:r>
              <a:rPr lang="en-US" b="1" dirty="0">
                <a:latin typeface="Times New Roman" pitchFamily="18" charset="0"/>
                <a:cs typeface="Times New Roman" pitchFamily="18" charset="0"/>
              </a:rPr>
              <a:t>BİR HAKİMDƏN İBARƏT TƏRKİB </a:t>
            </a:r>
            <a:r>
              <a:rPr lang="en-US" dirty="0" err="1">
                <a:latin typeface="Times New Roman" pitchFamily="18" charset="0"/>
                <a:cs typeface="Times New Roman" pitchFamily="18" charset="0"/>
              </a:rPr>
              <a:t>Konvensiyaya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dair</a:t>
            </a:r>
            <a:r>
              <a:rPr lang="en-US" dirty="0">
                <a:latin typeface="Times New Roman" pitchFamily="18" charset="0"/>
                <a:cs typeface="Times New Roman" pitchFamily="18" charset="0"/>
              </a:rPr>
              <a:t> 14 </a:t>
            </a:r>
            <a:r>
              <a:rPr lang="en-US" dirty="0" err="1">
                <a:latin typeface="Times New Roman" pitchFamily="18" charset="0"/>
                <a:cs typeface="Times New Roman" pitchFamily="18" charset="0"/>
              </a:rPr>
              <a:t>saylı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Protokolla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müəyyən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edilib</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Həmin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Protokola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əsasən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işə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təkbaşına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baxan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hakimin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səlahiyyətləri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müəyyən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edilib</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İşə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təkbaşına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baxan</a:t>
            </a:r>
            <a:r>
              <a:rPr lang="en-US" dirty="0">
                <a:latin typeface="Times New Roman" pitchFamily="18" charset="0"/>
                <a:cs typeface="Times New Roman" pitchFamily="18" charset="0"/>
              </a:rPr>
              <a:t> hakim </a:t>
            </a:r>
            <a:r>
              <a:rPr lang="en-US" dirty="0" err="1">
                <a:latin typeface="Times New Roman" pitchFamily="18" charset="0"/>
                <a:cs typeface="Times New Roman" pitchFamily="18" charset="0"/>
              </a:rPr>
              <a:t>iş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üzrə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əlavə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araşdırma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aparmadan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şikayətin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qəbul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olunmasına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qərar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qəbul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bilər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Onun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belə</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qərarı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qətidir</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b="1" dirty="0">
                <a:latin typeface="Times New Roman" pitchFamily="18" charset="0"/>
                <a:cs typeface="Times New Roman" pitchFamily="18" charset="0"/>
              </a:rPr>
              <a:t>DƏFTƏRXANANIN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təşkili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vəzifələri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Məhkəmənin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reglamenti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ilə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müəyyən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edilir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Dəftərxana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həm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seksiyaların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dəftərxanalarını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özündə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birləşdirir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Dəftərxanaya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Katib</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Reqistar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rəhbərlik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edir</a:t>
            </a:r>
            <a:r>
              <a:rPr lang="en-US" dirty="0">
                <a:latin typeface="Times New Roman" pitchFamily="18" charset="0"/>
                <a:cs typeface="Times New Roman" pitchFamily="18" charset="0"/>
              </a:rPr>
              <a:t>. O, </a:t>
            </a:r>
            <a:r>
              <a:rPr lang="en-US" dirty="0" err="1">
                <a:latin typeface="Times New Roman" pitchFamily="18" charset="0"/>
                <a:cs typeface="Times New Roman" pitchFamily="18" charset="0"/>
              </a:rPr>
              <a:t>Plenar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İclasda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seçilir</a:t>
            </a:r>
            <a:r>
              <a:rPr lang="en-US" dirty="0">
                <a:latin typeface="Times New Roman" pitchFamily="18" charset="0"/>
                <a:cs typeface="Times New Roman" pitchFamily="18" charset="0"/>
              </a:rPr>
              <a:t>. </a:t>
            </a:r>
            <a:r>
              <a:rPr lang="en-US" dirty="0"/>
              <a:t/>
            </a:r>
            <a:br>
              <a:rPr lang="en-US" dirty="0"/>
            </a:br>
            <a:endParaRPr lang="az-Latn-AZ" dirty="0" smtClean="0">
              <a:latin typeface="Times New Roman" pitchFamily="18" charset="0"/>
              <a:cs typeface="Times New Roman" pitchFamily="18" charset="0"/>
            </a:endParaRPr>
          </a:p>
          <a:p>
            <a:endParaRPr lang="az-Latn-AZ" dirty="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b="1" dirty="0" smtClean="0">
                <a:solidFill>
                  <a:srgbClr val="C00000"/>
                </a:solidFill>
                <a:latin typeface="Times New Roman" pitchFamily="18" charset="0"/>
                <a:cs typeface="Times New Roman" pitchFamily="18" charset="0"/>
              </a:rPr>
              <a:t>Aşağıdakı şikayətlərə baxmır:</a:t>
            </a:r>
            <a:endParaRPr lang="ru-RU" b="1" dirty="0">
              <a:solidFill>
                <a:srgbClr val="C00000"/>
              </a:solidFill>
              <a:latin typeface="Times New Roman" pitchFamily="18" charset="0"/>
              <a:cs typeface="Times New Roman" pitchFamily="18" charset="0"/>
            </a:endParaRPr>
          </a:p>
        </p:txBody>
      </p:sp>
      <p:sp>
        <p:nvSpPr>
          <p:cNvPr id="3" name="TextBox 2"/>
          <p:cNvSpPr txBox="1"/>
          <p:nvPr/>
        </p:nvSpPr>
        <p:spPr>
          <a:xfrm>
            <a:off x="1187624" y="2132856"/>
            <a:ext cx="7704856" cy="2677656"/>
          </a:xfrm>
          <a:prstGeom prst="rect">
            <a:avLst/>
          </a:prstGeom>
          <a:noFill/>
        </p:spPr>
        <p:txBody>
          <a:bodyPr wrap="square" rtlCol="0">
            <a:spAutoFit/>
          </a:bodyPr>
          <a:lstStyle/>
          <a:p>
            <a:pPr algn="just"/>
            <a:r>
              <a:rPr lang="az-Latn-AZ" sz="2400" dirty="0">
                <a:latin typeface="Times New Roman" pitchFamily="18" charset="0"/>
                <a:cs typeface="Times New Roman" pitchFamily="18" charset="0"/>
              </a:rPr>
              <a:t>Məhkəmə 34-cü maddənin müddəalarına müvafiq olaraq verilmiş aşağıdakı fərdi şikayətlərə baxmır:</a:t>
            </a:r>
            <a:endParaRPr lang="ru-RU" sz="2400" dirty="0">
              <a:latin typeface="Times New Roman" pitchFamily="18" charset="0"/>
              <a:cs typeface="Times New Roman" pitchFamily="18" charset="0"/>
            </a:endParaRPr>
          </a:p>
          <a:p>
            <a:pPr algn="just"/>
            <a:r>
              <a:rPr lang="az-Latn-AZ" sz="2400" dirty="0">
                <a:latin typeface="Times New Roman" pitchFamily="18" charset="0"/>
                <a:cs typeface="Times New Roman" pitchFamily="18" charset="0"/>
              </a:rPr>
              <a:t>a) anonim </a:t>
            </a:r>
            <a:r>
              <a:rPr lang="az-Latn-AZ" sz="2400" dirty="0" smtClean="0">
                <a:latin typeface="Times New Roman" pitchFamily="18" charset="0"/>
                <a:cs typeface="Times New Roman" pitchFamily="18" charset="0"/>
              </a:rPr>
              <a:t>olan;</a:t>
            </a:r>
            <a:endParaRPr lang="ru-RU" sz="2400" dirty="0">
              <a:latin typeface="Times New Roman" pitchFamily="18" charset="0"/>
              <a:cs typeface="Times New Roman" pitchFamily="18" charset="0"/>
            </a:endParaRPr>
          </a:p>
          <a:p>
            <a:pPr algn="just"/>
            <a:r>
              <a:rPr lang="az-Latn-AZ" sz="2400" dirty="0">
                <a:latin typeface="Times New Roman" pitchFamily="18" charset="0"/>
                <a:cs typeface="Times New Roman" pitchFamily="18" charset="0"/>
              </a:rPr>
              <a:t>b) mahiyyətcə Məhkəmənin artıq baxdığı məsələ ilə eyni olan yaxud beynəlxalq araşdırmanın və ya tənzimləmənin digər prosedurunun predmeti olan və işə aid yeni faktları əks etdirməyən.</a:t>
            </a:r>
            <a:endParaRPr lang="ru-RU"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187624" y="443568"/>
            <a:ext cx="7632848" cy="6124754"/>
          </a:xfrm>
          <a:prstGeom prst="rect">
            <a:avLst/>
          </a:prstGeom>
        </p:spPr>
        <p:txBody>
          <a:bodyPr wrap="square">
            <a:spAutoFit/>
          </a:bodyPr>
          <a:lstStyle/>
          <a:p>
            <a:pPr algn="just">
              <a:defRPr/>
            </a:pPr>
            <a:r>
              <a:rPr lang="az-Latn-AZ" sz="2800" b="1" dirty="0">
                <a:solidFill>
                  <a:srgbClr val="FF0000"/>
                </a:solidFill>
                <a:latin typeface="Times New Roman" pitchFamily="18" charset="0"/>
                <a:cs typeface="Times New Roman" pitchFamily="18" charset="0"/>
              </a:rPr>
              <a:t>Avropa Məhkəməsinin qərarlarının presedent hüququ kimi taninmasını nəzərdə tutan beynəlxalq - hüquqi sənədlər:</a:t>
            </a:r>
          </a:p>
          <a:p>
            <a:pPr>
              <a:defRPr/>
            </a:pPr>
            <a:endParaRPr lang="az-Latn-AZ" sz="2000" b="1" dirty="0">
              <a:solidFill>
                <a:srgbClr val="FF0000"/>
              </a:solidFill>
              <a:latin typeface="Times New Roman" pitchFamily="18" charset="0"/>
              <a:cs typeface="Times New Roman" pitchFamily="18" charset="0"/>
            </a:endParaRPr>
          </a:p>
          <a:p>
            <a:pPr marL="457200" indent="-457200">
              <a:buFontTx/>
              <a:buAutoNum type="arabicParenR"/>
              <a:defRPr/>
            </a:pPr>
            <a:r>
              <a:rPr lang="az-Latn-AZ" sz="2400" dirty="0">
                <a:latin typeface="Times New Roman" pitchFamily="18" charset="0"/>
                <a:cs typeface="Times New Roman" pitchFamily="18" charset="0"/>
              </a:rPr>
              <a:t>Brayton Bəyannaməsi</a:t>
            </a:r>
          </a:p>
          <a:p>
            <a:pPr marL="457200" indent="-457200">
              <a:buFontTx/>
              <a:buAutoNum type="arabicParenR"/>
              <a:defRPr/>
            </a:pPr>
            <a:endParaRPr lang="az-Latn-AZ" sz="2400" b="1" dirty="0">
              <a:latin typeface="Times New Roman" pitchFamily="18" charset="0"/>
              <a:cs typeface="Times New Roman" pitchFamily="18" charset="0"/>
            </a:endParaRPr>
          </a:p>
          <a:p>
            <a:pPr marL="457200" indent="-457200">
              <a:buFontTx/>
              <a:buAutoNum type="arabicParenR"/>
              <a:defRPr/>
            </a:pPr>
            <a:r>
              <a:rPr lang="az-Latn-AZ" sz="2400" dirty="0">
                <a:latin typeface="Times New Roman" pitchFamily="18" charset="0"/>
                <a:cs typeface="Times New Roman" pitchFamily="18" charset="0"/>
              </a:rPr>
              <a:t>İzmir Bəyannaməsi</a:t>
            </a:r>
          </a:p>
          <a:p>
            <a:pPr marL="457200" indent="-457200">
              <a:buFontTx/>
              <a:buAutoNum type="arabicParenR"/>
              <a:defRPr/>
            </a:pPr>
            <a:endParaRPr lang="az-Latn-AZ" sz="2400" b="1" dirty="0">
              <a:latin typeface="Times New Roman" pitchFamily="18" charset="0"/>
              <a:cs typeface="Times New Roman" pitchFamily="18" charset="0"/>
            </a:endParaRPr>
          </a:p>
          <a:p>
            <a:pPr marL="457200" indent="-457200">
              <a:buFontTx/>
              <a:buAutoNum type="arabicParenR"/>
              <a:defRPr/>
            </a:pPr>
            <a:endParaRPr lang="az-Latn-AZ" sz="2400" b="1" dirty="0">
              <a:latin typeface="Times New Roman" pitchFamily="18" charset="0"/>
              <a:cs typeface="Times New Roman" pitchFamily="18" charset="0"/>
            </a:endParaRPr>
          </a:p>
          <a:p>
            <a:pPr marL="457200" indent="-457200">
              <a:buFontTx/>
              <a:buAutoNum type="arabicParenR"/>
              <a:defRPr/>
            </a:pPr>
            <a:endParaRPr lang="az-Latn-AZ" sz="2400" b="1" dirty="0">
              <a:latin typeface="Times New Roman" pitchFamily="18" charset="0"/>
              <a:cs typeface="Times New Roman" pitchFamily="18" charset="0"/>
            </a:endParaRPr>
          </a:p>
          <a:p>
            <a:pPr marL="457200" indent="-457200" algn="just">
              <a:defRPr/>
            </a:pPr>
            <a:r>
              <a:rPr lang="az-Latn-AZ" sz="2400" dirty="0">
                <a:latin typeface="Times New Roman" pitchFamily="18" charset="0"/>
                <a:cs typeface="Times New Roman" pitchFamily="18" charset="0"/>
              </a:rPr>
              <a:t>      “Azərbaycan Respublikasında məhkəmə sisteminin müasirləşdirilməsi və Azərbaycan Respublikasının bəzi qanunvericilik aktlarına dəyişikliklər və əlavələr edilməsi haqqında Azərbaycan Respublikası Qanununun tətbiq edilməsi barədə” Azərbaycan </a:t>
            </a:r>
            <a:r>
              <a:rPr lang="en-US" sz="2400" dirty="0">
                <a:latin typeface="Times New Roman" pitchFamily="18" charset="0"/>
                <a:cs typeface="Times New Roman" pitchFamily="18" charset="0"/>
              </a:rPr>
              <a:t>R</a:t>
            </a:r>
            <a:r>
              <a:rPr lang="az-Latn-AZ" sz="2400" dirty="0">
                <a:latin typeface="Times New Roman" pitchFamily="18" charset="0"/>
                <a:cs typeface="Times New Roman" pitchFamily="18" charset="0"/>
              </a:rPr>
              <a:t>espublikasının </a:t>
            </a:r>
            <a:r>
              <a:rPr lang="en-US" sz="2400" dirty="0">
                <a:latin typeface="Times New Roman" pitchFamily="18" charset="0"/>
                <a:cs typeface="Times New Roman" pitchFamily="18" charset="0"/>
              </a:rPr>
              <a:t>P</a:t>
            </a:r>
            <a:r>
              <a:rPr lang="az-Latn-AZ" sz="2400" dirty="0">
                <a:latin typeface="Times New Roman" pitchFamily="18" charset="0"/>
                <a:cs typeface="Times New Roman" pitchFamily="18" charset="0"/>
              </a:rPr>
              <a:t>rezidentinin 19 yanvar 2006-cı il tarixli Fərmanı</a:t>
            </a:r>
            <a:endParaRPr lang="ru-RU"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az-Latn-AZ" sz="4400" b="1" dirty="0" smtClean="0">
                <a:solidFill>
                  <a:srgbClr val="C00000"/>
                </a:solidFill>
                <a:latin typeface="Times New Roman" pitchFamily="18" charset="0"/>
                <a:cs typeface="Times New Roman" pitchFamily="18" charset="0"/>
              </a:rPr>
              <a:t>AÇIQ SUALLAR</a:t>
            </a:r>
            <a:endParaRPr lang="ru-RU" sz="4400" b="1" dirty="0">
              <a:solidFill>
                <a:srgbClr val="C00000"/>
              </a:solidFill>
              <a:latin typeface="Times New Roman" pitchFamily="18" charset="0"/>
              <a:cs typeface="Times New Roman" pitchFamily="18" charset="0"/>
            </a:endParaRPr>
          </a:p>
        </p:txBody>
      </p:sp>
      <p:sp>
        <p:nvSpPr>
          <p:cNvPr id="3" name="TextBox 2"/>
          <p:cNvSpPr txBox="1"/>
          <p:nvPr/>
        </p:nvSpPr>
        <p:spPr>
          <a:xfrm>
            <a:off x="1043609" y="1556792"/>
            <a:ext cx="7920880" cy="3693319"/>
          </a:xfrm>
          <a:prstGeom prst="rect">
            <a:avLst/>
          </a:prstGeom>
          <a:noFill/>
        </p:spPr>
        <p:txBody>
          <a:bodyPr wrap="square" rtlCol="0">
            <a:spAutoFit/>
          </a:bodyPr>
          <a:lstStyle/>
          <a:p>
            <a:pPr algn="just"/>
            <a:r>
              <a:rPr lang="az-Latn-AZ" sz="2400" b="1" dirty="0" smtClean="0">
                <a:latin typeface="Times New Roman" pitchFamily="18" charset="0"/>
                <a:cs typeface="Times New Roman" pitchFamily="18" charset="0"/>
              </a:rPr>
              <a:t>1) </a:t>
            </a:r>
            <a:r>
              <a:rPr lang="en-US" sz="2400" b="1" dirty="0" err="1" smtClean="0">
                <a:latin typeface="Times New Roman" pitchFamily="18" charset="0"/>
                <a:cs typeface="Times New Roman" pitchFamily="18" charset="0"/>
              </a:rPr>
              <a:t>Yüksək</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Palata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işlərin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dinlənilməsini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nə</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zaman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həyata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keçirir</a:t>
            </a:r>
            <a:r>
              <a:rPr lang="en-US" sz="2400" b="1" dirty="0">
                <a:latin typeface="Times New Roman" pitchFamily="18" charset="0"/>
                <a:cs typeface="Times New Roman" pitchFamily="18" charset="0"/>
              </a:rPr>
              <a:t>?</a:t>
            </a:r>
            <a:endParaRPr lang="ru-RU" sz="2400" dirty="0">
              <a:latin typeface="Times New Roman" pitchFamily="18" charset="0"/>
              <a:cs typeface="Times New Roman" pitchFamily="18" charset="0"/>
            </a:endParaRPr>
          </a:p>
          <a:p>
            <a:pPr algn="just"/>
            <a:r>
              <a:rPr lang="az-Latn-AZ" sz="2400" b="1" dirty="0" smtClean="0">
                <a:latin typeface="Times New Roman" pitchFamily="18" charset="0"/>
                <a:cs typeface="Times New Roman" pitchFamily="18" charset="0"/>
              </a:rPr>
              <a:t>2) </a:t>
            </a:r>
            <a:r>
              <a:rPr lang="en-US" sz="2400" b="1" dirty="0" err="1" smtClean="0">
                <a:latin typeface="Times New Roman" pitchFamily="18" charset="0"/>
                <a:cs typeface="Times New Roman" pitchFamily="18" charset="0"/>
              </a:rPr>
              <a:t>Palatalar</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və</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Yüksək</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Palatalar</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necə</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formalaşdırılır</a:t>
            </a:r>
            <a:r>
              <a:rPr lang="en-US" sz="2400" b="1" dirty="0">
                <a:latin typeface="Times New Roman" pitchFamily="18" charset="0"/>
                <a:cs typeface="Times New Roman" pitchFamily="18" charset="0"/>
              </a:rPr>
              <a:t>? </a:t>
            </a:r>
            <a:endParaRPr lang="ru-RU" sz="2400" dirty="0">
              <a:latin typeface="Times New Roman" pitchFamily="18" charset="0"/>
              <a:cs typeface="Times New Roman" pitchFamily="18" charset="0"/>
            </a:endParaRPr>
          </a:p>
          <a:p>
            <a:r>
              <a:rPr lang="az-Latn-AZ" sz="2400" b="1" dirty="0" smtClean="0">
                <a:latin typeface="Times New Roman" pitchFamily="18" charset="0"/>
                <a:cs typeface="Times New Roman" pitchFamily="18" charset="0"/>
              </a:rPr>
              <a:t>3) </a:t>
            </a:r>
            <a:r>
              <a:rPr lang="en-US" sz="2400" b="1" dirty="0" err="1" smtClean="0">
                <a:latin typeface="Times New Roman" pitchFamily="18" charset="0"/>
                <a:cs typeface="Times New Roman" pitchFamily="18" charset="0"/>
              </a:rPr>
              <a:t>Məhkəməyəqədər</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müddətin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müxtəlif</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mərhələləri</a:t>
            </a:r>
            <a:r>
              <a:rPr lang="en-US"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hansılardır</a:t>
            </a:r>
            <a:r>
              <a:rPr lang="az-Latn-AZ" sz="2400" b="1" dirty="0" smtClean="0">
                <a:latin typeface="Times New Roman" pitchFamily="18" charset="0"/>
                <a:cs typeface="Times New Roman" pitchFamily="18" charset="0"/>
              </a:rPr>
              <a:t>?</a:t>
            </a:r>
          </a:p>
          <a:p>
            <a:pPr algn="just"/>
            <a:r>
              <a:rPr lang="az-Latn-AZ" sz="2400" b="1" dirty="0" smtClean="0">
                <a:latin typeface="Times New Roman" pitchFamily="18" charset="0"/>
                <a:cs typeface="Times New Roman" pitchFamily="18" charset="0"/>
              </a:rPr>
              <a:t>4) </a:t>
            </a:r>
            <a:r>
              <a:rPr lang="en-US" sz="2400" b="1" dirty="0" err="1" smtClean="0">
                <a:latin typeface="Times New Roman" pitchFamily="18" charset="0"/>
                <a:cs typeface="Times New Roman" pitchFamily="18" charset="0"/>
              </a:rPr>
              <a:t>Məhkəməyə</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qədər</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müddət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adətən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nə</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qədər</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davam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edir</a:t>
            </a:r>
            <a:r>
              <a:rPr lang="en-US" sz="2400" b="1" dirty="0">
                <a:latin typeface="Times New Roman" pitchFamily="18" charset="0"/>
                <a:cs typeface="Times New Roman" pitchFamily="18" charset="0"/>
              </a:rPr>
              <a:t>?</a:t>
            </a:r>
            <a:endParaRPr lang="ru-RU" sz="2400" dirty="0">
              <a:latin typeface="Times New Roman" pitchFamily="18" charset="0"/>
              <a:cs typeface="Times New Roman" pitchFamily="18" charset="0"/>
            </a:endParaRPr>
          </a:p>
          <a:p>
            <a:pPr algn="just"/>
            <a:r>
              <a:rPr lang="az-Latn-AZ" sz="2400" b="1" dirty="0" smtClean="0">
                <a:latin typeface="Times New Roman" pitchFamily="18" charset="0"/>
                <a:cs typeface="Times New Roman" pitchFamily="18" charset="0"/>
              </a:rPr>
              <a:t>5) </a:t>
            </a:r>
            <a:r>
              <a:rPr lang="en-US" sz="2400" b="1" dirty="0" err="1" smtClean="0">
                <a:latin typeface="Times New Roman" pitchFamily="18" charset="0"/>
                <a:cs typeface="Times New Roman" pitchFamily="18" charset="0"/>
              </a:rPr>
              <a:t>Hakimlər</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öz</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ölkələri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ilə</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bağlı</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işlərdə</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iştirak</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edirlərmi</a:t>
            </a:r>
            <a:r>
              <a:rPr lang="en-US" sz="2400" b="1" dirty="0">
                <a:latin typeface="Times New Roman" pitchFamily="18" charset="0"/>
                <a:cs typeface="Times New Roman" pitchFamily="18" charset="0"/>
              </a:rPr>
              <a:t>?</a:t>
            </a:r>
            <a:endParaRPr lang="ru-RU" sz="2400" dirty="0">
              <a:latin typeface="Times New Roman" pitchFamily="18" charset="0"/>
              <a:cs typeface="Times New Roman" pitchFamily="18" charset="0"/>
            </a:endParaRPr>
          </a:p>
          <a:p>
            <a:pPr algn="just"/>
            <a:r>
              <a:rPr lang="az-Latn-AZ" sz="2400" b="1" dirty="0" smtClean="0">
                <a:latin typeface="Times New Roman" pitchFamily="18" charset="0"/>
                <a:cs typeface="Times New Roman" pitchFamily="18" charset="0"/>
              </a:rPr>
              <a:t>6) </a:t>
            </a:r>
            <a:r>
              <a:rPr lang="en-US" sz="2400" b="1" dirty="0" err="1" smtClean="0">
                <a:latin typeface="Times New Roman" pitchFamily="18" charset="0"/>
                <a:cs typeface="Times New Roman" pitchFamily="18" charset="0"/>
              </a:rPr>
              <a:t>Qərarlardan</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şikayət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vermək</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olarmı</a:t>
            </a:r>
            <a:r>
              <a:rPr lang="en-US" sz="2400" b="1" dirty="0">
                <a:latin typeface="Times New Roman" pitchFamily="18" charset="0"/>
                <a:cs typeface="Times New Roman" pitchFamily="18" charset="0"/>
              </a:rPr>
              <a:t>?</a:t>
            </a:r>
            <a:endParaRPr lang="ru-RU" sz="2400" dirty="0">
              <a:latin typeface="Times New Roman" pitchFamily="18" charset="0"/>
              <a:cs typeface="Times New Roman" pitchFamily="18" charset="0"/>
            </a:endParaRPr>
          </a:p>
          <a:p>
            <a:pPr algn="just"/>
            <a:r>
              <a:rPr lang="az-Latn-AZ" sz="2400" b="1" dirty="0" smtClean="0">
                <a:latin typeface="Times New Roman" pitchFamily="18" charset="0"/>
                <a:cs typeface="Times New Roman" pitchFamily="18" charset="0"/>
              </a:rPr>
              <a:t>7) </a:t>
            </a:r>
            <a:r>
              <a:rPr lang="en-US" sz="2400" b="1" dirty="0" err="1" smtClean="0">
                <a:latin typeface="Times New Roman" pitchFamily="18" charset="0"/>
                <a:cs typeface="Times New Roman" pitchFamily="18" charset="0"/>
              </a:rPr>
              <a:t>Məhkəmə</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prosesləri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açıq</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keçirilirmi</a:t>
            </a:r>
            <a:r>
              <a:rPr lang="en-US" sz="2400" b="1" dirty="0">
                <a:latin typeface="Times New Roman" pitchFamily="18" charset="0"/>
                <a:cs typeface="Times New Roman" pitchFamily="18" charset="0"/>
              </a:rPr>
              <a:t>?</a:t>
            </a:r>
            <a:endParaRPr lang="ru-RU" sz="2400" dirty="0">
              <a:latin typeface="Times New Roman" pitchFamily="18" charset="0"/>
              <a:cs typeface="Times New Roman" pitchFamily="18" charset="0"/>
            </a:endParaRP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2564904"/>
            <a:ext cx="7498080" cy="1143000"/>
          </a:xfrm>
        </p:spPr>
        <p:txBody>
          <a:bodyPr>
            <a:noAutofit/>
          </a:bodyPr>
          <a:lstStyle/>
          <a:p>
            <a:pPr algn="ctr"/>
            <a:r>
              <a:rPr lang="az-Latn-AZ" sz="6000" b="1" dirty="0" smtClean="0">
                <a:solidFill>
                  <a:srgbClr val="002060"/>
                </a:solidFill>
                <a:latin typeface="Times New Roman" pitchFamily="18" charset="0"/>
                <a:cs typeface="Times New Roman" pitchFamily="18" charset="0"/>
              </a:rPr>
              <a:t>AVROPA MƏHKƏMƏSİNİN QƏRARLARI</a:t>
            </a:r>
            <a:endParaRPr lang="ru-RU" sz="6000" b="1" dirty="0">
              <a:solidFill>
                <a:srgbClr val="002060"/>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az-Latn-AZ" sz="4400" b="1" dirty="0" smtClean="0">
                <a:solidFill>
                  <a:srgbClr val="7030A0"/>
                </a:solidFill>
                <a:latin typeface="Times New Roman" pitchFamily="18" charset="0"/>
                <a:cs typeface="Times New Roman" pitchFamily="18" charset="0"/>
              </a:rPr>
              <a:t>KLASSİK QƏRARLAR</a:t>
            </a:r>
            <a:endParaRPr lang="ru-RU" sz="4400" b="1" dirty="0">
              <a:solidFill>
                <a:srgbClr val="7030A0"/>
              </a:solidFill>
              <a:latin typeface="Times New Roman" pitchFamily="18" charset="0"/>
              <a:cs typeface="Times New Roman" pitchFamily="18" charset="0"/>
            </a:endParaRPr>
          </a:p>
        </p:txBody>
      </p:sp>
      <p:sp>
        <p:nvSpPr>
          <p:cNvPr id="3" name="TextBox 2"/>
          <p:cNvSpPr txBox="1"/>
          <p:nvPr/>
        </p:nvSpPr>
        <p:spPr>
          <a:xfrm>
            <a:off x="1011581" y="2276872"/>
            <a:ext cx="7675627" cy="3508653"/>
          </a:xfrm>
          <a:prstGeom prst="rect">
            <a:avLst/>
          </a:prstGeom>
          <a:noFill/>
        </p:spPr>
        <p:txBody>
          <a:bodyPr wrap="none" rtlCol="0">
            <a:spAutoFit/>
          </a:bodyPr>
          <a:lstStyle/>
          <a:p>
            <a:pPr>
              <a:lnSpc>
                <a:spcPct val="150000"/>
              </a:lnSpc>
            </a:pPr>
            <a:r>
              <a:rPr lang="az-Latn-AZ" sz="3200" b="1" dirty="0" smtClean="0">
                <a:latin typeface="Times New Roman" pitchFamily="18" charset="0"/>
                <a:cs typeface="Times New Roman" pitchFamily="18" charset="0"/>
              </a:rPr>
              <a:t>1) DADJİN İRLANDİYAYA QARŞI</a:t>
            </a:r>
          </a:p>
          <a:p>
            <a:pPr>
              <a:lnSpc>
                <a:spcPct val="150000"/>
              </a:lnSpc>
            </a:pPr>
            <a:r>
              <a:rPr lang="az-Latn-AZ" sz="3200" b="1" dirty="0" smtClean="0">
                <a:latin typeface="Times New Roman" pitchFamily="18" charset="0"/>
                <a:cs typeface="Times New Roman" pitchFamily="18" charset="0"/>
              </a:rPr>
              <a:t>2) SEZARLAND İRLANDİYAYA QARŞI</a:t>
            </a:r>
          </a:p>
          <a:p>
            <a:pPr>
              <a:lnSpc>
                <a:spcPct val="150000"/>
              </a:lnSpc>
            </a:pPr>
            <a:r>
              <a:rPr lang="az-Latn-AZ" sz="3200" b="1" dirty="0" smtClean="0">
                <a:latin typeface="Times New Roman" pitchFamily="18" charset="0"/>
                <a:cs typeface="Times New Roman" pitchFamily="18" charset="0"/>
              </a:rPr>
              <a:t>3) AHMET OSMAN BELÇİKAYA QARŞI</a:t>
            </a:r>
          </a:p>
          <a:p>
            <a:pPr>
              <a:lnSpc>
                <a:spcPct val="150000"/>
              </a:lnSpc>
            </a:pPr>
            <a:r>
              <a:rPr lang="az-Latn-AZ" sz="3200" b="1" dirty="0" smtClean="0">
                <a:latin typeface="Times New Roman" pitchFamily="18" charset="0"/>
                <a:cs typeface="Times New Roman" pitchFamily="18" charset="0"/>
              </a:rPr>
              <a:t>4) AİREY (ERİ) İRLANDİYAYA QARŞI</a:t>
            </a:r>
          </a:p>
          <a:p>
            <a:pPr>
              <a:lnSpc>
                <a:spcPct val="150000"/>
              </a:lnSpc>
            </a:pPr>
            <a:endParaRPr lang="ru-RU" sz="20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az-Latn-AZ" b="1" dirty="0" smtClean="0">
                <a:solidFill>
                  <a:schemeClr val="accent4"/>
                </a:solidFill>
                <a:latin typeface="Times New Roman" pitchFamily="18" charset="0"/>
                <a:cs typeface="Times New Roman" pitchFamily="18" charset="0"/>
              </a:rPr>
              <a:t>İŞGƏNCƏLƏRLƏ BAĞLI QƏRARLAR</a:t>
            </a:r>
            <a:endParaRPr lang="ru-RU" b="1" dirty="0">
              <a:solidFill>
                <a:schemeClr val="accent4"/>
              </a:solidFill>
              <a:latin typeface="Times New Roman" pitchFamily="18" charset="0"/>
              <a:cs typeface="Times New Roman" pitchFamily="18" charset="0"/>
            </a:endParaRPr>
          </a:p>
        </p:txBody>
      </p:sp>
      <p:sp>
        <p:nvSpPr>
          <p:cNvPr id="4" name="TextBox 3"/>
          <p:cNvSpPr txBox="1"/>
          <p:nvPr/>
        </p:nvSpPr>
        <p:spPr>
          <a:xfrm>
            <a:off x="1187624" y="2420888"/>
            <a:ext cx="7668344" cy="1384995"/>
          </a:xfrm>
          <a:prstGeom prst="rect">
            <a:avLst/>
          </a:prstGeom>
          <a:noFill/>
        </p:spPr>
        <p:txBody>
          <a:bodyPr wrap="square" rtlCol="0">
            <a:spAutoFit/>
          </a:bodyPr>
          <a:lstStyle/>
          <a:p>
            <a:pPr algn="just"/>
            <a:r>
              <a:rPr lang="az-Latn-AZ" sz="2800" b="1" dirty="0" smtClean="0">
                <a:latin typeface="Times New Roman" pitchFamily="18" charset="0"/>
                <a:cs typeface="Times New Roman" pitchFamily="18" charset="0"/>
              </a:rPr>
              <a:t>1) “DRİTT</a:t>
            </a:r>
            <a:r>
              <a:rPr lang="en-US" sz="2800" b="1" dirty="0" smtClean="0">
                <a:latin typeface="Times New Roman" pitchFamily="18" charset="0"/>
                <a:cs typeface="Times New Roman" pitchFamily="18" charset="0"/>
              </a:rPr>
              <a:t>WIRKUNG EFFEKTI</a:t>
            </a:r>
            <a:r>
              <a:rPr lang="az-Latn-AZ" sz="2800" b="1" dirty="0" smtClean="0">
                <a:latin typeface="Times New Roman" pitchFamily="18" charset="0"/>
                <a:cs typeface="Times New Roman" pitchFamily="18" charset="0"/>
              </a:rPr>
              <a:t>”</a:t>
            </a:r>
          </a:p>
          <a:p>
            <a:r>
              <a:rPr lang="az-Latn-AZ" sz="2800" b="1" dirty="0" smtClean="0">
                <a:latin typeface="Times New Roman" pitchFamily="18" charset="0"/>
                <a:cs typeface="Times New Roman" pitchFamily="18" charset="0"/>
              </a:rPr>
              <a:t>2) ƏBDÜLƏZİZ, KABALİS VƏ BALKANDALİ BİRLƏŞMİŞ KRALLIĞA QARŞI</a:t>
            </a:r>
            <a:endParaRPr lang="ru-RU" sz="2800" b="1"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az-Latn-AZ" sz="4400" b="1" dirty="0" smtClean="0">
                <a:solidFill>
                  <a:srgbClr val="C00000"/>
                </a:solidFill>
                <a:latin typeface="Times New Roman" pitchFamily="18" charset="0"/>
                <a:cs typeface="Times New Roman" pitchFamily="18" charset="0"/>
              </a:rPr>
              <a:t>KAZUSLAR</a:t>
            </a:r>
            <a:endParaRPr lang="ru-RU" sz="4400" b="1" dirty="0">
              <a:solidFill>
                <a:srgbClr val="C00000"/>
              </a:solidFill>
              <a:latin typeface="Times New Roman" pitchFamily="18" charset="0"/>
              <a:cs typeface="Times New Roman" pitchFamily="18" charset="0"/>
            </a:endParaRPr>
          </a:p>
        </p:txBody>
      </p:sp>
      <p:sp>
        <p:nvSpPr>
          <p:cNvPr id="4" name="TextBox 3"/>
          <p:cNvSpPr txBox="1"/>
          <p:nvPr/>
        </p:nvSpPr>
        <p:spPr>
          <a:xfrm>
            <a:off x="1259633" y="1628800"/>
            <a:ext cx="7704856" cy="3416320"/>
          </a:xfrm>
          <a:prstGeom prst="rect">
            <a:avLst/>
          </a:prstGeom>
          <a:noFill/>
        </p:spPr>
        <p:txBody>
          <a:bodyPr wrap="square" rtlCol="0">
            <a:spAutoFit/>
          </a:bodyPr>
          <a:lstStyle/>
          <a:p>
            <a:pPr marL="457200" indent="-457200" algn="just">
              <a:buAutoNum type="arabicParenR"/>
            </a:pPr>
            <a:r>
              <a:rPr lang="az-Latn-AZ" sz="2400" b="1" dirty="0" smtClean="0">
                <a:latin typeface="Times New Roman" pitchFamily="18" charset="0"/>
                <a:cs typeface="Times New Roman" pitchFamily="18" charset="0"/>
              </a:rPr>
              <a:t>Oğurluğa görə məhkəmənin sonunda Tivi Məhkəməsi 23 yaşlı iki uşaq anası və qaraçı etnik birliyinin üzvü Amiranı 7 il müddətinə azadlıqdan məhrumetmə cəzasına məhkum edir. Halbuki onun cəzası daha yüngül cəza növü ilə əvəz edilə və ya təxirə salına bilərdi. Buna baxmayaraq hakim belə etmir və bu, mümkün olduğu halda, </a:t>
            </a:r>
            <a:r>
              <a:rPr lang="en-US" sz="2400" b="1" dirty="0" smtClean="0">
                <a:latin typeface="Times New Roman" pitchFamily="18" charset="0"/>
                <a:cs typeface="Times New Roman" pitchFamily="18" charset="0"/>
              </a:rPr>
              <a:t> </a:t>
            </a:r>
            <a:r>
              <a:rPr lang="az-Latn-AZ" sz="2400" b="1" dirty="0" smtClean="0">
                <a:latin typeface="Times New Roman" pitchFamily="18" charset="0"/>
                <a:cs typeface="Times New Roman" pitchFamily="18" charset="0"/>
              </a:rPr>
              <a:t>“oğurluq edərək yaşamaq bütün qaraçıların həyat tərzinə xasdır” fikrini məhkəmədə bildirərək cəza tətbiq edir.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187624" y="1124744"/>
            <a:ext cx="7704856" cy="4708981"/>
          </a:xfrm>
          <a:prstGeom prst="rect">
            <a:avLst/>
          </a:prstGeom>
        </p:spPr>
        <p:txBody>
          <a:bodyPr wrap="square">
            <a:spAutoFit/>
          </a:bodyPr>
          <a:lstStyle/>
          <a:p>
            <a:pPr marL="457200" indent="-457200" algn="just">
              <a:buAutoNum type="arabicParenR"/>
            </a:pPr>
            <a:r>
              <a:rPr lang="az-Latn-AZ" sz="2000" b="1" dirty="0" smtClean="0">
                <a:latin typeface="Times New Roman" pitchFamily="18" charset="0"/>
                <a:cs typeface="Times New Roman" pitchFamily="18" charset="0"/>
              </a:rPr>
              <a:t>Vonderland azlıq qrupunun qadın üzvlərindən biri yazılı şikayət edərək bildirmişdir ki, o, sosial yardımın qəfil dayandırıldığı son həftəyə qədər bu yardımı ala bilirdi. Qadın sosial yardımın davam etdirilməsi üçün  Sosial  Rifah ( Təminat Mərkəzinə) müraciət etmişdir. O, Vonderland etnik azlıq qrupunun kişi üzvlərindən biri ilə söhbət aparmışdır. Qadın iddia edir ki, həmin şəxs onun mənsub olduğu birlikdən olanlara sosial yardımın verilməsinin əvvəldən gərəksiz olduğunu söyləmişdir. Bundan başqa, həmin şəxs bildirmişdir ki, əgər o, əlavə məlumat istəyirsə, növbəti dəfə özü deyil, həyat yoldaşını onun yanına göndərsin. Həmçinin qadın iddia edir ki, dəfələrlə özünün və digər etnik birliklərdən olan insanların , qadınların Sosial Rifah mərkəzinin onlara qarşı rəftarından narazılıqlarını dilə gətiriklərinin şahidi olmuşdur. Buna baxmayaraq, hər kəs rəsmi şikayət etməkdən boyun qaçırır.</a:t>
            </a:r>
            <a:endParaRPr lang="ru-RU" sz="2000" b="1"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2276872"/>
            <a:ext cx="7498080" cy="1143000"/>
          </a:xfrm>
        </p:spPr>
        <p:txBody>
          <a:bodyPr>
            <a:noAutofit/>
          </a:bodyPr>
          <a:lstStyle/>
          <a:p>
            <a:pPr algn="ctr"/>
            <a:r>
              <a:rPr lang="az-Latn-AZ" sz="6000" b="1" dirty="0" smtClean="0">
                <a:solidFill>
                  <a:srgbClr val="C00000"/>
                </a:solidFill>
                <a:latin typeface="Times New Roman" pitchFamily="18" charset="0"/>
                <a:cs typeface="Times New Roman" pitchFamily="18" charset="0"/>
              </a:rPr>
              <a:t>DİQQƏTİNİZƏ GÖRƏ MİNNƏTDARAM!</a:t>
            </a:r>
            <a:endParaRPr lang="ru-RU" sz="6000" b="1" dirty="0">
              <a:solidFill>
                <a:srgbClr val="C0000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az-Latn-AZ" b="1" dirty="0" smtClean="0">
                <a:latin typeface="Times New Roman" pitchFamily="18" charset="0"/>
                <a:cs typeface="Times New Roman" pitchFamily="18" charset="0"/>
              </a:rPr>
              <a:t>AVROPA KONVENSİYASI</a:t>
            </a:r>
            <a:endParaRPr lang="ru-RU" b="1" dirty="0">
              <a:latin typeface="Times New Roman" pitchFamily="18" charset="0"/>
              <a:cs typeface="Times New Roman" pitchFamily="18" charset="0"/>
            </a:endParaRPr>
          </a:p>
        </p:txBody>
      </p:sp>
      <p:graphicFrame>
        <p:nvGraphicFramePr>
          <p:cNvPr id="3" name="Диаграмма 2"/>
          <p:cNvGraphicFramePr/>
          <p:nvPr/>
        </p:nvGraphicFramePr>
        <p:xfrm>
          <a:off x="2123728" y="16288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az-Latn-AZ" sz="4400" dirty="0" smtClean="0">
                <a:solidFill>
                  <a:srgbClr val="FF0066"/>
                </a:solidFill>
                <a:latin typeface="Times New Roman" pitchFamily="18" charset="0"/>
                <a:cs typeface="Times New Roman" pitchFamily="18" charset="0"/>
              </a:rPr>
              <a:t/>
            </a:r>
            <a:br>
              <a:rPr lang="az-Latn-AZ" sz="4400" dirty="0" smtClean="0">
                <a:solidFill>
                  <a:srgbClr val="FF0066"/>
                </a:solidFill>
                <a:latin typeface="Times New Roman" pitchFamily="18" charset="0"/>
                <a:cs typeface="Times New Roman" pitchFamily="18" charset="0"/>
              </a:rPr>
            </a:br>
            <a:r>
              <a:rPr lang="az-Latn-AZ" sz="4000" dirty="0" smtClean="0">
                <a:solidFill>
                  <a:srgbClr val="FF0066"/>
                </a:solidFill>
                <a:latin typeface="Times New Roman" pitchFamily="18" charset="0"/>
                <a:cs typeface="Times New Roman" pitchFamily="18" charset="0"/>
              </a:rPr>
              <a:t>Avropa İnsan hüquqları Konvensiyası </a:t>
            </a:r>
            <a:r>
              <a:rPr lang="az-Latn-AZ" sz="4400" dirty="0" smtClean="0">
                <a:solidFill>
                  <a:srgbClr val="FF0066"/>
                </a:solidFill>
                <a:latin typeface="Times New Roman" pitchFamily="18" charset="0"/>
                <a:cs typeface="Times New Roman" pitchFamily="18" charset="0"/>
              </a:rPr>
              <a:t/>
            </a:r>
            <a:br>
              <a:rPr lang="az-Latn-AZ" sz="4400" dirty="0" smtClean="0">
                <a:solidFill>
                  <a:srgbClr val="FF0066"/>
                </a:solidFill>
                <a:latin typeface="Times New Roman" pitchFamily="18" charset="0"/>
                <a:cs typeface="Times New Roman" pitchFamily="18" charset="0"/>
              </a:rPr>
            </a:br>
            <a:r>
              <a:rPr lang="ru-RU" sz="4400" dirty="0" smtClean="0">
                <a:solidFill>
                  <a:srgbClr val="FF0066"/>
                </a:solidFill>
                <a:latin typeface="Times New Roman" pitchFamily="18" charset="0"/>
                <a:cs typeface="Times New Roman" pitchFamily="18" charset="0"/>
              </a:rPr>
              <a:t/>
            </a:r>
            <a:br>
              <a:rPr lang="ru-RU" sz="4400" dirty="0" smtClean="0">
                <a:solidFill>
                  <a:srgbClr val="FF0066"/>
                </a:solidFill>
                <a:latin typeface="Times New Roman" pitchFamily="18" charset="0"/>
                <a:cs typeface="Times New Roman" pitchFamily="18" charset="0"/>
              </a:rPr>
            </a:br>
            <a:endParaRPr lang="ru-RU" dirty="0"/>
          </a:p>
        </p:txBody>
      </p:sp>
      <p:sp>
        <p:nvSpPr>
          <p:cNvPr id="3" name="TextBox 2"/>
          <p:cNvSpPr txBox="1"/>
          <p:nvPr/>
        </p:nvSpPr>
        <p:spPr>
          <a:xfrm>
            <a:off x="1619672" y="1988840"/>
            <a:ext cx="184731" cy="246221"/>
          </a:xfrm>
          <a:prstGeom prst="rect">
            <a:avLst/>
          </a:prstGeom>
          <a:noFill/>
        </p:spPr>
        <p:txBody>
          <a:bodyPr wrap="none" rtlCol="0">
            <a:spAutoFit/>
          </a:bodyPr>
          <a:lstStyle/>
          <a:p>
            <a:endParaRPr lang="ru-RU" sz="1000" dirty="0"/>
          </a:p>
        </p:txBody>
      </p:sp>
      <p:graphicFrame>
        <p:nvGraphicFramePr>
          <p:cNvPr id="4" name="Таблица 3"/>
          <p:cNvGraphicFramePr>
            <a:graphicFrameLocks noGrp="1"/>
          </p:cNvGraphicFramePr>
          <p:nvPr/>
        </p:nvGraphicFramePr>
        <p:xfrm>
          <a:off x="1187624" y="1124744"/>
          <a:ext cx="7776864" cy="5544616"/>
        </p:xfrm>
        <a:graphic>
          <a:graphicData uri="http://schemas.openxmlformats.org/drawingml/2006/table">
            <a:tbl>
              <a:tblPr firstRow="1" bandRow="1">
                <a:tableStyleId>{5C22544A-7EE6-4342-B048-85BDC9FD1C3A}</a:tableStyleId>
              </a:tblPr>
              <a:tblGrid>
                <a:gridCol w="3888432"/>
                <a:gridCol w="3888432"/>
              </a:tblGrid>
              <a:tr h="754938">
                <a:tc>
                  <a:txBody>
                    <a:bodyPr/>
                    <a:lstStyle/>
                    <a:p>
                      <a:pPr algn="ctr"/>
                      <a:r>
                        <a:rPr lang="az-Latn-AZ" sz="2400" b="1" dirty="0" smtClean="0">
                          <a:solidFill>
                            <a:schemeClr val="tx1"/>
                          </a:solidFill>
                          <a:latin typeface="Times New Roman" pitchFamily="18" charset="0"/>
                          <a:cs typeface="Times New Roman" pitchFamily="18" charset="0"/>
                        </a:rPr>
                        <a:t>PROTOKOLLAR</a:t>
                      </a:r>
                      <a:endParaRPr lang="ru-RU" sz="2400"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ctr"/>
                      <a:r>
                        <a:rPr lang="az-Latn-AZ" sz="2400" b="1" dirty="0" smtClean="0">
                          <a:solidFill>
                            <a:schemeClr val="tx1"/>
                          </a:solidFill>
                          <a:latin typeface="Times New Roman" pitchFamily="18" charset="0"/>
                          <a:cs typeface="Times New Roman" pitchFamily="18" charset="0"/>
                        </a:rPr>
                        <a:t>NORMALAR</a:t>
                      </a:r>
                      <a:endParaRPr lang="ru-RU" sz="2400"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r>
              <a:tr h="4789678">
                <a:tc>
                  <a:txBody>
                    <a:bodyPr/>
                    <a:lstStyle/>
                    <a:p>
                      <a:pPr marL="342900" indent="-342900">
                        <a:buAutoNum type="arabicParenR"/>
                      </a:pPr>
                      <a:r>
                        <a:rPr kumimoji="0" lang="az-Latn-AZ" sz="2000" b="1" kern="1200" dirty="0" smtClean="0">
                          <a:solidFill>
                            <a:schemeClr val="tx1"/>
                          </a:solidFill>
                          <a:latin typeface="Times New Roman" pitchFamily="18" charset="0"/>
                          <a:ea typeface="+mn-ea"/>
                          <a:cs typeface="Times New Roman" pitchFamily="18" charset="0"/>
                        </a:rPr>
                        <a:t>1 saylı protokol </a:t>
                      </a:r>
                      <a:endParaRPr lang="az-Latn-AZ" sz="2000" b="1" baseline="0" dirty="0" smtClean="0">
                        <a:latin typeface="Times New Roman" pitchFamily="18" charset="0"/>
                        <a:cs typeface="Times New Roman" pitchFamily="18" charset="0"/>
                      </a:endParaRPr>
                    </a:p>
                    <a:p>
                      <a:pPr marL="342900" indent="-342900">
                        <a:buAutoNum type="arabicParenR"/>
                      </a:pPr>
                      <a:endParaRPr kumimoji="0" lang="az-Latn-AZ" sz="2000" b="1" kern="1200" dirty="0" smtClean="0">
                        <a:solidFill>
                          <a:schemeClr val="tx1"/>
                        </a:solidFill>
                        <a:latin typeface="Times New Roman" pitchFamily="18" charset="0"/>
                        <a:ea typeface="+mn-ea"/>
                        <a:cs typeface="Times New Roman" pitchFamily="18" charset="0"/>
                      </a:endParaRPr>
                    </a:p>
                    <a:p>
                      <a:pPr marL="342900" indent="-342900">
                        <a:buAutoNum type="arabicParenR"/>
                      </a:pPr>
                      <a:r>
                        <a:rPr kumimoji="0" lang="az-Latn-AZ" sz="2000" b="1" kern="1200" dirty="0" smtClean="0">
                          <a:solidFill>
                            <a:schemeClr val="tx1"/>
                          </a:solidFill>
                          <a:latin typeface="Times New Roman" pitchFamily="18" charset="0"/>
                          <a:ea typeface="+mn-ea"/>
                          <a:cs typeface="Times New Roman" pitchFamily="18" charset="0"/>
                        </a:rPr>
                        <a:t>4 saylı Protokol</a:t>
                      </a:r>
                      <a:endParaRPr lang="az-Latn-AZ" sz="2000" b="1" baseline="0" dirty="0" smtClean="0">
                        <a:latin typeface="Times New Roman" pitchFamily="18" charset="0"/>
                        <a:cs typeface="Times New Roman" pitchFamily="18" charset="0"/>
                      </a:endParaRPr>
                    </a:p>
                    <a:p>
                      <a:pPr marL="342900" indent="-342900">
                        <a:buAutoNum type="arabicParenR"/>
                      </a:pPr>
                      <a:endParaRPr kumimoji="0" lang="az-Latn-AZ" sz="2000" b="1" kern="1200" dirty="0" smtClean="0">
                        <a:solidFill>
                          <a:schemeClr val="tx1"/>
                        </a:solidFill>
                        <a:latin typeface="Times New Roman" pitchFamily="18" charset="0"/>
                        <a:ea typeface="+mn-ea"/>
                        <a:cs typeface="Times New Roman" pitchFamily="18" charset="0"/>
                      </a:endParaRPr>
                    </a:p>
                    <a:p>
                      <a:pPr marL="342900" indent="-342900">
                        <a:buAutoNum type="arabicParenR"/>
                      </a:pPr>
                      <a:endParaRPr kumimoji="0" lang="az-Latn-AZ" sz="2000" b="1" kern="1200" dirty="0" smtClean="0">
                        <a:solidFill>
                          <a:schemeClr val="tx1"/>
                        </a:solidFill>
                        <a:latin typeface="Times New Roman" pitchFamily="18" charset="0"/>
                        <a:ea typeface="+mn-ea"/>
                        <a:cs typeface="Times New Roman" pitchFamily="18" charset="0"/>
                      </a:endParaRPr>
                    </a:p>
                    <a:p>
                      <a:pPr marL="342900" indent="-342900">
                        <a:buAutoNum type="arabicParenR"/>
                      </a:pPr>
                      <a:endParaRPr kumimoji="0" lang="az-Latn-AZ" sz="2000" b="1" kern="1200" dirty="0" smtClean="0">
                        <a:solidFill>
                          <a:schemeClr val="tx1"/>
                        </a:solidFill>
                        <a:latin typeface="Times New Roman" pitchFamily="18" charset="0"/>
                        <a:ea typeface="+mn-ea"/>
                        <a:cs typeface="Times New Roman" pitchFamily="18" charset="0"/>
                      </a:endParaRPr>
                    </a:p>
                    <a:p>
                      <a:pPr marL="342900" indent="-342900">
                        <a:buAutoNum type="arabicParenR"/>
                      </a:pPr>
                      <a:endParaRPr kumimoji="0" lang="az-Latn-AZ" sz="2000" b="1" kern="1200" dirty="0" smtClean="0">
                        <a:solidFill>
                          <a:schemeClr val="tx1"/>
                        </a:solidFill>
                        <a:latin typeface="Times New Roman" pitchFamily="18" charset="0"/>
                        <a:ea typeface="+mn-ea"/>
                        <a:cs typeface="Times New Roman" pitchFamily="18" charset="0"/>
                      </a:endParaRPr>
                    </a:p>
                    <a:p>
                      <a:pPr marL="342900" indent="-342900">
                        <a:buAutoNum type="arabicParenR"/>
                      </a:pPr>
                      <a:r>
                        <a:rPr kumimoji="0" lang="az-Latn-AZ" sz="2000" b="1" kern="1200" dirty="0" smtClean="0">
                          <a:solidFill>
                            <a:schemeClr val="tx1"/>
                          </a:solidFill>
                          <a:latin typeface="Times New Roman" pitchFamily="18" charset="0"/>
                          <a:ea typeface="+mn-ea"/>
                          <a:cs typeface="Times New Roman" pitchFamily="18" charset="0"/>
                        </a:rPr>
                        <a:t>6 saylı Protokol</a:t>
                      </a:r>
                    </a:p>
                    <a:p>
                      <a:pPr marL="342900" indent="-342900">
                        <a:buAutoNum type="arabicParenR"/>
                      </a:pPr>
                      <a:r>
                        <a:rPr kumimoji="0" lang="az-Latn-AZ" sz="2000" b="1" kern="1200" dirty="0" smtClean="0">
                          <a:solidFill>
                            <a:schemeClr val="tx1"/>
                          </a:solidFill>
                          <a:latin typeface="Times New Roman" pitchFamily="18" charset="0"/>
                          <a:ea typeface="+mn-ea"/>
                          <a:cs typeface="Times New Roman" pitchFamily="18" charset="0"/>
                        </a:rPr>
                        <a:t>7 saylı Protokol</a:t>
                      </a:r>
                    </a:p>
                    <a:p>
                      <a:pPr marL="342900" indent="-342900">
                        <a:buAutoNum type="arabicParenR"/>
                      </a:pPr>
                      <a:endParaRPr kumimoji="0" lang="az-Latn-AZ" sz="2000" b="1" kern="1200" dirty="0" smtClean="0">
                        <a:solidFill>
                          <a:schemeClr val="tx1"/>
                        </a:solidFill>
                        <a:latin typeface="Times New Roman" pitchFamily="18" charset="0"/>
                        <a:ea typeface="+mn-ea"/>
                        <a:cs typeface="Times New Roman" pitchFamily="18" charset="0"/>
                      </a:endParaRPr>
                    </a:p>
                    <a:p>
                      <a:pPr marL="342900" indent="-342900">
                        <a:buAutoNum type="arabicParenR"/>
                      </a:pPr>
                      <a:endParaRPr kumimoji="0" lang="az-Latn-AZ" sz="2000" b="1" kern="1200" dirty="0" smtClean="0">
                        <a:solidFill>
                          <a:schemeClr val="tx1"/>
                        </a:solidFill>
                        <a:latin typeface="Times New Roman" pitchFamily="18" charset="0"/>
                        <a:ea typeface="+mn-ea"/>
                        <a:cs typeface="Times New Roman" pitchFamily="18" charset="0"/>
                      </a:endParaRPr>
                    </a:p>
                    <a:p>
                      <a:pPr marL="342900" indent="-342900">
                        <a:buAutoNum type="arabicParenR"/>
                      </a:pPr>
                      <a:endParaRPr kumimoji="0" lang="az-Latn-AZ" sz="2000" b="1" kern="1200" dirty="0" smtClean="0">
                        <a:solidFill>
                          <a:schemeClr val="tx1"/>
                        </a:solidFill>
                        <a:latin typeface="Times New Roman" pitchFamily="18" charset="0"/>
                        <a:ea typeface="+mn-ea"/>
                        <a:cs typeface="Times New Roman" pitchFamily="18" charset="0"/>
                      </a:endParaRPr>
                    </a:p>
                    <a:p>
                      <a:pPr marL="342900" indent="-342900">
                        <a:buAutoNum type="arabicParenR"/>
                      </a:pPr>
                      <a:endParaRPr kumimoji="0" lang="az-Latn-AZ" sz="2000" b="1" kern="1200" dirty="0" smtClean="0">
                        <a:solidFill>
                          <a:schemeClr val="tx1"/>
                        </a:solidFill>
                        <a:latin typeface="Times New Roman" pitchFamily="18" charset="0"/>
                        <a:ea typeface="+mn-ea"/>
                        <a:cs typeface="Times New Roman" pitchFamily="18" charset="0"/>
                      </a:endParaRPr>
                    </a:p>
                    <a:p>
                      <a:pPr marL="342900" indent="-342900">
                        <a:buAutoNum type="arabicParenR"/>
                      </a:pPr>
                      <a:r>
                        <a:rPr kumimoji="0" lang="az-Latn-AZ" sz="2000" b="1" kern="1200" dirty="0" smtClean="0">
                          <a:solidFill>
                            <a:schemeClr val="tx1"/>
                          </a:solidFill>
                          <a:latin typeface="Times New Roman" pitchFamily="18" charset="0"/>
                          <a:ea typeface="+mn-ea"/>
                          <a:cs typeface="Times New Roman" pitchFamily="18" charset="0"/>
                        </a:rPr>
                        <a:t>14 saylı Protokol</a:t>
                      </a:r>
                      <a:endParaRPr lang="ru-RU" sz="2000" b="1" dirty="0">
                        <a:latin typeface="Times New Roman" pitchFamily="18" charset="0"/>
                        <a:cs typeface="Times New Roman" pitchFamily="18" charset="0"/>
                      </a:endParaRPr>
                    </a:p>
                  </a:txBody>
                  <a:tcPr/>
                </a:tc>
                <a:tc>
                  <a:txBody>
                    <a:bodyPr/>
                    <a:lstStyle/>
                    <a:p>
                      <a:pPr marL="342900" indent="-342900" algn="just">
                        <a:buAutoNum type="arabicParenR"/>
                      </a:pPr>
                      <a:r>
                        <a:rPr kumimoji="0" lang="az-Latn-AZ" sz="1600" b="0" kern="1200" dirty="0" smtClean="0">
                          <a:solidFill>
                            <a:schemeClr val="tx1"/>
                          </a:solidFill>
                          <a:latin typeface="Times New Roman" pitchFamily="18" charset="0"/>
                          <a:ea typeface="+mn-ea"/>
                          <a:cs typeface="Times New Roman" pitchFamily="18" charset="0"/>
                        </a:rPr>
                        <a:t>“Mülkiyyətin müdafiəsi”, “Təhsil hüququ”, “Azad seçki hüququ”</a:t>
                      </a:r>
                      <a:endParaRPr lang="az-Latn-AZ" sz="1600" b="0" baseline="0" dirty="0" smtClean="0">
                        <a:latin typeface="Times New Roman" pitchFamily="18" charset="0"/>
                        <a:cs typeface="Times New Roman" pitchFamily="18" charset="0"/>
                      </a:endParaRPr>
                    </a:p>
                    <a:p>
                      <a:pPr marL="342900" indent="-342900" algn="just">
                        <a:buAutoNum type="arabicParenR"/>
                      </a:pPr>
                      <a:r>
                        <a:rPr kumimoji="0" lang="az-Latn-AZ" sz="1600" b="0" kern="1200" dirty="0" smtClean="0">
                          <a:solidFill>
                            <a:schemeClr val="tx1"/>
                          </a:solidFill>
                          <a:latin typeface="Times New Roman" pitchFamily="18" charset="0"/>
                          <a:ea typeface="+mn-ea"/>
                          <a:cs typeface="Times New Roman" pitchFamily="18" charset="0"/>
                        </a:rPr>
                        <a:t>“ Borca görə azadlıqdan məhrum etmənin qadağan olunması”, “Hərəkət etmək azadlığı”, “Vətəndaşların məcburi çıxarılmasının qadağan olunması”, “Əcnəbilərin kollektiv çıxarılmasının qarşısının alınması”</a:t>
                      </a:r>
                    </a:p>
                    <a:p>
                      <a:pPr marL="342900" indent="-342900" algn="just">
                        <a:buAutoNum type="arabicParenR"/>
                      </a:pPr>
                      <a:r>
                        <a:rPr kumimoji="0" lang="az-Latn-AZ" sz="1600" b="0" kern="1200" dirty="0" smtClean="0">
                          <a:solidFill>
                            <a:schemeClr val="tx1"/>
                          </a:solidFill>
                          <a:latin typeface="Times New Roman" pitchFamily="18" charset="0"/>
                          <a:ea typeface="+mn-ea"/>
                          <a:cs typeface="Times New Roman" pitchFamily="18" charset="0"/>
                        </a:rPr>
                        <a:t>ölüm cəzasının ləğvi</a:t>
                      </a:r>
                    </a:p>
                    <a:p>
                      <a:pPr marL="342900" indent="-342900" algn="just">
                        <a:buAutoNum type="arabicParenR"/>
                      </a:pPr>
                      <a:r>
                        <a:rPr kumimoji="0" lang="az-Latn-AZ" sz="1600" b="0" kern="1200" dirty="0" smtClean="0">
                          <a:solidFill>
                            <a:schemeClr val="tx1"/>
                          </a:solidFill>
                          <a:latin typeface="Times New Roman" pitchFamily="18" charset="0"/>
                          <a:ea typeface="+mn-ea"/>
                          <a:cs typeface="Times New Roman" pitchFamily="18" charset="0"/>
                        </a:rPr>
                        <a:t>“Əcnəbilərin çıxarılmasına dair prosedur təminatlar”, “Cinayət işlərinə dair hökmlərdən ikinci instansiyaya şikayət vermə hüququ”, “Məhkəmə səhvinə görə kompensasiya”, “İki dəfə məhkum</a:t>
                      </a:r>
                      <a:r>
                        <a:rPr kumimoji="0" lang="az-Latn-AZ" sz="1600" b="0" kern="1200" baseline="0" dirty="0" smtClean="0">
                          <a:solidFill>
                            <a:schemeClr val="tx1"/>
                          </a:solidFill>
                          <a:latin typeface="Times New Roman" pitchFamily="18" charset="0"/>
                          <a:ea typeface="+mn-ea"/>
                          <a:cs typeface="Times New Roman" pitchFamily="18" charset="0"/>
                        </a:rPr>
                        <a:t> </a:t>
                      </a:r>
                      <a:r>
                        <a:rPr kumimoji="0" lang="az-Latn-AZ" sz="1600" b="0" kern="1200" dirty="0" smtClean="0">
                          <a:solidFill>
                            <a:schemeClr val="tx1"/>
                          </a:solidFill>
                          <a:latin typeface="Times New Roman" pitchFamily="18" charset="0"/>
                          <a:ea typeface="+mn-ea"/>
                          <a:cs typeface="Times New Roman" pitchFamily="18" charset="0"/>
                        </a:rPr>
                        <a:t>edilməmək və cəzalandırılmamaq hüququ”, “Ər</a:t>
                      </a:r>
                      <a:r>
                        <a:rPr kumimoji="0" lang="az-Latn-AZ" sz="1600" b="0" kern="1200" baseline="0" dirty="0" smtClean="0">
                          <a:solidFill>
                            <a:schemeClr val="tx1"/>
                          </a:solidFill>
                          <a:latin typeface="Times New Roman" pitchFamily="18" charset="0"/>
                          <a:ea typeface="+mn-ea"/>
                          <a:cs typeface="Times New Roman" pitchFamily="18" charset="0"/>
                        </a:rPr>
                        <a:t> </a:t>
                      </a:r>
                      <a:r>
                        <a:rPr kumimoji="0" lang="az-Latn-AZ" sz="1600" b="0" kern="1200" dirty="0" smtClean="0">
                          <a:solidFill>
                            <a:schemeClr val="tx1"/>
                          </a:solidFill>
                          <a:latin typeface="Times New Roman" pitchFamily="18" charset="0"/>
                          <a:ea typeface="+mn-ea"/>
                          <a:cs typeface="Times New Roman" pitchFamily="18" charset="0"/>
                        </a:rPr>
                        <a:t>arvadın hüquq bərabərliyi” </a:t>
                      </a:r>
                    </a:p>
                    <a:p>
                      <a:pPr marL="342900" indent="-342900" algn="just">
                        <a:buAutoNum type="arabicParenR"/>
                      </a:pPr>
                      <a:r>
                        <a:rPr kumimoji="0" lang="az-Latn-AZ" sz="1600" b="0" kern="1200" dirty="0" smtClean="0">
                          <a:solidFill>
                            <a:schemeClr val="tx1"/>
                          </a:solidFill>
                          <a:latin typeface="Times New Roman" pitchFamily="18" charset="0"/>
                          <a:ea typeface="+mn-ea"/>
                          <a:cs typeface="Times New Roman" pitchFamily="18" charset="0"/>
                        </a:rPr>
                        <a:t>Avropa İnsan Hüquqları Məhkəməsinin</a:t>
                      </a:r>
                      <a:r>
                        <a:rPr kumimoji="0" lang="az-Latn-AZ" sz="1600" b="0" kern="1200" baseline="0" dirty="0" smtClean="0">
                          <a:solidFill>
                            <a:schemeClr val="tx1"/>
                          </a:solidFill>
                          <a:latin typeface="Times New Roman" pitchFamily="18" charset="0"/>
                          <a:ea typeface="+mn-ea"/>
                          <a:cs typeface="Times New Roman" pitchFamily="18" charset="0"/>
                        </a:rPr>
                        <a:t> </a:t>
                      </a:r>
                      <a:r>
                        <a:rPr kumimoji="0" lang="az-Latn-AZ" sz="1600" b="0" kern="1200" dirty="0" smtClean="0">
                          <a:solidFill>
                            <a:schemeClr val="tx1"/>
                          </a:solidFill>
                          <a:latin typeface="Times New Roman" pitchFamily="18" charset="0"/>
                          <a:ea typeface="+mn-ea"/>
                          <a:cs typeface="Times New Roman" pitchFamily="18" charset="0"/>
                        </a:rPr>
                        <a:t>quruluşunda dəyişikliklər</a:t>
                      </a:r>
                      <a:endParaRPr lang="ru-RU" sz="1600" b="0" dirty="0" smtClean="0">
                        <a:latin typeface="Times New Roman" pitchFamily="18" charset="0"/>
                        <a:cs typeface="Times New Roman" pitchFamily="18" charset="0"/>
                      </a:endParaRPr>
                    </a:p>
                    <a:p>
                      <a:endParaRPr lang="ru-RU" sz="12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sz="4400" b="1" dirty="0" smtClean="0">
                <a:solidFill>
                  <a:srgbClr val="C00000"/>
                </a:solidFill>
                <a:latin typeface="Times New Roman" pitchFamily="18" charset="0"/>
                <a:cs typeface="Times New Roman" pitchFamily="18" charset="0"/>
              </a:rPr>
              <a:t>STATİSTİK MƏLUMATLAR</a:t>
            </a:r>
            <a:endParaRPr lang="ru-RU" sz="4400" b="1" dirty="0">
              <a:solidFill>
                <a:srgbClr val="C00000"/>
              </a:solidFill>
              <a:latin typeface="Times New Roman" pitchFamily="18" charset="0"/>
              <a:cs typeface="Times New Roman" pitchFamily="18" charset="0"/>
            </a:endParaRPr>
          </a:p>
        </p:txBody>
      </p:sp>
      <p:sp>
        <p:nvSpPr>
          <p:cNvPr id="5" name="TextBox 4"/>
          <p:cNvSpPr txBox="1"/>
          <p:nvPr/>
        </p:nvSpPr>
        <p:spPr>
          <a:xfrm>
            <a:off x="1115616" y="1772816"/>
            <a:ext cx="7632848" cy="2246769"/>
          </a:xfrm>
          <a:prstGeom prst="rect">
            <a:avLst/>
          </a:prstGeom>
          <a:noFill/>
        </p:spPr>
        <p:txBody>
          <a:bodyPr wrap="square" rtlCol="0">
            <a:spAutoFit/>
          </a:bodyPr>
          <a:lstStyle/>
          <a:p>
            <a:pPr algn="just"/>
            <a:r>
              <a:rPr lang="az-Latn-AZ" sz="2000" b="1" dirty="0" smtClean="0">
                <a:latin typeface="Times New Roman" pitchFamily="18" charset="0"/>
                <a:cs typeface="Times New Roman" pitchFamily="18" charset="0"/>
              </a:rPr>
              <a:t>1959 – 1970-ci illər           11 işə baxılmış və 17 qərar qəbul edilmişdir.</a:t>
            </a:r>
          </a:p>
          <a:p>
            <a:pPr algn="just"/>
            <a:endParaRPr lang="az-Latn-AZ" sz="2000" b="1" dirty="0">
              <a:latin typeface="Times New Roman" pitchFamily="18" charset="0"/>
              <a:cs typeface="Times New Roman" pitchFamily="18" charset="0"/>
            </a:endParaRPr>
          </a:p>
          <a:p>
            <a:pPr algn="just"/>
            <a:r>
              <a:rPr lang="az-Latn-AZ" sz="2000" b="1" dirty="0" smtClean="0">
                <a:latin typeface="Times New Roman" pitchFamily="18" charset="0"/>
                <a:cs typeface="Times New Roman" pitchFamily="18" charset="0"/>
              </a:rPr>
              <a:t>1970 – 1990- ci illər           200-ə qədər işə baxılmışdır ki, bunun</a:t>
            </a:r>
          </a:p>
          <a:p>
            <a:pPr algn="just"/>
            <a:r>
              <a:rPr lang="az-Latn-AZ" sz="2000" b="1" dirty="0">
                <a:latin typeface="Times New Roman" pitchFamily="18" charset="0"/>
                <a:cs typeface="Times New Roman" pitchFamily="18" charset="0"/>
              </a:rPr>
              <a:t> </a:t>
            </a:r>
            <a:r>
              <a:rPr lang="az-Latn-AZ" sz="2000" b="1" dirty="0" smtClean="0">
                <a:latin typeface="Times New Roman" pitchFamily="18" charset="0"/>
                <a:cs typeface="Times New Roman" pitchFamily="18" charset="0"/>
              </a:rPr>
              <a:t>                                           əksəriyyəti ədalətli məhkəmə araşdırması </a:t>
            </a:r>
          </a:p>
          <a:p>
            <a:pPr algn="just"/>
            <a:r>
              <a:rPr lang="az-Latn-AZ" sz="2000" b="1" dirty="0">
                <a:latin typeface="Times New Roman" pitchFamily="18" charset="0"/>
                <a:cs typeface="Times New Roman" pitchFamily="18" charset="0"/>
              </a:rPr>
              <a:t> </a:t>
            </a:r>
            <a:r>
              <a:rPr lang="az-Latn-AZ" sz="2000" b="1" dirty="0" smtClean="0">
                <a:latin typeface="Times New Roman" pitchFamily="18" charset="0"/>
                <a:cs typeface="Times New Roman" pitchFamily="18" charset="0"/>
              </a:rPr>
              <a:t>                                           hüququna dair qərarlar olmuşdur.</a:t>
            </a:r>
          </a:p>
          <a:p>
            <a:pPr algn="just"/>
            <a:endParaRPr lang="az-Latn-AZ" sz="2000" b="1" dirty="0">
              <a:latin typeface="Times New Roman" pitchFamily="18" charset="0"/>
              <a:cs typeface="Times New Roman" pitchFamily="18" charset="0"/>
            </a:endParaRPr>
          </a:p>
          <a:p>
            <a:pPr algn="just"/>
            <a:r>
              <a:rPr lang="az-Latn-AZ" sz="2000" b="1" dirty="0" smtClean="0">
                <a:latin typeface="Times New Roman" pitchFamily="18" charset="0"/>
                <a:cs typeface="Times New Roman" pitchFamily="18" charset="0"/>
              </a:rPr>
              <a:t>1990 – 1998-ci illər            700-dən artıq işə baxılmışdır.</a:t>
            </a:r>
            <a:endParaRPr lang="ru-RU" sz="2000" b="1" dirty="0">
              <a:latin typeface="Times New Roman" pitchFamily="18" charset="0"/>
              <a:cs typeface="Times New Roman" pitchFamily="18" charset="0"/>
            </a:endParaRPr>
          </a:p>
        </p:txBody>
      </p:sp>
      <p:sp>
        <p:nvSpPr>
          <p:cNvPr id="6" name="TextBox 5"/>
          <p:cNvSpPr txBox="1"/>
          <p:nvPr/>
        </p:nvSpPr>
        <p:spPr>
          <a:xfrm>
            <a:off x="1115616" y="4149080"/>
            <a:ext cx="3057247" cy="2246769"/>
          </a:xfrm>
          <a:prstGeom prst="rect">
            <a:avLst/>
          </a:prstGeom>
          <a:noFill/>
        </p:spPr>
        <p:txBody>
          <a:bodyPr wrap="none" rtlCol="0">
            <a:spAutoFit/>
          </a:bodyPr>
          <a:lstStyle/>
          <a:p>
            <a:r>
              <a:rPr lang="az-Latn-AZ" sz="2800" b="1" dirty="0" smtClean="0">
                <a:latin typeface="Times New Roman" pitchFamily="18" charset="0"/>
                <a:cs typeface="Times New Roman" pitchFamily="18" charset="0"/>
              </a:rPr>
              <a:t>Şikayətlər:</a:t>
            </a:r>
          </a:p>
          <a:p>
            <a:endParaRPr lang="az-Latn-AZ" sz="2800" b="1" dirty="0" smtClean="0">
              <a:latin typeface="Times New Roman" pitchFamily="18" charset="0"/>
              <a:cs typeface="Times New Roman" pitchFamily="18" charset="0"/>
            </a:endParaRPr>
          </a:p>
          <a:p>
            <a:r>
              <a:rPr lang="en-US" sz="2800" b="1" dirty="0" err="1">
                <a:latin typeface="Times New Roman" pitchFamily="18" charset="0"/>
                <a:cs typeface="Times New Roman" pitchFamily="18" charset="0"/>
              </a:rPr>
              <a:t>Britaniya</a:t>
            </a:r>
            <a:r>
              <a:rPr lang="en-US" sz="2800" b="1" dirty="0">
                <a:latin typeface="Times New Roman" pitchFamily="18" charset="0"/>
                <a:cs typeface="Times New Roman" pitchFamily="18" charset="0"/>
              </a:rPr>
              <a:t> (38 </a:t>
            </a:r>
            <a:r>
              <a:rPr lang="en-US" sz="2800" b="1" dirty="0" err="1" smtClean="0">
                <a:latin typeface="Times New Roman" pitchFamily="18" charset="0"/>
                <a:cs typeface="Times New Roman" pitchFamily="18" charset="0"/>
              </a:rPr>
              <a:t>dəfə</a:t>
            </a:r>
            <a:r>
              <a:rPr lang="en-US" sz="2800" b="1" dirty="0" smtClean="0">
                <a:latin typeface="Times New Roman" pitchFamily="18" charset="0"/>
                <a:cs typeface="Times New Roman" pitchFamily="18" charset="0"/>
              </a:rPr>
              <a:t>)</a:t>
            </a:r>
            <a:endParaRPr lang="az-Latn-AZ" sz="2800" b="1" dirty="0" smtClean="0">
              <a:latin typeface="Times New Roman" pitchFamily="18" charset="0"/>
              <a:cs typeface="Times New Roman" pitchFamily="18" charset="0"/>
            </a:endParaRPr>
          </a:p>
          <a:p>
            <a:r>
              <a:rPr lang="en-US" sz="2800" b="1" dirty="0" err="1" smtClean="0">
                <a:latin typeface="Times New Roman" pitchFamily="18" charset="0"/>
                <a:cs typeface="Times New Roman" pitchFamily="18" charset="0"/>
              </a:rPr>
              <a:t>İtaliya</a:t>
            </a:r>
            <a:r>
              <a:rPr lang="en-US" sz="2800" b="1" dirty="0" smtClean="0">
                <a:latin typeface="Times New Roman" pitchFamily="18" charset="0"/>
                <a:cs typeface="Times New Roman" pitchFamily="18" charset="0"/>
              </a:rPr>
              <a:t> </a:t>
            </a:r>
            <a:r>
              <a:rPr lang="en-US" sz="2800" b="1" dirty="0">
                <a:latin typeface="Times New Roman" pitchFamily="18" charset="0"/>
                <a:cs typeface="Times New Roman" pitchFamily="18" charset="0"/>
              </a:rPr>
              <a:t>(31 </a:t>
            </a:r>
            <a:r>
              <a:rPr lang="en-US" sz="2800" b="1" dirty="0" err="1" smtClean="0">
                <a:latin typeface="Times New Roman" pitchFamily="18" charset="0"/>
                <a:cs typeface="Times New Roman" pitchFamily="18" charset="0"/>
              </a:rPr>
              <a:t>dəfə</a:t>
            </a:r>
            <a:r>
              <a:rPr lang="en-US" sz="2800" b="1" dirty="0" smtClean="0">
                <a:latin typeface="Times New Roman" pitchFamily="18" charset="0"/>
                <a:cs typeface="Times New Roman" pitchFamily="18" charset="0"/>
              </a:rPr>
              <a:t>)</a:t>
            </a:r>
            <a:endParaRPr lang="az-Latn-AZ" sz="28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AFR </a:t>
            </a:r>
            <a:r>
              <a:rPr lang="en-US" sz="2800" b="1" dirty="0">
                <a:latin typeface="Times New Roman" pitchFamily="18" charset="0"/>
                <a:cs typeface="Times New Roman" pitchFamily="18" charset="0"/>
              </a:rPr>
              <a:t>(22 </a:t>
            </a:r>
            <a:r>
              <a:rPr lang="en-US" sz="2800" b="1" dirty="0" err="1">
                <a:latin typeface="Times New Roman" pitchFamily="18" charset="0"/>
                <a:cs typeface="Times New Roman" pitchFamily="18" charset="0"/>
              </a:rPr>
              <a:t>dəfə</a:t>
            </a:r>
            <a:r>
              <a:rPr lang="en-US" sz="2800" b="1" dirty="0">
                <a:latin typeface="Times New Roman" pitchFamily="18" charset="0"/>
                <a:cs typeface="Times New Roman" pitchFamily="18" charset="0"/>
              </a:rPr>
              <a:t>)</a:t>
            </a:r>
            <a:endParaRPr lang="ru-RU" sz="2800" b="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1115616" y="188640"/>
          <a:ext cx="7848872" cy="6492240"/>
        </p:xfrm>
        <a:graphic>
          <a:graphicData uri="http://schemas.openxmlformats.org/drawingml/2006/table">
            <a:tbl>
              <a:tblPr firstRow="1" bandRow="1">
                <a:tableStyleId>{0505E3EF-67EA-436B-97B2-0124C06EBD24}</a:tableStyleId>
              </a:tblPr>
              <a:tblGrid>
                <a:gridCol w="3924436"/>
                <a:gridCol w="3924436"/>
              </a:tblGrid>
              <a:tr h="6480720">
                <a:tc>
                  <a:txBody>
                    <a:bodyPr/>
                    <a:lstStyle/>
                    <a:p>
                      <a:pPr algn="ctr"/>
                      <a:r>
                        <a:rPr kumimoji="0" lang="en-US" sz="2000" b="1" kern="1200" dirty="0" err="1" smtClean="0">
                          <a:solidFill>
                            <a:schemeClr val="dk1"/>
                          </a:solidFill>
                          <a:latin typeface="Times New Roman" pitchFamily="18" charset="0"/>
                          <a:ea typeface="+mn-ea"/>
                          <a:cs typeface="Times New Roman" pitchFamily="18" charset="0"/>
                        </a:rPr>
                        <a:t>Konvensiya</a:t>
                      </a:r>
                      <a:r>
                        <a:rPr kumimoji="0" lang="en-US" sz="2000" b="1" kern="1200" dirty="0" smtClean="0">
                          <a:solidFill>
                            <a:schemeClr val="dk1"/>
                          </a:solidFill>
                          <a:latin typeface="Times New Roman" pitchFamily="18" charset="0"/>
                          <a:ea typeface="+mn-ea"/>
                          <a:cs typeface="Times New Roman" pitchFamily="18" charset="0"/>
                        </a:rPr>
                        <a:t> </a:t>
                      </a:r>
                      <a:r>
                        <a:rPr kumimoji="0" lang="en-US" sz="2000" b="1" kern="1200" dirty="0" err="1" smtClean="0">
                          <a:solidFill>
                            <a:schemeClr val="dk1"/>
                          </a:solidFill>
                          <a:latin typeface="Times New Roman" pitchFamily="18" charset="0"/>
                          <a:ea typeface="+mn-ea"/>
                          <a:cs typeface="Times New Roman" pitchFamily="18" charset="0"/>
                        </a:rPr>
                        <a:t>və</a:t>
                      </a:r>
                      <a:r>
                        <a:rPr kumimoji="0" lang="en-US" sz="2000" b="1" kern="1200" dirty="0" smtClean="0">
                          <a:solidFill>
                            <a:schemeClr val="dk1"/>
                          </a:solidFill>
                          <a:latin typeface="Times New Roman" pitchFamily="18" charset="0"/>
                          <a:ea typeface="+mn-ea"/>
                          <a:cs typeface="Times New Roman" pitchFamily="18" charset="0"/>
                        </a:rPr>
                        <a:t> </a:t>
                      </a:r>
                      <a:r>
                        <a:rPr kumimoji="0" lang="en-US" sz="2000" b="1" kern="1200" dirty="0" err="1" smtClean="0">
                          <a:solidFill>
                            <a:schemeClr val="dk1"/>
                          </a:solidFill>
                          <a:latin typeface="Times New Roman" pitchFamily="18" charset="0"/>
                          <a:ea typeface="+mn-ea"/>
                          <a:cs typeface="Times New Roman" pitchFamily="18" charset="0"/>
                        </a:rPr>
                        <a:t>onu</a:t>
                      </a:r>
                      <a:r>
                        <a:rPr kumimoji="0" lang="en-US" sz="2000" b="1" kern="1200" dirty="0" smtClean="0">
                          <a:solidFill>
                            <a:schemeClr val="dk1"/>
                          </a:solidFill>
                          <a:latin typeface="Times New Roman" pitchFamily="18" charset="0"/>
                          <a:ea typeface="+mn-ea"/>
                          <a:cs typeface="Times New Roman" pitchFamily="18" charset="0"/>
                        </a:rPr>
                        <a:t> </a:t>
                      </a:r>
                      <a:r>
                        <a:rPr kumimoji="0" lang="en-US" sz="2000" b="1" kern="1200" dirty="0" err="1" smtClean="0">
                          <a:solidFill>
                            <a:schemeClr val="dk1"/>
                          </a:solidFill>
                          <a:latin typeface="Times New Roman" pitchFamily="18" charset="0"/>
                          <a:ea typeface="+mn-ea"/>
                          <a:cs typeface="Times New Roman" pitchFamily="18" charset="0"/>
                        </a:rPr>
                        <a:t>daha</a:t>
                      </a:r>
                      <a:r>
                        <a:rPr kumimoji="0" lang="en-US" sz="2000" b="1" kern="1200" dirty="0" smtClean="0">
                          <a:solidFill>
                            <a:schemeClr val="dk1"/>
                          </a:solidFill>
                          <a:latin typeface="Times New Roman" pitchFamily="18" charset="0"/>
                          <a:ea typeface="+mn-ea"/>
                          <a:cs typeface="Times New Roman" pitchFamily="18" charset="0"/>
                        </a:rPr>
                        <a:t> </a:t>
                      </a:r>
                      <a:r>
                        <a:rPr kumimoji="0" lang="en-US" sz="2000" b="1" kern="1200" dirty="0" err="1" smtClean="0">
                          <a:solidFill>
                            <a:schemeClr val="dk1"/>
                          </a:solidFill>
                          <a:latin typeface="Times New Roman" pitchFamily="18" charset="0"/>
                          <a:ea typeface="+mn-ea"/>
                          <a:cs typeface="Times New Roman" pitchFamily="18" charset="0"/>
                        </a:rPr>
                        <a:t>da</a:t>
                      </a:r>
                      <a:r>
                        <a:rPr kumimoji="0" lang="en-US" sz="2000" b="1" kern="1200" dirty="0" smtClean="0">
                          <a:solidFill>
                            <a:schemeClr val="dk1"/>
                          </a:solidFill>
                          <a:latin typeface="Times New Roman" pitchFamily="18" charset="0"/>
                          <a:ea typeface="+mn-ea"/>
                          <a:cs typeface="Times New Roman" pitchFamily="18" charset="0"/>
                        </a:rPr>
                        <a:t> </a:t>
                      </a:r>
                      <a:r>
                        <a:rPr kumimoji="0" lang="en-US" sz="2000" b="1" kern="1200" dirty="0" err="1" smtClean="0">
                          <a:solidFill>
                            <a:schemeClr val="dk1"/>
                          </a:solidFill>
                          <a:latin typeface="Times New Roman" pitchFamily="18" charset="0"/>
                          <a:ea typeface="+mn-ea"/>
                          <a:cs typeface="Times New Roman" pitchFamily="18" charset="0"/>
                        </a:rPr>
                        <a:t>təkmilləşdirən</a:t>
                      </a:r>
                      <a:r>
                        <a:rPr kumimoji="0" lang="en-US" sz="2000" b="1" kern="1200" dirty="0" smtClean="0">
                          <a:solidFill>
                            <a:schemeClr val="dk1"/>
                          </a:solidFill>
                          <a:latin typeface="Times New Roman" pitchFamily="18" charset="0"/>
                          <a:ea typeface="+mn-ea"/>
                          <a:cs typeface="Times New Roman" pitchFamily="18" charset="0"/>
                        </a:rPr>
                        <a:t> </a:t>
                      </a:r>
                      <a:r>
                        <a:rPr kumimoji="0" lang="en-US" sz="2000" b="1" kern="1200" dirty="0" err="1" smtClean="0">
                          <a:solidFill>
                            <a:schemeClr val="dk1"/>
                          </a:solidFill>
                          <a:latin typeface="Times New Roman" pitchFamily="18" charset="0"/>
                          <a:ea typeface="+mn-ea"/>
                          <a:cs typeface="Times New Roman" pitchFamily="18" charset="0"/>
                        </a:rPr>
                        <a:t>və</a:t>
                      </a:r>
                      <a:r>
                        <a:rPr kumimoji="0" lang="en-US" sz="2000" b="1" kern="1200" dirty="0" smtClean="0">
                          <a:solidFill>
                            <a:schemeClr val="dk1"/>
                          </a:solidFill>
                          <a:latin typeface="Times New Roman" pitchFamily="18" charset="0"/>
                          <a:ea typeface="+mn-ea"/>
                          <a:cs typeface="Times New Roman" pitchFamily="18" charset="0"/>
                        </a:rPr>
                        <a:t> </a:t>
                      </a:r>
                      <a:r>
                        <a:rPr kumimoji="0" lang="en-US" sz="2000" b="1" kern="1200" dirty="0" err="1" smtClean="0">
                          <a:solidFill>
                            <a:schemeClr val="dk1"/>
                          </a:solidFill>
                          <a:latin typeface="Times New Roman" pitchFamily="18" charset="0"/>
                          <a:ea typeface="+mn-ea"/>
                          <a:cs typeface="Times New Roman" pitchFamily="18" charset="0"/>
                        </a:rPr>
                        <a:t>səmərəliyini</a:t>
                      </a:r>
                      <a:r>
                        <a:rPr kumimoji="0" lang="en-US" sz="2000" b="1" kern="1200" dirty="0" smtClean="0">
                          <a:solidFill>
                            <a:schemeClr val="dk1"/>
                          </a:solidFill>
                          <a:latin typeface="Times New Roman" pitchFamily="18" charset="0"/>
                          <a:ea typeface="+mn-ea"/>
                          <a:cs typeface="Times New Roman" pitchFamily="18" charset="0"/>
                        </a:rPr>
                        <a:t> </a:t>
                      </a:r>
                      <a:r>
                        <a:rPr kumimoji="0" lang="en-US" sz="2000" b="1" kern="1200" dirty="0" err="1" smtClean="0">
                          <a:solidFill>
                            <a:schemeClr val="dk1"/>
                          </a:solidFill>
                          <a:latin typeface="Times New Roman" pitchFamily="18" charset="0"/>
                          <a:ea typeface="+mn-ea"/>
                          <a:cs typeface="Times New Roman" pitchFamily="18" charset="0"/>
                        </a:rPr>
                        <a:t>artıran</a:t>
                      </a:r>
                      <a:r>
                        <a:rPr kumimoji="0" lang="en-US" sz="2000" b="1" kern="1200" dirty="0" smtClean="0">
                          <a:solidFill>
                            <a:schemeClr val="dk1"/>
                          </a:solidFill>
                          <a:latin typeface="Times New Roman" pitchFamily="18" charset="0"/>
                          <a:ea typeface="+mn-ea"/>
                          <a:cs typeface="Times New Roman" pitchFamily="18" charset="0"/>
                        </a:rPr>
                        <a:t> </a:t>
                      </a:r>
                      <a:r>
                        <a:rPr kumimoji="0" lang="en-US" sz="2000" b="1" kern="1200" dirty="0" err="1" smtClean="0">
                          <a:solidFill>
                            <a:schemeClr val="dk1"/>
                          </a:solidFill>
                          <a:latin typeface="Times New Roman" pitchFamily="18" charset="0"/>
                          <a:ea typeface="+mn-ea"/>
                          <a:cs typeface="Times New Roman" pitchFamily="18" charset="0"/>
                        </a:rPr>
                        <a:t>protokolları</a:t>
                      </a:r>
                      <a:r>
                        <a:rPr kumimoji="0" lang="en-US" sz="2000" b="1" kern="1200" dirty="0" smtClean="0">
                          <a:solidFill>
                            <a:schemeClr val="dk1"/>
                          </a:solidFill>
                          <a:latin typeface="Times New Roman" pitchFamily="18" charset="0"/>
                          <a:ea typeface="+mn-ea"/>
                          <a:cs typeface="Times New Roman" pitchFamily="18" charset="0"/>
                        </a:rPr>
                        <a:t> </a:t>
                      </a:r>
                      <a:r>
                        <a:rPr kumimoji="0" lang="en-US" sz="2000" b="1" kern="1200" dirty="0" err="1" smtClean="0">
                          <a:solidFill>
                            <a:schemeClr val="dk1"/>
                          </a:solidFill>
                          <a:latin typeface="Times New Roman" pitchFamily="18" charset="0"/>
                          <a:ea typeface="+mn-ea"/>
                          <a:cs typeface="Times New Roman" pitchFamily="18" charset="0"/>
                        </a:rPr>
                        <a:t>xüsusilə</a:t>
                      </a:r>
                      <a:r>
                        <a:rPr kumimoji="0" lang="en-US" sz="2000" b="1" kern="1200" dirty="0" smtClean="0">
                          <a:solidFill>
                            <a:schemeClr val="dk1"/>
                          </a:solidFill>
                          <a:latin typeface="Times New Roman" pitchFamily="18" charset="0"/>
                          <a:ea typeface="+mn-ea"/>
                          <a:cs typeface="Times New Roman" pitchFamily="18" charset="0"/>
                        </a:rPr>
                        <a:t> </a:t>
                      </a:r>
                      <a:r>
                        <a:rPr kumimoji="0" lang="en-US" sz="2000" b="1" kern="1200" dirty="0" err="1" smtClean="0">
                          <a:solidFill>
                            <a:schemeClr val="dk1"/>
                          </a:solidFill>
                          <a:latin typeface="Times New Roman" pitchFamily="18" charset="0"/>
                          <a:ea typeface="+mn-ea"/>
                          <a:cs typeface="Times New Roman" pitchFamily="18" charset="0"/>
                        </a:rPr>
                        <a:t>aşağıdakı</a:t>
                      </a:r>
                      <a:r>
                        <a:rPr kumimoji="0" lang="en-US" sz="2000" b="1" kern="1200" dirty="0" smtClean="0">
                          <a:solidFill>
                            <a:schemeClr val="dk1"/>
                          </a:solidFill>
                          <a:latin typeface="Times New Roman" pitchFamily="18" charset="0"/>
                          <a:ea typeface="+mn-ea"/>
                          <a:cs typeface="Times New Roman" pitchFamily="18" charset="0"/>
                        </a:rPr>
                        <a:t> </a:t>
                      </a:r>
                      <a:r>
                        <a:rPr kumimoji="0" lang="en-US" sz="2000" b="1" kern="1200" dirty="0" err="1" smtClean="0">
                          <a:solidFill>
                            <a:schemeClr val="dk1"/>
                          </a:solidFill>
                          <a:latin typeface="Times New Roman" pitchFamily="18" charset="0"/>
                          <a:ea typeface="+mn-ea"/>
                          <a:cs typeface="Times New Roman" pitchFamily="18" charset="0"/>
                        </a:rPr>
                        <a:t>hüquqları</a:t>
                      </a:r>
                      <a:r>
                        <a:rPr kumimoji="0" lang="en-US" sz="2000" b="1" kern="1200" dirty="0" smtClean="0">
                          <a:solidFill>
                            <a:schemeClr val="dk1"/>
                          </a:solidFill>
                          <a:latin typeface="Times New Roman" pitchFamily="18" charset="0"/>
                          <a:ea typeface="+mn-ea"/>
                          <a:cs typeface="Times New Roman" pitchFamily="18" charset="0"/>
                        </a:rPr>
                        <a:t> </a:t>
                      </a:r>
                      <a:r>
                        <a:rPr kumimoji="0" lang="en-US" sz="2000" b="1" kern="1200" dirty="0" err="1" smtClean="0">
                          <a:solidFill>
                            <a:schemeClr val="dk1"/>
                          </a:solidFill>
                          <a:latin typeface="Times New Roman" pitchFamily="18" charset="0"/>
                          <a:ea typeface="+mn-ea"/>
                          <a:cs typeface="Times New Roman" pitchFamily="18" charset="0"/>
                        </a:rPr>
                        <a:t>müdafiə</a:t>
                      </a:r>
                      <a:r>
                        <a:rPr kumimoji="0" lang="en-US" sz="2000" b="1" kern="1200" dirty="0" smtClean="0">
                          <a:solidFill>
                            <a:schemeClr val="dk1"/>
                          </a:solidFill>
                          <a:latin typeface="Times New Roman" pitchFamily="18" charset="0"/>
                          <a:ea typeface="+mn-ea"/>
                          <a:cs typeface="Times New Roman" pitchFamily="18" charset="0"/>
                        </a:rPr>
                        <a:t> </a:t>
                      </a:r>
                      <a:r>
                        <a:rPr kumimoji="0" lang="en-US" sz="2000" b="1" kern="1200" dirty="0" err="1" smtClean="0">
                          <a:solidFill>
                            <a:schemeClr val="dk1"/>
                          </a:solidFill>
                          <a:latin typeface="Times New Roman" pitchFamily="18" charset="0"/>
                          <a:ea typeface="+mn-ea"/>
                          <a:cs typeface="Times New Roman" pitchFamily="18" charset="0"/>
                        </a:rPr>
                        <a:t>edir</a:t>
                      </a:r>
                      <a:r>
                        <a:rPr kumimoji="0" lang="en-US" sz="2000" b="1" kern="1200" dirty="0" smtClean="0">
                          <a:solidFill>
                            <a:schemeClr val="dk1"/>
                          </a:solidFill>
                          <a:latin typeface="Times New Roman" pitchFamily="18" charset="0"/>
                          <a:ea typeface="+mn-ea"/>
                          <a:cs typeface="Times New Roman" pitchFamily="18" charset="0"/>
                        </a:rPr>
                        <a:t>:</a:t>
                      </a:r>
                      <a:endParaRPr kumimoji="0" lang="az-Latn-AZ" sz="2000" b="1" kern="1200" dirty="0" smtClean="0">
                        <a:solidFill>
                          <a:schemeClr val="dk1"/>
                        </a:solidFill>
                        <a:latin typeface="Times New Roman" pitchFamily="18" charset="0"/>
                        <a:ea typeface="+mn-ea"/>
                        <a:cs typeface="Times New Roman" pitchFamily="18" charset="0"/>
                      </a:endParaRPr>
                    </a:p>
                    <a:p>
                      <a:pPr algn="ctr"/>
                      <a:endParaRPr kumimoji="0" lang="ru-RU" sz="2000" b="1" kern="1200" dirty="0" smtClean="0">
                        <a:solidFill>
                          <a:schemeClr val="dk1"/>
                        </a:solidFill>
                        <a:latin typeface="Times New Roman" pitchFamily="18" charset="0"/>
                        <a:ea typeface="+mn-ea"/>
                        <a:cs typeface="Times New Roman" pitchFamily="18" charset="0"/>
                      </a:endParaRPr>
                    </a:p>
                    <a:p>
                      <a:pPr lvl="0"/>
                      <a:r>
                        <a:rPr kumimoji="0" lang="en-US" sz="2000" b="0" kern="1200" dirty="0" err="1" smtClean="0">
                          <a:solidFill>
                            <a:schemeClr val="dk1"/>
                          </a:solidFill>
                          <a:latin typeface="Times New Roman" pitchFamily="18" charset="0"/>
                          <a:ea typeface="+mn-ea"/>
                          <a:cs typeface="Times New Roman" pitchFamily="18" charset="0"/>
                        </a:rPr>
                        <a:t>Yaşamaq</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hüququ</a:t>
                      </a:r>
                      <a:endParaRPr kumimoji="0" lang="az-Latn-AZ" sz="2000" b="0" kern="1200" dirty="0" smtClean="0">
                        <a:solidFill>
                          <a:schemeClr val="dk1"/>
                        </a:solidFill>
                        <a:latin typeface="Times New Roman" pitchFamily="18" charset="0"/>
                        <a:ea typeface="+mn-ea"/>
                        <a:cs typeface="Times New Roman" pitchFamily="18" charset="0"/>
                      </a:endParaRPr>
                    </a:p>
                    <a:p>
                      <a:pPr lvl="0"/>
                      <a:endParaRPr kumimoji="0" lang="ru-RU" sz="2000" b="0" kern="1200" dirty="0" smtClean="0">
                        <a:solidFill>
                          <a:schemeClr val="dk1"/>
                        </a:solidFill>
                        <a:latin typeface="Times New Roman" pitchFamily="18" charset="0"/>
                        <a:ea typeface="+mn-ea"/>
                        <a:cs typeface="Times New Roman" pitchFamily="18" charset="0"/>
                      </a:endParaRPr>
                    </a:p>
                    <a:p>
                      <a:pPr lvl="0"/>
                      <a:r>
                        <a:rPr kumimoji="0" lang="en-US" sz="2000" b="0" kern="1200" dirty="0" err="1" smtClean="0">
                          <a:solidFill>
                            <a:schemeClr val="dk1"/>
                          </a:solidFill>
                          <a:latin typeface="Times New Roman" pitchFamily="18" charset="0"/>
                          <a:ea typeface="+mn-ea"/>
                          <a:cs typeface="Times New Roman" pitchFamily="18" charset="0"/>
                        </a:rPr>
                        <a:t>Mülki</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və</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cinayət</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işlərində</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ədalətli</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mühakimə</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olunmaq</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hüququ</a:t>
                      </a:r>
                      <a:endParaRPr kumimoji="0" lang="az-Latn-AZ" sz="2000" b="0" kern="1200" dirty="0" smtClean="0">
                        <a:solidFill>
                          <a:schemeClr val="dk1"/>
                        </a:solidFill>
                        <a:latin typeface="Times New Roman" pitchFamily="18" charset="0"/>
                        <a:ea typeface="+mn-ea"/>
                        <a:cs typeface="Times New Roman" pitchFamily="18" charset="0"/>
                      </a:endParaRPr>
                    </a:p>
                    <a:p>
                      <a:pPr lvl="0"/>
                      <a:endParaRPr kumimoji="0" lang="ru-RU" sz="2000" b="0" kern="1200" dirty="0" smtClean="0">
                        <a:solidFill>
                          <a:schemeClr val="dk1"/>
                        </a:solidFill>
                        <a:latin typeface="Times New Roman" pitchFamily="18" charset="0"/>
                        <a:ea typeface="+mn-ea"/>
                        <a:cs typeface="Times New Roman" pitchFamily="18" charset="0"/>
                      </a:endParaRPr>
                    </a:p>
                    <a:p>
                      <a:pPr lvl="0"/>
                      <a:r>
                        <a:rPr kumimoji="0" lang="en-US" sz="2000" b="0" kern="1200" dirty="0" err="1" smtClean="0">
                          <a:solidFill>
                            <a:schemeClr val="dk1"/>
                          </a:solidFill>
                          <a:latin typeface="Times New Roman" pitchFamily="18" charset="0"/>
                          <a:ea typeface="+mn-ea"/>
                          <a:cs typeface="Times New Roman" pitchFamily="18" charset="0"/>
                        </a:rPr>
                        <a:t>Şəxsi</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və</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ailə</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həyatına</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hörmət</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olunması</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hüququ</a:t>
                      </a:r>
                      <a:endParaRPr kumimoji="0" lang="az-Latn-AZ" sz="2000" b="0" kern="1200" dirty="0" smtClean="0">
                        <a:solidFill>
                          <a:schemeClr val="dk1"/>
                        </a:solidFill>
                        <a:latin typeface="Times New Roman" pitchFamily="18" charset="0"/>
                        <a:ea typeface="+mn-ea"/>
                        <a:cs typeface="Times New Roman" pitchFamily="18" charset="0"/>
                      </a:endParaRPr>
                    </a:p>
                    <a:p>
                      <a:pPr lvl="0"/>
                      <a:endParaRPr kumimoji="0" lang="ru-RU" sz="2000" b="0" kern="1200" dirty="0" smtClean="0">
                        <a:solidFill>
                          <a:schemeClr val="dk1"/>
                        </a:solidFill>
                        <a:latin typeface="Times New Roman" pitchFamily="18" charset="0"/>
                        <a:ea typeface="+mn-ea"/>
                        <a:cs typeface="Times New Roman" pitchFamily="18" charset="0"/>
                      </a:endParaRPr>
                    </a:p>
                    <a:p>
                      <a:pPr lvl="0"/>
                      <a:r>
                        <a:rPr kumimoji="0" lang="en-US" sz="2000" b="0" kern="1200" dirty="0" err="1" smtClean="0">
                          <a:solidFill>
                            <a:schemeClr val="dk1"/>
                          </a:solidFill>
                          <a:latin typeface="Times New Roman" pitchFamily="18" charset="0"/>
                          <a:ea typeface="+mn-ea"/>
                          <a:cs typeface="Times New Roman" pitchFamily="18" charset="0"/>
                        </a:rPr>
                        <a:t>Fikri</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sərbəst</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ifadə</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etmək</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azadlığı</a:t>
                      </a:r>
                      <a:endParaRPr kumimoji="0" lang="az-Latn-AZ" sz="2000" b="0" kern="1200" dirty="0" smtClean="0">
                        <a:solidFill>
                          <a:schemeClr val="dk1"/>
                        </a:solidFill>
                        <a:latin typeface="Times New Roman" pitchFamily="18" charset="0"/>
                        <a:ea typeface="+mn-ea"/>
                        <a:cs typeface="Times New Roman" pitchFamily="18" charset="0"/>
                      </a:endParaRPr>
                    </a:p>
                    <a:p>
                      <a:pPr lvl="0"/>
                      <a:endParaRPr kumimoji="0" lang="ru-RU" sz="2000" b="0" kern="1200" dirty="0" smtClean="0">
                        <a:solidFill>
                          <a:schemeClr val="dk1"/>
                        </a:solidFill>
                        <a:latin typeface="Times New Roman" pitchFamily="18" charset="0"/>
                        <a:ea typeface="+mn-ea"/>
                        <a:cs typeface="Times New Roman" pitchFamily="18" charset="0"/>
                      </a:endParaRPr>
                    </a:p>
                    <a:p>
                      <a:pPr lvl="0"/>
                      <a:r>
                        <a:rPr kumimoji="0" lang="en-US" sz="2000" b="0" kern="1200" dirty="0" err="1" smtClean="0">
                          <a:solidFill>
                            <a:schemeClr val="dk1"/>
                          </a:solidFill>
                          <a:latin typeface="Times New Roman" pitchFamily="18" charset="0"/>
                          <a:ea typeface="+mn-ea"/>
                          <a:cs typeface="Times New Roman" pitchFamily="18" charset="0"/>
                        </a:rPr>
                        <a:t>Effektli</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hüquqi</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müdafiə</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azadlığı</a:t>
                      </a:r>
                      <a:endParaRPr kumimoji="0" lang="az-Latn-AZ" sz="2000" b="0" kern="1200" dirty="0" smtClean="0">
                        <a:solidFill>
                          <a:schemeClr val="dk1"/>
                        </a:solidFill>
                        <a:latin typeface="Times New Roman" pitchFamily="18" charset="0"/>
                        <a:ea typeface="+mn-ea"/>
                        <a:cs typeface="Times New Roman" pitchFamily="18" charset="0"/>
                      </a:endParaRPr>
                    </a:p>
                    <a:p>
                      <a:pPr lvl="0"/>
                      <a:endParaRPr kumimoji="0" lang="ru-RU" sz="2000" b="0" kern="1200" dirty="0" smtClean="0">
                        <a:solidFill>
                          <a:schemeClr val="dk1"/>
                        </a:solidFill>
                        <a:latin typeface="Times New Roman" pitchFamily="18" charset="0"/>
                        <a:ea typeface="+mn-ea"/>
                        <a:cs typeface="Times New Roman" pitchFamily="18" charset="0"/>
                      </a:endParaRPr>
                    </a:p>
                    <a:p>
                      <a:pPr lvl="0"/>
                      <a:r>
                        <a:rPr kumimoji="0" lang="en-US" sz="2000" b="0" kern="1200" dirty="0" err="1" smtClean="0">
                          <a:solidFill>
                            <a:schemeClr val="dk1"/>
                          </a:solidFill>
                          <a:latin typeface="Times New Roman" pitchFamily="18" charset="0"/>
                          <a:ea typeface="+mn-ea"/>
                          <a:cs typeface="Times New Roman" pitchFamily="18" charset="0"/>
                        </a:rPr>
                        <a:t>Dinc</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yaşamaq</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hüququ</a:t>
                      </a:r>
                      <a:endParaRPr kumimoji="0" lang="az-Latn-AZ" sz="2000" b="0" kern="1200" dirty="0" smtClean="0">
                        <a:solidFill>
                          <a:schemeClr val="dk1"/>
                        </a:solidFill>
                        <a:latin typeface="Times New Roman" pitchFamily="18" charset="0"/>
                        <a:ea typeface="+mn-ea"/>
                        <a:cs typeface="Times New Roman" pitchFamily="18" charset="0"/>
                      </a:endParaRPr>
                    </a:p>
                    <a:p>
                      <a:pPr lvl="0"/>
                      <a:endParaRPr kumimoji="0" lang="ru-RU" sz="2000" b="0" kern="1200" dirty="0" smtClean="0">
                        <a:solidFill>
                          <a:schemeClr val="dk1"/>
                        </a:solidFill>
                        <a:latin typeface="Times New Roman" pitchFamily="18" charset="0"/>
                        <a:ea typeface="+mn-ea"/>
                        <a:cs typeface="Times New Roman" pitchFamily="18" charset="0"/>
                      </a:endParaRPr>
                    </a:p>
                    <a:p>
                      <a:pPr lvl="0"/>
                      <a:r>
                        <a:rPr kumimoji="0" lang="en-US" sz="2000" b="0" kern="1200" dirty="0" err="1" smtClean="0">
                          <a:solidFill>
                            <a:schemeClr val="dk1"/>
                          </a:solidFill>
                          <a:latin typeface="Times New Roman" pitchFamily="18" charset="0"/>
                          <a:ea typeface="+mn-ea"/>
                          <a:cs typeface="Times New Roman" pitchFamily="18" charset="0"/>
                        </a:rPr>
                        <a:t>Seçmək</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və</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seçilmək</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hüququnu</a:t>
                      </a:r>
                      <a:r>
                        <a:rPr kumimoji="0" lang="en-US" sz="2000" b="0" kern="1200" dirty="0" smtClean="0">
                          <a:solidFill>
                            <a:schemeClr val="dk1"/>
                          </a:solidFill>
                          <a:latin typeface="Times New Roman" pitchFamily="18" charset="0"/>
                          <a:ea typeface="+mn-ea"/>
                          <a:cs typeface="Times New Roman" pitchFamily="18" charset="0"/>
                        </a:rPr>
                        <a:t> </a:t>
                      </a:r>
                      <a:endParaRPr kumimoji="0" lang="ru-RU" sz="2000" b="0" kern="1200" dirty="0" smtClean="0">
                        <a:solidFill>
                          <a:schemeClr val="dk1"/>
                        </a:solidFill>
                        <a:latin typeface="Times New Roman" pitchFamily="18" charset="0"/>
                        <a:ea typeface="+mn-ea"/>
                        <a:cs typeface="Times New Roman" pitchFamily="18" charset="0"/>
                      </a:endParaRPr>
                    </a:p>
                    <a:p>
                      <a:endParaRPr lang="ru-RU" sz="2000" dirty="0">
                        <a:latin typeface="Times New Roman" pitchFamily="18" charset="0"/>
                        <a:cs typeface="Times New Roman" pitchFamily="18" charset="0"/>
                      </a:endParaRPr>
                    </a:p>
                  </a:txBody>
                  <a:tcPr/>
                </a:tc>
                <a:tc>
                  <a:txBody>
                    <a:bodyPr/>
                    <a:lstStyle/>
                    <a:p>
                      <a:pPr algn="ctr"/>
                      <a:r>
                        <a:rPr kumimoji="0" lang="en-US" sz="2000" b="1" kern="1200" dirty="0" err="1" smtClean="0">
                          <a:solidFill>
                            <a:schemeClr val="dk1"/>
                          </a:solidFill>
                          <a:latin typeface="Times New Roman" pitchFamily="18" charset="0"/>
                          <a:ea typeface="+mn-ea"/>
                          <a:cs typeface="Times New Roman" pitchFamily="18" charset="0"/>
                        </a:rPr>
                        <a:t>Konvensiya</a:t>
                      </a:r>
                      <a:r>
                        <a:rPr kumimoji="0" lang="en-US" sz="2000" b="1" kern="1200" dirty="0" smtClean="0">
                          <a:solidFill>
                            <a:schemeClr val="dk1"/>
                          </a:solidFill>
                          <a:latin typeface="Times New Roman" pitchFamily="18" charset="0"/>
                          <a:ea typeface="+mn-ea"/>
                          <a:cs typeface="Times New Roman" pitchFamily="18" charset="0"/>
                        </a:rPr>
                        <a:t> </a:t>
                      </a:r>
                      <a:r>
                        <a:rPr kumimoji="0" lang="en-US" sz="2000" b="1" kern="1200" dirty="0" err="1" smtClean="0">
                          <a:solidFill>
                            <a:schemeClr val="dk1"/>
                          </a:solidFill>
                          <a:latin typeface="Times New Roman" pitchFamily="18" charset="0"/>
                          <a:ea typeface="+mn-ea"/>
                          <a:cs typeface="Times New Roman" pitchFamily="18" charset="0"/>
                        </a:rPr>
                        <a:t>və</a:t>
                      </a:r>
                      <a:r>
                        <a:rPr kumimoji="0" lang="en-US" sz="2000" b="1" kern="1200" dirty="0" smtClean="0">
                          <a:solidFill>
                            <a:schemeClr val="dk1"/>
                          </a:solidFill>
                          <a:latin typeface="Times New Roman" pitchFamily="18" charset="0"/>
                          <a:ea typeface="+mn-ea"/>
                          <a:cs typeface="Times New Roman" pitchFamily="18" charset="0"/>
                        </a:rPr>
                        <a:t> </a:t>
                      </a:r>
                      <a:r>
                        <a:rPr kumimoji="0" lang="en-US" sz="2000" b="1" kern="1200" dirty="0" err="1" smtClean="0">
                          <a:solidFill>
                            <a:schemeClr val="dk1"/>
                          </a:solidFill>
                          <a:latin typeface="Times New Roman" pitchFamily="18" charset="0"/>
                          <a:ea typeface="+mn-ea"/>
                          <a:cs typeface="Times New Roman" pitchFamily="18" charset="0"/>
                        </a:rPr>
                        <a:t>onun</a:t>
                      </a:r>
                      <a:r>
                        <a:rPr kumimoji="0" lang="en-US" sz="2000" b="1" kern="1200" dirty="0" smtClean="0">
                          <a:solidFill>
                            <a:schemeClr val="dk1"/>
                          </a:solidFill>
                          <a:latin typeface="Times New Roman" pitchFamily="18" charset="0"/>
                          <a:ea typeface="+mn-ea"/>
                          <a:cs typeface="Times New Roman" pitchFamily="18" charset="0"/>
                        </a:rPr>
                        <a:t> </a:t>
                      </a:r>
                      <a:r>
                        <a:rPr kumimoji="0" lang="en-US" sz="2000" b="1" kern="1200" dirty="0" err="1" smtClean="0">
                          <a:solidFill>
                            <a:schemeClr val="dk1"/>
                          </a:solidFill>
                          <a:latin typeface="Times New Roman" pitchFamily="18" charset="0"/>
                          <a:ea typeface="+mn-ea"/>
                          <a:cs typeface="Times New Roman" pitchFamily="18" charset="0"/>
                        </a:rPr>
                        <a:t>protokolları</a:t>
                      </a:r>
                      <a:r>
                        <a:rPr kumimoji="0" lang="en-US" sz="2000" b="1" kern="1200" dirty="0" smtClean="0">
                          <a:solidFill>
                            <a:schemeClr val="dk1"/>
                          </a:solidFill>
                          <a:latin typeface="Times New Roman" pitchFamily="18" charset="0"/>
                          <a:ea typeface="+mn-ea"/>
                          <a:cs typeface="Times New Roman" pitchFamily="18" charset="0"/>
                        </a:rPr>
                        <a:t> </a:t>
                      </a:r>
                      <a:r>
                        <a:rPr kumimoji="0" lang="en-US" sz="2000" b="1" kern="1200" dirty="0" err="1" smtClean="0">
                          <a:solidFill>
                            <a:schemeClr val="dk1"/>
                          </a:solidFill>
                          <a:latin typeface="Times New Roman" pitchFamily="18" charset="0"/>
                          <a:ea typeface="+mn-ea"/>
                          <a:cs typeface="Times New Roman" pitchFamily="18" charset="0"/>
                        </a:rPr>
                        <a:t>aşağıdakıları</a:t>
                      </a:r>
                      <a:r>
                        <a:rPr kumimoji="0" lang="en-US" sz="2000" b="1" kern="1200" dirty="0" smtClean="0">
                          <a:solidFill>
                            <a:schemeClr val="dk1"/>
                          </a:solidFill>
                          <a:latin typeface="Times New Roman" pitchFamily="18" charset="0"/>
                          <a:ea typeface="+mn-ea"/>
                          <a:cs typeface="Times New Roman" pitchFamily="18" charset="0"/>
                        </a:rPr>
                        <a:t> </a:t>
                      </a:r>
                      <a:r>
                        <a:rPr kumimoji="0" lang="en-US" sz="2000" b="1" kern="1200" dirty="0" err="1" smtClean="0">
                          <a:solidFill>
                            <a:schemeClr val="dk1"/>
                          </a:solidFill>
                          <a:latin typeface="Times New Roman" pitchFamily="18" charset="0"/>
                          <a:ea typeface="+mn-ea"/>
                          <a:cs typeface="Times New Roman" pitchFamily="18" charset="0"/>
                        </a:rPr>
                        <a:t>xüsusilə</a:t>
                      </a:r>
                      <a:r>
                        <a:rPr kumimoji="0" lang="en-US" sz="2000" b="1" kern="1200" dirty="0" smtClean="0">
                          <a:solidFill>
                            <a:schemeClr val="dk1"/>
                          </a:solidFill>
                          <a:latin typeface="Times New Roman" pitchFamily="18" charset="0"/>
                          <a:ea typeface="+mn-ea"/>
                          <a:cs typeface="Times New Roman" pitchFamily="18" charset="0"/>
                        </a:rPr>
                        <a:t> </a:t>
                      </a:r>
                      <a:r>
                        <a:rPr kumimoji="0" lang="en-US" sz="2000" b="1" kern="1200" dirty="0" err="1" smtClean="0">
                          <a:solidFill>
                            <a:schemeClr val="dk1"/>
                          </a:solidFill>
                          <a:latin typeface="Times New Roman" pitchFamily="18" charset="0"/>
                          <a:ea typeface="+mn-ea"/>
                          <a:cs typeface="Times New Roman" pitchFamily="18" charset="0"/>
                        </a:rPr>
                        <a:t>qadağan</a:t>
                      </a:r>
                      <a:r>
                        <a:rPr kumimoji="0" lang="en-US" sz="2000" b="1" kern="1200" dirty="0" smtClean="0">
                          <a:solidFill>
                            <a:schemeClr val="dk1"/>
                          </a:solidFill>
                          <a:latin typeface="Times New Roman" pitchFamily="18" charset="0"/>
                          <a:ea typeface="+mn-ea"/>
                          <a:cs typeface="Times New Roman" pitchFamily="18" charset="0"/>
                        </a:rPr>
                        <a:t> </a:t>
                      </a:r>
                      <a:r>
                        <a:rPr kumimoji="0" lang="en-US" sz="2000" b="1" kern="1200" dirty="0" err="1" smtClean="0">
                          <a:solidFill>
                            <a:schemeClr val="dk1"/>
                          </a:solidFill>
                          <a:latin typeface="Times New Roman" pitchFamily="18" charset="0"/>
                          <a:ea typeface="+mn-ea"/>
                          <a:cs typeface="Times New Roman" pitchFamily="18" charset="0"/>
                        </a:rPr>
                        <a:t>edir</a:t>
                      </a:r>
                      <a:r>
                        <a:rPr kumimoji="0" lang="en-US" sz="2000" b="1" kern="1200" dirty="0" smtClean="0">
                          <a:solidFill>
                            <a:schemeClr val="dk1"/>
                          </a:solidFill>
                          <a:latin typeface="Times New Roman" pitchFamily="18" charset="0"/>
                          <a:ea typeface="+mn-ea"/>
                          <a:cs typeface="Times New Roman" pitchFamily="18" charset="0"/>
                        </a:rPr>
                        <a:t>:</a:t>
                      </a:r>
                      <a:endParaRPr kumimoji="0" lang="az-Latn-AZ" sz="2000" b="1" kern="1200" dirty="0" smtClean="0">
                        <a:solidFill>
                          <a:schemeClr val="dk1"/>
                        </a:solidFill>
                        <a:latin typeface="Times New Roman" pitchFamily="18" charset="0"/>
                        <a:ea typeface="+mn-ea"/>
                        <a:cs typeface="Times New Roman" pitchFamily="18" charset="0"/>
                      </a:endParaRPr>
                    </a:p>
                    <a:p>
                      <a:pPr algn="ctr"/>
                      <a:endParaRPr kumimoji="0" lang="ru-RU" sz="2000" b="1" kern="1200" dirty="0" smtClean="0">
                        <a:solidFill>
                          <a:schemeClr val="dk1"/>
                        </a:solidFill>
                        <a:latin typeface="Times New Roman" pitchFamily="18" charset="0"/>
                        <a:ea typeface="+mn-ea"/>
                        <a:cs typeface="Times New Roman" pitchFamily="18" charset="0"/>
                      </a:endParaRPr>
                    </a:p>
                    <a:p>
                      <a:pPr lvl="0"/>
                      <a:r>
                        <a:rPr kumimoji="0" lang="en-US" sz="2000" b="0" kern="1200" dirty="0" err="1" smtClean="0">
                          <a:solidFill>
                            <a:schemeClr val="dk1"/>
                          </a:solidFill>
                          <a:latin typeface="Times New Roman" pitchFamily="18" charset="0"/>
                          <a:ea typeface="+mn-ea"/>
                          <a:cs typeface="Times New Roman" pitchFamily="18" charset="0"/>
                        </a:rPr>
                        <a:t>İşgəncə</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verilməsini</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qeyri-insani</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və</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ya</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təhqiredici</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rəftarı</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və</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cəzanı</a:t>
                      </a:r>
                      <a:endParaRPr kumimoji="0" lang="az-Latn-AZ" sz="2000" b="0" kern="1200" dirty="0" smtClean="0">
                        <a:solidFill>
                          <a:schemeClr val="dk1"/>
                        </a:solidFill>
                        <a:latin typeface="Times New Roman" pitchFamily="18" charset="0"/>
                        <a:ea typeface="+mn-ea"/>
                        <a:cs typeface="Times New Roman" pitchFamily="18" charset="0"/>
                      </a:endParaRPr>
                    </a:p>
                    <a:p>
                      <a:pPr lvl="0"/>
                      <a:endParaRPr kumimoji="0" lang="ru-RU" sz="2000" b="0" kern="1200" dirty="0" smtClean="0">
                        <a:solidFill>
                          <a:schemeClr val="dk1"/>
                        </a:solidFill>
                        <a:latin typeface="Times New Roman" pitchFamily="18" charset="0"/>
                        <a:ea typeface="+mn-ea"/>
                        <a:cs typeface="Times New Roman" pitchFamily="18" charset="0"/>
                      </a:endParaRPr>
                    </a:p>
                    <a:p>
                      <a:pPr lvl="0"/>
                      <a:r>
                        <a:rPr kumimoji="0" lang="en-US" sz="2000" b="0" kern="1200" dirty="0" err="1" smtClean="0">
                          <a:solidFill>
                            <a:schemeClr val="dk1"/>
                          </a:solidFill>
                          <a:latin typeface="Times New Roman" pitchFamily="18" charset="0"/>
                          <a:ea typeface="+mn-ea"/>
                          <a:cs typeface="Times New Roman" pitchFamily="18" charset="0"/>
                        </a:rPr>
                        <a:t>Əsassız</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və</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qanunsuz</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həbs</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olunmanı</a:t>
                      </a:r>
                      <a:endParaRPr kumimoji="0" lang="ru-RU" sz="2000" b="0" kern="1200" dirty="0" smtClean="0">
                        <a:solidFill>
                          <a:schemeClr val="dk1"/>
                        </a:solidFill>
                        <a:latin typeface="Times New Roman" pitchFamily="18" charset="0"/>
                        <a:ea typeface="+mn-ea"/>
                        <a:cs typeface="Times New Roman" pitchFamily="18" charset="0"/>
                      </a:endParaRPr>
                    </a:p>
                    <a:p>
                      <a:pPr lvl="0"/>
                      <a:r>
                        <a:rPr kumimoji="0" lang="en-US" sz="2000" b="0" kern="1200" dirty="0" err="1" smtClean="0">
                          <a:solidFill>
                            <a:schemeClr val="dk1"/>
                          </a:solidFill>
                          <a:latin typeface="Times New Roman" pitchFamily="18" charset="0"/>
                          <a:ea typeface="+mn-ea"/>
                          <a:cs typeface="Times New Roman" pitchFamily="18" charset="0"/>
                        </a:rPr>
                        <a:t>Konvensiyada</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təsbit</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olunan</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hüquq</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və</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azadlıqlardan</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qeyri-bərabər</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istifadə</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olunmasını</a:t>
                      </a:r>
                      <a:endParaRPr kumimoji="0" lang="az-Latn-AZ" sz="2000" b="0" kern="1200" dirty="0" smtClean="0">
                        <a:solidFill>
                          <a:schemeClr val="dk1"/>
                        </a:solidFill>
                        <a:latin typeface="Times New Roman" pitchFamily="18" charset="0"/>
                        <a:ea typeface="+mn-ea"/>
                        <a:cs typeface="Times New Roman" pitchFamily="18" charset="0"/>
                      </a:endParaRPr>
                    </a:p>
                    <a:p>
                      <a:pPr lvl="0"/>
                      <a:endParaRPr kumimoji="0" lang="ru-RU" sz="2000" b="0" kern="1200" dirty="0" smtClean="0">
                        <a:solidFill>
                          <a:schemeClr val="dk1"/>
                        </a:solidFill>
                        <a:latin typeface="Times New Roman" pitchFamily="18" charset="0"/>
                        <a:ea typeface="+mn-ea"/>
                        <a:cs typeface="Times New Roman" pitchFamily="18" charset="0"/>
                      </a:endParaRPr>
                    </a:p>
                    <a:p>
                      <a:pPr lvl="0"/>
                      <a:r>
                        <a:rPr kumimoji="0" lang="en-US" sz="2000" b="0" kern="1200" dirty="0" err="1" smtClean="0">
                          <a:solidFill>
                            <a:schemeClr val="dk1"/>
                          </a:solidFill>
                          <a:latin typeface="Times New Roman" pitchFamily="18" charset="0"/>
                          <a:ea typeface="+mn-ea"/>
                          <a:cs typeface="Times New Roman" pitchFamily="18" charset="0"/>
                        </a:rPr>
                        <a:t>Dövlətin</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öz</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vətəndaşlarını</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ərazisindən</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qovmasını</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və</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ya</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onlara</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həmin</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dövlətin</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ərazisinə</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daxil</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olmağa</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qadağa</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qoymasını</a:t>
                      </a:r>
                      <a:endParaRPr kumimoji="0" lang="az-Latn-AZ" sz="2000" b="0" kern="1200" dirty="0" smtClean="0">
                        <a:solidFill>
                          <a:schemeClr val="dk1"/>
                        </a:solidFill>
                        <a:latin typeface="Times New Roman" pitchFamily="18" charset="0"/>
                        <a:ea typeface="+mn-ea"/>
                        <a:cs typeface="Times New Roman" pitchFamily="18" charset="0"/>
                      </a:endParaRPr>
                    </a:p>
                    <a:p>
                      <a:pPr lvl="0"/>
                      <a:endParaRPr kumimoji="0" lang="ru-RU" sz="2000" b="0" kern="1200" dirty="0" smtClean="0">
                        <a:solidFill>
                          <a:schemeClr val="dk1"/>
                        </a:solidFill>
                        <a:latin typeface="Times New Roman" pitchFamily="18" charset="0"/>
                        <a:ea typeface="+mn-ea"/>
                        <a:cs typeface="Times New Roman" pitchFamily="18" charset="0"/>
                      </a:endParaRPr>
                    </a:p>
                    <a:p>
                      <a:pPr lvl="0"/>
                      <a:r>
                        <a:rPr kumimoji="0" lang="en-US" sz="2000" b="0" kern="1200" dirty="0" smtClean="0">
                          <a:solidFill>
                            <a:schemeClr val="dk1"/>
                          </a:solidFill>
                          <a:latin typeface="Times New Roman" pitchFamily="18" charset="0"/>
                          <a:ea typeface="+mn-ea"/>
                          <a:cs typeface="Times New Roman" pitchFamily="18" charset="0"/>
                        </a:rPr>
                        <a:t>Edam </a:t>
                      </a:r>
                      <a:r>
                        <a:rPr kumimoji="0" lang="en-US" sz="2000" b="0" kern="1200" dirty="0" err="1" smtClean="0">
                          <a:solidFill>
                            <a:schemeClr val="dk1"/>
                          </a:solidFill>
                          <a:latin typeface="Times New Roman" pitchFamily="18" charset="0"/>
                          <a:ea typeface="+mn-ea"/>
                          <a:cs typeface="Times New Roman" pitchFamily="18" charset="0"/>
                        </a:rPr>
                        <a:t>cəzasını</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tətbiq</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edilməsini</a:t>
                      </a:r>
                      <a:endParaRPr kumimoji="0" lang="ru-RU" sz="2000" b="0" kern="1200" dirty="0" smtClean="0">
                        <a:solidFill>
                          <a:schemeClr val="dk1"/>
                        </a:solidFill>
                        <a:latin typeface="Times New Roman" pitchFamily="18" charset="0"/>
                        <a:ea typeface="+mn-ea"/>
                        <a:cs typeface="Times New Roman" pitchFamily="18" charset="0"/>
                      </a:endParaRPr>
                    </a:p>
                    <a:p>
                      <a:pPr lvl="0"/>
                      <a:r>
                        <a:rPr kumimoji="0" lang="en-US" sz="2000" b="0" kern="1200" dirty="0" err="1" smtClean="0">
                          <a:solidFill>
                            <a:schemeClr val="dk1"/>
                          </a:solidFill>
                          <a:latin typeface="Times New Roman" pitchFamily="18" charset="0"/>
                          <a:ea typeface="+mn-ea"/>
                          <a:cs typeface="Times New Roman" pitchFamily="18" charset="0"/>
                        </a:rPr>
                        <a:t>Əcnəbi</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vətəndaşların</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ölkədən</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kollektiv</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şəkildə</a:t>
                      </a:r>
                      <a:r>
                        <a:rPr kumimoji="0" lang="en-US" sz="2000" b="0" kern="1200" dirty="0" smtClean="0">
                          <a:solidFill>
                            <a:schemeClr val="dk1"/>
                          </a:solidFill>
                          <a:latin typeface="Times New Roman" pitchFamily="18" charset="0"/>
                          <a:ea typeface="+mn-ea"/>
                          <a:cs typeface="Times New Roman" pitchFamily="18" charset="0"/>
                        </a:rPr>
                        <a:t> </a:t>
                      </a:r>
                      <a:r>
                        <a:rPr kumimoji="0" lang="en-US" sz="2000" b="0" kern="1200" dirty="0" err="1" smtClean="0">
                          <a:solidFill>
                            <a:schemeClr val="dk1"/>
                          </a:solidFill>
                          <a:latin typeface="Times New Roman" pitchFamily="18" charset="0"/>
                          <a:ea typeface="+mn-ea"/>
                          <a:cs typeface="Times New Roman" pitchFamily="18" charset="0"/>
                        </a:rPr>
                        <a:t>çıxarılmasını</a:t>
                      </a:r>
                      <a:endParaRPr kumimoji="0" lang="ru-RU" sz="2000" b="0" kern="1200" dirty="0" smtClean="0">
                        <a:solidFill>
                          <a:schemeClr val="dk1"/>
                        </a:solidFill>
                        <a:latin typeface="Times New Roman" pitchFamily="18" charset="0"/>
                        <a:ea typeface="+mn-ea"/>
                        <a:cs typeface="Times New Roman" pitchFamily="18" charset="0"/>
                      </a:endParaRPr>
                    </a:p>
                    <a:p>
                      <a:endParaRPr lang="ru-RU" sz="20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az-Latn-AZ" sz="2800" b="1" dirty="0" smtClean="0">
                <a:solidFill>
                  <a:srgbClr val="0070C0"/>
                </a:solidFill>
                <a:latin typeface="Times New Roman" pitchFamily="18" charset="0"/>
                <a:cs typeface="Times New Roman" pitchFamily="18" charset="0"/>
              </a:rPr>
              <a:t>Avropa Konvensiyasının ən işlək maddələri</a:t>
            </a:r>
            <a:endParaRPr lang="ru-RU" sz="2800" b="1" dirty="0">
              <a:solidFill>
                <a:srgbClr val="0070C0"/>
              </a:solidFill>
              <a:latin typeface="Times New Roman" pitchFamily="18" charset="0"/>
              <a:cs typeface="Times New Roman" pitchFamily="18" charset="0"/>
            </a:endParaRPr>
          </a:p>
        </p:txBody>
      </p:sp>
      <p:sp>
        <p:nvSpPr>
          <p:cNvPr id="3" name="TextBox 2"/>
          <p:cNvSpPr txBox="1"/>
          <p:nvPr/>
        </p:nvSpPr>
        <p:spPr>
          <a:xfrm>
            <a:off x="1187624" y="1340768"/>
            <a:ext cx="7956376" cy="4524315"/>
          </a:xfrm>
          <a:prstGeom prst="rect">
            <a:avLst/>
          </a:prstGeom>
          <a:noFill/>
        </p:spPr>
        <p:txBody>
          <a:bodyPr wrap="square" rtlCol="0">
            <a:spAutoFit/>
          </a:bodyPr>
          <a:lstStyle/>
          <a:p>
            <a:r>
              <a:rPr lang="az-Latn-AZ" sz="2400" b="1" dirty="0" smtClean="0">
                <a:latin typeface="Times New Roman" pitchFamily="18" charset="0"/>
                <a:cs typeface="Times New Roman" pitchFamily="18" charset="0"/>
              </a:rPr>
              <a:t>3-cü maddə- İŞGƏNCƏLƏRİN QADAĞAN OLUNMASI</a:t>
            </a:r>
          </a:p>
          <a:p>
            <a:endParaRPr lang="az-Latn-AZ" sz="2400" b="1" dirty="0">
              <a:latin typeface="Times New Roman" pitchFamily="18" charset="0"/>
              <a:cs typeface="Times New Roman" pitchFamily="18" charset="0"/>
            </a:endParaRPr>
          </a:p>
          <a:p>
            <a:r>
              <a:rPr lang="az-Latn-AZ" sz="2400" b="1" dirty="0" smtClean="0">
                <a:latin typeface="Times New Roman" pitchFamily="18" charset="0"/>
                <a:cs typeface="Times New Roman" pitchFamily="18" charset="0"/>
              </a:rPr>
              <a:t>6-cı maddə- ƏDALƏTLİ MƏHKƏMƏ ARAŞDIRMASI HÜQUQU </a:t>
            </a:r>
          </a:p>
          <a:p>
            <a:endParaRPr lang="az-Latn-AZ" sz="2400" b="1" dirty="0" smtClean="0">
              <a:latin typeface="Times New Roman" pitchFamily="18" charset="0"/>
              <a:cs typeface="Times New Roman" pitchFamily="18" charset="0"/>
            </a:endParaRPr>
          </a:p>
          <a:p>
            <a:endParaRPr lang="az-Latn-AZ" sz="2400" b="1" dirty="0">
              <a:latin typeface="Times New Roman" pitchFamily="18" charset="0"/>
              <a:cs typeface="Times New Roman" pitchFamily="18" charset="0"/>
            </a:endParaRPr>
          </a:p>
          <a:p>
            <a:r>
              <a:rPr lang="az-Latn-AZ" sz="2400" b="1" dirty="0" smtClean="0">
                <a:solidFill>
                  <a:srgbClr val="C00000"/>
                </a:solidFill>
                <a:latin typeface="Times New Roman" pitchFamily="18" charset="0"/>
                <a:cs typeface="Times New Roman" pitchFamily="18" charset="0"/>
              </a:rPr>
              <a:t>14-cü maddə </a:t>
            </a:r>
            <a:r>
              <a:rPr lang="az-Latn-AZ" sz="2000" b="1" dirty="0" smtClean="0">
                <a:solidFill>
                  <a:srgbClr val="C00000"/>
                </a:solidFill>
                <a:latin typeface="Times New Roman" pitchFamily="18" charset="0"/>
                <a:cs typeface="Times New Roman" pitchFamily="18" charset="0"/>
              </a:rPr>
              <a:t>- AYRI-SEÇKİLİYİN QADAĞAN OLUNMASI </a:t>
            </a:r>
            <a:r>
              <a:rPr lang="az-Latn-AZ" sz="2400" b="1" dirty="0" smtClean="0">
                <a:latin typeface="Times New Roman" pitchFamily="18" charset="0"/>
                <a:cs typeface="Times New Roman" pitchFamily="18" charset="0"/>
              </a:rPr>
              <a:t>– </a:t>
            </a:r>
          </a:p>
          <a:p>
            <a:pPr algn="just"/>
            <a:r>
              <a:rPr lang="az-Latn-AZ" sz="2400" b="1" dirty="0" smtClean="0">
                <a:latin typeface="Times New Roman" pitchFamily="18" charset="0"/>
                <a:cs typeface="Times New Roman" pitchFamily="18" charset="0"/>
              </a:rPr>
              <a:t>Bu Konvensiyada təsbit olunmuş hüquq və azadlıqlardan istifadə cins, irq, din, dil, dərinin rəngi, siyasi və digər baxışlar, milli və ya sosial mənşə milli azlıqlara mənsubiyyət, əmlak vəziyyəti, doğum və ya digər hər hansı əlamətlərinə görə ayrı-seşkilik olmadan təmin olunmalıdır.</a:t>
            </a:r>
            <a:endParaRPr lang="ru-RU" sz="2400" b="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az-Latn-AZ" sz="3600" b="1" dirty="0" smtClean="0">
                <a:solidFill>
                  <a:srgbClr val="C00000"/>
                </a:solidFill>
                <a:latin typeface="Times New Roman" pitchFamily="18" charset="0"/>
                <a:cs typeface="Times New Roman" pitchFamily="18" charset="0"/>
              </a:rPr>
              <a:t>12 saylı protokol və onun 1-ci maddəsi</a:t>
            </a:r>
            <a:endParaRPr lang="ru-RU" sz="3600" b="1" dirty="0">
              <a:solidFill>
                <a:srgbClr val="C00000"/>
              </a:solidFill>
              <a:latin typeface="Times New Roman" pitchFamily="18" charset="0"/>
              <a:cs typeface="Times New Roman" pitchFamily="18" charset="0"/>
            </a:endParaRPr>
          </a:p>
        </p:txBody>
      </p:sp>
      <p:sp>
        <p:nvSpPr>
          <p:cNvPr id="5" name="TextBox 4"/>
          <p:cNvSpPr txBox="1"/>
          <p:nvPr/>
        </p:nvSpPr>
        <p:spPr>
          <a:xfrm>
            <a:off x="1187624" y="2060848"/>
            <a:ext cx="7956376" cy="3539430"/>
          </a:xfrm>
          <a:prstGeom prst="rect">
            <a:avLst/>
          </a:prstGeom>
          <a:noFill/>
        </p:spPr>
        <p:txBody>
          <a:bodyPr wrap="square" rtlCol="0">
            <a:spAutoFit/>
          </a:bodyPr>
          <a:lstStyle/>
          <a:p>
            <a:pPr algn="just"/>
            <a:r>
              <a:rPr lang="az-Latn-AZ" sz="3200" b="1" dirty="0" smtClean="0">
                <a:latin typeface="Times New Roman" pitchFamily="18" charset="0"/>
                <a:cs typeface="Times New Roman" pitchFamily="18" charset="0"/>
              </a:rPr>
              <a:t>Ayrı seçkiliyə ümumi qadağa </a:t>
            </a:r>
            <a:r>
              <a:rPr lang="az-Latn-AZ" sz="3200" dirty="0" smtClean="0">
                <a:latin typeface="Times New Roman" pitchFamily="18" charset="0"/>
                <a:cs typeface="Times New Roman" pitchFamily="18" charset="0"/>
              </a:rPr>
              <a:t>– Qanunla nəzərdə tutulmuş istənilən hüquqdan istifadə cins, irq, din, dil, siyasi və digər baxışlar, milli və ya sosial mənşə, milli azlıqlara mənsubiyyət, əmlak vəziyyəti, doğum və ya hər hansı digər əlamətlərinə görə ayrı-seçkilik olmadan təmin olunmalıdır.</a:t>
            </a:r>
            <a:endParaRPr lang="ru-RU" sz="32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az-Latn-AZ" sz="4400" b="1" dirty="0" smtClean="0">
                <a:solidFill>
                  <a:schemeClr val="accent1">
                    <a:lumMod val="75000"/>
                  </a:schemeClr>
                </a:solidFill>
                <a:latin typeface="Times New Roman" pitchFamily="18" charset="0"/>
                <a:cs typeface="Times New Roman" pitchFamily="18" charset="0"/>
              </a:rPr>
              <a:t>AVROPA MƏHKƏMƏSİNİN STRUKTURU</a:t>
            </a:r>
            <a:endParaRPr lang="ru-RU" sz="4400" b="1" dirty="0">
              <a:solidFill>
                <a:schemeClr val="accent1">
                  <a:lumMod val="75000"/>
                </a:schemeClr>
              </a:solidFill>
              <a:latin typeface="Times New Roman" pitchFamily="18" charset="0"/>
              <a:cs typeface="Times New Roman" pitchFamily="18" charset="0"/>
            </a:endParaRPr>
          </a:p>
        </p:txBody>
      </p:sp>
      <p:sp>
        <p:nvSpPr>
          <p:cNvPr id="3" name="TextBox 2"/>
          <p:cNvSpPr txBox="1"/>
          <p:nvPr/>
        </p:nvSpPr>
        <p:spPr>
          <a:xfrm>
            <a:off x="1115616" y="2132856"/>
            <a:ext cx="7848872" cy="2677656"/>
          </a:xfrm>
          <a:prstGeom prst="rect">
            <a:avLst/>
          </a:prstGeom>
          <a:noFill/>
        </p:spPr>
        <p:txBody>
          <a:bodyPr wrap="square" rtlCol="0">
            <a:spAutoFit/>
          </a:bodyPr>
          <a:lstStyle/>
          <a:p>
            <a:pPr algn="just"/>
            <a:r>
              <a:rPr lang="az-Latn-AZ" sz="2800" b="1" dirty="0" smtClean="0">
                <a:latin typeface="Times New Roman" pitchFamily="18" charset="0"/>
                <a:cs typeface="Times New Roman" pitchFamily="18" charset="0"/>
              </a:rPr>
              <a:t>AVROPA KONVENSİYASININ 19-CU MADDƏSİ </a:t>
            </a:r>
            <a:r>
              <a:rPr lang="az-Latn-AZ" sz="2800" dirty="0" smtClean="0">
                <a:latin typeface="Times New Roman" pitchFamily="18" charset="0"/>
                <a:cs typeface="Times New Roman" pitchFamily="18" charset="0"/>
              </a:rPr>
              <a:t>– Razılığa gələn Yüksək Tərəflər bu Konvensiya və ona dair protokollarla üzərlərinə götürdükləri öhdəliklərə riayət edilməsini təmin etmək məqsədilə Avropa İnsan Hüquqları Məhkəməsini yaradır.</a:t>
            </a:r>
            <a:endParaRPr lang="ru-RU"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31641" y="476672"/>
            <a:ext cx="7632847" cy="5632311"/>
          </a:xfrm>
          <a:prstGeom prst="rect">
            <a:avLst/>
          </a:prstGeom>
          <a:noFill/>
        </p:spPr>
        <p:txBody>
          <a:bodyPr wrap="square" rtlCol="0">
            <a:spAutoFit/>
          </a:bodyPr>
          <a:lstStyle/>
          <a:p>
            <a:pPr algn="just"/>
            <a:r>
              <a:rPr lang="en-US" b="1" dirty="0">
                <a:latin typeface="Times New Roman" pitchFamily="18" charset="0"/>
                <a:cs typeface="Times New Roman" pitchFamily="18" charset="0"/>
              </a:rPr>
              <a:t>PLENAR İCLAS </a:t>
            </a:r>
            <a:r>
              <a:rPr lang="az-Latn-AZ" b="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Məhkəmə</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hakimlərinin</a:t>
            </a:r>
            <a:r>
              <a:rPr lang="en-US" dirty="0">
                <a:latin typeface="Times New Roman" pitchFamily="18" charset="0"/>
                <a:cs typeface="Times New Roman" pitchFamily="18" charset="0"/>
              </a:rPr>
              <a:t> tam </a:t>
            </a:r>
            <a:r>
              <a:rPr lang="en-US" dirty="0" err="1">
                <a:latin typeface="Times New Roman" pitchFamily="18" charset="0"/>
                <a:cs typeface="Times New Roman" pitchFamily="18" charset="0"/>
              </a:rPr>
              <a:t>tərkibdə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ümumi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iclasıdır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Plenar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İclası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keçirmək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üçün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Məhkəmənin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fəaliyyətdə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hakimlərinin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azı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üçdə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ikisi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iştirak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etməlidir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Plenar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İclas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yalnız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Məhkəmənin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mühüm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fəaliyyəti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ilə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əlaqədar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təşkilati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məsələlri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həll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Məsələn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Məhkəmənin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sədrini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onun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müavinlərini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habelə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Seksiya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Palataların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sədrlərini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seçilməsini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Seksiya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Palataların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yaradılması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Məhkəmənin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Reqlamentinin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təsdiq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edilməsi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Məhkəmə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Aparatının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işinin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təşkili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s. O, </a:t>
            </a:r>
            <a:r>
              <a:rPr lang="en-US" dirty="0" err="1">
                <a:latin typeface="Times New Roman" pitchFamily="18" charset="0"/>
                <a:cs typeface="Times New Roman" pitchFamily="18" charset="0"/>
              </a:rPr>
              <a:t>hər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hansı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işlə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bağlı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Məhkəmə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funksiyasını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həyata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keçirə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bilməz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Plenar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İclas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qayda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olaraq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Məhkəmə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Sədri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tərəfindən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ildə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azı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dəfə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çağrılır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Eyni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zamanda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hakimlərin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üçdə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birinin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təşəbbüsü</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ilə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Plenar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İclas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çağrıla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bilər</a:t>
            </a:r>
            <a:r>
              <a:rPr lang="en-US" dirty="0" smtClean="0">
                <a:latin typeface="Times New Roman" pitchFamily="18" charset="0"/>
                <a:cs typeface="Times New Roman" pitchFamily="18" charset="0"/>
              </a:rPr>
              <a:t>.</a:t>
            </a:r>
            <a:endParaRPr lang="az-Latn-AZ" dirty="0" smtClean="0">
              <a:latin typeface="Times New Roman" pitchFamily="18" charset="0"/>
              <a:cs typeface="Times New Roman" pitchFamily="18" charset="0"/>
            </a:endParaRPr>
          </a:p>
          <a:p>
            <a:pPr algn="just"/>
            <a:endParaRPr lang="az-Latn-AZ" dirty="0">
              <a:latin typeface="Times New Roman" pitchFamily="18" charset="0"/>
              <a:cs typeface="Times New Roman" pitchFamily="18" charset="0"/>
            </a:endParaRPr>
          </a:p>
          <a:p>
            <a:pPr algn="just"/>
            <a:r>
              <a:rPr lang="en-US" b="1" dirty="0">
                <a:latin typeface="Times New Roman" pitchFamily="18" charset="0"/>
                <a:cs typeface="Times New Roman" pitchFamily="18" charset="0"/>
              </a:rPr>
              <a:t>BÖYÜK </a:t>
            </a:r>
            <a:r>
              <a:rPr lang="en-US" b="1" dirty="0" smtClean="0">
                <a:latin typeface="Times New Roman" pitchFamily="18" charset="0"/>
                <a:cs typeface="Times New Roman" pitchFamily="18" charset="0"/>
              </a:rPr>
              <a:t>PALATA</a:t>
            </a:r>
            <a:r>
              <a:rPr lang="az-Latn-AZ"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dirty="0">
                <a:latin typeface="Times New Roman" pitchFamily="18" charset="0"/>
                <a:cs typeface="Times New Roman" pitchFamily="18" charset="0"/>
              </a:rPr>
              <a:t>17 </a:t>
            </a:r>
            <a:r>
              <a:rPr lang="en-US" dirty="0" err="1">
                <a:latin typeface="Times New Roman" pitchFamily="18" charset="0"/>
                <a:cs typeface="Times New Roman" pitchFamily="18" charset="0"/>
              </a:rPr>
              <a:t>hakimdən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3 </a:t>
            </a:r>
            <a:r>
              <a:rPr lang="en-US" dirty="0" err="1">
                <a:latin typeface="Times New Roman" pitchFamily="18" charset="0"/>
                <a:cs typeface="Times New Roman" pitchFamily="18" charset="0"/>
              </a:rPr>
              <a:t>ehtiyat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hakimdən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ibarətdir</a:t>
            </a:r>
            <a:r>
              <a:rPr lang="en-US" dirty="0">
                <a:latin typeface="Times New Roman" pitchFamily="18" charset="0"/>
                <a:cs typeface="Times New Roman" pitchFamily="18" charset="0"/>
              </a:rPr>
              <a:t>. Bu </a:t>
            </a:r>
            <a:r>
              <a:rPr lang="en-US" dirty="0" err="1">
                <a:latin typeface="Times New Roman" pitchFamily="18" charset="0"/>
                <a:cs typeface="Times New Roman" pitchFamily="18" charset="0"/>
              </a:rPr>
              <a:t>qurum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Məhkəmənin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tərkibində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işlərə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baxılmasının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yüksək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instansiyası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hesab</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edilir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Böyük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Palatanın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tərkibini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Məhkəmənin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sədri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müavinləri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seksiyaların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sədrləri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daxil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edilir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Böyük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Palataya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konkret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hallardan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asılı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olaraq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mühüm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əhəmiyyəti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mürəkkəb</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işlərə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baxır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Bundan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başqa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Böyük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Palata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bəzən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Məhkəmənin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ikinci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instansiyası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qismində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çıxış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Konvensiyanın</a:t>
            </a:r>
            <a:r>
              <a:rPr lang="en-US" dirty="0">
                <a:latin typeface="Times New Roman" pitchFamily="18" charset="0"/>
                <a:cs typeface="Times New Roman" pitchFamily="18" charset="0"/>
              </a:rPr>
              <a:t> 43-cü </a:t>
            </a:r>
            <a:r>
              <a:rPr lang="en-US" dirty="0" err="1">
                <a:latin typeface="Times New Roman" pitchFamily="18" charset="0"/>
                <a:cs typeface="Times New Roman" pitchFamily="18" charset="0"/>
              </a:rPr>
              <a:t>maddəsinin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tələblərinə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müvafiq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olaraq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işin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Böyük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Palataya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verildiyi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hallarda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onun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iclasında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işə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ilkin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baxan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Palatanın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sədri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işdə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tərəf</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müvafiq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dövlətin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hakimi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istisna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olmaqla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həmin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Palatanın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hakimlərindən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heç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iştirak</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etməməlidir</a:t>
            </a:r>
            <a:r>
              <a:rPr lang="az-Latn-AZ" dirty="0" smtClean="0"/>
              <a:t>.</a:t>
            </a:r>
            <a:endParaRPr lang="ru-RU"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179</TotalTime>
  <Words>1230</Words>
  <Application>Microsoft Office PowerPoint</Application>
  <PresentationFormat>On-screen Show (4:3)</PresentationFormat>
  <Paragraphs>119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Солнцестояние</vt:lpstr>
      <vt:lpstr>AVROPA  İNSAN HÜQUQLARI KONVENSİYASI , AVROPA MƏHKƏMƏSİNİN STRUKTURU VƏ  AVROPA MƏHKƏMƏSİNİN QƏRARLARININ PRESEDENT KİMİ TANINMASI   AZƏRBAYCAN RESPUBLİKASI  VƏKİLLƏR KOLLEGIYASININ ÜZVÜ   RAMİL  RÜSTƏMOV  VƏ  BAKI DÖVLƏT UNİVERSİTETİ HÜQUQ FAKÜLTƏSİNİN MÜƏLLİMƏSİ  LALƏ FƏRZƏLİYEVA    2016</vt:lpstr>
      <vt:lpstr>AVROPA KONVENSİYASI</vt:lpstr>
      <vt:lpstr> Avropa İnsan hüquqları Konvensiyası   </vt:lpstr>
      <vt:lpstr>STATİSTİK MƏLUMATLAR</vt:lpstr>
      <vt:lpstr>PowerPoint Presentation</vt:lpstr>
      <vt:lpstr>Avropa Konvensiyasının ən işlək maddələri</vt:lpstr>
      <vt:lpstr>12 saylı protokol və onun 1-ci maddəsi</vt:lpstr>
      <vt:lpstr>AVROPA MƏHKƏMƏSİNİN STRUKTURU</vt:lpstr>
      <vt:lpstr>PowerPoint Presentation</vt:lpstr>
      <vt:lpstr>PowerPoint Presentation</vt:lpstr>
      <vt:lpstr>Aşağıdakı şikayətlərə baxmır:</vt:lpstr>
      <vt:lpstr>PowerPoint Presentation</vt:lpstr>
      <vt:lpstr>AÇIQ SUALLAR</vt:lpstr>
      <vt:lpstr>AVROPA MƏHKƏMƏSİNİN QƏRARLARI</vt:lpstr>
      <vt:lpstr>KLASSİK QƏRARLAR</vt:lpstr>
      <vt:lpstr>İŞGƏNCƏLƏRLƏ BAĞLI QƏRARLAR</vt:lpstr>
      <vt:lpstr>KAZUSLAR</vt:lpstr>
      <vt:lpstr>PowerPoint Presentation</vt:lpstr>
      <vt:lpstr>DİQQƏTİNİZƏ GÖRƏ MİNNƏTDARAM!</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ƏDLİYYƏ AKADEMİYASI VƏKİLLƏRİN İXTİSASARTIRMA VƏ PEŞƏYƏ BURAXILIŞ FAKÜLTƏSİNİN BAŞ MƏSLƏHƏTÇİSİ (STAJOR) SADIQOVA GÜNEL</dc:title>
  <dc:creator>TOSHIBA</dc:creator>
  <cp:lastModifiedBy>ROVSHANOVA Vafa</cp:lastModifiedBy>
  <cp:revision>22</cp:revision>
  <dcterms:created xsi:type="dcterms:W3CDTF">2013-05-28T16:52:27Z</dcterms:created>
  <dcterms:modified xsi:type="dcterms:W3CDTF">2016-07-02T14:36:48Z</dcterms:modified>
</cp:coreProperties>
</file>