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4" r:id="rId7"/>
    <p:sldId id="282" r:id="rId8"/>
    <p:sldId id="262" r:id="rId9"/>
    <p:sldId id="263" r:id="rId10"/>
    <p:sldId id="281" r:id="rId11"/>
    <p:sldId id="264" r:id="rId12"/>
    <p:sldId id="265" r:id="rId13"/>
    <p:sldId id="266" r:id="rId14"/>
    <p:sldId id="267" r:id="rId15"/>
    <p:sldId id="277" r:id="rId16"/>
    <p:sldId id="268" r:id="rId17"/>
    <p:sldId id="269" r:id="rId18"/>
    <p:sldId id="270" r:id="rId19"/>
    <p:sldId id="279" r:id="rId20"/>
    <p:sldId id="272" r:id="rId21"/>
    <p:sldId id="278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>
        <p:scale>
          <a:sx n="94" d="100"/>
          <a:sy n="94" d="100"/>
        </p:scale>
        <p:origin x="-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5B8A9-4325-4F27-A663-9BF906485547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2BDAA-D922-4784-BB17-CE4E4C1ED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2BDAA-D922-4784-BB17-CE4E4C1EDD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1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6D726-5286-41CB-8D32-D392E35BDD76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BFD7C-BC60-4C3F-8B49-0044CB00E65F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A9F2-A1FD-43D8-A002-159DBCC735F1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3734-34B9-4DD9-9913-C02B5506EE3C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56D-1588-4DC4-9D55-DB3EDA655662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850-F63C-4590-B54E-FC07E965338D}" type="datetime1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A7545-412C-4AA3-AC46-D6DE5047EE37}" type="datetime1">
              <a:rPr lang="en-US" smtClean="0"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D3A39-70B3-4374-8AEA-E734CD498AAD}" type="datetime1">
              <a:rPr lang="en-US" smtClean="0"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33D7-1EFF-4B73-943A-EC0FE14D0D80}" type="datetime1">
              <a:rPr lang="en-US" smtClean="0"/>
              <a:t>7/20/2015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154-C918-4C93-8DB1-32330640F1B4}" type="datetime1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CA2C-695E-4FB8-A12C-EEE4CDF5B340}" type="datetime1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1DB2-A7AE-4967-B613-F080DA45D46C}" type="datetime1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" y="304800"/>
            <a:ext cx="4267200" cy="6400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AİHK-ə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əsasən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uşaq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hüquqları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(Children’s rights under the ECHR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az-Latn-A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Nuranə İbadova</a:t>
            </a:r>
            <a:br>
              <a:rPr lang="az-Latn-A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z-Latn-A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Oktay Məhərrəmov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495799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omeherremov\Desktop\ech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3429000"/>
            <a:ext cx="24492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457200"/>
            <a:ext cx="8229600" cy="5791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az-Latn-AZ" sz="4500" b="1" dirty="0" smtClean="0"/>
              <a:t>Məktəbdə zorakılıq</a:t>
            </a:r>
          </a:p>
          <a:p>
            <a:pPr marL="0" indent="0">
              <a:buNone/>
            </a:pPr>
            <a:r>
              <a:rPr lang="it-IT" sz="3500" b="1" dirty="0" smtClean="0"/>
              <a:t>Scozzari</a:t>
            </a:r>
            <a:r>
              <a:rPr lang="it-IT" sz="3500" dirty="0" smtClean="0"/>
              <a:t> </a:t>
            </a:r>
            <a:r>
              <a:rPr lang="it-IT" sz="3500" dirty="0"/>
              <a:t>and </a:t>
            </a:r>
            <a:r>
              <a:rPr lang="it-IT" sz="3500" b="1" dirty="0"/>
              <a:t>Giunta</a:t>
            </a:r>
            <a:r>
              <a:rPr lang="it-IT" sz="3500" dirty="0"/>
              <a:t> v. </a:t>
            </a:r>
            <a:r>
              <a:rPr lang="it-IT" sz="3500" dirty="0" smtClean="0"/>
              <a:t>Italy</a:t>
            </a:r>
            <a:endParaRPr lang="az-Latn-AZ" sz="3500" dirty="0" smtClean="0"/>
          </a:p>
          <a:p>
            <a:pPr marL="0" indent="0">
              <a:buNone/>
            </a:pPr>
            <a:endParaRPr lang="az-Latn-AZ" sz="3500" dirty="0"/>
          </a:p>
          <a:p>
            <a:pPr marL="0" indent="0">
              <a:buNone/>
            </a:pPr>
            <a:r>
              <a:rPr lang="en-US" sz="3500" b="1" dirty="0" err="1" smtClean="0"/>
              <a:t>Nencheva</a:t>
            </a:r>
            <a:r>
              <a:rPr lang="en-US" sz="3500" dirty="0" smtClean="0"/>
              <a:t> </a:t>
            </a:r>
            <a:r>
              <a:rPr lang="en-US" sz="3500" dirty="0"/>
              <a:t>and Others v. Bulgaria</a:t>
            </a:r>
            <a:endParaRPr lang="az-Latn-AZ" sz="3500" dirty="0" smtClean="0"/>
          </a:p>
        </p:txBody>
      </p:sp>
      <p:pic>
        <p:nvPicPr>
          <p:cNvPr id="2050" name="Picture 2" descr="C:\Users\omeherremov\Desktop\article-2178718-04DC2DD1000005DC-960_634x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389120" cy="2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09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C</a:t>
            </a:r>
            <a:r>
              <a:rPr lang="az-Latn-AZ" sz="5400" b="1" dirty="0" smtClean="0"/>
              <a:t>İ</a:t>
            </a:r>
            <a:r>
              <a:rPr lang="en-US" sz="5400" b="1" dirty="0" smtClean="0"/>
              <a:t>NS</a:t>
            </a:r>
            <a:r>
              <a:rPr lang="az-Latn-AZ" sz="5400" b="1" dirty="0" smtClean="0"/>
              <a:t>İ</a:t>
            </a:r>
            <a:r>
              <a:rPr lang="en-US" sz="5400" b="1" dirty="0" smtClean="0"/>
              <a:t> ZORAKILIQ</a:t>
            </a:r>
            <a:r>
              <a:rPr lang="az-Latn-AZ" sz="5400" dirty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sz="3600" b="1" dirty="0" smtClean="0"/>
              <a:t>X </a:t>
            </a:r>
            <a:r>
              <a:rPr lang="en-US" sz="3600" b="1" dirty="0"/>
              <a:t>and Y </a:t>
            </a:r>
            <a:r>
              <a:rPr lang="en-US" sz="3600" dirty="0"/>
              <a:t>v. the Netherlands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700" b="1" dirty="0" smtClean="0"/>
              <a:t>O’Keeffe</a:t>
            </a:r>
            <a:r>
              <a:rPr lang="en-US" sz="3700" dirty="0" smtClean="0"/>
              <a:t> </a:t>
            </a:r>
            <a:r>
              <a:rPr lang="en-US" sz="3700" dirty="0"/>
              <a:t>v. </a:t>
            </a:r>
            <a:r>
              <a:rPr lang="en-US" sz="3700" dirty="0" smtClean="0"/>
              <a:t>Ireland</a:t>
            </a:r>
          </a:p>
          <a:p>
            <a:pPr marL="0" indent="0">
              <a:buNone/>
            </a:pPr>
            <a:endParaRPr lang="en-US" sz="3700" dirty="0"/>
          </a:p>
          <a:p>
            <a:pPr marL="0" indent="0">
              <a:buNone/>
            </a:pPr>
            <a:r>
              <a:rPr lang="en-US" sz="4000" b="1" dirty="0" smtClean="0"/>
              <a:t>M.C</a:t>
            </a:r>
            <a:r>
              <a:rPr lang="en-US" sz="4000" b="1" dirty="0"/>
              <a:t>.</a:t>
            </a:r>
            <a:r>
              <a:rPr lang="en-US" sz="4000" dirty="0"/>
              <a:t> v. Bulgaria</a:t>
            </a:r>
            <a:endParaRPr lang="en-US" sz="37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0" y="1828800"/>
            <a:ext cx="448056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686800" cy="6172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POL</a:t>
            </a:r>
            <a:r>
              <a:rPr lang="az-Latn-AZ" sz="4800" b="1" dirty="0" smtClean="0"/>
              <a:t>İ</a:t>
            </a:r>
            <a:r>
              <a:rPr lang="en-US" sz="4800" b="1" dirty="0" smtClean="0"/>
              <a:t>S ZORAKILIĞI</a:t>
            </a:r>
            <a:endParaRPr lang="en-US" sz="4800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600" b="1" dirty="0" err="1">
                <a:solidFill>
                  <a:schemeClr val="tx1"/>
                </a:solidFill>
              </a:rPr>
              <a:t>Okkali</a:t>
            </a:r>
            <a:r>
              <a:rPr lang="en-US" sz="3600" dirty="0">
                <a:solidFill>
                  <a:schemeClr val="tx1"/>
                </a:solidFill>
              </a:rPr>
              <a:t> v. Turkey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 err="1" smtClean="0"/>
              <a:t>Darraj</a:t>
            </a:r>
            <a:r>
              <a:rPr lang="en-US" sz="3600" dirty="0" smtClean="0"/>
              <a:t> </a:t>
            </a:r>
            <a:r>
              <a:rPr lang="en-US" sz="3600" dirty="0"/>
              <a:t>v. France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C:\Users\omeherremov\Desktop\20031016-liss-mw08-008-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5486400" cy="36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610600" cy="601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KÖLƏL</a:t>
            </a:r>
            <a:r>
              <a:rPr lang="az-Latn-AZ" b="1" dirty="0" smtClean="0"/>
              <a:t>İ</a:t>
            </a:r>
            <a:r>
              <a:rPr lang="en-US" b="1" dirty="0" smtClean="0"/>
              <a:t>K VƏ MƏCBUR</a:t>
            </a:r>
            <a:r>
              <a:rPr lang="az-Latn-AZ" b="1" dirty="0" smtClean="0"/>
              <a:t>İ</a:t>
            </a:r>
            <a:r>
              <a:rPr lang="en-US" b="1" dirty="0" smtClean="0"/>
              <a:t> ƏMƏK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500" b="1" dirty="0" err="1" smtClean="0"/>
              <a:t>Siliadin</a:t>
            </a:r>
            <a:r>
              <a:rPr lang="en-US" sz="3500" dirty="0" smtClean="0"/>
              <a:t> </a:t>
            </a:r>
            <a:r>
              <a:rPr lang="en-US" sz="3500" dirty="0"/>
              <a:t>v. France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000" b="1" dirty="0" smtClean="0"/>
              <a:t>C.N</a:t>
            </a:r>
            <a:r>
              <a:rPr lang="en-US" sz="3000" b="1" dirty="0"/>
              <a:t>.</a:t>
            </a:r>
            <a:r>
              <a:rPr lang="en-US" sz="3000" dirty="0"/>
              <a:t> and </a:t>
            </a:r>
            <a:r>
              <a:rPr lang="en-US" sz="3000" b="1" dirty="0"/>
              <a:t>V.</a:t>
            </a:r>
            <a:r>
              <a:rPr lang="en-US" sz="3000" dirty="0"/>
              <a:t> v. France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5212080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534400" cy="6172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500" b="1" dirty="0" smtClean="0"/>
              <a:t>UŞAQ VƏ ƏDALƏT MÜHAK</a:t>
            </a:r>
            <a:r>
              <a:rPr lang="az-Latn-AZ" sz="4500" b="1" dirty="0" smtClean="0"/>
              <a:t>İ</a:t>
            </a:r>
            <a:r>
              <a:rPr lang="en-US" sz="4500" b="1" dirty="0" smtClean="0"/>
              <a:t>MƏS</a:t>
            </a:r>
            <a:r>
              <a:rPr lang="az-Latn-AZ" sz="4500" b="1" dirty="0"/>
              <a:t>İ</a:t>
            </a:r>
            <a:endParaRPr lang="en-US" sz="4500" dirty="0" smtClean="0"/>
          </a:p>
          <a:p>
            <a:pPr marL="0" indent="0">
              <a:buNone/>
            </a:pPr>
            <a:r>
              <a:rPr lang="en-US" sz="4800" b="1" dirty="0" smtClean="0"/>
              <a:t>T</a:t>
            </a:r>
            <a:r>
              <a:rPr lang="en-US" sz="4800" b="1" dirty="0"/>
              <a:t>.</a:t>
            </a:r>
            <a:r>
              <a:rPr lang="en-US" sz="4800" dirty="0"/>
              <a:t> v. the </a:t>
            </a:r>
            <a:r>
              <a:rPr lang="en-US" sz="4800" dirty="0" smtClean="0"/>
              <a:t>UK </a:t>
            </a:r>
            <a:endParaRPr lang="az-Latn-AZ" sz="4800" dirty="0" smtClean="0"/>
          </a:p>
          <a:p>
            <a:pPr marL="0" indent="0">
              <a:buNone/>
            </a:pPr>
            <a:r>
              <a:rPr lang="en-US" sz="4800" b="1" dirty="0" smtClean="0"/>
              <a:t>V</a:t>
            </a:r>
            <a:r>
              <a:rPr lang="en-US" sz="4800" b="1" dirty="0"/>
              <a:t>.</a:t>
            </a:r>
            <a:r>
              <a:rPr lang="en-US" sz="4800" dirty="0"/>
              <a:t> v. the </a:t>
            </a:r>
            <a:r>
              <a:rPr lang="en-US" sz="4800" dirty="0" smtClean="0"/>
              <a:t>UK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 descr="C:\Users\omeherremov\Desktop\venables-cou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5852160" cy="350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a Beni Okula Gönder 2010 (yönetmen Çağan Irmak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763000" cy="58213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86800" cy="640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800" b="1" dirty="0" smtClean="0"/>
              <a:t>TƏHS</a:t>
            </a:r>
            <a:r>
              <a:rPr lang="az-Latn-AZ" sz="5800" b="1" dirty="0" smtClean="0"/>
              <a:t>İ</a:t>
            </a:r>
            <a:r>
              <a:rPr lang="en-US" sz="5800" b="1" dirty="0" smtClean="0"/>
              <a:t>L HÜQUQU</a:t>
            </a:r>
            <a:endParaRPr lang="en-US" sz="5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500" b="1" dirty="0" smtClean="0"/>
              <a:t>Belgian </a:t>
            </a:r>
            <a:r>
              <a:rPr lang="en-US" sz="3500" b="1" dirty="0"/>
              <a:t>Linguistic </a:t>
            </a:r>
            <a:r>
              <a:rPr lang="en-US" sz="3500" b="1" dirty="0" smtClean="0"/>
              <a:t>Case</a:t>
            </a:r>
            <a:endParaRPr lang="en-US" sz="3500" b="1" dirty="0"/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b="1" dirty="0" smtClean="0"/>
              <a:t>Ali</a:t>
            </a:r>
            <a:r>
              <a:rPr lang="en-US" sz="3500" dirty="0" smtClean="0"/>
              <a:t> </a:t>
            </a:r>
            <a:r>
              <a:rPr lang="en-US" sz="3500" dirty="0"/>
              <a:t>v. the </a:t>
            </a:r>
            <a:r>
              <a:rPr lang="en-US" sz="3500" dirty="0" smtClean="0"/>
              <a:t>UK</a:t>
            </a:r>
            <a:endParaRPr lang="en-US" sz="3500" dirty="0"/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b="1" dirty="0" err="1" smtClean="0"/>
              <a:t>Sampanis</a:t>
            </a:r>
            <a:r>
              <a:rPr lang="en-US" sz="3500" dirty="0" smtClean="0"/>
              <a:t> </a:t>
            </a:r>
            <a:r>
              <a:rPr lang="en-US" sz="3500" dirty="0"/>
              <a:t>and Others v. Greece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27760"/>
            <a:ext cx="3657600" cy="32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019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az-Latn-AZ" sz="5400" b="1" dirty="0" smtClean="0"/>
              <a:t>ŞƏXSİ İDENTİFİKASİYA</a:t>
            </a:r>
            <a:endParaRPr lang="en-US" sz="54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b="1" dirty="0" err="1" smtClean="0"/>
              <a:t>Odievre</a:t>
            </a:r>
            <a:r>
              <a:rPr lang="en-US" sz="5400" dirty="0" smtClean="0"/>
              <a:t> </a:t>
            </a:r>
            <a:r>
              <a:rPr lang="en-US" sz="5400" dirty="0"/>
              <a:t>v. France </a:t>
            </a:r>
          </a:p>
          <a:p>
            <a:pPr marL="0" indent="0">
              <a:buNone/>
            </a:pPr>
            <a:r>
              <a:rPr lang="en-US" sz="5400" b="1" dirty="0" err="1" smtClean="0"/>
              <a:t>Jaggi</a:t>
            </a:r>
            <a:r>
              <a:rPr lang="en-US" sz="5400" dirty="0" smtClean="0"/>
              <a:t> v</a:t>
            </a:r>
            <a:r>
              <a:rPr lang="en-US" sz="5400" dirty="0"/>
              <a:t>. </a:t>
            </a:r>
            <a:r>
              <a:rPr lang="en-US" sz="5400" dirty="0" smtClean="0"/>
              <a:t>Sweden</a:t>
            </a:r>
          </a:p>
          <a:p>
            <a:pPr marL="0" indent="0">
              <a:buNone/>
            </a:pPr>
            <a:r>
              <a:rPr lang="en-US" sz="5400" b="1" dirty="0" err="1" smtClean="0"/>
              <a:t>Kalacheva</a:t>
            </a:r>
            <a:r>
              <a:rPr lang="en-US" sz="5400" dirty="0" smtClean="0"/>
              <a:t> v. Russia</a:t>
            </a:r>
            <a:endParaRPr lang="en-US" sz="5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C:\Users\omeherremov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12239"/>
            <a:ext cx="2743200" cy="48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458200" cy="6248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VƏRƏSƏL</a:t>
            </a:r>
            <a:r>
              <a:rPr lang="az-Latn-AZ" sz="5400" b="1" dirty="0" smtClean="0"/>
              <a:t>İ</a:t>
            </a:r>
            <a:r>
              <a:rPr lang="en-US" sz="5400" b="1" dirty="0" smtClean="0"/>
              <a:t>K</a:t>
            </a:r>
            <a:endParaRPr lang="en-US" sz="5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b="1" dirty="0" err="1" smtClean="0"/>
              <a:t>Marckx</a:t>
            </a:r>
            <a:r>
              <a:rPr lang="en-US" sz="4000" dirty="0" smtClean="0"/>
              <a:t> </a:t>
            </a:r>
            <a:r>
              <a:rPr lang="en-US" sz="4000" dirty="0"/>
              <a:t>v. Belgium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b="1" dirty="0" err="1" smtClean="0"/>
              <a:t>Brauer</a:t>
            </a:r>
            <a:r>
              <a:rPr lang="en-US" sz="4000" dirty="0"/>
              <a:t> v. Germany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297680" cy="448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az-Latn-AZ" sz="4500" b="1" dirty="0" smtClean="0"/>
              <a:t>Övladlığa götürmə və ünsiyyət</a:t>
            </a:r>
          </a:p>
          <a:p>
            <a:pPr marL="0" indent="0">
              <a:buNone/>
            </a:pPr>
            <a:r>
              <a:rPr lang="en-US" sz="3500" b="1" dirty="0" smtClean="0"/>
              <a:t>Keegan</a:t>
            </a:r>
            <a:r>
              <a:rPr lang="en-US" sz="3500" dirty="0" smtClean="0"/>
              <a:t> </a:t>
            </a:r>
            <a:r>
              <a:rPr lang="en-US" sz="3500" dirty="0"/>
              <a:t>v. </a:t>
            </a:r>
            <a:r>
              <a:rPr lang="en-US" sz="3500" dirty="0" smtClean="0"/>
              <a:t>Ireland</a:t>
            </a:r>
          </a:p>
          <a:p>
            <a:pPr marL="0" indent="0">
              <a:buNone/>
            </a:pPr>
            <a:endParaRPr lang="az-Latn-AZ" sz="3500" dirty="0" smtClean="0"/>
          </a:p>
          <a:p>
            <a:pPr marL="0" indent="0">
              <a:buNone/>
            </a:pPr>
            <a:r>
              <a:rPr lang="en-US" sz="3500" b="1" dirty="0" smtClean="0"/>
              <a:t>Nielsen</a:t>
            </a:r>
            <a:r>
              <a:rPr lang="en-US" sz="3500" dirty="0" smtClean="0"/>
              <a:t> </a:t>
            </a:r>
            <a:r>
              <a:rPr lang="en-US" sz="3500" dirty="0"/>
              <a:t>v. </a:t>
            </a:r>
            <a:r>
              <a:rPr lang="en-US" sz="3500" dirty="0" smtClean="0"/>
              <a:t>Denmark</a:t>
            </a:r>
          </a:p>
          <a:p>
            <a:pPr marL="0" indent="0">
              <a:buNone/>
            </a:pPr>
            <a:endParaRPr lang="az-Latn-AZ" sz="3500" dirty="0" smtClean="0"/>
          </a:p>
          <a:p>
            <a:pPr marL="0" indent="0">
              <a:buNone/>
            </a:pPr>
            <a:r>
              <a:rPr lang="az-Latn-AZ" sz="3500" b="1" dirty="0" smtClean="0"/>
              <a:t>Olsson</a:t>
            </a:r>
            <a:r>
              <a:rPr lang="en-US" sz="3500" dirty="0" smtClean="0"/>
              <a:t> </a:t>
            </a:r>
            <a:r>
              <a:rPr lang="en-US" sz="3500" dirty="0"/>
              <a:t>v. </a:t>
            </a:r>
            <a:r>
              <a:rPr lang="en-US" sz="3500" dirty="0" smtClean="0"/>
              <a:t>Sweden</a:t>
            </a:r>
          </a:p>
          <a:p>
            <a:pPr marL="0" indent="0">
              <a:buNone/>
            </a:pPr>
            <a:endParaRPr lang="az-Latn-AZ" sz="3500" dirty="0" smtClean="0"/>
          </a:p>
          <a:p>
            <a:pPr marL="0" indent="0">
              <a:buNone/>
            </a:pPr>
            <a:r>
              <a:rPr lang="en-US" sz="3500" b="1" dirty="0" err="1" smtClean="0"/>
              <a:t>Wallová</a:t>
            </a:r>
            <a:r>
              <a:rPr lang="en-US" sz="3500" dirty="0" smtClean="0"/>
              <a:t> </a:t>
            </a:r>
            <a:r>
              <a:rPr lang="en-US" sz="3500" dirty="0"/>
              <a:t>and </a:t>
            </a:r>
            <a:r>
              <a:rPr lang="en-US" sz="3500" b="1" dirty="0"/>
              <a:t>Walla</a:t>
            </a:r>
            <a:r>
              <a:rPr lang="en-US" sz="3500" dirty="0"/>
              <a:t> v. the Czech Republic</a:t>
            </a:r>
            <a:endParaRPr lang="az-Latn-AZ" sz="3500" dirty="0" smtClean="0"/>
          </a:p>
        </p:txBody>
      </p:sp>
      <p:pic>
        <p:nvPicPr>
          <p:cNvPr id="6146" name="Picture 2" descr="C:\Users\omeherremov\Desktop\materiallar\default_en-defaul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60" y="1036320"/>
            <a:ext cx="3828538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52400" y="304800"/>
            <a:ext cx="4267200" cy="609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2500" lnSpcReduction="20000"/>
          </a:bodyPr>
          <a:lstStyle/>
          <a:p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Uşaqlar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 </a:t>
            </a:r>
          </a:p>
          <a:p>
            <a:pPr algn="ctr"/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hüquqlu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 </a:t>
            </a:r>
          </a:p>
          <a:p>
            <a:pPr algn="ctr"/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insanlar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deyil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en-US" sz="6000" dirty="0"/>
          </a:p>
        </p:txBody>
      </p:sp>
      <p:pic>
        <p:nvPicPr>
          <p:cNvPr id="3" name="Content Placeholder 5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381000"/>
            <a:ext cx="4663440" cy="5943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36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5943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M</a:t>
            </a:r>
            <a:r>
              <a:rPr lang="az-Latn-AZ" sz="5400" b="1" dirty="0" smtClean="0"/>
              <a:t>ÜLKİYYƏT</a:t>
            </a:r>
            <a:endParaRPr lang="en-US" sz="5400" dirty="0" smtClean="0"/>
          </a:p>
          <a:p>
            <a:pPr marL="0" indent="0">
              <a:buNone/>
            </a:pPr>
            <a:r>
              <a:rPr lang="az-Latn-AZ" b="1" dirty="0"/>
              <a:t> </a:t>
            </a:r>
            <a:r>
              <a:rPr lang="en-US" sz="4500" b="1" dirty="0" smtClean="0"/>
              <a:t>S.L</a:t>
            </a:r>
            <a:r>
              <a:rPr lang="en-US" sz="4500" b="1" dirty="0"/>
              <a:t>.</a:t>
            </a:r>
            <a:r>
              <a:rPr lang="en-US" sz="4500" dirty="0"/>
              <a:t> and </a:t>
            </a:r>
            <a:r>
              <a:rPr lang="en-US" sz="4500" b="1" dirty="0"/>
              <a:t>J.L.</a:t>
            </a:r>
            <a:r>
              <a:rPr lang="en-US" sz="4500" dirty="0"/>
              <a:t> v. Croatia</a:t>
            </a:r>
          </a:p>
          <a:p>
            <a:pPr marL="0" indent="0">
              <a:buNone/>
            </a:pPr>
            <a:r>
              <a:rPr lang="en-US" sz="6000" dirty="0"/>
              <a:t> </a:t>
            </a:r>
          </a:p>
          <a:p>
            <a:pPr marL="0" indent="0">
              <a:buNone/>
            </a:pPr>
            <a:endParaRPr lang="en-US" sz="6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C:\Users\omeherremov\Desktop\963109-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2514600"/>
            <a:ext cx="5486400" cy="30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az-Latn-AZ" sz="4500" b="1" dirty="0" smtClean="0"/>
              <a:t>ÇIXARILMA</a:t>
            </a:r>
          </a:p>
          <a:p>
            <a:pPr marL="0" indent="0">
              <a:buNone/>
            </a:pPr>
            <a:endParaRPr lang="az-Latn-AZ" sz="4000" dirty="0" smtClean="0"/>
          </a:p>
          <a:p>
            <a:pPr marL="0" indent="0">
              <a:buNone/>
            </a:pPr>
            <a:r>
              <a:rPr lang="en-US" sz="4000" b="1" dirty="0" err="1" smtClean="0"/>
              <a:t>Üner</a:t>
            </a:r>
            <a:r>
              <a:rPr lang="en-US" sz="4000" dirty="0" smtClean="0"/>
              <a:t> </a:t>
            </a:r>
            <a:r>
              <a:rPr lang="en-US" sz="4000" dirty="0"/>
              <a:t>v. the Netherlands</a:t>
            </a:r>
          </a:p>
          <a:p>
            <a:pPr marL="0" indent="0">
              <a:buNone/>
            </a:pPr>
            <a:endParaRPr lang="az-Latn-AZ" sz="4000" dirty="0"/>
          </a:p>
          <a:p>
            <a:pPr marL="0" indent="0">
              <a:buNone/>
            </a:pPr>
            <a:r>
              <a:rPr lang="en-US" sz="4000" b="1" dirty="0" smtClean="0"/>
              <a:t>Nunez</a:t>
            </a:r>
            <a:r>
              <a:rPr lang="en-US" sz="4000" dirty="0" smtClean="0"/>
              <a:t> </a:t>
            </a:r>
            <a:r>
              <a:rPr lang="en-US" sz="4000" dirty="0"/>
              <a:t>v. Norway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 descr="C:\Users\omeherremov\Desktop\expulsion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86366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233680"/>
            <a:ext cx="8763000" cy="6629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z-Latn-A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Dünyada heç bir himn uşaq gülüşündən daha təntənəli ola bilməz...! (Viktor Hüqo)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8305800" cy="4191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5867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 smtClean="0"/>
              <a:t>A</a:t>
            </a:r>
            <a:r>
              <a:rPr lang="az-Latn-AZ" sz="4000" b="1" dirty="0" smtClean="0"/>
              <a:t>İ</a:t>
            </a:r>
            <a:r>
              <a:rPr lang="en-US" sz="4000" b="1" dirty="0" smtClean="0"/>
              <a:t>HK</a:t>
            </a:r>
          </a:p>
          <a:p>
            <a:pPr marL="0" indent="0" algn="just">
              <a:buNone/>
            </a:pPr>
            <a:r>
              <a:rPr lang="en-US" sz="4000" b="1" dirty="0" err="1" smtClean="0"/>
              <a:t>Uşaq</a:t>
            </a:r>
            <a:r>
              <a:rPr lang="en-US" sz="4000" b="1" dirty="0" smtClean="0"/>
              <a:t> </a:t>
            </a:r>
            <a:r>
              <a:rPr lang="en-US" sz="4000" b="1" dirty="0"/>
              <a:t>(children</a:t>
            </a:r>
            <a:r>
              <a:rPr lang="en-US" sz="4000" b="1" dirty="0" smtClean="0"/>
              <a:t>)</a:t>
            </a:r>
            <a:r>
              <a:rPr lang="en-US" sz="4000" dirty="0" smtClean="0"/>
              <a:t> - 7 </a:t>
            </a:r>
            <a:r>
              <a:rPr lang="en-US" sz="4000" dirty="0" err="1"/>
              <a:t>saylı</a:t>
            </a:r>
            <a:r>
              <a:rPr lang="en-US" sz="4000" dirty="0"/>
              <a:t> </a:t>
            </a:r>
            <a:r>
              <a:rPr lang="en-US" sz="4000" dirty="0" err="1"/>
              <a:t>Protokolun</a:t>
            </a:r>
            <a:r>
              <a:rPr lang="en-US" sz="4000" dirty="0"/>
              <a:t> 5-ci </a:t>
            </a:r>
            <a:r>
              <a:rPr lang="en-US" sz="4000" dirty="0" err="1"/>
              <a:t>maddəsi</a:t>
            </a:r>
            <a:r>
              <a:rPr lang="en-US" sz="4000" dirty="0"/>
              <a:t> (</a:t>
            </a:r>
            <a:r>
              <a:rPr lang="en-US" sz="4000" dirty="0" err="1"/>
              <a:t>Ər-arvadın</a:t>
            </a:r>
            <a:r>
              <a:rPr lang="en-US" sz="4000" dirty="0"/>
              <a:t> </a:t>
            </a:r>
            <a:r>
              <a:rPr lang="en-US" sz="4000" dirty="0" err="1"/>
              <a:t>hüquq</a:t>
            </a:r>
            <a:r>
              <a:rPr lang="en-US" sz="4000" dirty="0"/>
              <a:t> </a:t>
            </a:r>
            <a:r>
              <a:rPr lang="en-US" sz="4000" dirty="0" err="1"/>
              <a:t>bərabərliyi</a:t>
            </a:r>
            <a:r>
              <a:rPr lang="en-US" sz="4000" dirty="0"/>
              <a:t>).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4000" b="1" dirty="0" err="1"/>
              <a:t>Yetkinlik</a:t>
            </a:r>
            <a:r>
              <a:rPr lang="en-US" sz="4000" b="1" dirty="0"/>
              <a:t> </a:t>
            </a:r>
            <a:r>
              <a:rPr lang="en-US" sz="4000" b="1" dirty="0" err="1"/>
              <a:t>yaşına</a:t>
            </a:r>
            <a:r>
              <a:rPr lang="en-US" sz="4000" b="1" dirty="0"/>
              <a:t> </a:t>
            </a:r>
            <a:r>
              <a:rPr lang="en-US" sz="4000" b="1" dirty="0" err="1"/>
              <a:t>çatmamış</a:t>
            </a:r>
            <a:r>
              <a:rPr lang="en-US" sz="4000" b="1" dirty="0"/>
              <a:t> </a:t>
            </a:r>
            <a:r>
              <a:rPr lang="en-US" sz="4000" b="1" dirty="0" err="1"/>
              <a:t>şəxs</a:t>
            </a:r>
            <a:r>
              <a:rPr lang="en-US" sz="4000" b="1" dirty="0"/>
              <a:t> (minor)</a:t>
            </a:r>
            <a:r>
              <a:rPr lang="en-US" sz="4000" dirty="0"/>
              <a:t> </a:t>
            </a:r>
            <a:r>
              <a:rPr lang="en-US" sz="4000" dirty="0" smtClean="0"/>
              <a:t>– 5 </a:t>
            </a:r>
            <a:r>
              <a:rPr lang="en-US" sz="4000" dirty="0" err="1"/>
              <a:t>maddənin</a:t>
            </a:r>
            <a:r>
              <a:rPr lang="en-US" sz="4000" dirty="0"/>
              <a:t> 1-ci </a:t>
            </a:r>
            <a:r>
              <a:rPr lang="en-US" sz="4000" dirty="0" err="1"/>
              <a:t>hissəsinin</a:t>
            </a:r>
            <a:r>
              <a:rPr lang="en-US" sz="4000" dirty="0"/>
              <a:t> (d) </a:t>
            </a:r>
            <a:r>
              <a:rPr lang="en-US" sz="4000" dirty="0" err="1"/>
              <a:t>bəndi</a:t>
            </a:r>
            <a:r>
              <a:rPr lang="en-US" sz="4000" dirty="0"/>
              <a:t>.</a:t>
            </a:r>
          </a:p>
          <a:p>
            <a:pPr marL="0" indent="0" algn="just">
              <a:buNone/>
            </a:pPr>
            <a:endParaRPr lang="en-US" sz="4000" dirty="0"/>
          </a:p>
          <a:p>
            <a:pPr marL="0" indent="0" algn="just">
              <a:buNone/>
            </a:pPr>
            <a:r>
              <a:rPr lang="en-US" sz="4400" b="1" dirty="0" err="1"/>
              <a:t>Yetkinlik</a:t>
            </a:r>
            <a:r>
              <a:rPr lang="en-US" sz="4400" b="1" dirty="0"/>
              <a:t> </a:t>
            </a:r>
            <a:r>
              <a:rPr lang="en-US" sz="4400" b="1" dirty="0" err="1"/>
              <a:t>yaşına</a:t>
            </a:r>
            <a:r>
              <a:rPr lang="en-US" sz="4400" b="1" dirty="0"/>
              <a:t> </a:t>
            </a:r>
            <a:r>
              <a:rPr lang="en-US" sz="4400" b="1" dirty="0" err="1"/>
              <a:t>çatmamış</a:t>
            </a:r>
            <a:r>
              <a:rPr lang="en-US" sz="4400" b="1" dirty="0"/>
              <a:t> </a:t>
            </a:r>
            <a:r>
              <a:rPr lang="en-US" sz="4400" b="1" dirty="0" err="1"/>
              <a:t>şəxs</a:t>
            </a:r>
            <a:r>
              <a:rPr lang="en-US" sz="4400" b="1" dirty="0"/>
              <a:t> (juveniles)</a:t>
            </a:r>
            <a:r>
              <a:rPr lang="en-US" sz="4400" dirty="0"/>
              <a:t> - 6 </a:t>
            </a:r>
            <a:r>
              <a:rPr lang="en-US" sz="4400" dirty="0" err="1"/>
              <a:t>maddənin</a:t>
            </a:r>
            <a:r>
              <a:rPr lang="en-US" sz="4400" dirty="0"/>
              <a:t> 1-ci </a:t>
            </a:r>
            <a:r>
              <a:rPr lang="en-US" sz="4400" dirty="0" err="1"/>
              <a:t>hissəsi</a:t>
            </a:r>
            <a:r>
              <a:rPr lang="en-US" sz="4400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354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324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500" b="1" dirty="0"/>
              <a:t>MADDƏ 1 </a:t>
            </a:r>
            <a:endParaRPr lang="en-US" sz="3500" dirty="0"/>
          </a:p>
          <a:p>
            <a:pPr marL="0" indent="0" algn="ctr">
              <a:buNone/>
            </a:pPr>
            <a:r>
              <a:rPr lang="en-US" sz="3500" b="1" dirty="0" err="1"/>
              <a:t>İnsan</a:t>
            </a:r>
            <a:r>
              <a:rPr lang="en-US" sz="3500" b="1" dirty="0"/>
              <a:t> </a:t>
            </a:r>
            <a:r>
              <a:rPr lang="en-US" sz="3500" b="1" dirty="0" err="1"/>
              <a:t>hüquqlarına</a:t>
            </a:r>
            <a:r>
              <a:rPr lang="en-US" sz="3500" b="1" dirty="0"/>
              <a:t> </a:t>
            </a:r>
            <a:r>
              <a:rPr lang="en-US" sz="3500" b="1" dirty="0" err="1"/>
              <a:t>hörmət</a:t>
            </a:r>
            <a:r>
              <a:rPr lang="en-US" sz="3500" b="1" dirty="0"/>
              <a:t> </a:t>
            </a:r>
            <a:r>
              <a:rPr lang="en-US" sz="3500" b="1" dirty="0" err="1"/>
              <a:t>olunması</a:t>
            </a:r>
            <a:r>
              <a:rPr lang="en-US" sz="3500" b="1" dirty="0"/>
              <a:t> </a:t>
            </a:r>
            <a:r>
              <a:rPr lang="en-US" sz="3500" b="1" dirty="0" err="1"/>
              <a:t>öhdəliyi</a:t>
            </a:r>
            <a:r>
              <a:rPr lang="en-US" sz="3500" b="1" dirty="0"/>
              <a:t> </a:t>
            </a:r>
            <a:endParaRPr lang="en-US" sz="3500" dirty="0"/>
          </a:p>
          <a:p>
            <a:pPr marL="0" indent="0">
              <a:buNone/>
            </a:pPr>
            <a:endParaRPr lang="en-US" sz="3500" dirty="0"/>
          </a:p>
          <a:p>
            <a:pPr marL="0" indent="0" algn="just">
              <a:buNone/>
            </a:pPr>
            <a:r>
              <a:rPr lang="en-US" sz="3500" b="1" dirty="0" err="1" smtClean="0"/>
              <a:t>Razılığa</a:t>
            </a:r>
            <a:r>
              <a:rPr lang="en-US" sz="3500" b="1" dirty="0" smtClean="0"/>
              <a:t> </a:t>
            </a:r>
            <a:r>
              <a:rPr lang="en-US" sz="3500" b="1" dirty="0" err="1"/>
              <a:t>gələn</a:t>
            </a:r>
            <a:r>
              <a:rPr lang="en-US" sz="3500" b="1" dirty="0"/>
              <a:t> </a:t>
            </a:r>
            <a:r>
              <a:rPr lang="en-US" sz="3500" b="1" dirty="0" err="1"/>
              <a:t>Yüksək</a:t>
            </a:r>
            <a:r>
              <a:rPr lang="en-US" sz="3500" b="1" dirty="0"/>
              <a:t> </a:t>
            </a:r>
            <a:r>
              <a:rPr lang="en-US" sz="3500" b="1" dirty="0" err="1"/>
              <a:t>Tərəflər</a:t>
            </a:r>
            <a:r>
              <a:rPr lang="en-US" sz="3500" b="1" dirty="0"/>
              <a:t> </a:t>
            </a:r>
            <a:r>
              <a:rPr lang="en-US" sz="3500" b="1" dirty="0" err="1"/>
              <a:t>onların</a:t>
            </a:r>
            <a:r>
              <a:rPr lang="en-US" sz="3500" b="1" dirty="0"/>
              <a:t> </a:t>
            </a:r>
            <a:r>
              <a:rPr lang="en-US" sz="3500" b="1" dirty="0" err="1"/>
              <a:t>yurisdiksiyasında</a:t>
            </a:r>
            <a:r>
              <a:rPr lang="en-US" sz="3500" b="1" dirty="0"/>
              <a:t> </a:t>
            </a:r>
            <a:r>
              <a:rPr lang="en-US" sz="3500" b="1" dirty="0" err="1"/>
              <a:t>olan</a:t>
            </a:r>
            <a:r>
              <a:rPr lang="en-US" sz="3500" b="1" dirty="0"/>
              <a:t> </a:t>
            </a:r>
            <a:r>
              <a:rPr lang="en-US" sz="3500" b="1" dirty="0">
                <a:solidFill>
                  <a:srgbClr val="FF0000"/>
                </a:solidFill>
              </a:rPr>
              <a:t>HƏR KƏS (EVERYONE)</a:t>
            </a:r>
            <a:r>
              <a:rPr lang="en-US" sz="3500" dirty="0"/>
              <a:t> </a:t>
            </a:r>
            <a:r>
              <a:rPr lang="en-US" sz="3500" b="1" dirty="0" err="1"/>
              <a:t>üçün</a:t>
            </a:r>
            <a:r>
              <a:rPr lang="en-US" sz="3500" b="1" dirty="0"/>
              <a:t> </a:t>
            </a:r>
            <a:r>
              <a:rPr lang="en-US" sz="3500" b="1" dirty="0" err="1"/>
              <a:t>bu</a:t>
            </a:r>
            <a:r>
              <a:rPr lang="en-US" sz="3500" b="1" dirty="0"/>
              <a:t> </a:t>
            </a:r>
            <a:r>
              <a:rPr lang="en-US" sz="3500" b="1" dirty="0" err="1"/>
              <a:t>Konvensiyanın</a:t>
            </a:r>
            <a:r>
              <a:rPr lang="en-US" sz="3500" b="1" dirty="0"/>
              <a:t> I </a:t>
            </a:r>
            <a:r>
              <a:rPr lang="en-US" sz="3500" b="1" dirty="0" err="1"/>
              <a:t>Bölməsində</a:t>
            </a:r>
            <a:r>
              <a:rPr lang="en-US" sz="3500" b="1" dirty="0"/>
              <a:t> </a:t>
            </a:r>
            <a:r>
              <a:rPr lang="en-US" sz="3500" b="1" dirty="0" err="1"/>
              <a:t>müəyyən</a:t>
            </a:r>
            <a:r>
              <a:rPr lang="en-US" sz="3500" b="1" dirty="0"/>
              <a:t> </a:t>
            </a:r>
            <a:r>
              <a:rPr lang="en-US" sz="3500" b="1" dirty="0" err="1"/>
              <a:t>olunmuş</a:t>
            </a:r>
            <a:r>
              <a:rPr lang="en-US" sz="3500" b="1" dirty="0"/>
              <a:t> </a:t>
            </a:r>
            <a:r>
              <a:rPr lang="en-US" sz="3500" b="1" dirty="0" err="1"/>
              <a:t>hüquq</a:t>
            </a:r>
            <a:r>
              <a:rPr lang="en-US" sz="3500" b="1" dirty="0"/>
              <a:t> </a:t>
            </a:r>
            <a:r>
              <a:rPr lang="en-US" sz="3500" b="1" dirty="0" err="1"/>
              <a:t>və</a:t>
            </a:r>
            <a:r>
              <a:rPr lang="en-US" sz="3500" b="1" dirty="0"/>
              <a:t> </a:t>
            </a:r>
            <a:r>
              <a:rPr lang="en-US" sz="3500" b="1" dirty="0" err="1"/>
              <a:t>azadlıqları</a:t>
            </a:r>
            <a:r>
              <a:rPr lang="en-US" sz="3500" b="1" dirty="0"/>
              <a:t> </a:t>
            </a:r>
            <a:r>
              <a:rPr lang="en-US" sz="3500" b="1" dirty="0" err="1"/>
              <a:t>təmin</a:t>
            </a:r>
            <a:r>
              <a:rPr lang="en-US" sz="3500" b="1" dirty="0"/>
              <a:t> </a:t>
            </a:r>
            <a:r>
              <a:rPr lang="en-US" sz="3500" b="1" dirty="0" err="1"/>
              <a:t>edirlər</a:t>
            </a:r>
            <a:r>
              <a:rPr lang="en-US" sz="3500" b="1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MADDƏ </a:t>
            </a:r>
            <a:r>
              <a:rPr lang="en-US" b="1" dirty="0"/>
              <a:t>34 </a:t>
            </a:r>
            <a:endParaRPr lang="en-US" dirty="0"/>
          </a:p>
          <a:p>
            <a:pPr marL="0" indent="0" algn="ctr">
              <a:buNone/>
            </a:pPr>
            <a:r>
              <a:rPr lang="en-US" b="1" dirty="0" err="1" smtClean="0"/>
              <a:t>Fərdi</a:t>
            </a:r>
            <a:r>
              <a:rPr lang="en-US" b="1" dirty="0" smtClean="0"/>
              <a:t> </a:t>
            </a:r>
            <a:r>
              <a:rPr lang="en-US" b="1" dirty="0" err="1"/>
              <a:t>şikayətlər</a:t>
            </a:r>
            <a:r>
              <a:rPr lang="en-US" b="1" dirty="0"/>
              <a:t> </a:t>
            </a:r>
            <a:endParaRPr lang="en-US" b="1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3500" b="1" dirty="0" err="1" smtClean="0"/>
              <a:t>Məhkəmə</a:t>
            </a:r>
            <a:r>
              <a:rPr lang="en-US" sz="3500" dirty="0" smtClean="0"/>
              <a:t> </a:t>
            </a:r>
            <a:r>
              <a:rPr lang="en-US" sz="3500" b="1" dirty="0">
                <a:solidFill>
                  <a:srgbClr val="FF0000"/>
                </a:solidFill>
              </a:rPr>
              <a:t>İSTƏNİLƏN FİZİKİ ŞƏXSDƏN (ANY PERSON)</a:t>
            </a:r>
            <a:r>
              <a:rPr lang="en-US" sz="3500" dirty="0">
                <a:solidFill>
                  <a:srgbClr val="FF0000"/>
                </a:solidFill>
              </a:rPr>
              <a:t>, </a:t>
            </a:r>
            <a:r>
              <a:rPr lang="en-US" sz="3500" b="1" dirty="0" err="1"/>
              <a:t>qeyri-hökumət</a:t>
            </a:r>
            <a:r>
              <a:rPr lang="en-US" sz="3500" b="1" dirty="0"/>
              <a:t> </a:t>
            </a:r>
            <a:r>
              <a:rPr lang="en-US" sz="3500" b="1" dirty="0" err="1"/>
              <a:t>təşkilatından</a:t>
            </a:r>
            <a:r>
              <a:rPr lang="en-US" sz="3500" b="1" dirty="0"/>
              <a:t> </a:t>
            </a:r>
            <a:r>
              <a:rPr lang="en-US" sz="3500" b="1" dirty="0" err="1"/>
              <a:t>və</a:t>
            </a:r>
            <a:r>
              <a:rPr lang="en-US" sz="3500" b="1" dirty="0"/>
              <a:t> </a:t>
            </a:r>
            <a:r>
              <a:rPr lang="en-US" sz="3500" b="1" dirty="0" err="1"/>
              <a:t>ya</a:t>
            </a:r>
            <a:r>
              <a:rPr lang="en-US" sz="3500" b="1" dirty="0"/>
              <a:t> </a:t>
            </a:r>
            <a:r>
              <a:rPr lang="en-US" sz="3500" b="1" dirty="0" err="1"/>
              <a:t>ayrı-ayrı</a:t>
            </a:r>
            <a:r>
              <a:rPr lang="en-US" sz="3500" b="1" dirty="0"/>
              <a:t> </a:t>
            </a:r>
            <a:r>
              <a:rPr lang="en-US" sz="3500" b="1" dirty="0" err="1"/>
              <a:t>şəxslər</a:t>
            </a:r>
            <a:r>
              <a:rPr lang="en-US" sz="3500" b="1" dirty="0"/>
              <a:t> </a:t>
            </a:r>
            <a:r>
              <a:rPr lang="en-US" sz="3500" b="1" dirty="0" err="1"/>
              <a:t>qrupundan</a:t>
            </a:r>
            <a:r>
              <a:rPr lang="en-US" sz="3500" b="1" dirty="0"/>
              <a:t>, </a:t>
            </a:r>
            <a:r>
              <a:rPr lang="en-US" sz="3500" b="1" dirty="0" err="1"/>
              <a:t>Razılığa</a:t>
            </a:r>
            <a:r>
              <a:rPr lang="en-US" sz="3500" b="1" dirty="0"/>
              <a:t> </a:t>
            </a:r>
            <a:r>
              <a:rPr lang="en-US" sz="3500" b="1" dirty="0" err="1"/>
              <a:t>gələn</a:t>
            </a:r>
            <a:r>
              <a:rPr lang="en-US" sz="3500" b="1" dirty="0"/>
              <a:t> </a:t>
            </a:r>
            <a:r>
              <a:rPr lang="en-US" sz="3500" b="1" dirty="0" err="1"/>
              <a:t>Yüksək</a:t>
            </a:r>
            <a:r>
              <a:rPr lang="en-US" sz="3500" b="1" dirty="0"/>
              <a:t> </a:t>
            </a:r>
            <a:r>
              <a:rPr lang="en-US" sz="3500" b="1" dirty="0" err="1"/>
              <a:t>Tərəflərdən</a:t>
            </a:r>
            <a:r>
              <a:rPr lang="en-US" sz="3500" b="1" dirty="0"/>
              <a:t> </a:t>
            </a:r>
            <a:r>
              <a:rPr lang="en-US" sz="3500" b="1" dirty="0" err="1"/>
              <a:t>birinin</a:t>
            </a:r>
            <a:r>
              <a:rPr lang="en-US" sz="3500" b="1" dirty="0"/>
              <a:t> </a:t>
            </a:r>
            <a:r>
              <a:rPr lang="en-US" sz="3500" b="1" dirty="0" err="1"/>
              <a:t>onun</a:t>
            </a:r>
            <a:r>
              <a:rPr lang="en-US" sz="3500" b="1" dirty="0"/>
              <a:t> </a:t>
            </a:r>
            <a:r>
              <a:rPr lang="en-US" sz="3500" b="1" dirty="0" err="1"/>
              <a:t>bu</a:t>
            </a:r>
            <a:r>
              <a:rPr lang="en-US" sz="3500" b="1" dirty="0"/>
              <a:t> </a:t>
            </a:r>
            <a:r>
              <a:rPr lang="en-US" sz="3500" b="1" dirty="0" err="1"/>
              <a:t>Konvensiyanın</a:t>
            </a:r>
            <a:r>
              <a:rPr lang="en-US" sz="3500" b="1" dirty="0"/>
              <a:t> </a:t>
            </a:r>
            <a:r>
              <a:rPr lang="en-US" sz="3500" b="1" dirty="0" err="1"/>
              <a:t>və</a:t>
            </a:r>
            <a:r>
              <a:rPr lang="en-US" sz="3500" b="1" dirty="0"/>
              <a:t> </a:t>
            </a:r>
            <a:r>
              <a:rPr lang="en-US" sz="3500" b="1" dirty="0" err="1"/>
              <a:t>ya</a:t>
            </a:r>
            <a:r>
              <a:rPr lang="en-US" sz="3500" b="1" dirty="0"/>
              <a:t> </a:t>
            </a:r>
            <a:r>
              <a:rPr lang="en-US" sz="3500" b="1" dirty="0" err="1"/>
              <a:t>ona</a:t>
            </a:r>
            <a:r>
              <a:rPr lang="en-US" sz="3500" b="1" dirty="0"/>
              <a:t> </a:t>
            </a:r>
            <a:r>
              <a:rPr lang="en-US" sz="3500" b="1" dirty="0" err="1"/>
              <a:t>dair</a:t>
            </a:r>
            <a:r>
              <a:rPr lang="en-US" sz="3500" b="1" dirty="0"/>
              <a:t> </a:t>
            </a:r>
            <a:r>
              <a:rPr lang="en-US" sz="3500" b="1" dirty="0" err="1"/>
              <a:t>Protokolların</a:t>
            </a:r>
            <a:r>
              <a:rPr lang="en-US" sz="3500" b="1" dirty="0"/>
              <a:t> </a:t>
            </a:r>
            <a:r>
              <a:rPr lang="en-US" sz="3500" b="1" dirty="0" err="1"/>
              <a:t>müddəaları</a:t>
            </a:r>
            <a:r>
              <a:rPr lang="en-US" sz="3500" b="1" dirty="0"/>
              <a:t> </a:t>
            </a:r>
            <a:r>
              <a:rPr lang="en-US" sz="3500" b="1" dirty="0" err="1"/>
              <a:t>ilə</a:t>
            </a:r>
            <a:r>
              <a:rPr lang="en-US" sz="3500" b="1" dirty="0"/>
              <a:t> </a:t>
            </a:r>
            <a:r>
              <a:rPr lang="en-US" sz="3500" b="1" dirty="0" err="1"/>
              <a:t>nəzərdə</a:t>
            </a:r>
            <a:r>
              <a:rPr lang="en-US" sz="3500" b="1" dirty="0"/>
              <a:t> </a:t>
            </a:r>
            <a:r>
              <a:rPr lang="en-US" sz="3500" b="1" dirty="0" err="1"/>
              <a:t>tutulmuş</a:t>
            </a:r>
            <a:r>
              <a:rPr lang="en-US" sz="3500" b="1" dirty="0"/>
              <a:t> </a:t>
            </a:r>
            <a:r>
              <a:rPr lang="en-US" sz="3500" b="1" dirty="0" err="1"/>
              <a:t>hüquqlarını</a:t>
            </a:r>
            <a:r>
              <a:rPr lang="en-US" sz="3500" b="1" dirty="0"/>
              <a:t> </a:t>
            </a:r>
            <a:r>
              <a:rPr lang="en-US" sz="3500" b="1" dirty="0" err="1"/>
              <a:t>pozmasının</a:t>
            </a:r>
            <a:r>
              <a:rPr lang="en-US" sz="3500" b="1" dirty="0"/>
              <a:t> </a:t>
            </a:r>
            <a:r>
              <a:rPr lang="en-US" sz="3500" b="1" dirty="0" err="1"/>
              <a:t>qurbanı</a:t>
            </a:r>
            <a:r>
              <a:rPr lang="en-US" sz="3500" b="1" dirty="0"/>
              <a:t> </a:t>
            </a:r>
            <a:r>
              <a:rPr lang="en-US" sz="3500" b="1" dirty="0" err="1"/>
              <a:t>olduğunu</a:t>
            </a:r>
            <a:r>
              <a:rPr lang="en-US" sz="3500" b="1" dirty="0"/>
              <a:t> </a:t>
            </a:r>
            <a:r>
              <a:rPr lang="en-US" sz="3500" b="1" dirty="0" err="1"/>
              <a:t>iddia</a:t>
            </a:r>
            <a:r>
              <a:rPr lang="en-US" sz="3500" b="1" dirty="0"/>
              <a:t> </a:t>
            </a:r>
            <a:r>
              <a:rPr lang="en-US" sz="3500" b="1" dirty="0" err="1"/>
              <a:t>edən</a:t>
            </a:r>
            <a:r>
              <a:rPr lang="en-US" sz="3500" b="1" dirty="0"/>
              <a:t> </a:t>
            </a:r>
            <a:r>
              <a:rPr lang="en-US" sz="3500" b="1" dirty="0" err="1"/>
              <a:t>şikayətlər</a:t>
            </a:r>
            <a:r>
              <a:rPr lang="en-US" sz="3500" b="1" dirty="0"/>
              <a:t> </a:t>
            </a:r>
            <a:r>
              <a:rPr lang="en-US" sz="3500" b="1" dirty="0" err="1"/>
              <a:t>qəbul</a:t>
            </a:r>
            <a:r>
              <a:rPr lang="en-US" sz="3500" b="1" dirty="0"/>
              <a:t> </a:t>
            </a:r>
            <a:r>
              <a:rPr lang="en-US" sz="3500" b="1" dirty="0" err="1"/>
              <a:t>edə</a:t>
            </a:r>
            <a:r>
              <a:rPr lang="en-US" sz="3500" b="1" dirty="0"/>
              <a:t> </a:t>
            </a:r>
            <a:r>
              <a:rPr lang="en-US" sz="3500" b="1" dirty="0" err="1"/>
              <a:t>bilər</a:t>
            </a:r>
            <a:r>
              <a:rPr lang="en-US" sz="3500" b="1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9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248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az-Latn-AZ" sz="8000" b="1" dirty="0" smtClean="0"/>
              <a:t>                                                     </a:t>
            </a:r>
            <a:r>
              <a:rPr lang="en-US" sz="8000" b="1" dirty="0" smtClean="0"/>
              <a:t>AÇAR HÜQUQI MƏTNLƏR</a:t>
            </a:r>
            <a:endParaRPr lang="en-US" sz="8000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8000" b="1" dirty="0" smtClean="0"/>
              <a:t>Universal </a:t>
            </a:r>
            <a:r>
              <a:rPr lang="en-US" sz="8000" b="1" dirty="0" err="1"/>
              <a:t>sənədlər</a:t>
            </a:r>
            <a:r>
              <a:rPr lang="en-US" sz="8000" b="1" dirty="0"/>
              <a:t>:</a:t>
            </a:r>
            <a:endParaRPr lang="en-US" sz="80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8000" dirty="0" err="1" smtClean="0"/>
              <a:t>Uşaq</a:t>
            </a:r>
            <a:r>
              <a:rPr lang="en-US" sz="8000" dirty="0" smtClean="0"/>
              <a:t> </a:t>
            </a:r>
            <a:r>
              <a:rPr lang="en-US" sz="8000" dirty="0" err="1"/>
              <a:t>hüquqları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/>
              <a:t>Cenevrə</a:t>
            </a:r>
            <a:r>
              <a:rPr lang="en-US" sz="8000" dirty="0"/>
              <a:t> </a:t>
            </a:r>
            <a:r>
              <a:rPr lang="en-US" sz="8000" dirty="0" err="1"/>
              <a:t>Bəyannaməsi</a:t>
            </a:r>
            <a:r>
              <a:rPr lang="en-US" sz="8000" dirty="0"/>
              <a:t> (</a:t>
            </a:r>
            <a:r>
              <a:rPr lang="en-US" sz="8000" dirty="0" smtClean="0"/>
              <a:t>1924)</a:t>
            </a:r>
          </a:p>
          <a:p>
            <a:r>
              <a:rPr lang="en-US" sz="8000" dirty="0" smtClean="0"/>
              <a:t>BMT-</a:t>
            </a:r>
            <a:r>
              <a:rPr lang="en-US" sz="8000" dirty="0" err="1" smtClean="0"/>
              <a:t>nin</a:t>
            </a:r>
            <a:r>
              <a:rPr lang="en-US" sz="8000" dirty="0" smtClean="0"/>
              <a:t> </a:t>
            </a:r>
            <a:r>
              <a:rPr lang="en-US" sz="8000" dirty="0" err="1"/>
              <a:t>Uşaq</a:t>
            </a:r>
            <a:r>
              <a:rPr lang="en-US" sz="8000" dirty="0"/>
              <a:t> </a:t>
            </a:r>
            <a:r>
              <a:rPr lang="en-US" sz="8000" dirty="0" err="1"/>
              <a:t>hüquqları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/>
              <a:t>Bəyannaməsi</a:t>
            </a:r>
            <a:r>
              <a:rPr lang="en-US" sz="8000" dirty="0"/>
              <a:t> (1959)</a:t>
            </a:r>
          </a:p>
          <a:p>
            <a:r>
              <a:rPr lang="en-US" sz="8000" dirty="0" err="1" smtClean="0"/>
              <a:t>İnsan</a:t>
            </a:r>
            <a:r>
              <a:rPr lang="en-US" sz="8000" dirty="0" smtClean="0"/>
              <a:t> </a:t>
            </a:r>
            <a:r>
              <a:rPr lang="en-US" sz="8000" dirty="0" err="1"/>
              <a:t>hüquqları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/>
              <a:t>Ümumi</a:t>
            </a:r>
            <a:r>
              <a:rPr lang="en-US" sz="8000" dirty="0"/>
              <a:t> </a:t>
            </a:r>
            <a:r>
              <a:rPr lang="en-US" sz="8000" dirty="0" err="1"/>
              <a:t>Bəyannamə</a:t>
            </a:r>
            <a:endParaRPr lang="en-US" sz="8000" dirty="0"/>
          </a:p>
          <a:p>
            <a:r>
              <a:rPr lang="en-US" sz="8000" dirty="0" err="1" smtClean="0"/>
              <a:t>Mülki</a:t>
            </a:r>
            <a:r>
              <a:rPr lang="en-US" sz="8000" dirty="0" smtClean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siyasi</a:t>
            </a:r>
            <a:r>
              <a:rPr lang="en-US" sz="8000" dirty="0"/>
              <a:t> </a:t>
            </a:r>
            <a:r>
              <a:rPr lang="en-US" sz="8000" dirty="0" err="1"/>
              <a:t>hüquqlar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 smtClean="0"/>
              <a:t>Pakt</a:t>
            </a:r>
            <a:endParaRPr lang="en-US" sz="8000" dirty="0" smtClean="0"/>
          </a:p>
          <a:p>
            <a:r>
              <a:rPr lang="az-Latn-AZ" sz="8000" dirty="0"/>
              <a:t>İqtisadi, sosial və mədəni hüquqlar haqqında </a:t>
            </a:r>
            <a:r>
              <a:rPr lang="az-Latn-AZ" sz="8000" dirty="0" smtClean="0"/>
              <a:t>Pakt</a:t>
            </a:r>
            <a:endParaRPr lang="en-US" sz="8000" dirty="0" smtClean="0"/>
          </a:p>
          <a:p>
            <a:r>
              <a:rPr lang="en-US" sz="8000" dirty="0" smtClean="0"/>
              <a:t>BMT-</a:t>
            </a:r>
            <a:r>
              <a:rPr lang="en-US" sz="8000" dirty="0" err="1" smtClean="0"/>
              <a:t>nin</a:t>
            </a:r>
            <a:r>
              <a:rPr lang="en-US" sz="8000" dirty="0" smtClean="0"/>
              <a:t> </a:t>
            </a:r>
            <a:r>
              <a:rPr lang="en-US" sz="8000" dirty="0" err="1"/>
              <a:t>Uşaq</a:t>
            </a:r>
            <a:r>
              <a:rPr lang="en-US" sz="8000" dirty="0"/>
              <a:t> </a:t>
            </a:r>
            <a:r>
              <a:rPr lang="en-US" sz="8000" dirty="0" err="1"/>
              <a:t>Hüquqlarına</a:t>
            </a:r>
            <a:r>
              <a:rPr lang="en-US" sz="8000" dirty="0"/>
              <a:t> </a:t>
            </a:r>
            <a:r>
              <a:rPr lang="en-US" sz="8000" dirty="0" err="1"/>
              <a:t>dair</a:t>
            </a:r>
            <a:r>
              <a:rPr lang="en-US" sz="8000" dirty="0"/>
              <a:t> </a:t>
            </a:r>
            <a:r>
              <a:rPr lang="en-US" sz="8000" dirty="0" err="1"/>
              <a:t>Konvensiyası</a:t>
            </a:r>
            <a:r>
              <a:rPr lang="en-US" sz="8000" dirty="0"/>
              <a:t> (UNCRC</a:t>
            </a:r>
            <a:r>
              <a:rPr lang="en-US" sz="8000" dirty="0" smtClean="0"/>
              <a:t>)</a:t>
            </a:r>
            <a:endParaRPr lang="az-Latn-AZ" sz="80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8000" b="1" dirty="0" err="1" smtClean="0"/>
              <a:t>Avropada</a:t>
            </a:r>
            <a:r>
              <a:rPr lang="en-US" sz="8000" b="1" dirty="0" smtClean="0"/>
              <a:t> </a:t>
            </a:r>
            <a:r>
              <a:rPr lang="en-US" sz="8000" b="1" dirty="0" err="1"/>
              <a:t>Şurasının</a:t>
            </a:r>
            <a:r>
              <a:rPr lang="en-US" sz="8000" b="1" dirty="0"/>
              <a:t> </a:t>
            </a:r>
            <a:r>
              <a:rPr lang="en-US" sz="8000" b="1" dirty="0" err="1"/>
              <a:t>sənədləri</a:t>
            </a:r>
            <a:r>
              <a:rPr lang="en-US" sz="8000" b="1" dirty="0"/>
              <a:t>:</a:t>
            </a:r>
            <a:endParaRPr lang="en-US" sz="80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8000" dirty="0" err="1" smtClean="0"/>
              <a:t>İnsan</a:t>
            </a:r>
            <a:r>
              <a:rPr lang="en-US" sz="8000" dirty="0" smtClean="0"/>
              <a:t> </a:t>
            </a:r>
            <a:r>
              <a:rPr lang="en-US" sz="8000" dirty="0" err="1"/>
              <a:t>hüquqlarının</a:t>
            </a:r>
            <a:r>
              <a:rPr lang="en-US" sz="8000" dirty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əsas</a:t>
            </a:r>
            <a:r>
              <a:rPr lang="en-US" sz="8000" dirty="0"/>
              <a:t> </a:t>
            </a:r>
            <a:r>
              <a:rPr lang="en-US" sz="8000" dirty="0" err="1"/>
              <a:t>azadlıqların</a:t>
            </a:r>
            <a:r>
              <a:rPr lang="en-US" sz="8000" dirty="0"/>
              <a:t> </a:t>
            </a:r>
            <a:r>
              <a:rPr lang="en-US" sz="8000" dirty="0" err="1"/>
              <a:t>müdafiəsi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/>
              <a:t>Konvensiya</a:t>
            </a:r>
            <a:r>
              <a:rPr lang="en-US" sz="8000" dirty="0"/>
              <a:t> (ECHR)</a:t>
            </a:r>
          </a:p>
          <a:p>
            <a:r>
              <a:rPr lang="en-US" sz="8000" dirty="0" err="1" smtClean="0"/>
              <a:t>Dəyişdirilmiş</a:t>
            </a:r>
            <a:r>
              <a:rPr lang="en-US" sz="8000" dirty="0" smtClean="0"/>
              <a:t> </a:t>
            </a:r>
            <a:r>
              <a:rPr lang="en-US" sz="8000" dirty="0" err="1"/>
              <a:t>Avropa</a:t>
            </a:r>
            <a:r>
              <a:rPr lang="en-US" sz="8000" dirty="0"/>
              <a:t> </a:t>
            </a:r>
            <a:r>
              <a:rPr lang="en-US" sz="8000" dirty="0" err="1"/>
              <a:t>Sosial</a:t>
            </a:r>
            <a:r>
              <a:rPr lang="en-US" sz="8000" dirty="0"/>
              <a:t> </a:t>
            </a:r>
            <a:r>
              <a:rPr lang="en-US" sz="8000" dirty="0" err="1"/>
              <a:t>Xartiyası</a:t>
            </a:r>
            <a:endParaRPr lang="en-US" sz="8000" dirty="0"/>
          </a:p>
          <a:p>
            <a:r>
              <a:rPr lang="en-US" sz="8000" dirty="0" err="1" smtClean="0"/>
              <a:t>İşgəncənin</a:t>
            </a:r>
            <a:r>
              <a:rPr lang="en-US" sz="8000" dirty="0" smtClean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qeyri-insani</a:t>
            </a:r>
            <a:r>
              <a:rPr lang="en-US" sz="8000" dirty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ya</a:t>
            </a:r>
            <a:r>
              <a:rPr lang="en-US" sz="8000" dirty="0"/>
              <a:t> </a:t>
            </a:r>
            <a:r>
              <a:rPr lang="en-US" sz="8000" dirty="0" err="1"/>
              <a:t>ləyaqəti</a:t>
            </a:r>
            <a:r>
              <a:rPr lang="en-US" sz="8000" dirty="0"/>
              <a:t> </a:t>
            </a:r>
            <a:r>
              <a:rPr lang="en-US" sz="8000" dirty="0" err="1"/>
              <a:t>alçaldan</a:t>
            </a:r>
            <a:r>
              <a:rPr lang="en-US" sz="8000" dirty="0"/>
              <a:t> </a:t>
            </a:r>
            <a:r>
              <a:rPr lang="en-US" sz="8000" dirty="0" err="1"/>
              <a:t>rəftarın</a:t>
            </a:r>
            <a:r>
              <a:rPr lang="en-US" sz="8000" dirty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ya</a:t>
            </a:r>
            <a:r>
              <a:rPr lang="en-US" sz="8000" dirty="0"/>
              <a:t> </a:t>
            </a:r>
            <a:r>
              <a:rPr lang="en-US" sz="8000" dirty="0" err="1"/>
              <a:t>cəzanın</a:t>
            </a:r>
            <a:r>
              <a:rPr lang="en-US" sz="8000" dirty="0"/>
              <a:t> </a:t>
            </a:r>
            <a:r>
              <a:rPr lang="en-US" sz="8000" dirty="0" err="1"/>
              <a:t>qarşısının</a:t>
            </a:r>
            <a:r>
              <a:rPr lang="en-US" sz="8000" dirty="0"/>
              <a:t> </a:t>
            </a:r>
            <a:r>
              <a:rPr lang="en-US" sz="8000" dirty="0" err="1"/>
              <a:t>alınması</a:t>
            </a:r>
            <a:r>
              <a:rPr lang="en-US" sz="8000" dirty="0"/>
              <a:t> </a:t>
            </a:r>
            <a:r>
              <a:rPr lang="en-US" sz="8000" dirty="0" err="1"/>
              <a:t>haqqında</a:t>
            </a:r>
            <a:r>
              <a:rPr lang="en-US" sz="8000" dirty="0"/>
              <a:t> </a:t>
            </a:r>
            <a:r>
              <a:rPr lang="en-US" sz="8000" dirty="0" err="1"/>
              <a:t>Avropa</a:t>
            </a:r>
            <a:r>
              <a:rPr lang="en-US" sz="8000" dirty="0"/>
              <a:t> </a:t>
            </a:r>
            <a:r>
              <a:rPr lang="en-US" sz="8000" dirty="0" err="1"/>
              <a:t>Konvensiyası</a:t>
            </a:r>
            <a:r>
              <a:rPr lang="en-US" sz="8000" dirty="0"/>
              <a:t> </a:t>
            </a:r>
            <a:r>
              <a:rPr lang="en-US" sz="8000" dirty="0" err="1"/>
              <a:t>və</a:t>
            </a:r>
            <a:r>
              <a:rPr lang="en-US" sz="8000" dirty="0"/>
              <a:t> 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8000" dirty="0" err="1" smtClean="0"/>
              <a:t>Nazirlər</a:t>
            </a:r>
            <a:r>
              <a:rPr lang="en-US" sz="8000" dirty="0" smtClean="0"/>
              <a:t> </a:t>
            </a:r>
            <a:r>
              <a:rPr lang="en-US" sz="8000" dirty="0" err="1"/>
              <a:t>Komitəsi</a:t>
            </a:r>
            <a:r>
              <a:rPr lang="en-US" sz="8000" dirty="0"/>
              <a:t>, </a:t>
            </a:r>
            <a:r>
              <a:rPr lang="en-US" sz="8000" dirty="0" err="1"/>
              <a:t>Parlament</a:t>
            </a:r>
            <a:r>
              <a:rPr lang="en-US" sz="8000" dirty="0"/>
              <a:t> </a:t>
            </a:r>
            <a:r>
              <a:rPr lang="en-US" sz="8000" dirty="0" err="1"/>
              <a:t>Assambleyası</a:t>
            </a:r>
            <a:r>
              <a:rPr lang="en-US" sz="8000" dirty="0"/>
              <a:t> </a:t>
            </a:r>
            <a:r>
              <a:rPr lang="en-US" sz="8000" dirty="0" err="1"/>
              <a:t>və</a:t>
            </a:r>
            <a:r>
              <a:rPr lang="en-US" sz="8000" dirty="0"/>
              <a:t> </a:t>
            </a:r>
            <a:r>
              <a:rPr lang="en-US" sz="8000" dirty="0" err="1"/>
              <a:t>Yerli</a:t>
            </a:r>
            <a:r>
              <a:rPr lang="en-US" sz="8000" dirty="0"/>
              <a:t> </a:t>
            </a:r>
            <a:r>
              <a:rPr lang="en-US" sz="8000" dirty="0" err="1"/>
              <a:t>və</a:t>
            </a:r>
            <a:r>
              <a:rPr lang="en-US" sz="8000" dirty="0"/>
              <a:t> Regional </a:t>
            </a:r>
            <a:r>
              <a:rPr lang="en-US" sz="8000" dirty="0" err="1"/>
              <a:t>Hakimiyyətlər</a:t>
            </a:r>
            <a:r>
              <a:rPr lang="en-US" sz="8000" dirty="0"/>
              <a:t> </a:t>
            </a:r>
            <a:r>
              <a:rPr lang="en-US" sz="8000" dirty="0" err="1"/>
              <a:t>Konqresinin</a:t>
            </a:r>
            <a:r>
              <a:rPr lang="en-US" sz="8000" dirty="0"/>
              <a:t>:</a:t>
            </a:r>
          </a:p>
          <a:p>
            <a:pPr lvl="0"/>
            <a:r>
              <a:rPr lang="en-US" sz="8000" dirty="0" err="1"/>
              <a:t>Tövsiyyələri</a:t>
            </a:r>
            <a:r>
              <a:rPr lang="en-US" sz="8000" dirty="0"/>
              <a:t>;</a:t>
            </a:r>
          </a:p>
          <a:p>
            <a:pPr lvl="0"/>
            <a:r>
              <a:rPr lang="en-US" sz="8000" dirty="0" err="1"/>
              <a:t>Hesabatları</a:t>
            </a:r>
            <a:r>
              <a:rPr lang="en-US" sz="8000" dirty="0"/>
              <a:t>;</a:t>
            </a:r>
          </a:p>
          <a:p>
            <a:pPr lvl="0"/>
            <a:r>
              <a:rPr lang="en-US" sz="8000" dirty="0" err="1"/>
              <a:t>Qərarları</a:t>
            </a:r>
            <a:r>
              <a:rPr lang="en-US" sz="80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omeherremov\Desktop\materiallar\Our Righ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840"/>
            <a:ext cx="2609362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75" y="304800"/>
            <a:ext cx="8763000" cy="609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az-Latn-AZ" b="1" dirty="0" smtClean="0"/>
              <a:t>                             </a:t>
            </a:r>
            <a:r>
              <a:rPr lang="en-US" b="1" dirty="0" smtClean="0"/>
              <a:t>ZORAK</a:t>
            </a:r>
            <a:r>
              <a:rPr lang="az-Latn-AZ" b="1" dirty="0" smtClean="0"/>
              <a:t>ILIQ</a:t>
            </a:r>
            <a:endParaRPr lang="en-US" dirty="0" smtClean="0"/>
          </a:p>
          <a:p>
            <a:pPr lvl="0"/>
            <a:r>
              <a:rPr lang="en-US" sz="4000" dirty="0" err="1" smtClean="0"/>
              <a:t>Cismani</a:t>
            </a:r>
            <a:r>
              <a:rPr lang="en-US" sz="4000" dirty="0" smtClean="0"/>
              <a:t> </a:t>
            </a:r>
            <a:r>
              <a:rPr lang="en-US" sz="4000" dirty="0" err="1"/>
              <a:t>cəzalar</a:t>
            </a:r>
            <a:endParaRPr lang="en-US" sz="4000" dirty="0"/>
          </a:p>
          <a:p>
            <a:pPr lvl="0"/>
            <a:r>
              <a:rPr lang="en-US" sz="4000" dirty="0" err="1"/>
              <a:t>Məişət</a:t>
            </a:r>
            <a:r>
              <a:rPr lang="en-US" sz="4000" dirty="0"/>
              <a:t> </a:t>
            </a:r>
            <a:r>
              <a:rPr lang="en-US" sz="4000" dirty="0" err="1" smtClean="0"/>
              <a:t>zorakılığı</a:t>
            </a:r>
            <a:endParaRPr lang="az-Latn-AZ" sz="4000" dirty="0" smtClean="0"/>
          </a:p>
          <a:p>
            <a:pPr lvl="0"/>
            <a:r>
              <a:rPr lang="az-Latn-AZ" sz="4000" dirty="0" smtClean="0"/>
              <a:t>Məktəbdə zorakılıq</a:t>
            </a:r>
            <a:endParaRPr lang="en-US" sz="4000" dirty="0"/>
          </a:p>
          <a:p>
            <a:pPr lvl="0"/>
            <a:r>
              <a:rPr lang="en-US" sz="4000" dirty="0" err="1"/>
              <a:t>Cinsi</a:t>
            </a:r>
            <a:r>
              <a:rPr lang="en-US" sz="4000" dirty="0"/>
              <a:t> </a:t>
            </a:r>
            <a:r>
              <a:rPr lang="en-US" sz="4000" dirty="0" err="1"/>
              <a:t>zorakılıq</a:t>
            </a:r>
            <a:endParaRPr lang="en-US" sz="4000" dirty="0"/>
          </a:p>
          <a:p>
            <a:pPr lvl="0"/>
            <a:r>
              <a:rPr lang="en-US" sz="4000" dirty="0"/>
              <a:t>Polis </a:t>
            </a:r>
            <a:r>
              <a:rPr lang="en-US" sz="4000" dirty="0" err="1"/>
              <a:t>zorakılığı</a:t>
            </a:r>
            <a:endParaRPr lang="en-US" sz="4000" dirty="0"/>
          </a:p>
          <a:p>
            <a:endParaRPr lang="en-US" dirty="0"/>
          </a:p>
        </p:txBody>
      </p:sp>
      <p:pic>
        <p:nvPicPr>
          <p:cNvPr id="3075" name="Picture 3" descr="C:\Users\omeherremov\Desktop\materiallar\Default_en-corpor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838200"/>
            <a:ext cx="4284955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dscape_Englis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57200"/>
            <a:ext cx="8695332" cy="5715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31" y="299720"/>
            <a:ext cx="8763000" cy="5943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</a:t>
            </a:r>
            <a:r>
              <a:rPr lang="az-Latn-AZ" b="1" dirty="0" smtClean="0"/>
              <a:t>İ</a:t>
            </a:r>
            <a:r>
              <a:rPr lang="en-US" b="1" dirty="0" smtClean="0"/>
              <a:t>SMAN</a:t>
            </a:r>
            <a:r>
              <a:rPr lang="az-Latn-AZ" b="1" dirty="0" smtClean="0"/>
              <a:t>İ</a:t>
            </a:r>
            <a:r>
              <a:rPr lang="en-US" b="1" dirty="0" smtClean="0"/>
              <a:t> CƏZALAR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Tyrer</a:t>
            </a:r>
            <a:r>
              <a:rPr lang="en-US" dirty="0" smtClean="0"/>
              <a:t> </a:t>
            </a:r>
            <a:r>
              <a:rPr lang="en-US" dirty="0"/>
              <a:t>v. the </a:t>
            </a:r>
            <a:r>
              <a:rPr lang="en-US" dirty="0" smtClean="0"/>
              <a:t>UK  </a:t>
            </a:r>
          </a:p>
          <a:p>
            <a:pPr marL="0" indent="0">
              <a:buNone/>
            </a:pPr>
            <a:r>
              <a:rPr lang="en-US" sz="3500" b="1" dirty="0" smtClean="0"/>
              <a:t>Campbell</a:t>
            </a:r>
            <a:r>
              <a:rPr lang="en-US" sz="3500" dirty="0" smtClean="0"/>
              <a:t> </a:t>
            </a:r>
            <a:r>
              <a:rPr lang="en-US" sz="3500" dirty="0"/>
              <a:t>and </a:t>
            </a:r>
            <a:r>
              <a:rPr lang="en-US" sz="3500" b="1" dirty="0" err="1"/>
              <a:t>Cosans</a:t>
            </a:r>
            <a:r>
              <a:rPr lang="en-US" sz="3500" dirty="0"/>
              <a:t> v. the </a:t>
            </a:r>
            <a:r>
              <a:rPr lang="en-US" sz="3500" dirty="0" smtClean="0"/>
              <a:t>UK</a:t>
            </a:r>
            <a:endParaRPr lang="en-US" sz="3500" dirty="0"/>
          </a:p>
        </p:txBody>
      </p:sp>
      <p:pic>
        <p:nvPicPr>
          <p:cNvPr id="1026" name="Picture 2" descr="C:\Users\omeherremov\Desktop\Falaka_punishment_in_Azerbaijani_school_in_Ba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92960"/>
            <a:ext cx="633046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z-Latn-AZ" b="1" dirty="0" smtClean="0"/>
              <a:t>                       </a:t>
            </a:r>
            <a:r>
              <a:rPr lang="en-US" b="1" dirty="0" smtClean="0"/>
              <a:t>MƏ</a:t>
            </a:r>
            <a:r>
              <a:rPr lang="az-Latn-AZ" b="1" dirty="0" smtClean="0"/>
              <a:t>İ</a:t>
            </a:r>
            <a:r>
              <a:rPr lang="en-US" b="1" dirty="0" smtClean="0"/>
              <a:t>ŞƏT ZORAKILIĞI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Z</a:t>
            </a:r>
            <a:r>
              <a:rPr lang="en-US" b="1" dirty="0"/>
              <a:t>.</a:t>
            </a:r>
            <a:r>
              <a:rPr lang="en-US" dirty="0"/>
              <a:t> and Others v. the </a:t>
            </a:r>
            <a:r>
              <a:rPr lang="en-US" dirty="0" smtClean="0"/>
              <a:t>UK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3500" b="1" dirty="0" err="1"/>
              <a:t>K</a:t>
            </a:r>
            <a:r>
              <a:rPr lang="en-US" sz="3500" b="1" dirty="0" err="1" smtClean="0"/>
              <a:t>ontrovà</a:t>
            </a:r>
            <a:r>
              <a:rPr lang="en-US" sz="3500" dirty="0" smtClean="0"/>
              <a:t> </a:t>
            </a:r>
            <a:r>
              <a:rPr lang="en-US" sz="3500" dirty="0"/>
              <a:t>v. Slovakia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87400"/>
            <a:ext cx="3474720" cy="566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462</Words>
  <Application>Microsoft Office PowerPoint</Application>
  <PresentationFormat>On-screen Show (4:3)</PresentationFormat>
  <Paragraphs>137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AİHK-ə əsasən uşaq hüquqları (Children’s rights under the ECHR)   Nuranə İbadova Oktay Məhərrəmov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AİHK-ə əsasən uşaq hüquqları (Children’s rights under the ECHR)   Nuranə İbadova Oktay Məhərrəmov</dc:title>
  <dc:creator>Oktay Meherremov (LAGA)</dc:creator>
  <cp:lastModifiedBy>Oktay Maharramov (LA)</cp:lastModifiedBy>
  <cp:revision>57</cp:revision>
  <dcterms:created xsi:type="dcterms:W3CDTF">2006-08-16T00:00:00Z</dcterms:created>
  <dcterms:modified xsi:type="dcterms:W3CDTF">2015-07-20T09:11:14Z</dcterms:modified>
</cp:coreProperties>
</file>