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55047F-B1A0-4C7A-81C6-FDF8F27EACBC}" type="datetimeFigureOut">
              <a:rPr lang="ru-RU" smtClean="0"/>
              <a:t>01.06.2015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186283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55047F-B1A0-4C7A-81C6-FDF8F27EACBC}" type="datetimeFigureOut">
              <a:rPr lang="ru-RU" smtClean="0"/>
              <a:t>01.06.2015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4267900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55047F-B1A0-4C7A-81C6-FDF8F27EACBC}" type="datetimeFigureOut">
              <a:rPr lang="ru-RU" smtClean="0"/>
              <a:t>01.06.2015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3619651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55047F-B1A0-4C7A-81C6-FDF8F27EACBC}" type="datetimeFigureOut">
              <a:rPr lang="ru-RU" smtClean="0"/>
              <a:t>01.06.2015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293348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55047F-B1A0-4C7A-81C6-FDF8F27EACBC}" type="datetimeFigureOut">
              <a:rPr lang="ru-RU" smtClean="0"/>
              <a:t>01.06.2015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392296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55047F-B1A0-4C7A-81C6-FDF8F27EACBC}" type="datetimeFigureOut">
              <a:rPr lang="ru-RU" smtClean="0"/>
              <a:t>01.06.2015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214350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55047F-B1A0-4C7A-81C6-FDF8F27EACBC}" type="datetimeFigureOut">
              <a:rPr lang="ru-RU" smtClean="0"/>
              <a:t>01.06.2015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245483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55047F-B1A0-4C7A-81C6-FDF8F27EACBC}" type="datetimeFigureOut">
              <a:rPr lang="ru-RU" smtClean="0"/>
              <a:t>01.06.2015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377086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55047F-B1A0-4C7A-81C6-FDF8F27EACBC}" type="datetimeFigureOut">
              <a:rPr lang="ru-RU" smtClean="0"/>
              <a:t>01.06.2015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54690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55047F-B1A0-4C7A-81C6-FDF8F27EACBC}" type="datetimeFigureOut">
              <a:rPr lang="ru-RU" smtClean="0"/>
              <a:t>01.06.2015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156187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55047F-B1A0-4C7A-81C6-FDF8F27EACBC}" type="datetimeFigureOut">
              <a:rPr lang="ru-RU" smtClean="0"/>
              <a:t>01.06.2015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927536-5739-4217-A038-D93C4B2B134A}" type="slidenum">
              <a:rPr lang="ru-RU" smtClean="0"/>
              <a:t>‹#›</a:t>
            </a:fld>
            <a:endParaRPr lang="ru-RU"/>
          </a:p>
        </p:txBody>
      </p:sp>
    </p:spTree>
    <p:extLst>
      <p:ext uri="{BB962C8B-B14F-4D97-AF65-F5344CB8AC3E}">
        <p14:creationId xmlns:p14="http://schemas.microsoft.com/office/powerpoint/2010/main" val="105222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5047F-B1A0-4C7A-81C6-FDF8F27EACBC}" type="datetimeFigureOut">
              <a:rPr lang="ru-RU" smtClean="0"/>
              <a:t>01.06.2015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27536-5739-4217-A038-D93C4B2B134A}" type="slidenum">
              <a:rPr lang="ru-RU" smtClean="0"/>
              <a:t>‹#›</a:t>
            </a:fld>
            <a:endParaRPr lang="ru-RU"/>
          </a:p>
        </p:txBody>
      </p:sp>
    </p:spTree>
    <p:extLst>
      <p:ext uri="{BB962C8B-B14F-4D97-AF65-F5344CB8AC3E}">
        <p14:creationId xmlns:p14="http://schemas.microsoft.com/office/powerpoint/2010/main" val="3344316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err="1" smtClean="0"/>
              <a:t>Avropa</a:t>
            </a:r>
            <a:r>
              <a:rPr lang="en-US" dirty="0" smtClean="0"/>
              <a:t> </a:t>
            </a:r>
            <a:r>
              <a:rPr lang="az-Latn-AZ" dirty="0" smtClean="0"/>
              <a:t>İ</a:t>
            </a:r>
            <a:r>
              <a:rPr lang="en-US" dirty="0" err="1" smtClean="0"/>
              <a:t>nsan</a:t>
            </a:r>
            <a:r>
              <a:rPr lang="en-US" dirty="0" smtClean="0"/>
              <a:t> </a:t>
            </a:r>
            <a:r>
              <a:rPr lang="az-Latn-AZ" dirty="0" smtClean="0"/>
              <a:t>Hüquqları Konvensiyası altında pozitiv öhdəliklər (Positive obligations under the ECHR)</a:t>
            </a:r>
            <a:endParaRPr lang="ru-RU" dirty="0"/>
          </a:p>
        </p:txBody>
      </p:sp>
      <p:sp>
        <p:nvSpPr>
          <p:cNvPr id="3" name="Подзаголовок 2"/>
          <p:cNvSpPr>
            <a:spLocks noGrp="1"/>
          </p:cNvSpPr>
          <p:nvPr>
            <p:ph type="subTitle" idx="1"/>
          </p:nvPr>
        </p:nvSpPr>
        <p:spPr/>
        <p:txBody>
          <a:bodyPr/>
          <a:lstStyle/>
          <a:p>
            <a:pPr algn="r"/>
            <a:endParaRPr lang="az-Latn-AZ" dirty="0" smtClean="0"/>
          </a:p>
          <a:p>
            <a:pPr algn="r"/>
            <a:r>
              <a:rPr lang="az-Latn-AZ" i="1" dirty="0" smtClean="0"/>
              <a:t>Ramil Rüstəmov</a:t>
            </a:r>
          </a:p>
          <a:p>
            <a:pPr algn="r"/>
            <a:r>
              <a:rPr lang="az-Latn-AZ" i="1" dirty="0" smtClean="0"/>
              <a:t>Lalə Fərzəliyeva</a:t>
            </a:r>
            <a:endParaRPr lang="ru-RU" i="1" dirty="0"/>
          </a:p>
        </p:txBody>
      </p:sp>
    </p:spTree>
    <p:extLst>
      <p:ext uri="{BB962C8B-B14F-4D97-AF65-F5344CB8AC3E}">
        <p14:creationId xmlns:p14="http://schemas.microsoft.com/office/powerpoint/2010/main" val="189671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864095"/>
          </a:xfrm>
        </p:spPr>
        <p:txBody>
          <a:bodyPr/>
          <a:lstStyle/>
          <a:p>
            <a:r>
              <a:rPr lang="az-Latn-AZ" dirty="0" smtClean="0"/>
              <a:t>Plüralizmin müdafiəsi</a:t>
            </a:r>
            <a:endParaRPr lang="ru-RU" dirty="0"/>
          </a:p>
        </p:txBody>
      </p:sp>
      <p:sp>
        <p:nvSpPr>
          <p:cNvPr id="3" name="Подзаголовок 2"/>
          <p:cNvSpPr>
            <a:spLocks noGrp="1"/>
          </p:cNvSpPr>
          <p:nvPr>
            <p:ph type="subTitle" idx="1"/>
          </p:nvPr>
        </p:nvSpPr>
        <p:spPr>
          <a:xfrm>
            <a:off x="755576" y="1988840"/>
            <a:ext cx="7560840" cy="3649960"/>
          </a:xfrm>
        </p:spPr>
        <p:txBody>
          <a:bodyPr>
            <a:normAutofit/>
          </a:bodyPr>
          <a:lstStyle/>
          <a:p>
            <a:pPr marL="457200" indent="-457200" algn="just">
              <a:buFont typeface="Arial" pitchFamily="34" charset="0"/>
              <a:buChar char="•"/>
            </a:pPr>
            <a:r>
              <a:rPr lang="az-Latn-AZ" sz="2800" dirty="0" smtClean="0"/>
              <a:t>Azad seçkilər hüququ (1 saylı protokolun 3-cü maddəsi);</a:t>
            </a:r>
          </a:p>
          <a:p>
            <a:pPr marL="457200" indent="-457200" algn="just">
              <a:buFont typeface="Arial" pitchFamily="34" charset="0"/>
              <a:buChar char="•"/>
            </a:pPr>
            <a:r>
              <a:rPr lang="az-Latn-AZ" sz="2800" dirty="0"/>
              <a:t>İ</a:t>
            </a:r>
            <a:r>
              <a:rPr lang="az-Latn-AZ" sz="2800" dirty="0" smtClean="0"/>
              <a:t>fadə azadlığı (10-cu maddə);</a:t>
            </a:r>
          </a:p>
          <a:p>
            <a:pPr marL="457200" indent="-457200" algn="just">
              <a:buFont typeface="Arial" pitchFamily="34" charset="0"/>
              <a:buChar char="•"/>
            </a:pPr>
            <a:r>
              <a:rPr lang="az-Latn-AZ" sz="2800" dirty="0" smtClean="0"/>
              <a:t>Fikir, vicdan və din azadlığı (9-cu maddə);</a:t>
            </a:r>
          </a:p>
          <a:p>
            <a:pPr marL="457200" indent="-457200" algn="just">
              <a:buFont typeface="Arial" pitchFamily="34" charset="0"/>
              <a:buChar char="•"/>
            </a:pPr>
            <a:r>
              <a:rPr lang="az-Latn-AZ" sz="2800" dirty="0" smtClean="0"/>
              <a:t>Yığıncaqlar və birləşmək azadlığı (11-ci maddə).</a:t>
            </a:r>
          </a:p>
          <a:p>
            <a:pPr marL="457200" indent="-457200" algn="just">
              <a:buFont typeface="Arial" pitchFamily="34" charset="0"/>
              <a:buChar char="•"/>
            </a:pPr>
            <a:endParaRPr lang="ru-RU" dirty="0"/>
          </a:p>
        </p:txBody>
      </p:sp>
    </p:spTree>
    <p:extLst>
      <p:ext uri="{BB962C8B-B14F-4D97-AF65-F5344CB8AC3E}">
        <p14:creationId xmlns:p14="http://schemas.microsoft.com/office/powerpoint/2010/main" val="304711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435280" cy="92370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z-Latn-AZ" sz="3400" dirty="0" smtClean="0"/>
              <a:t>Mülkiyyət hüququ</a:t>
            </a:r>
            <a:endParaRPr lang="ru-RU" sz="3400" dirty="0"/>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932040" y="1628800"/>
            <a:ext cx="3960440" cy="3960440"/>
          </a:xfrm>
        </p:spPr>
      </p:pic>
      <p:sp>
        <p:nvSpPr>
          <p:cNvPr id="4" name="Текст 3"/>
          <p:cNvSpPr>
            <a:spLocks noGrp="1"/>
          </p:cNvSpPr>
          <p:nvPr>
            <p:ph type="body" sz="half" idx="2"/>
          </p:nvPr>
        </p:nvSpPr>
        <p:spPr>
          <a:xfrm>
            <a:off x="457200" y="1916833"/>
            <a:ext cx="3970784" cy="1944215"/>
          </a:xfrm>
        </p:spPr>
        <p:style>
          <a:lnRef idx="1">
            <a:schemeClr val="accent6"/>
          </a:lnRef>
          <a:fillRef idx="2">
            <a:schemeClr val="accent6"/>
          </a:fillRef>
          <a:effectRef idx="1">
            <a:schemeClr val="accent6"/>
          </a:effectRef>
          <a:fontRef idx="minor">
            <a:schemeClr val="dk1"/>
          </a:fontRef>
        </p:style>
        <p:txBody>
          <a:bodyPr/>
          <a:lstStyle/>
          <a:p>
            <a:r>
              <a:rPr lang="az-Latn-AZ" sz="2600" dirty="0" smtClean="0">
                <a:latin typeface="Times New Roman" pitchFamily="18" charset="0"/>
                <a:cs typeface="Times New Roman" pitchFamily="18" charset="0"/>
              </a:rPr>
              <a:t>«Hər bir fiziki və hüquqi şəxs öz mülkiyyətindən dinc istifadə hüququna malikdir»</a:t>
            </a:r>
            <a:r>
              <a:rPr lang="ru-RU" dirty="0" smtClean="0"/>
              <a:t/>
            </a:r>
            <a:br>
              <a:rPr lang="ru-RU" dirty="0" smtClean="0"/>
            </a:br>
            <a:endParaRPr lang="ru-RU" dirty="0"/>
          </a:p>
        </p:txBody>
      </p:sp>
    </p:spTree>
    <p:extLst>
      <p:ext uri="{BB962C8B-B14F-4D97-AF65-F5344CB8AC3E}">
        <p14:creationId xmlns:p14="http://schemas.microsoft.com/office/powerpoint/2010/main" val="3356458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u="sng" dirty="0" smtClean="0"/>
              <a:t>Təhsil hüququ və ya «Lazımsız təhsil»</a:t>
            </a:r>
            <a:endParaRPr lang="ru-RU" u="sng" dirty="0"/>
          </a:p>
        </p:txBody>
      </p:sp>
      <p:sp>
        <p:nvSpPr>
          <p:cNvPr id="3" name="Текст 2"/>
          <p:cNvSpPr>
            <a:spLocks noGrp="1"/>
          </p:cNvSpPr>
          <p:nvPr>
            <p:ph type="body" idx="1"/>
          </p:nvPr>
        </p:nvSpPr>
        <p:spPr/>
        <p:txBody>
          <a:bodyPr/>
          <a:lstStyle/>
          <a:p>
            <a:r>
              <a:rPr lang="az-Latn-AZ" dirty="0" smtClean="0"/>
              <a:t>Leyla Şahin Türkiyəyə qarşı iş</a:t>
            </a:r>
            <a:endParaRPr lang="ru-RU" dirty="0"/>
          </a:p>
        </p:txBody>
      </p:sp>
      <p:sp>
        <p:nvSpPr>
          <p:cNvPr id="5" name="Текст 4"/>
          <p:cNvSpPr>
            <a:spLocks noGrp="1"/>
          </p:cNvSpPr>
          <p:nvPr>
            <p:ph type="body" sz="quarter" idx="3"/>
          </p:nvPr>
        </p:nvSpPr>
        <p:spPr>
          <a:xfrm>
            <a:off x="4716016" y="1556792"/>
            <a:ext cx="4041775" cy="639762"/>
          </a:xfrm>
        </p:spPr>
        <p:txBody>
          <a:bodyPr/>
          <a:lstStyle/>
          <a:p>
            <a:pPr algn="ctr"/>
            <a:r>
              <a:rPr lang="az-Latn-AZ" dirty="0" smtClean="0"/>
              <a:t>Təhsil kapitalı</a:t>
            </a:r>
            <a:endParaRPr lang="ru-RU" dirty="0"/>
          </a:p>
        </p:txBody>
      </p:sp>
      <p:pic>
        <p:nvPicPr>
          <p:cNvPr id="10" name="Объект 9"/>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645025" y="2947172"/>
            <a:ext cx="4041775" cy="2406693"/>
          </a:xfrm>
        </p:spPr>
      </p:pic>
      <p:pic>
        <p:nvPicPr>
          <p:cNvPr id="9" name="Объект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1560" y="2492896"/>
            <a:ext cx="3672407" cy="3672408"/>
          </a:xfrm>
        </p:spPr>
      </p:pic>
    </p:spTree>
    <p:extLst>
      <p:ext uri="{BB962C8B-B14F-4D97-AF65-F5344CB8AC3E}">
        <p14:creationId xmlns:p14="http://schemas.microsoft.com/office/powerpoint/2010/main" val="221852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Hər bir hüququqa üç cür öhdəlik doğura bilən hüquq kimi baxılır</a:t>
            </a:r>
            <a:endParaRPr lang="ru-RU" dirty="0"/>
          </a:p>
        </p:txBody>
      </p:sp>
      <p:sp>
        <p:nvSpPr>
          <p:cNvPr id="3" name="Объект 2"/>
          <p:cNvSpPr>
            <a:spLocks noGrp="1"/>
          </p:cNvSpPr>
          <p:nvPr>
            <p:ph idx="1"/>
          </p:nvPr>
        </p:nvSpPr>
        <p:spPr/>
        <p:txBody>
          <a:bodyPr>
            <a:normAutofit fontScale="92500" lnSpcReduction="10000"/>
          </a:bodyPr>
          <a:lstStyle/>
          <a:p>
            <a:r>
              <a:rPr lang="az-Latn-AZ" b="1" i="1" dirty="0" smtClean="0">
                <a:solidFill>
                  <a:schemeClr val="accent6"/>
                </a:solidFill>
              </a:rPr>
              <a:t>Hörmət etmək öhdəliyi </a:t>
            </a:r>
            <a:r>
              <a:rPr lang="az-Latn-AZ" dirty="0" smtClean="0"/>
              <a:t>- bu öhdəlik dövlət orqanlarının və nümayəndələrinin pozuntular törətməməsini tələb edir;</a:t>
            </a:r>
          </a:p>
          <a:p>
            <a:r>
              <a:rPr lang="az-Latn-AZ" b="1" i="1" dirty="0" smtClean="0">
                <a:solidFill>
                  <a:schemeClr val="accent6"/>
                </a:solidFill>
              </a:rPr>
              <a:t>Müdafiə etmək öhdəliyi </a:t>
            </a:r>
            <a:r>
              <a:rPr lang="az-Latn-AZ" dirty="0" smtClean="0"/>
              <a:t>- bu öhdəlik dövlətdən tələb edir ki, hüquqların sahiblərini üçüncü tərəflərin müdaxiləsindən müdafiə etsin və hüquq pozucularını cəzalandırsın;</a:t>
            </a:r>
          </a:p>
          <a:p>
            <a:r>
              <a:rPr lang="az-Latn-AZ" b="1" i="1" dirty="0" smtClean="0">
                <a:solidFill>
                  <a:schemeClr val="accent6"/>
                </a:solidFill>
              </a:rPr>
              <a:t>İcra etmək öhdəliyi </a:t>
            </a:r>
            <a:r>
              <a:rPr lang="az-Latn-AZ" dirty="0"/>
              <a:t>-</a:t>
            </a:r>
            <a:r>
              <a:rPr lang="az-Latn-AZ" dirty="0" smtClean="0"/>
              <a:t>bu öhdəlik hüququn tam reallaşdırılaraq həyata keçirilməsi üçün konkret pozitiv tədbirlər görülməsini tələb edir.</a:t>
            </a:r>
          </a:p>
          <a:p>
            <a:endParaRPr lang="ru-RU" dirty="0"/>
          </a:p>
        </p:txBody>
      </p:sp>
    </p:spTree>
    <p:extLst>
      <p:ext uri="{BB962C8B-B14F-4D97-AF65-F5344CB8AC3E}">
        <p14:creationId xmlns:p14="http://schemas.microsoft.com/office/powerpoint/2010/main" val="63947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Pozitiv öhdəlik nədir?</a:t>
            </a:r>
            <a:endParaRPr lang="ru-RU" dirty="0"/>
          </a:p>
        </p:txBody>
      </p:sp>
      <p:sp>
        <p:nvSpPr>
          <p:cNvPr id="3" name="Текст 2"/>
          <p:cNvSpPr>
            <a:spLocks noGrp="1"/>
          </p:cNvSpPr>
          <p:nvPr>
            <p:ph type="body" idx="1"/>
          </p:nvPr>
        </p:nvSpPr>
        <p:spPr/>
        <p:txBody>
          <a:bodyPr>
            <a:normAutofit/>
          </a:bodyPr>
          <a:lstStyle/>
          <a:p>
            <a:r>
              <a:rPr lang="en-US" dirty="0" smtClean="0">
                <a:latin typeface="Times New Roman" pitchFamily="18" charset="0"/>
                <a:cs typeface="Times New Roman" pitchFamily="18" charset="0"/>
              </a:rPr>
              <a:t>P</a:t>
            </a:r>
            <a:r>
              <a:rPr lang="ru-RU" dirty="0" err="1" smtClean="0">
                <a:latin typeface="Times New Roman" pitchFamily="18" charset="0"/>
                <a:cs typeface="Times New Roman" pitchFamily="18" charset="0"/>
              </a:rPr>
              <a:t>ozitiv</a:t>
            </a:r>
            <a:r>
              <a:rPr lang="ru-RU" dirty="0" smtClean="0">
                <a:latin typeface="Times New Roman" pitchFamily="18" charset="0"/>
                <a:cs typeface="Times New Roman" pitchFamily="18" charset="0"/>
              </a:rPr>
              <a:t>-</a:t>
            </a:r>
            <a:r>
              <a:rPr lang="az-Latn-AZ" dirty="0" smtClean="0">
                <a:latin typeface="Times New Roman" pitchFamily="18" charset="0"/>
                <a:cs typeface="Times New Roman" pitchFamily="18" charset="0"/>
              </a:rPr>
              <a:t>n</a:t>
            </a:r>
            <a:r>
              <a:rPr lang="ru-RU" dirty="0" err="1" smtClean="0">
                <a:latin typeface="Times New Roman" pitchFamily="18" charset="0"/>
                <a:cs typeface="Times New Roman" pitchFamily="18" charset="0"/>
              </a:rPr>
              <a:t>eqativ</a:t>
            </a:r>
            <a:r>
              <a:rPr lang="az-Latn-AZ"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hüquq</a:t>
            </a:r>
            <a:r>
              <a:rPr lang="az-Latn-A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pic>
        <p:nvPicPr>
          <p:cNvPr id="8" name="Объект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57200" y="2495596"/>
            <a:ext cx="4040188" cy="3309846"/>
          </a:xfrm>
        </p:spPr>
      </p:pic>
      <p:sp>
        <p:nvSpPr>
          <p:cNvPr id="5" name="Текст 4"/>
          <p:cNvSpPr>
            <a:spLocks noGrp="1"/>
          </p:cNvSpPr>
          <p:nvPr>
            <p:ph type="body" sz="quarter" idx="3"/>
          </p:nvPr>
        </p:nvSpPr>
        <p:spPr/>
        <p:txBody>
          <a:bodyPr>
            <a:normAutofit/>
          </a:bodyPr>
          <a:lstStyle/>
          <a:p>
            <a:r>
              <a:rPr lang="en-US" dirty="0" smtClean="0">
                <a:latin typeface="Times New Roman" pitchFamily="18" charset="0"/>
                <a:cs typeface="Times New Roman" pitchFamily="18" charset="0"/>
              </a:rPr>
              <a:t>P</a:t>
            </a:r>
            <a:r>
              <a:rPr lang="ru-RU" dirty="0" err="1" smtClean="0">
                <a:latin typeface="Times New Roman" pitchFamily="18" charset="0"/>
                <a:cs typeface="Times New Roman" pitchFamily="18" charset="0"/>
              </a:rPr>
              <a:t>ozitiv</a:t>
            </a:r>
            <a:r>
              <a:rPr lang="ru-RU" dirty="0" smtClean="0">
                <a:latin typeface="Times New Roman" pitchFamily="18" charset="0"/>
                <a:cs typeface="Times New Roman" pitchFamily="18" charset="0"/>
              </a:rPr>
              <a:t>-</a:t>
            </a:r>
            <a:r>
              <a:rPr lang="az-Latn-AZ" dirty="0" smtClean="0">
                <a:latin typeface="Times New Roman" pitchFamily="18" charset="0"/>
                <a:cs typeface="Times New Roman" pitchFamily="18" charset="0"/>
              </a:rPr>
              <a:t>n</a:t>
            </a:r>
            <a:r>
              <a:rPr lang="ru-RU" dirty="0" err="1" smtClean="0">
                <a:latin typeface="Times New Roman" pitchFamily="18" charset="0"/>
                <a:cs typeface="Times New Roman" pitchFamily="18" charset="0"/>
              </a:rPr>
              <a:t>eqativ</a:t>
            </a:r>
            <a:r>
              <a:rPr lang="az-Latn-AZ" dirty="0" smtClean="0">
                <a:latin typeface="Times New Roman" pitchFamily="18" charset="0"/>
                <a:cs typeface="Times New Roman" pitchFamily="18" charset="0"/>
              </a:rPr>
              <a:t> </a:t>
            </a:r>
            <a:r>
              <a:rPr lang="ru-RU" dirty="0" err="1" smtClean="0"/>
              <a:t>öhdəliklər</a:t>
            </a:r>
            <a:endParaRPr lang="ru-RU" dirty="0"/>
          </a:p>
        </p:txBody>
      </p:sp>
      <p:pic>
        <p:nvPicPr>
          <p:cNvPr id="9" name="Объект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645025" y="3039031"/>
            <a:ext cx="4041775" cy="2222976"/>
          </a:xfrm>
        </p:spPr>
      </p:pic>
      <p:sp>
        <p:nvSpPr>
          <p:cNvPr id="7" name="Стрелка вправо с вырезом 6"/>
          <p:cNvSpPr/>
          <p:nvPr/>
        </p:nvSpPr>
        <p:spPr>
          <a:xfrm>
            <a:off x="3779912" y="1844824"/>
            <a:ext cx="752088" cy="32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p>
        </p:txBody>
      </p:sp>
    </p:spTree>
    <p:extLst>
      <p:ext uri="{BB962C8B-B14F-4D97-AF65-F5344CB8AC3E}">
        <p14:creationId xmlns:p14="http://schemas.microsoft.com/office/powerpoint/2010/main" val="305843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296143"/>
          </a:xfrm>
        </p:spPr>
        <p:txBody>
          <a:bodyPr/>
          <a:lstStyle/>
          <a:p>
            <a:r>
              <a:rPr lang="az-Latn-AZ" u="sng" dirty="0" smtClean="0">
                <a:solidFill>
                  <a:schemeClr val="accent2"/>
                </a:solidFill>
              </a:rPr>
              <a:t>Pozitiv öhdəliyin növləri</a:t>
            </a:r>
            <a:endParaRPr lang="ru-RU" u="sng" dirty="0">
              <a:solidFill>
                <a:schemeClr val="accent2"/>
              </a:solidFill>
            </a:endParaRPr>
          </a:p>
        </p:txBody>
      </p:sp>
      <p:sp>
        <p:nvSpPr>
          <p:cNvPr id="3" name="Подзаголовок 2"/>
          <p:cNvSpPr>
            <a:spLocks noGrp="1"/>
          </p:cNvSpPr>
          <p:nvPr>
            <p:ph type="subTitle" idx="1"/>
          </p:nvPr>
        </p:nvSpPr>
        <p:spPr>
          <a:xfrm>
            <a:off x="683568" y="1700808"/>
            <a:ext cx="8208912" cy="4752528"/>
          </a:xfrm>
        </p:spPr>
        <p:txBody>
          <a:bodyPr>
            <a:normAutofit fontScale="70000" lnSpcReduction="20000"/>
          </a:bodyPr>
          <a:lstStyle/>
          <a:p>
            <a:pPr marL="457200" indent="-457200" algn="just">
              <a:buFont typeface="Wingdings" pitchFamily="2" charset="2"/>
              <a:buChar char="Ø"/>
            </a:pPr>
            <a:r>
              <a:rPr lang="az-Latn-AZ" b="1" i="1" dirty="0" smtClean="0">
                <a:solidFill>
                  <a:srgbClr val="00B0F0"/>
                </a:solidFill>
              </a:rPr>
              <a:t>Maddi-hüquqi öhdəliklər </a:t>
            </a:r>
            <a:r>
              <a:rPr lang="az-Latn-AZ" dirty="0" smtClean="0"/>
              <a:t>- təmin olunan hüquqların tam həyata keçirilməsi üçün tələb olunan əsas tədbirlərin görülməsini nəzərdə tutur. (məsələn, polisin müdaxiləsini tənzimləyən düzgün normaların müəyyən edilməsi, qəddar rəftarın və ya məcburi əməyin qadağan olunması, həbsxanaların zəruri şəraitlə təmin olunması, Konvensiya normalarının övladlığa götürmə haqqında qanunvericiliyə və ya daha geniş mənada ailə qanunvericiliyinə daxil edilməsi və s.).</a:t>
            </a:r>
          </a:p>
          <a:p>
            <a:pPr marL="457200" indent="-457200" algn="just">
              <a:buFont typeface="Wingdings" pitchFamily="2" charset="2"/>
              <a:buChar char="Ø"/>
            </a:pPr>
            <a:r>
              <a:rPr lang="az-Latn-AZ" sz="3300" b="1" i="1" dirty="0">
                <a:solidFill>
                  <a:srgbClr val="00B0F0"/>
                </a:solidFill>
              </a:rPr>
              <a:t>Prosessual öhdəliklər </a:t>
            </a:r>
            <a:r>
              <a:rPr lang="az-Latn-AZ" dirty="0" smtClean="0"/>
              <a:t>– şəxslərin daha yaxşı müdafiəsini nəzərdə tutan dövlətdaxili prosedurların təşkili, hüquqların pozulmasına görə  yetərli müdafiə vasitələrinin təmin olunması. (Məsələn</a:t>
            </a:r>
            <a:r>
              <a:rPr lang="az-Latn-AZ" dirty="0"/>
              <a:t>:</a:t>
            </a:r>
            <a:r>
              <a:rPr lang="az-Latn-AZ" dirty="0" smtClean="0"/>
              <a:t> fərdlərin</a:t>
            </a:r>
            <a:r>
              <a:rPr lang="az-Latn-AZ" dirty="0" smtClean="0"/>
              <a:t> səmərəli araşdırma aparılmasını tələb etmək hüququ (onların hüquqlarının iddia edilən pozuntuları ilə bağlı)  və daha geniş konteksdə dövlətin çəkindirici və səmərəli cinayət qanunvericiliyini  qəbul etmək vəzifəsi təmin olunur (Tanis və başqaları Türkiyəyə qarşı işdə 2,3,13-cü maddələrin pozuntusunu tanıdı. / 2 avqust 2005-ci il)).</a:t>
            </a:r>
          </a:p>
        </p:txBody>
      </p:sp>
    </p:spTree>
    <p:extLst>
      <p:ext uri="{BB962C8B-B14F-4D97-AF65-F5344CB8AC3E}">
        <p14:creationId xmlns:p14="http://schemas.microsoft.com/office/powerpoint/2010/main" val="3440220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080119"/>
          </a:xfrm>
        </p:spPr>
        <p:style>
          <a:lnRef idx="1">
            <a:schemeClr val="accent6"/>
          </a:lnRef>
          <a:fillRef idx="2">
            <a:schemeClr val="accent6"/>
          </a:fillRef>
          <a:effectRef idx="1">
            <a:schemeClr val="accent6"/>
          </a:effectRef>
          <a:fontRef idx="minor">
            <a:schemeClr val="dk1"/>
          </a:fontRef>
        </p:style>
        <p:txBody>
          <a:bodyPr/>
          <a:lstStyle/>
          <a:p>
            <a:r>
              <a:rPr lang="az-Latn-AZ" dirty="0" smtClean="0"/>
              <a:t>Yaşamaq hüququ</a:t>
            </a:r>
            <a:endParaRPr lang="ru-RU" dirty="0"/>
          </a:p>
        </p:txBody>
      </p:sp>
      <p:sp>
        <p:nvSpPr>
          <p:cNvPr id="3" name="Подзаголовок 2"/>
          <p:cNvSpPr>
            <a:spLocks noGrp="1"/>
          </p:cNvSpPr>
          <p:nvPr>
            <p:ph type="subTitle" idx="1"/>
          </p:nvPr>
        </p:nvSpPr>
        <p:spPr>
          <a:xfrm>
            <a:off x="467544" y="1700808"/>
            <a:ext cx="8280920" cy="446449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az-Latn-AZ" dirty="0" smtClean="0"/>
              <a:t>- Konvensiyanın 2-ci maddəsinin 1-ci bəndinə əsasən dövlət təkcə şəxsi bilərəkdən və ya qanunsuz həyatdan məhrum etməkdən çəkindirmir, həm də dövlətdən yurisdiksiyasında olan şəxslərin həyatını qorumaq üçün müvafiq tədbirlər görməsini tələb edir (L.C.B. Birləşmiş Krallığa qarşı, 9 iyun, 1998.)</a:t>
            </a:r>
          </a:p>
          <a:p>
            <a:pPr algn="just"/>
            <a:r>
              <a:rPr lang="az-Latn-AZ" dirty="0" smtClean="0"/>
              <a:t>- </a:t>
            </a:r>
            <a:r>
              <a:rPr lang="en-US" dirty="0" err="1" smtClean="0"/>
              <a:t>Ya</a:t>
            </a:r>
            <a:r>
              <a:rPr lang="ru-RU" dirty="0"/>
              <a:t>ş</a:t>
            </a:r>
            <a:r>
              <a:rPr lang="en-US" dirty="0" err="1"/>
              <a:t>amaq</a:t>
            </a:r>
            <a:r>
              <a:rPr lang="en-US" dirty="0"/>
              <a:t> h</a:t>
            </a:r>
            <a:r>
              <a:rPr lang="ru-RU" dirty="0"/>
              <a:t>ü</a:t>
            </a:r>
            <a:r>
              <a:rPr lang="en-US" dirty="0" err="1"/>
              <a:t>ququnu</a:t>
            </a:r>
            <a:r>
              <a:rPr lang="en-US" dirty="0"/>
              <a:t> </a:t>
            </a:r>
            <a:r>
              <a:rPr lang="en-US" dirty="0" err="1"/>
              <a:t>qorumada</a:t>
            </a:r>
            <a:r>
              <a:rPr lang="en-US" dirty="0"/>
              <a:t> d</a:t>
            </a:r>
            <a:r>
              <a:rPr lang="ru-RU" dirty="0"/>
              <a:t>ö</a:t>
            </a:r>
            <a:r>
              <a:rPr lang="en-US" dirty="0" err="1"/>
              <a:t>vl</a:t>
            </a:r>
            <a:r>
              <a:rPr lang="ru-RU" dirty="0"/>
              <a:t>ə</a:t>
            </a:r>
            <a:r>
              <a:rPr lang="en-US" dirty="0"/>
              <a:t>tin </a:t>
            </a:r>
            <a:r>
              <a:rPr lang="en-US" dirty="0" err="1"/>
              <a:t>pozitiv</a:t>
            </a:r>
            <a:r>
              <a:rPr lang="ru-RU" dirty="0"/>
              <a:t> ö</a:t>
            </a:r>
            <a:r>
              <a:rPr lang="en-US" dirty="0" err="1"/>
              <a:t>hd</a:t>
            </a:r>
            <a:r>
              <a:rPr lang="ru-RU" dirty="0"/>
              <a:t>ə</a:t>
            </a:r>
            <a:r>
              <a:rPr lang="en-US" dirty="0" err="1"/>
              <a:t>liyi</a:t>
            </a:r>
            <a:r>
              <a:rPr lang="en-US" dirty="0"/>
              <a:t> </a:t>
            </a:r>
            <a:r>
              <a:rPr lang="en-US" dirty="0" err="1"/>
              <a:t>bel</a:t>
            </a:r>
            <a:r>
              <a:rPr lang="ru-RU" dirty="0"/>
              <a:t>ə </a:t>
            </a:r>
            <a:r>
              <a:rPr lang="en-US" dirty="0"/>
              <a:t>m</a:t>
            </a:r>
            <a:r>
              <a:rPr lang="ru-RU" dirty="0" err="1"/>
              <a:t>üə</a:t>
            </a:r>
            <a:r>
              <a:rPr lang="en-US" dirty="0" err="1"/>
              <a:t>yy</a:t>
            </a:r>
            <a:r>
              <a:rPr lang="ru-RU" dirty="0"/>
              <a:t>ə</a:t>
            </a:r>
            <a:r>
              <a:rPr lang="en-US" dirty="0" err="1"/>
              <a:t>nl</a:t>
            </a:r>
            <a:r>
              <a:rPr lang="ru-RU" dirty="0" err="1"/>
              <a:t>əş</a:t>
            </a:r>
            <a:r>
              <a:rPr lang="en-US" dirty="0" err="1"/>
              <a:t>dirilir</a:t>
            </a:r>
            <a:r>
              <a:rPr lang="ru-RU" dirty="0"/>
              <a:t>: </a:t>
            </a:r>
            <a:r>
              <a:rPr lang="en-US" dirty="0"/>
              <a:t>h</a:t>
            </a:r>
            <a:r>
              <a:rPr lang="ru-RU" dirty="0"/>
              <a:t>ə</a:t>
            </a:r>
            <a:r>
              <a:rPr lang="en-US" dirty="0" err="1"/>
              <a:t>yat</a:t>
            </a:r>
            <a:r>
              <a:rPr lang="ru-RU" dirty="0"/>
              <a:t> </a:t>
            </a:r>
            <a:r>
              <a:rPr lang="ru-RU" dirty="0" err="1"/>
              <a:t>üçü</a:t>
            </a:r>
            <a:r>
              <a:rPr lang="en-US" dirty="0"/>
              <a:t>n t</a:t>
            </a:r>
            <a:r>
              <a:rPr lang="ru-RU" dirty="0"/>
              <a:t>ə</a:t>
            </a:r>
            <a:r>
              <a:rPr lang="en-US" dirty="0"/>
              <a:t>hl</a:t>
            </a:r>
            <a:r>
              <a:rPr lang="ru-RU" dirty="0"/>
              <a:t>ü</a:t>
            </a:r>
            <a:r>
              <a:rPr lang="en-US" dirty="0"/>
              <a:t>k</a:t>
            </a:r>
            <a:r>
              <a:rPr lang="ru-RU" dirty="0"/>
              <a:t>ə</a:t>
            </a:r>
            <a:r>
              <a:rPr lang="en-US" dirty="0"/>
              <a:t>li f</a:t>
            </a:r>
            <a:r>
              <a:rPr lang="ru-RU" dirty="0"/>
              <a:t>ə</a:t>
            </a:r>
            <a:r>
              <a:rPr lang="en-US" dirty="0" err="1"/>
              <a:t>aliyy</a:t>
            </a:r>
            <a:r>
              <a:rPr lang="ru-RU" dirty="0"/>
              <a:t>ə</a:t>
            </a:r>
            <a:r>
              <a:rPr lang="en-US" dirty="0"/>
              <a:t>t </a:t>
            </a:r>
            <a:r>
              <a:rPr lang="en-US" dirty="0" err="1"/>
              <a:t>olduqda</a:t>
            </a:r>
            <a:r>
              <a:rPr lang="ru-RU" dirty="0"/>
              <a:t>, </a:t>
            </a:r>
            <a:r>
              <a:rPr lang="en-US" dirty="0" err="1"/>
              <a:t>bu</a:t>
            </a:r>
            <a:r>
              <a:rPr lang="en-US" dirty="0"/>
              <a:t> f</a:t>
            </a:r>
            <a:r>
              <a:rPr lang="ru-RU" dirty="0"/>
              <a:t>ə</a:t>
            </a:r>
            <a:r>
              <a:rPr lang="en-US" dirty="0" err="1"/>
              <a:t>aliyy</a:t>
            </a:r>
            <a:r>
              <a:rPr lang="ru-RU" dirty="0"/>
              <a:t>ə</a:t>
            </a:r>
            <a:r>
              <a:rPr lang="en-US" dirty="0"/>
              <a:t>tin </a:t>
            </a:r>
            <a:r>
              <a:rPr lang="en-US" dirty="0" err="1"/>
              <a:t>lisenziyala</a:t>
            </a:r>
            <a:r>
              <a:rPr lang="ru-RU" dirty="0"/>
              <a:t>ş</a:t>
            </a:r>
            <a:r>
              <a:rPr lang="en-US" dirty="0"/>
              <a:t>d</a:t>
            </a:r>
            <a:r>
              <a:rPr lang="ru-RU" dirty="0" smtClean="0"/>
              <a:t>ı</a:t>
            </a:r>
            <a:r>
              <a:rPr lang="en-US" dirty="0" smtClean="0"/>
              <a:t>r</a:t>
            </a:r>
            <a:r>
              <a:rPr lang="ru-RU" dirty="0"/>
              <a:t>ı</a:t>
            </a:r>
            <a:r>
              <a:rPr lang="en-US" dirty="0" err="1"/>
              <a:t>lmas</a:t>
            </a:r>
            <a:r>
              <a:rPr lang="ru-RU" dirty="0"/>
              <a:t>ı</a:t>
            </a:r>
            <a:r>
              <a:rPr lang="en-US" dirty="0" err="1"/>
              <a:t>ndan</a:t>
            </a:r>
            <a:r>
              <a:rPr lang="en-US" dirty="0"/>
              <a:t> </a:t>
            </a:r>
            <a:r>
              <a:rPr lang="en-US" dirty="0" err="1"/>
              <a:t>ba</a:t>
            </a:r>
            <a:r>
              <a:rPr lang="ru-RU" dirty="0"/>
              <a:t>ş</a:t>
            </a:r>
            <a:r>
              <a:rPr lang="en-US" dirty="0" err="1"/>
              <a:t>layaraq</a:t>
            </a:r>
            <a:r>
              <a:rPr lang="ru-RU" dirty="0"/>
              <a:t>, ə</a:t>
            </a:r>
            <a:r>
              <a:rPr lang="en-US" dirty="0"/>
              <a:t>m</a:t>
            </a:r>
            <a:r>
              <a:rPr lang="ru-RU" dirty="0"/>
              <a:t>ə</a:t>
            </a:r>
            <a:r>
              <a:rPr lang="en-US" dirty="0"/>
              <a:t>yin m</a:t>
            </a:r>
            <a:r>
              <a:rPr lang="ru-RU" dirty="0"/>
              <a:t>ü</a:t>
            </a:r>
            <a:r>
              <a:rPr lang="en-US" dirty="0"/>
              <a:t>hafiz</a:t>
            </a:r>
            <a:r>
              <a:rPr lang="ru-RU" dirty="0"/>
              <a:t>ə</a:t>
            </a:r>
            <a:r>
              <a:rPr lang="en-US" dirty="0" err="1"/>
              <a:t>si</a:t>
            </a:r>
            <a:r>
              <a:rPr lang="en-US" dirty="0"/>
              <a:t> v</a:t>
            </a:r>
            <a:r>
              <a:rPr lang="ru-RU" dirty="0"/>
              <a:t>ə </a:t>
            </a:r>
            <a:r>
              <a:rPr lang="en-US" dirty="0"/>
              <a:t>t</a:t>
            </a:r>
            <a:r>
              <a:rPr lang="ru-RU" dirty="0"/>
              <a:t>ə</a:t>
            </a:r>
            <a:r>
              <a:rPr lang="en-US" dirty="0"/>
              <a:t>hl</a:t>
            </a:r>
            <a:r>
              <a:rPr lang="ru-RU" dirty="0"/>
              <a:t>ü</a:t>
            </a:r>
            <a:r>
              <a:rPr lang="en-US" dirty="0"/>
              <a:t>k</a:t>
            </a:r>
            <a:r>
              <a:rPr lang="ru-RU" dirty="0"/>
              <a:t>ə</a:t>
            </a:r>
            <a:r>
              <a:rPr lang="en-US" dirty="0" err="1"/>
              <a:t>sizlik</a:t>
            </a:r>
            <a:r>
              <a:rPr lang="en-US" dirty="0"/>
              <a:t> </a:t>
            </a:r>
            <a:r>
              <a:rPr lang="en-US" dirty="0" err="1"/>
              <a:t>qaydalar</a:t>
            </a:r>
            <a:r>
              <a:rPr lang="ru-RU" dirty="0"/>
              <a:t>ı </a:t>
            </a:r>
            <a:r>
              <a:rPr lang="en-US" dirty="0"/>
              <a:t>d</a:t>
            </a:r>
            <a:r>
              <a:rPr lang="ru-RU" dirty="0"/>
              <a:t>ö</a:t>
            </a:r>
            <a:r>
              <a:rPr lang="en-US" dirty="0" err="1"/>
              <a:t>vl</a:t>
            </a:r>
            <a:r>
              <a:rPr lang="ru-RU" dirty="0"/>
              <a:t>ə</a:t>
            </a:r>
            <a:r>
              <a:rPr lang="en-US" dirty="0"/>
              <a:t>t </a:t>
            </a:r>
            <a:r>
              <a:rPr lang="en-US" dirty="0" err="1"/>
              <a:t>t</a:t>
            </a:r>
            <a:r>
              <a:rPr lang="ru-RU" dirty="0"/>
              <a:t>ə</a:t>
            </a:r>
            <a:r>
              <a:rPr lang="en-US" dirty="0"/>
              <a:t>r</a:t>
            </a:r>
            <a:r>
              <a:rPr lang="ru-RU" dirty="0"/>
              <a:t>ə</a:t>
            </a:r>
            <a:r>
              <a:rPr lang="en-US" dirty="0"/>
              <a:t>find</a:t>
            </a:r>
            <a:r>
              <a:rPr lang="ru-RU" dirty="0"/>
              <a:t>ə</a:t>
            </a:r>
            <a:r>
              <a:rPr lang="en-US" dirty="0"/>
              <a:t>n t</a:t>
            </a:r>
            <a:r>
              <a:rPr lang="ru-RU" dirty="0"/>
              <a:t>ə</a:t>
            </a:r>
            <a:r>
              <a:rPr lang="en-US" dirty="0" err="1"/>
              <a:t>nziml</a:t>
            </a:r>
            <a:r>
              <a:rPr lang="ru-RU" dirty="0"/>
              <a:t>ə</a:t>
            </a:r>
            <a:r>
              <a:rPr lang="en-US" dirty="0"/>
              <a:t>nm</a:t>
            </a:r>
            <a:r>
              <a:rPr lang="ru-RU" dirty="0"/>
              <a:t>ə</a:t>
            </a:r>
            <a:r>
              <a:rPr lang="en-US" dirty="0" err="1"/>
              <a:t>lidir</a:t>
            </a:r>
            <a:r>
              <a:rPr lang="ru-RU" dirty="0"/>
              <a:t>. </a:t>
            </a:r>
            <a:r>
              <a:rPr lang="en-US" dirty="0" err="1"/>
              <a:t>Bel</a:t>
            </a:r>
            <a:r>
              <a:rPr lang="ru-RU" dirty="0"/>
              <a:t>ə </a:t>
            </a:r>
            <a:r>
              <a:rPr lang="en-US" dirty="0"/>
              <a:t>t</a:t>
            </a:r>
            <a:r>
              <a:rPr lang="ru-RU" dirty="0"/>
              <a:t>ə</a:t>
            </a:r>
            <a:r>
              <a:rPr lang="en-US" dirty="0"/>
              <a:t>hl</a:t>
            </a:r>
            <a:r>
              <a:rPr lang="ru-RU" dirty="0"/>
              <a:t>ü</a:t>
            </a:r>
            <a:r>
              <a:rPr lang="en-US" dirty="0"/>
              <a:t>k</a:t>
            </a:r>
            <a:r>
              <a:rPr lang="ru-RU" dirty="0"/>
              <a:t>ə</a:t>
            </a:r>
            <a:r>
              <a:rPr lang="en-US" dirty="0"/>
              <a:t>li </a:t>
            </a:r>
            <a:r>
              <a:rPr lang="en-US" dirty="0" err="1"/>
              <a:t>hallarda</a:t>
            </a:r>
            <a:r>
              <a:rPr lang="en-US" dirty="0"/>
              <a:t> d</a:t>
            </a:r>
            <a:r>
              <a:rPr lang="ru-RU" dirty="0"/>
              <a:t>ö</a:t>
            </a:r>
            <a:r>
              <a:rPr lang="en-US" dirty="0" err="1"/>
              <a:t>vl</a:t>
            </a:r>
            <a:r>
              <a:rPr lang="ru-RU" dirty="0"/>
              <a:t>ə</a:t>
            </a:r>
            <a:r>
              <a:rPr lang="en-US" dirty="0"/>
              <a:t>t </a:t>
            </a:r>
            <a:r>
              <a:rPr lang="en-US" dirty="0" err="1"/>
              <a:t>t</a:t>
            </a:r>
            <a:r>
              <a:rPr lang="ru-RU" dirty="0"/>
              <a:t>ə</a:t>
            </a:r>
            <a:r>
              <a:rPr lang="en-US" dirty="0"/>
              <a:t>hl</a:t>
            </a:r>
            <a:r>
              <a:rPr lang="ru-RU" dirty="0"/>
              <a:t>ü</a:t>
            </a:r>
            <a:r>
              <a:rPr lang="en-US" dirty="0"/>
              <a:t>k</a:t>
            </a:r>
            <a:r>
              <a:rPr lang="ru-RU" dirty="0"/>
              <a:t>ə</a:t>
            </a:r>
            <a:r>
              <a:rPr lang="en-US" dirty="0"/>
              <a:t>y</a:t>
            </a:r>
            <a:r>
              <a:rPr lang="ru-RU" dirty="0"/>
              <a:t>ə </a:t>
            </a:r>
            <a:r>
              <a:rPr lang="en-US" dirty="0" err="1"/>
              <a:t>qar</a:t>
            </a:r>
            <a:r>
              <a:rPr lang="ru-RU" dirty="0" err="1"/>
              <a:t>şı</a:t>
            </a:r>
            <a:r>
              <a:rPr lang="ru-RU" dirty="0"/>
              <a:t> </a:t>
            </a:r>
            <a:r>
              <a:rPr lang="en-US" dirty="0"/>
              <a:t>z</a:t>
            </a:r>
            <a:r>
              <a:rPr lang="ru-RU" dirty="0"/>
              <a:t>ə</a:t>
            </a:r>
            <a:r>
              <a:rPr lang="en-US" dirty="0" err="1"/>
              <a:t>ruri</a:t>
            </a:r>
            <a:r>
              <a:rPr lang="en-US" dirty="0"/>
              <a:t> m</a:t>
            </a:r>
            <a:r>
              <a:rPr lang="ru-RU" dirty="0"/>
              <a:t>ə</a:t>
            </a:r>
            <a:r>
              <a:rPr lang="en-US" dirty="0" err="1"/>
              <a:t>lumatland</a:t>
            </a:r>
            <a:r>
              <a:rPr lang="ru-RU" dirty="0"/>
              <a:t>ı</a:t>
            </a:r>
            <a:r>
              <a:rPr lang="en-US" dirty="0" err="1"/>
              <a:t>rma</a:t>
            </a:r>
            <a:r>
              <a:rPr lang="en-US" dirty="0"/>
              <a:t> f</a:t>
            </a:r>
            <a:r>
              <a:rPr lang="ru-RU" dirty="0"/>
              <a:t>ə</a:t>
            </a:r>
            <a:r>
              <a:rPr lang="en-US" dirty="0" err="1"/>
              <a:t>aliyy</a:t>
            </a:r>
            <a:r>
              <a:rPr lang="ru-RU" dirty="0"/>
              <a:t>ə</a:t>
            </a:r>
            <a:r>
              <a:rPr lang="en-US" dirty="0" err="1"/>
              <a:t>tini</a:t>
            </a:r>
            <a:r>
              <a:rPr lang="en-US" dirty="0"/>
              <a:t> d</a:t>
            </a:r>
            <a:r>
              <a:rPr lang="ru-RU" dirty="0"/>
              <a:t>ə </a:t>
            </a:r>
            <a:r>
              <a:rPr lang="en-US" dirty="0" err="1"/>
              <a:t>icra</a:t>
            </a:r>
            <a:r>
              <a:rPr lang="en-US" dirty="0"/>
              <a:t> </a:t>
            </a:r>
            <a:r>
              <a:rPr lang="en-US" dirty="0" err="1"/>
              <a:t>etm</a:t>
            </a:r>
            <a:r>
              <a:rPr lang="ru-RU" dirty="0"/>
              <a:t>ə</a:t>
            </a:r>
            <a:r>
              <a:rPr lang="en-US" dirty="0" err="1"/>
              <a:t>lidir</a:t>
            </a:r>
            <a:r>
              <a:rPr lang="ru-RU" dirty="0" smtClean="0"/>
              <a:t>. (Ö</a:t>
            </a:r>
            <a:r>
              <a:rPr lang="en-US" dirty="0" err="1"/>
              <a:t>nery</a:t>
            </a:r>
            <a:r>
              <a:rPr lang="ru-RU" dirty="0"/>
              <a:t>ı</a:t>
            </a:r>
            <a:r>
              <a:rPr lang="en-US" dirty="0" err="1"/>
              <a:t>ld</a:t>
            </a:r>
            <a:r>
              <a:rPr lang="ru-RU" dirty="0"/>
              <a:t>ı</a:t>
            </a:r>
            <a:r>
              <a:rPr lang="en-US" dirty="0"/>
              <a:t>z v</a:t>
            </a:r>
            <a:r>
              <a:rPr lang="ru-RU" dirty="0"/>
              <a:t>. </a:t>
            </a:r>
            <a:r>
              <a:rPr lang="en-US" dirty="0" smtClean="0"/>
              <a:t>Turk</a:t>
            </a:r>
            <a:r>
              <a:rPr lang="az-Latn-AZ" dirty="0" smtClean="0"/>
              <a:t>iyəyə qarşı iş,</a:t>
            </a:r>
            <a:r>
              <a:rPr lang="ru-RU" dirty="0" smtClean="0"/>
              <a:t>2002-</a:t>
            </a:r>
            <a:r>
              <a:rPr lang="en-US" dirty="0"/>
              <a:t>ci </a:t>
            </a:r>
            <a:r>
              <a:rPr lang="en-US" dirty="0" err="1" smtClean="0"/>
              <a:t>il</a:t>
            </a:r>
            <a:r>
              <a:rPr lang="az-Latn-AZ" dirty="0" smtClean="0"/>
              <a:t> </a:t>
            </a:r>
            <a:r>
              <a:rPr lang="az-Latn-AZ" dirty="0"/>
              <a:t>)</a:t>
            </a:r>
            <a:endParaRPr lang="ru-RU" dirty="0"/>
          </a:p>
        </p:txBody>
      </p:sp>
    </p:spTree>
    <p:extLst>
      <p:ext uri="{BB962C8B-B14F-4D97-AF65-F5344CB8AC3E}">
        <p14:creationId xmlns:p14="http://schemas.microsoft.com/office/powerpoint/2010/main" val="194832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931224" cy="100811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z-Latn-AZ" sz="2800" dirty="0" smtClean="0"/>
              <a:t>Yaşamaq hüququnu qorumaq üzrə pozitiv öhdəliyin tətbiq dairəsindən xaric edilən faktorlar</a:t>
            </a:r>
            <a:endParaRPr lang="ru-RU" sz="2800"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6176" y="1628800"/>
            <a:ext cx="2736304" cy="4104456"/>
          </a:xfrm>
        </p:spPr>
      </p:pic>
      <p:sp>
        <p:nvSpPr>
          <p:cNvPr id="4" name="Текст 3"/>
          <p:cNvSpPr>
            <a:spLocks noGrp="1"/>
          </p:cNvSpPr>
          <p:nvPr>
            <p:ph type="body" sz="half" idx="2"/>
          </p:nvPr>
        </p:nvSpPr>
        <p:spPr>
          <a:xfrm>
            <a:off x="395536" y="1340768"/>
            <a:ext cx="5616624" cy="5328592"/>
          </a:xfrm>
        </p:spPr>
        <p:txBody>
          <a:bodyPr>
            <a:normAutofit fontScale="77500" lnSpcReduction="20000"/>
          </a:bodyPr>
          <a:lstStyle/>
          <a:p>
            <a:pPr marL="285750" indent="-285750" algn="just">
              <a:buFont typeface="Arial" pitchFamily="34" charset="0"/>
              <a:buChar char="•"/>
            </a:pPr>
            <a:r>
              <a:rPr lang="az-Latn-AZ" sz="2000" b="1" dirty="0" smtClean="0">
                <a:latin typeface="Times New Roman" pitchFamily="18" charset="0"/>
                <a:cs typeface="Times New Roman" pitchFamily="18" charset="0"/>
              </a:rPr>
              <a:t>Ölmək hüququ </a:t>
            </a:r>
            <a:r>
              <a:rPr lang="az-Latn-AZ" sz="2000" dirty="0" smtClean="0">
                <a:latin typeface="Times New Roman" pitchFamily="18" charset="0"/>
                <a:cs typeface="Times New Roman" pitchFamily="18" charset="0"/>
              </a:rPr>
              <a:t>– dövlət hakimiyyəti orqanları şəxsin öz həyatına son qoymasına kömək etmək üçün pozitiv tədbirlər görməyə borcludurlarmı? </a:t>
            </a:r>
            <a:r>
              <a:rPr lang="az-Latn-AZ" sz="2000" i="1" dirty="0" smtClean="0">
                <a:latin typeface="Times New Roman" pitchFamily="18" charset="0"/>
                <a:cs typeface="Times New Roman" pitchFamily="18" charset="0"/>
              </a:rPr>
              <a:t>(Pritti Birləşmiş Krallığa qarşı iş, 29 iyul 2002.)</a:t>
            </a:r>
          </a:p>
          <a:p>
            <a:pPr marL="285750" indent="-285750" algn="just">
              <a:buFont typeface="Arial" pitchFamily="34" charset="0"/>
              <a:buChar char="•"/>
            </a:pPr>
            <a:r>
              <a:rPr lang="az-Latn-AZ" sz="2000" b="1" dirty="0" smtClean="0">
                <a:latin typeface="Times New Roman" pitchFamily="18" charset="0"/>
                <a:cs typeface="Times New Roman" pitchFamily="18" charset="0"/>
              </a:rPr>
              <a:t>Rüşeymin yaşamaq hüququ </a:t>
            </a:r>
            <a:r>
              <a:rPr lang="az-Latn-AZ" sz="2000" dirty="0" smtClean="0">
                <a:latin typeface="Times New Roman" pitchFamily="18" charset="0"/>
                <a:cs typeface="Times New Roman" pitchFamily="18" charset="0"/>
              </a:rPr>
              <a:t>– Boso İtaliyaya qarşı işdə və Vo Fransaya qarşı işdə Məhkəmə qarşısında sual qaldırılmışdır ki, məcburən baş vermiş abort rüşeymin yaşamaq hüququnun pozuntusu sayılırmı? </a:t>
            </a:r>
          </a:p>
          <a:p>
            <a:pPr marL="285750" indent="-285750" algn="just">
              <a:buFont typeface="Arial" pitchFamily="34" charset="0"/>
              <a:buChar char="•"/>
            </a:pPr>
            <a:r>
              <a:rPr lang="az-Latn-AZ" sz="2000" b="1" dirty="0" smtClean="0">
                <a:latin typeface="Times New Roman" pitchFamily="18" charset="0"/>
                <a:cs typeface="Times New Roman" pitchFamily="18" charset="0"/>
              </a:rPr>
              <a:t>Hüquq-mühafizə orqanlarının </a:t>
            </a:r>
            <a:r>
              <a:rPr lang="az-Latn-AZ" sz="2000" b="1" dirty="0">
                <a:latin typeface="Times New Roman" pitchFamily="18" charset="0"/>
                <a:cs typeface="Times New Roman" pitchFamily="18" charset="0"/>
              </a:rPr>
              <a:t>hərəkətləri ilə bağlı tələb olunan müdafiə</a:t>
            </a:r>
            <a:r>
              <a:rPr lang="az-Latn-AZ" sz="2000" i="1" dirty="0" smtClean="0">
                <a:latin typeface="Times New Roman" pitchFamily="18" charset="0"/>
                <a:cs typeface="Times New Roman" pitchFamily="18" charset="0"/>
              </a:rPr>
              <a:t> - Makaratsis Yunanıstana qarşı işdə </a:t>
            </a:r>
            <a:r>
              <a:rPr lang="az-Latn-AZ" sz="2000" dirty="0" smtClean="0">
                <a:latin typeface="Times New Roman" pitchFamily="18" charset="0"/>
                <a:cs typeface="Times New Roman" pitchFamily="18" charset="0"/>
              </a:rPr>
              <a:t>Məhkəmə qərara aldı ki, dövlət nümayəndələrinin tənzimlənməyən özbaşına hərəkətləri insan hüquqlarına faktiki hörmətlə bir araya sığmır.</a:t>
            </a:r>
          </a:p>
          <a:p>
            <a:pPr marL="285750" indent="-285750" algn="just">
              <a:buFont typeface="Arial" pitchFamily="34" charset="0"/>
              <a:buChar char="•"/>
            </a:pPr>
            <a:r>
              <a:rPr lang="az-Latn-AZ" sz="2000" b="1" dirty="0" smtClean="0">
                <a:latin typeface="Times New Roman" pitchFamily="18" charset="0"/>
                <a:cs typeface="Times New Roman" pitchFamily="18" charset="0"/>
              </a:rPr>
              <a:t>İntiharın qarşısının alınması </a:t>
            </a:r>
            <a:r>
              <a:rPr lang="az-Latn-AZ" sz="2000" i="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ibtidai həbsdə, cəzaçəkmə müəssisəsində saxlandığı hallara, hərbi qulluqda olan əsgərə münasibətdə </a:t>
            </a:r>
            <a:r>
              <a:rPr lang="az-Latn-AZ" sz="2000" i="1" dirty="0" smtClean="0">
                <a:latin typeface="Times New Roman" pitchFamily="18" charset="0"/>
                <a:cs typeface="Times New Roman" pitchFamily="18" charset="0"/>
              </a:rPr>
              <a:t>(Kılınç Türkiyəyə qarşı) </a:t>
            </a:r>
            <a:r>
              <a:rPr lang="az-Latn-AZ" sz="2000" dirty="0" smtClean="0">
                <a:latin typeface="Times New Roman" pitchFamily="18" charset="0"/>
                <a:cs typeface="Times New Roman" pitchFamily="18" charset="0"/>
              </a:rPr>
              <a:t>Məhkəmə bəzi hallarda pozuntu faktını tanıyıb.</a:t>
            </a:r>
          </a:p>
          <a:p>
            <a:pPr marL="285750" indent="-285750" algn="just">
              <a:buFont typeface="Arial" pitchFamily="34" charset="0"/>
              <a:buChar char="•"/>
            </a:pPr>
            <a:r>
              <a:rPr lang="az-Latn-AZ" sz="1800" b="1" dirty="0" smtClean="0">
                <a:latin typeface="Times New Roman" pitchFamily="18" charset="0"/>
                <a:cs typeface="Times New Roman" pitchFamily="18" charset="0"/>
              </a:rPr>
              <a:t>M</a:t>
            </a:r>
            <a:r>
              <a:rPr lang="ru-RU" sz="1800" b="1" dirty="0" smtClean="0">
                <a:latin typeface="Times New Roman" pitchFamily="18" charset="0"/>
                <a:cs typeface="Times New Roman" pitchFamily="18" charset="0"/>
              </a:rPr>
              <a:t>ü</a:t>
            </a:r>
            <a:r>
              <a:rPr lang="en-US" sz="1800" b="1" dirty="0" err="1">
                <a:latin typeface="Times New Roman" pitchFamily="18" charset="0"/>
                <a:cs typeface="Times New Roman" pitchFamily="18" charset="0"/>
              </a:rPr>
              <a:t>harib</a:t>
            </a:r>
            <a:r>
              <a:rPr lang="ru-RU" sz="1800" b="1" dirty="0">
                <a:latin typeface="Times New Roman" pitchFamily="18" charset="0"/>
                <a:cs typeface="Times New Roman" pitchFamily="18" charset="0"/>
              </a:rPr>
              <a:t>ə </a:t>
            </a:r>
            <a:r>
              <a:rPr lang="en-US" sz="1800" b="1" dirty="0" err="1">
                <a:latin typeface="Times New Roman" pitchFamily="18" charset="0"/>
                <a:cs typeface="Times New Roman" pitchFamily="18" charset="0"/>
              </a:rPr>
              <a:t>zaman</a:t>
            </a:r>
            <a:r>
              <a:rPr lang="ru-RU" sz="1800" b="1" dirty="0">
                <a:latin typeface="Times New Roman" pitchFamily="18" charset="0"/>
                <a:cs typeface="Times New Roman" pitchFamily="18" charset="0"/>
              </a:rPr>
              <a:t>ı</a:t>
            </a:r>
            <a:r>
              <a:rPr lang="en-US" sz="1800" b="1" dirty="0" err="1">
                <a:latin typeface="Times New Roman" pitchFamily="18" charset="0"/>
                <a:cs typeface="Times New Roman" pitchFamily="18" charset="0"/>
              </a:rPr>
              <a:t>nda</a:t>
            </a:r>
            <a:r>
              <a:rPr lang="en-US" sz="1800" b="1" dirty="0">
                <a:latin typeface="Times New Roman" pitchFamily="18" charset="0"/>
                <a:cs typeface="Times New Roman" pitchFamily="18" charset="0"/>
              </a:rPr>
              <a:t> d</a:t>
            </a:r>
            <a:r>
              <a:rPr lang="ru-RU" sz="1800" b="1" dirty="0" err="1">
                <a:latin typeface="Times New Roman" pitchFamily="18" charset="0"/>
                <a:cs typeface="Times New Roman" pitchFamily="18" charset="0"/>
              </a:rPr>
              <a:t>üş</a:t>
            </a:r>
            <a:r>
              <a:rPr lang="en-US" sz="1800" b="1" dirty="0">
                <a:latin typeface="Times New Roman" pitchFamily="18" charset="0"/>
                <a:cs typeface="Times New Roman" pitchFamily="18" charset="0"/>
              </a:rPr>
              <a:t>man </a:t>
            </a:r>
            <a:r>
              <a:rPr lang="ru-RU" sz="1800" b="1" dirty="0">
                <a:latin typeface="Times New Roman" pitchFamily="18" charset="0"/>
                <a:cs typeface="Times New Roman" pitchFamily="18" charset="0"/>
              </a:rPr>
              <a:t>ə</a:t>
            </a:r>
            <a:r>
              <a:rPr lang="en-US" sz="1800" b="1" dirty="0" err="1">
                <a:latin typeface="Times New Roman" pitchFamily="18" charset="0"/>
                <a:cs typeface="Times New Roman" pitchFamily="18" charset="0"/>
              </a:rPr>
              <a:t>sg</a:t>
            </a:r>
            <a:r>
              <a:rPr lang="ru-RU" sz="1800" b="1" dirty="0">
                <a:latin typeface="Times New Roman" pitchFamily="18" charset="0"/>
                <a:cs typeface="Times New Roman" pitchFamily="18" charset="0"/>
              </a:rPr>
              <a:t>ə</a:t>
            </a:r>
            <a:r>
              <a:rPr lang="en-US" sz="1800" b="1" dirty="0" err="1">
                <a:latin typeface="Times New Roman" pitchFamily="18" charset="0"/>
                <a:cs typeface="Times New Roman" pitchFamily="18" charset="0"/>
              </a:rPr>
              <a:t>rl</a:t>
            </a:r>
            <a:r>
              <a:rPr lang="ru-RU" sz="1800" b="1" dirty="0">
                <a:latin typeface="Times New Roman" pitchFamily="18" charset="0"/>
                <a:cs typeface="Times New Roman" pitchFamily="18" charset="0"/>
              </a:rPr>
              <a:t>ə</a:t>
            </a:r>
            <a:r>
              <a:rPr lang="en-US" sz="1800" b="1" dirty="0" err="1">
                <a:latin typeface="Times New Roman" pitchFamily="18" charset="0"/>
                <a:cs typeface="Times New Roman" pitchFamily="18" charset="0"/>
              </a:rPr>
              <a:t>rinin</a:t>
            </a:r>
            <a:r>
              <a:rPr lang="en-US" sz="1800" b="1" dirty="0">
                <a:latin typeface="Times New Roman" pitchFamily="18" charset="0"/>
                <a:cs typeface="Times New Roman" pitchFamily="18" charset="0"/>
              </a:rPr>
              <a:t> h</a:t>
            </a:r>
            <a:r>
              <a:rPr lang="ru-RU" sz="1800" b="1" dirty="0">
                <a:latin typeface="Times New Roman" pitchFamily="18" charset="0"/>
                <a:cs typeface="Times New Roman" pitchFamily="18" charset="0"/>
              </a:rPr>
              <a:t>ə</a:t>
            </a:r>
            <a:r>
              <a:rPr lang="en-US" sz="1800" b="1" dirty="0" err="1">
                <a:latin typeface="Times New Roman" pitchFamily="18" charset="0"/>
                <a:cs typeface="Times New Roman" pitchFamily="18" charset="0"/>
              </a:rPr>
              <a:t>rbi</a:t>
            </a:r>
            <a:r>
              <a:rPr lang="en-US" sz="1800" b="1" dirty="0">
                <a:latin typeface="Times New Roman" pitchFamily="18" charset="0"/>
                <a:cs typeface="Times New Roman" pitchFamily="18" charset="0"/>
              </a:rPr>
              <a:t> </a:t>
            </a:r>
            <a:r>
              <a:rPr lang="ru-RU" sz="1800" b="1" dirty="0">
                <a:latin typeface="Times New Roman" pitchFamily="18" charset="0"/>
                <a:cs typeface="Times New Roman" pitchFamily="18" charset="0"/>
              </a:rPr>
              <a:t>ə</a:t>
            </a:r>
            <a:r>
              <a:rPr lang="en-US" sz="1800" b="1" dirty="0">
                <a:latin typeface="Times New Roman" pitchFamily="18" charset="0"/>
                <a:cs typeface="Times New Roman" pitchFamily="18" charset="0"/>
              </a:rPr>
              <a:t>m</a:t>
            </a:r>
            <a:r>
              <a:rPr lang="ru-RU" sz="1800" b="1" dirty="0">
                <a:latin typeface="Times New Roman" pitchFamily="18" charset="0"/>
                <a:cs typeface="Times New Roman" pitchFamily="18" charset="0"/>
              </a:rPr>
              <a:t>ə</a:t>
            </a:r>
            <a:r>
              <a:rPr lang="en-US" sz="1800" b="1" dirty="0" err="1">
                <a:latin typeface="Times New Roman" pitchFamily="18" charset="0"/>
                <a:cs typeface="Times New Roman" pitchFamily="18" charset="0"/>
              </a:rPr>
              <a:t>liyyatlar</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zaman</a:t>
            </a:r>
            <a:r>
              <a:rPr lang="ru-RU" sz="1800" b="1" dirty="0">
                <a:latin typeface="Times New Roman" pitchFamily="18" charset="0"/>
                <a:cs typeface="Times New Roman" pitchFamily="18" charset="0"/>
              </a:rPr>
              <a:t>ı ö</a:t>
            </a:r>
            <a:r>
              <a:rPr lang="en-US" sz="1800" b="1" dirty="0" err="1">
                <a:latin typeface="Times New Roman" pitchFamily="18" charset="0"/>
                <a:cs typeface="Times New Roman" pitchFamily="18" charset="0"/>
              </a:rPr>
              <a:t>ld</a:t>
            </a:r>
            <a:r>
              <a:rPr lang="ru-RU" sz="1800" b="1" dirty="0">
                <a:latin typeface="Times New Roman" pitchFamily="18" charset="0"/>
                <a:cs typeface="Times New Roman" pitchFamily="18" charset="0"/>
              </a:rPr>
              <a:t>ü</a:t>
            </a:r>
            <a:r>
              <a:rPr lang="en-US" sz="1800" b="1" dirty="0">
                <a:latin typeface="Times New Roman" pitchFamily="18" charset="0"/>
                <a:cs typeface="Times New Roman" pitchFamily="18" charset="0"/>
              </a:rPr>
              <a:t>r</a:t>
            </a:r>
            <a:r>
              <a:rPr lang="ru-RU" sz="1800" b="1" dirty="0">
                <a:latin typeface="Times New Roman" pitchFamily="18" charset="0"/>
                <a:cs typeface="Times New Roman" pitchFamily="18" charset="0"/>
              </a:rPr>
              <a:t>ü</a:t>
            </a:r>
            <a:r>
              <a:rPr lang="en-US" sz="1800" b="1" dirty="0">
                <a:latin typeface="Times New Roman" pitchFamily="18" charset="0"/>
                <a:cs typeface="Times New Roman" pitchFamily="18" charset="0"/>
              </a:rPr>
              <a:t>lm</a:t>
            </a:r>
            <a:r>
              <a:rPr lang="ru-RU" sz="1800" b="1" dirty="0">
                <a:latin typeface="Times New Roman" pitchFamily="18" charset="0"/>
                <a:cs typeface="Times New Roman" pitchFamily="18" charset="0"/>
              </a:rPr>
              <a:t>ə</a:t>
            </a:r>
            <a:r>
              <a:rPr lang="en-US" sz="1800" b="1" dirty="0" err="1">
                <a:latin typeface="Times New Roman" pitchFamily="18" charset="0"/>
                <a:cs typeface="Times New Roman" pitchFamily="18" charset="0"/>
              </a:rPr>
              <a:t>sidir</a:t>
            </a:r>
            <a:r>
              <a:rPr lang="ru-RU" sz="1800" b="1" dirty="0">
                <a:latin typeface="Times New Roman" pitchFamily="18" charset="0"/>
                <a:cs typeface="Times New Roman" pitchFamily="18" charset="0"/>
              </a:rPr>
              <a:t>.</a:t>
            </a:r>
            <a:r>
              <a:rPr lang="ru-RU" sz="1800" dirty="0">
                <a:latin typeface="Times New Roman" pitchFamily="18" charset="0"/>
                <a:cs typeface="Times New Roman" pitchFamily="18" charset="0"/>
              </a:rPr>
              <a:t> </a:t>
            </a:r>
            <a:r>
              <a:rPr lang="en-US" sz="2100" dirty="0" err="1">
                <a:latin typeface="Times New Roman" pitchFamily="18" charset="0"/>
                <a:cs typeface="Times New Roman" pitchFamily="18" charset="0"/>
              </a:rPr>
              <a:t>Əsirləri</a:t>
            </a:r>
            <a:r>
              <a:rPr lang="az-Latn-AZ" sz="2100" dirty="0">
                <a:latin typeface="Times New Roman" pitchFamily="18" charset="0"/>
                <a:cs typeface="Times New Roman" pitchFamily="18" charset="0"/>
              </a:rPr>
              <a:t>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təslim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olanları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öldür</a:t>
            </a:r>
            <a:r>
              <a:rPr lang="az-Latn-AZ" sz="2100" dirty="0">
                <a:latin typeface="Times New Roman" pitchFamily="18" charset="0"/>
                <a:cs typeface="Times New Roman" pitchFamily="18" charset="0"/>
              </a:rPr>
              <a:t>ül</a:t>
            </a:r>
            <a:r>
              <a:rPr lang="en-US" sz="2100" dirty="0" err="1">
                <a:latin typeface="Times New Roman" pitchFamily="18" charset="0"/>
                <a:cs typeface="Times New Roman" pitchFamily="18" charset="0"/>
              </a:rPr>
              <a:t>mə</a:t>
            </a:r>
            <a:r>
              <a:rPr lang="az-Latn-AZ" sz="2100" dirty="0">
                <a:latin typeface="Times New Roman" pitchFamily="18" charset="0"/>
                <a:cs typeface="Times New Roman" pitchFamily="18" charset="0"/>
              </a:rPr>
              <a:t>si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müharibə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cinayəti</a:t>
            </a:r>
            <a:r>
              <a:rPr lang="en-US" sz="2100" dirty="0">
                <a:latin typeface="Times New Roman" pitchFamily="18" charset="0"/>
                <a:cs typeface="Times New Roman" pitchFamily="18" charset="0"/>
              </a:rPr>
              <a:t> </a:t>
            </a:r>
            <a:r>
              <a:rPr lang="az-Latn-AZ" sz="2100" dirty="0">
                <a:latin typeface="Times New Roman" pitchFamily="18" charset="0"/>
                <a:cs typeface="Times New Roman" pitchFamily="18" charset="0"/>
              </a:rPr>
              <a:t>hesab olunur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Habelə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hərbi</a:t>
            </a:r>
            <a:r>
              <a:rPr lang="en-US" sz="2100" dirty="0">
                <a:latin typeface="Times New Roman" pitchFamily="18" charset="0"/>
                <a:cs typeface="Times New Roman" pitchFamily="18" charset="0"/>
              </a:rPr>
              <a:t> tribunal </a:t>
            </a:r>
            <a:r>
              <a:rPr lang="en-US" sz="2100" dirty="0" err="1">
                <a:latin typeface="Times New Roman" pitchFamily="18" charset="0"/>
                <a:cs typeface="Times New Roman" pitchFamily="18" charset="0"/>
              </a:rPr>
              <a:t>vasitəsilə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dövlət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hərbi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cinayətlər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səbəbilə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ölüm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cəzası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verə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bilməz</a:t>
            </a:r>
            <a:r>
              <a:rPr lang="en-US" sz="2100" dirty="0">
                <a:latin typeface="Times New Roman" pitchFamily="18" charset="0"/>
                <a:cs typeface="Times New Roman" pitchFamily="18" charset="0"/>
              </a:rPr>
              <a:t>. Bu</a:t>
            </a:r>
            <a:r>
              <a:rPr lang="az-Latn-AZ" sz="2100" dirty="0">
                <a:latin typeface="Times New Roman" pitchFamily="18" charset="0"/>
                <a:cs typeface="Times New Roman" pitchFamily="18" charset="0"/>
              </a:rPr>
              <a:t>nlar </a:t>
            </a:r>
            <a:r>
              <a:rPr lang="en-US" sz="2100" dirty="0">
                <a:latin typeface="Times New Roman" pitchFamily="18" charset="0"/>
                <a:cs typeface="Times New Roman" pitchFamily="18" charset="0"/>
              </a:rPr>
              <a:t>AİHK-</a:t>
            </a:r>
            <a:r>
              <a:rPr lang="en-US" sz="2100" dirty="0" err="1">
                <a:latin typeface="Times New Roman" pitchFamily="18" charset="0"/>
                <a:cs typeface="Times New Roman" pitchFamily="18" charset="0"/>
              </a:rPr>
              <a:t>nın</a:t>
            </a:r>
            <a:r>
              <a:rPr lang="en-US" sz="2100" dirty="0">
                <a:latin typeface="Times New Roman" pitchFamily="18" charset="0"/>
                <a:cs typeface="Times New Roman" pitchFamily="18" charset="0"/>
              </a:rPr>
              <a:t> 13-cü </a:t>
            </a:r>
            <a:r>
              <a:rPr lang="en-US" sz="2100" dirty="0" err="1">
                <a:latin typeface="Times New Roman" pitchFamily="18" charset="0"/>
                <a:cs typeface="Times New Roman" pitchFamily="18" charset="0"/>
              </a:rPr>
              <a:t>Protokolunu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imzalamış</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dövlətlərə</a:t>
            </a:r>
            <a:r>
              <a:rPr lang="az-Latn-AZ" sz="2100" dirty="0">
                <a:latin typeface="Times New Roman" pitchFamily="18" charset="0"/>
                <a:cs typeface="Times New Roman" pitchFamily="18" charset="0"/>
              </a:rPr>
              <a:t> aiddir,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Amerikaya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gəldikdə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Səddam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Hüseynin</a:t>
            </a:r>
            <a:r>
              <a:rPr lang="en-US" sz="2100" dirty="0">
                <a:latin typeface="Times New Roman" pitchFamily="18" charset="0"/>
                <a:cs typeface="Times New Roman" pitchFamily="18" charset="0"/>
              </a:rPr>
              <a:t> edam </a:t>
            </a:r>
            <a:r>
              <a:rPr lang="en-US" sz="2100" dirty="0" err="1">
                <a:latin typeface="Times New Roman" pitchFamily="18" charset="0"/>
                <a:cs typeface="Times New Roman" pitchFamily="18" charset="0"/>
              </a:rPr>
              <a:t>edil</a:t>
            </a:r>
            <a:r>
              <a:rPr lang="az-Latn-AZ" sz="2100" dirty="0">
                <a:latin typeface="Times New Roman" pitchFamily="18" charset="0"/>
                <a:cs typeface="Times New Roman" pitchFamily="18" charset="0"/>
              </a:rPr>
              <a:t>məsi hər kəsə məlumdur, Azərbaycan 13 saylı Protokola </a:t>
            </a:r>
            <a:r>
              <a:rPr lang="en-US" sz="2100" dirty="0" err="1">
                <a:latin typeface="Times New Roman" pitchFamily="18" charset="0"/>
                <a:cs typeface="Times New Roman" pitchFamily="18" charset="0"/>
              </a:rPr>
              <a:t>qoşulmayıb</a:t>
            </a:r>
            <a:r>
              <a:rPr lang="en-US" sz="2100" dirty="0">
                <a:latin typeface="Times New Roman" pitchFamily="18" charset="0"/>
                <a:cs typeface="Times New Roman" pitchFamily="18" charset="0"/>
              </a:rPr>
              <a:t>.</a:t>
            </a:r>
            <a:endParaRPr lang="ru-RU" sz="2100" dirty="0">
              <a:latin typeface="Times New Roman" pitchFamily="18" charset="0"/>
              <a:cs typeface="Times New Roman" pitchFamily="18" charset="0"/>
            </a:endParaRPr>
          </a:p>
          <a:p>
            <a:pPr marL="285750" indent="-285750" algn="just">
              <a:buFont typeface="Arial" pitchFamily="34" charset="0"/>
              <a:buChar char="•"/>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89562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918648" cy="1008111"/>
          </a:xfrm>
        </p:spPr>
        <p:txBody>
          <a:bodyPr>
            <a:noAutofit/>
          </a:bodyPr>
          <a:lstStyle/>
          <a:p>
            <a:r>
              <a:rPr lang="az-Latn-AZ" sz="2400" b="1" dirty="0" smtClean="0">
                <a:latin typeface="Times New Roman" pitchFamily="18" charset="0"/>
                <a:cs typeface="Times New Roman" pitchFamily="18" charset="0"/>
              </a:rPr>
              <a:t>İşgəncə</a:t>
            </a:r>
            <a:r>
              <a:rPr lang="az-Latn-AZ" sz="2400" b="1" dirty="0">
                <a:latin typeface="Times New Roman" pitchFamily="18" charset="0"/>
                <a:cs typeface="Times New Roman" pitchFamily="18" charset="0"/>
              </a:rPr>
              <a:t>,  qeyri-insani və ya ləyaqəti alçaldan rəftar və ya </a:t>
            </a:r>
            <a:r>
              <a:rPr lang="az-Latn-AZ" sz="2400" b="1" dirty="0" smtClean="0">
                <a:latin typeface="Times New Roman" pitchFamily="18" charset="0"/>
                <a:cs typeface="Times New Roman" pitchFamily="18" charset="0"/>
              </a:rPr>
              <a:t>cəzanın qadağan olunmasının neqativ və pozitiv öhdəlikləri</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1412776"/>
            <a:ext cx="8208912" cy="5256584"/>
          </a:xfrm>
        </p:spPr>
        <p:txBody>
          <a:bodyPr>
            <a:noAutofit/>
          </a:bodyPr>
          <a:lstStyle/>
          <a:p>
            <a:pPr marL="457200" indent="-457200" algn="just">
              <a:buFont typeface="Wingdings" pitchFamily="2" charset="2"/>
              <a:buChar char="Ø"/>
            </a:pPr>
            <a:r>
              <a:rPr lang="az-Latn-AZ" sz="1600" dirty="0">
                <a:solidFill>
                  <a:schemeClr val="tx1"/>
                </a:solidFill>
                <a:latin typeface="Times New Roman" pitchFamily="18" charset="0"/>
                <a:cs typeface="Times New Roman" pitchFamily="18" charset="0"/>
              </a:rPr>
              <a:t>Neqativ öhdəlik dövlətlərdən tələb edir ki, qadağan olunmuş müəyyən fəaliyyətlərdən çəkinsinlər. Dövlətlər bütün dövlət orqanlarının, (məsələn, polis, təhlükəsizlik qüvvələri və digər hüquq-mühafizə orqanlarının qulluqçularının) hərəkətlərinə görə məsuliyyət daşıyırlar. Həmin şəxslərin əmrləri əsasında, yaxud öz mülahizələri əsasında hərəkət etməsindən asılı olmayaraq, belə hərəkətlərə görə dövlətlər məsuliyyət daşıyırlar.</a:t>
            </a:r>
          </a:p>
          <a:p>
            <a:pPr marL="457200" indent="-457200" algn="just">
              <a:buFont typeface="Wingdings" pitchFamily="2" charset="2"/>
              <a:buChar char="Ø"/>
            </a:pPr>
            <a:r>
              <a:rPr lang="az-Latn-AZ" sz="1600" dirty="0">
                <a:solidFill>
                  <a:schemeClr val="tx1"/>
                </a:solidFill>
                <a:latin typeface="Times New Roman" pitchFamily="18" charset="0"/>
                <a:cs typeface="Times New Roman" pitchFamily="18" charset="0"/>
              </a:rPr>
              <a:t>Pozitiv öhdəliklər dövlətlərdən tələb edir ki, 3-cü maddəyə zidd olan rəftardan, şəxsi müdafiə etsinlər və belə rəftar barədə bütün iddiaları araşdırsınlar. Pozitiv hərəkətlər, məsələn, cinayət törətməklə şübhəli şəxslərin tutulmasına və həbs edilməsinə görə cavabdehlik daşıyan personalın təliminin təmin edilməsini ehtiva edə bilər. Yəni polis işçilərinə öyrətməlisiniz ki, işgəncə vermək bəyənilən bir davranış deyildir, ona görə məsuliyyət yaranır və belə hallardan uzaq durulmalıdır. Dövlət öz vəzifələrini ötürdüyü digər şəxslərin hərəkətlərinə görə də məsuliyyətdən yaxasını kənara çəkə bilməz. AİHM aydın surətdə bəyan edib ki, dövlətlər işgəncə qadağasını pozan rəftara görə özəl şəxslərin cəzalandırılmasına və ya belə rəftardan çəkindirilməsinə imkan verən qanunvericilik bazasını yaratmaq öhdəliyini daşıyırlar. </a:t>
            </a:r>
            <a:r>
              <a:rPr lang="az-Latn-AZ" sz="1600" dirty="0">
                <a:solidFill>
                  <a:schemeClr val="tx1"/>
                </a:solidFill>
                <a:latin typeface="Times New Roman" pitchFamily="18" charset="0"/>
                <a:cs typeface="Times New Roman" pitchFamily="18" charset="0"/>
              </a:rPr>
              <a:t>(A Birləşmiş Krallığa qarşı, 23.09.1998</a:t>
            </a:r>
            <a:r>
              <a:rPr lang="az-Latn-AZ" sz="1600" dirty="0" smtClean="0">
                <a:solidFill>
                  <a:schemeClr val="tx1"/>
                </a:solidFill>
                <a:latin typeface="Times New Roman" pitchFamily="18" charset="0"/>
                <a:cs typeface="Times New Roman" pitchFamily="18" charset="0"/>
              </a:rPr>
              <a:t>).</a:t>
            </a:r>
            <a:endParaRPr lang="az-Latn-AZ" sz="1600" dirty="0">
              <a:solidFill>
                <a:schemeClr val="tx1"/>
              </a:solidFill>
              <a:latin typeface="Times New Roman" pitchFamily="18" charset="0"/>
              <a:cs typeface="Times New Roman" pitchFamily="18" charset="0"/>
            </a:endParaRPr>
          </a:p>
          <a:p>
            <a:pPr algn="just"/>
            <a:r>
              <a:rPr lang="az-Latn-AZ" sz="1600" dirty="0" smtClean="0">
                <a:solidFill>
                  <a:schemeClr val="tx1"/>
                </a:solidFill>
                <a:latin typeface="Times New Roman" pitchFamily="18" charset="0"/>
                <a:cs typeface="Times New Roman" pitchFamily="18" charset="0"/>
              </a:rPr>
              <a:t>	AİHM </a:t>
            </a:r>
            <a:r>
              <a:rPr lang="az-Latn-AZ" sz="1600" dirty="0">
                <a:solidFill>
                  <a:schemeClr val="tx1"/>
                </a:solidFill>
                <a:latin typeface="Times New Roman" pitchFamily="18" charset="0"/>
                <a:cs typeface="Times New Roman" pitchFamily="18" charset="0"/>
              </a:rPr>
              <a:t>3-cü maddəsinin qadağan etdiyi davranma dərəcəsini ilk dəfə “Yunanıstan işində” fərqləndirərək qeyd etdi ki, “Bütün işgəncələri qeyri-insani və ya ləyaqəti alçaldan rəftar hesab etmək, qeyri-insani rəftarı isə, öz növbəsində ləyaqəti alçaldan rəftar hesab etmək lazımdır. </a:t>
            </a:r>
            <a:r>
              <a:rPr lang="az-Latn-AZ" sz="1600" dirty="0">
                <a:solidFill>
                  <a:schemeClr val="tx1"/>
                </a:solidFill>
                <a:latin typeface="Times New Roman" pitchFamily="18" charset="0"/>
                <a:cs typeface="Times New Roman" pitchFamily="18" charset="0"/>
              </a:rPr>
              <a:t>Qeyri insani rəftar anlayışı ən azı elə rəftarı əhatə edir ki, kəskin mənəvi və ya fiziki əzablar verilir, halbuki, konkret situasiyada buna haqq qazandırmaq olmaz. </a:t>
            </a:r>
          </a:p>
        </p:txBody>
      </p:sp>
    </p:spTree>
    <p:extLst>
      <p:ext uri="{BB962C8B-B14F-4D97-AF65-F5344CB8AC3E}">
        <p14:creationId xmlns:p14="http://schemas.microsoft.com/office/powerpoint/2010/main" val="519293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368151"/>
          </a:xfrm>
        </p:spPr>
        <p:txBody>
          <a:bodyPr>
            <a:noAutofit/>
          </a:bodyPr>
          <a:lstStyle/>
          <a:p>
            <a:r>
              <a:rPr lang="az-Latn-AZ" sz="3000" b="1" dirty="0" smtClean="0"/>
              <a:t>Məhkəmə qadağan edilən davranışın üç kateqoriyası arasında fərq qoydu: </a:t>
            </a:r>
            <a:r>
              <a:rPr lang="ru-RU" sz="3000" b="1" dirty="0" smtClean="0"/>
              <a:t/>
            </a:r>
            <a:br>
              <a:rPr lang="ru-RU" sz="3000" b="1" dirty="0" smtClean="0"/>
            </a:br>
            <a:endParaRPr lang="ru-RU" sz="3000" b="1" dirty="0"/>
          </a:p>
        </p:txBody>
      </p:sp>
      <p:sp>
        <p:nvSpPr>
          <p:cNvPr id="3" name="Подзаголовок 2"/>
          <p:cNvSpPr>
            <a:spLocks noGrp="1"/>
          </p:cNvSpPr>
          <p:nvPr>
            <p:ph type="subTitle" idx="1"/>
          </p:nvPr>
        </p:nvSpPr>
        <p:spPr>
          <a:xfrm>
            <a:off x="1115616" y="1988840"/>
            <a:ext cx="6984776" cy="3240360"/>
          </a:xfrm>
        </p:spPr>
        <p:style>
          <a:lnRef idx="2">
            <a:schemeClr val="accent3"/>
          </a:lnRef>
          <a:fillRef idx="1">
            <a:schemeClr val="lt1"/>
          </a:fillRef>
          <a:effectRef idx="0">
            <a:schemeClr val="accent3"/>
          </a:effectRef>
          <a:fontRef idx="minor">
            <a:schemeClr val="dk1"/>
          </a:fontRef>
        </p:style>
        <p:txBody>
          <a:bodyPr>
            <a:normAutofit/>
          </a:bodyPr>
          <a:lstStyle/>
          <a:p>
            <a:pPr marL="457200" indent="-457200" algn="just">
              <a:buFont typeface="Arial" pitchFamily="34" charset="0"/>
              <a:buChar char="•"/>
            </a:pPr>
            <a:r>
              <a:rPr lang="az-Latn-AZ" sz="2200" i="1" dirty="0">
                <a:solidFill>
                  <a:schemeClr val="tx1"/>
                </a:solidFill>
                <a:latin typeface="Times New Roman" pitchFamily="18" charset="0"/>
                <a:cs typeface="Times New Roman" pitchFamily="18" charset="0"/>
              </a:rPr>
              <a:t>İşgəncə</a:t>
            </a:r>
            <a:r>
              <a:rPr lang="az-Latn-AZ" sz="2200" dirty="0">
                <a:solidFill>
                  <a:schemeClr val="tx1"/>
                </a:solidFill>
                <a:latin typeface="Times New Roman" pitchFamily="18" charset="0"/>
                <a:cs typeface="Times New Roman" pitchFamily="18" charset="0"/>
              </a:rPr>
              <a:t> – çox ciddi və amansız əzablar doğuran, bilərəkdən edilən qeyri-insani rəftar; </a:t>
            </a:r>
            <a:endParaRPr lang="ru-RU" sz="2200" dirty="0">
              <a:solidFill>
                <a:schemeClr val="tx1"/>
              </a:solidFill>
              <a:latin typeface="Times New Roman" pitchFamily="18" charset="0"/>
              <a:cs typeface="Times New Roman" pitchFamily="18" charset="0"/>
            </a:endParaRPr>
          </a:p>
          <a:p>
            <a:pPr algn="just"/>
            <a:r>
              <a:rPr lang="az-Latn-AZ" sz="2200" dirty="0">
                <a:solidFill>
                  <a:schemeClr val="tx1"/>
                </a:solidFill>
                <a:latin typeface="Times New Roman" pitchFamily="18" charset="0"/>
                <a:cs typeface="Times New Roman" pitchFamily="18" charset="0"/>
              </a:rPr>
              <a:t>•  </a:t>
            </a:r>
            <a:r>
              <a:rPr lang="az-Latn-AZ" sz="2200" i="1" dirty="0">
                <a:solidFill>
                  <a:schemeClr val="tx1"/>
                </a:solidFill>
                <a:latin typeface="Times New Roman" pitchFamily="18" charset="0"/>
                <a:cs typeface="Times New Roman" pitchFamily="18" charset="0"/>
              </a:rPr>
              <a:t>Qeyri-insani rəftar </a:t>
            </a:r>
            <a:r>
              <a:rPr lang="az-Latn-AZ" sz="2200" dirty="0">
                <a:solidFill>
                  <a:schemeClr val="tx1"/>
                </a:solidFill>
                <a:latin typeface="Times New Roman" pitchFamily="18" charset="0"/>
                <a:cs typeface="Times New Roman" pitchFamily="18" charset="0"/>
              </a:rPr>
              <a:t>– güclü fiziki və mənəvi əzablar vermə; </a:t>
            </a:r>
            <a:endParaRPr lang="ru-RU" sz="2200" dirty="0">
              <a:solidFill>
                <a:schemeClr val="tx1"/>
              </a:solidFill>
              <a:latin typeface="Times New Roman" pitchFamily="18" charset="0"/>
              <a:cs typeface="Times New Roman" pitchFamily="18" charset="0"/>
            </a:endParaRPr>
          </a:p>
          <a:p>
            <a:pPr algn="just"/>
            <a:r>
              <a:rPr lang="az-Latn-AZ" sz="2200" dirty="0">
                <a:solidFill>
                  <a:schemeClr val="tx1"/>
                </a:solidFill>
                <a:latin typeface="Times New Roman" pitchFamily="18" charset="0"/>
                <a:cs typeface="Times New Roman" pitchFamily="18" charset="0"/>
              </a:rPr>
              <a:t>•  </a:t>
            </a:r>
            <a:r>
              <a:rPr lang="az-Latn-AZ" sz="2200" i="1" dirty="0">
                <a:solidFill>
                  <a:schemeClr val="tx1"/>
                </a:solidFill>
                <a:latin typeface="Times New Roman" pitchFamily="18" charset="0"/>
                <a:cs typeface="Times New Roman" pitchFamily="18" charset="0"/>
              </a:rPr>
              <a:t>Ləyaqəti alçaldan rəftar </a:t>
            </a:r>
            <a:r>
              <a:rPr lang="az-Latn-AZ" sz="2200" dirty="0">
                <a:solidFill>
                  <a:schemeClr val="tx1"/>
                </a:solidFill>
                <a:latin typeface="Times New Roman" pitchFamily="18" charset="0"/>
                <a:cs typeface="Times New Roman" pitchFamily="18" charset="0"/>
              </a:rPr>
              <a:t>– qurbanlarda qorxu, ağrı və natamamlıq hissi yaratmağa yönələn pis rəftar; belə rəftar onları alçalda və rüsvay edə bilər və ola bilsin ki, onların fiziki və ya mənəvi müqavimətini qıra bilər</a:t>
            </a:r>
            <a:r>
              <a:rPr lang="az-Latn-AZ" sz="2200" dirty="0" smtClean="0">
                <a:solidFill>
                  <a:schemeClr val="tx1"/>
                </a:solidFill>
                <a:latin typeface="Times New Roman" pitchFamily="18" charset="0"/>
                <a:cs typeface="Times New Roman" pitchFamily="18" charset="0"/>
              </a:rPr>
              <a:t>. </a:t>
            </a:r>
          </a:p>
          <a:p>
            <a:endParaRPr lang="ru-RU" sz="2200" dirty="0"/>
          </a:p>
        </p:txBody>
      </p:sp>
    </p:spTree>
    <p:extLst>
      <p:ext uri="{BB962C8B-B14F-4D97-AF65-F5344CB8AC3E}">
        <p14:creationId xmlns:p14="http://schemas.microsoft.com/office/powerpoint/2010/main" val="2227831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1296143"/>
          </a:xfrm>
        </p:spPr>
        <p:txBody>
          <a:bodyPr>
            <a:normAutofit fontScale="90000"/>
          </a:bodyPr>
          <a:lstStyle/>
          <a:p>
            <a:r>
              <a:rPr lang="az-Latn-AZ" dirty="0" smtClean="0"/>
              <a:t>Şəxsi həyata hörmət etmək öhdəliyinin pozitiv aspekti</a:t>
            </a:r>
            <a:endParaRPr lang="ru-RU" dirty="0"/>
          </a:p>
        </p:txBody>
      </p:sp>
      <p:sp>
        <p:nvSpPr>
          <p:cNvPr id="3" name="Подзаголовок 2"/>
          <p:cNvSpPr>
            <a:spLocks noGrp="1"/>
          </p:cNvSpPr>
          <p:nvPr>
            <p:ph type="subTitle" idx="1"/>
          </p:nvPr>
        </p:nvSpPr>
        <p:spPr>
          <a:xfrm>
            <a:off x="899592" y="2348880"/>
            <a:ext cx="7344816" cy="3744416"/>
          </a:xfrm>
        </p:spPr>
        <p:txBody>
          <a:bodyPr>
            <a:normAutofit/>
          </a:bodyPr>
          <a:lstStyle/>
          <a:p>
            <a:pPr marL="457200" indent="-457200" algn="just">
              <a:buFont typeface="Arial" pitchFamily="34" charset="0"/>
              <a:buChar char="•"/>
            </a:pPr>
            <a:r>
              <a:rPr lang="az-Latn-AZ" dirty="0" smtClean="0">
                <a:latin typeface="Times New Roman" pitchFamily="18" charset="0"/>
                <a:cs typeface="Times New Roman" pitchFamily="18" charset="0"/>
              </a:rPr>
              <a:t>Şəxsi həyat;</a:t>
            </a:r>
          </a:p>
          <a:p>
            <a:pPr marL="457200" indent="-457200" algn="just">
              <a:buFont typeface="Arial" pitchFamily="34" charset="0"/>
              <a:buChar char="•"/>
            </a:pPr>
            <a:r>
              <a:rPr lang="az-Latn-AZ" dirty="0" smtClean="0">
                <a:latin typeface="Times New Roman" pitchFamily="18" charset="0"/>
                <a:cs typeface="Times New Roman" pitchFamily="18" charset="0"/>
              </a:rPr>
              <a:t>Ailə həyatı;</a:t>
            </a:r>
          </a:p>
          <a:p>
            <a:pPr marL="457200" indent="-457200" algn="just">
              <a:buFont typeface="Arial" pitchFamily="34" charset="0"/>
              <a:buChar char="•"/>
            </a:pPr>
            <a:r>
              <a:rPr lang="az-Latn-AZ" dirty="0" smtClean="0">
                <a:latin typeface="Times New Roman" pitchFamily="18" charset="0"/>
                <a:cs typeface="Times New Roman" pitchFamily="18" charset="0"/>
              </a:rPr>
              <a:t>Mənzil toxunulmazlığı;</a:t>
            </a:r>
          </a:p>
          <a:p>
            <a:pPr marL="457200" indent="-457200" algn="just">
              <a:buFont typeface="Arial" pitchFamily="34" charset="0"/>
              <a:buChar char="•"/>
            </a:pPr>
            <a:r>
              <a:rPr lang="az-Latn-AZ" dirty="0" smtClean="0">
                <a:latin typeface="Times New Roman" pitchFamily="18" charset="0"/>
                <a:cs typeface="Times New Roman" pitchFamily="18" charset="0"/>
              </a:rPr>
              <a:t>Yazışma sirri;</a:t>
            </a:r>
          </a:p>
          <a:p>
            <a:pPr marL="457200" indent="-457200" algn="just">
              <a:buFont typeface="Arial" pitchFamily="34" charset="0"/>
              <a:buChar char="•"/>
            </a:pPr>
            <a:r>
              <a:rPr lang="az-Latn-AZ" dirty="0" smtClean="0">
                <a:latin typeface="Times New Roman" pitchFamily="18" charset="0"/>
                <a:cs typeface="Times New Roman" pitchFamily="18" charset="0"/>
              </a:rPr>
              <a:t>Sağlam ətraf mühittə yaşamaq hüququ.</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477894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293</TotalTime>
  <Words>1037</Words>
  <Application>Microsoft Office PowerPoint</Application>
  <PresentationFormat>Экран (4:3)</PresentationFormat>
  <Paragraphs>47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Avropa İnsan Hüquqları Konvensiyası altında pozitiv öhdəliklər (Positive obligations under the ECHR)</vt:lpstr>
      <vt:lpstr>Hər bir hüququqa üç cür öhdəlik doğura bilən hüquq kimi baxılır</vt:lpstr>
      <vt:lpstr>Pozitiv öhdəlik nədir?</vt:lpstr>
      <vt:lpstr>Pozitiv öhdəliyin növləri</vt:lpstr>
      <vt:lpstr>Yaşamaq hüququ</vt:lpstr>
      <vt:lpstr>Yaşamaq hüququnu qorumaq üzrə pozitiv öhdəliyin tətbiq dairəsindən xaric edilən faktorlar</vt:lpstr>
      <vt:lpstr>İşgəncə,  qeyri-insani və ya ləyaqəti alçaldan rəftar və ya cəzanın qadağan olunmasının neqativ və pozitiv öhdəlikləri</vt:lpstr>
      <vt:lpstr>Məhkəmə qadağan edilən davranışın üç kateqoriyası arasında fərq qoydu:  </vt:lpstr>
      <vt:lpstr>Şəxsi həyata hörmət etmək öhdəliyinin pozitiv aspekti</vt:lpstr>
      <vt:lpstr>Plüralizmin müdafiəsi</vt:lpstr>
      <vt:lpstr>Mülkiyyət hüququ</vt:lpstr>
      <vt:lpstr>Təhsil hüququ və ya «Lazımsız təhsil»</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35</cp:revision>
  <dcterms:created xsi:type="dcterms:W3CDTF">2015-06-01T04:13:21Z</dcterms:created>
  <dcterms:modified xsi:type="dcterms:W3CDTF">2015-06-01T09:06:49Z</dcterms:modified>
</cp:coreProperties>
</file>