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78" r:id="rId3"/>
    <p:sldId id="284" r:id="rId4"/>
    <p:sldId id="275" r:id="rId5"/>
    <p:sldId id="280" r:id="rId6"/>
    <p:sldId id="279" r:id="rId7"/>
    <p:sldId id="277" r:id="rId8"/>
    <p:sldId id="281" r:id="rId9"/>
    <p:sldId id="272" r:id="rId10"/>
    <p:sldId id="283"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73002" autoAdjust="0"/>
  </p:normalViewPr>
  <p:slideViewPr>
    <p:cSldViewPr>
      <p:cViewPr varScale="1">
        <p:scale>
          <a:sx n="92" d="100"/>
          <a:sy n="92" d="100"/>
        </p:scale>
        <p:origin x="-13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2B6C8F-EF06-41AA-80CA-E185968605EC}" type="datetimeFigureOut">
              <a:rPr lang="ru-RU" smtClean="0"/>
              <a:pPr/>
              <a:t>07.07.2016</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B2889-AB84-44A3-946C-E20763A16AC5}" type="slidenum">
              <a:rPr lang="ru-RU" smtClean="0"/>
              <a:pPr/>
              <a:t>‹#›</a:t>
            </a:fld>
            <a:endParaRPr lang="ru-RU"/>
          </a:p>
        </p:txBody>
      </p:sp>
    </p:spTree>
    <p:extLst>
      <p:ext uri="{BB962C8B-B14F-4D97-AF65-F5344CB8AC3E}">
        <p14:creationId xmlns:p14="http://schemas.microsoft.com/office/powerpoint/2010/main" val="3098639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err="1" smtClean="0"/>
              <a:t>Məhkəmə</a:t>
            </a:r>
            <a:r>
              <a:rPr lang="en-GB" dirty="0" smtClean="0"/>
              <a:t> </a:t>
            </a:r>
            <a:r>
              <a:rPr lang="en-GB" dirty="0" err="1" smtClean="0"/>
              <a:t>Konvensiyanın</a:t>
            </a:r>
            <a:r>
              <a:rPr lang="en-GB" dirty="0" smtClean="0"/>
              <a:t> </a:t>
            </a:r>
            <a:r>
              <a:rPr lang="en-GB" dirty="0" err="1" smtClean="0"/>
              <a:t>canlı</a:t>
            </a:r>
            <a:r>
              <a:rPr lang="en-GB" dirty="0" smtClean="0"/>
              <a:t> </a:t>
            </a:r>
            <a:r>
              <a:rPr lang="en-GB" dirty="0" err="1" smtClean="0"/>
              <a:t>orqanizm</a:t>
            </a:r>
            <a:r>
              <a:rPr lang="en-GB" dirty="0" smtClean="0"/>
              <a:t> </a:t>
            </a:r>
            <a:r>
              <a:rPr lang="en-GB" dirty="0" err="1" smtClean="0"/>
              <a:t>olmasını</a:t>
            </a:r>
            <a:r>
              <a:rPr lang="en-GB" dirty="0" smtClean="0"/>
              <a:t> ilk </a:t>
            </a:r>
            <a:r>
              <a:rPr lang="en-GB" dirty="0" err="1" smtClean="0"/>
              <a:t>dəfə</a:t>
            </a:r>
            <a:r>
              <a:rPr lang="en-GB" dirty="0" smtClean="0"/>
              <a:t> 1978-ci </a:t>
            </a:r>
            <a:r>
              <a:rPr lang="en-GB" dirty="0" err="1" smtClean="0"/>
              <a:t>il</a:t>
            </a:r>
            <a:r>
              <a:rPr lang="en-GB" dirty="0" smtClean="0"/>
              <a:t> </a:t>
            </a:r>
            <a:r>
              <a:rPr lang="en-GB" dirty="0" err="1" smtClean="0"/>
              <a:t>tarixli</a:t>
            </a:r>
            <a:r>
              <a:rPr lang="en-GB" dirty="0" smtClean="0"/>
              <a:t> </a:t>
            </a:r>
            <a:r>
              <a:rPr lang="en-GB" dirty="0" err="1" smtClean="0"/>
              <a:t>Tyrer</a:t>
            </a:r>
            <a:r>
              <a:rPr lang="en-GB" dirty="0" smtClean="0"/>
              <a:t> </a:t>
            </a:r>
            <a:r>
              <a:rPr lang="en-GB" dirty="0" err="1" smtClean="0"/>
              <a:t>Birləşmiş</a:t>
            </a:r>
            <a:r>
              <a:rPr lang="en-GB" dirty="0" smtClean="0"/>
              <a:t> </a:t>
            </a:r>
            <a:r>
              <a:rPr lang="en-GB" dirty="0" err="1" smtClean="0"/>
              <a:t>KRallığa</a:t>
            </a:r>
            <a:r>
              <a:rPr lang="en-GB" dirty="0" smtClean="0"/>
              <a:t> </a:t>
            </a:r>
            <a:r>
              <a:rPr lang="en-GB" dirty="0" err="1" smtClean="0"/>
              <a:t>qarşı</a:t>
            </a:r>
            <a:r>
              <a:rPr lang="en-GB" dirty="0" smtClean="0"/>
              <a:t> </a:t>
            </a:r>
            <a:r>
              <a:rPr lang="en-GB" dirty="0" err="1" smtClean="0"/>
              <a:t>qərarında</a:t>
            </a:r>
            <a:r>
              <a:rPr lang="en-GB" dirty="0" smtClean="0"/>
              <a:t> </a:t>
            </a:r>
            <a:r>
              <a:rPr lang="en-GB" dirty="0" err="1" smtClean="0"/>
              <a:t>etiraf</a:t>
            </a:r>
            <a:r>
              <a:rPr lang="en-GB" dirty="0" smtClean="0"/>
              <a:t> </a:t>
            </a:r>
            <a:r>
              <a:rPr lang="en-GB" dirty="0" err="1" smtClean="0"/>
              <a:t>etmişdir</a:t>
            </a:r>
            <a:r>
              <a:rPr lang="en-GB" dirty="0" smtClean="0"/>
              <a:t>. </a:t>
            </a:r>
            <a:endParaRPr lang="az-Latn-AZ" dirty="0" smtClean="0"/>
          </a:p>
          <a:p>
            <a:endParaRPr lang="az-Latn-AZ" dirty="0" smtClean="0"/>
          </a:p>
          <a:p>
            <a:r>
              <a:rPr lang="en-US" dirty="0" smtClean="0"/>
              <a:t>The Court had to decide whether judicial corporal punishment of juveniles amounts to degrading punishment within the meaning of article 3 of the Convention. The punishment, having the form of bare-skin birching carried out by a policeman at a police station, was prescribed by law and practiced in the Isle of Man, a dependent territory of the United Kingdom, with a significant degree of legislative autonomy. At the time, judicial corporal punishment had been abolished in the rest of the United Kingdom and was neither to be found in the vast majority of the other contracting states. In his submissions, the </a:t>
            </a:r>
            <a:r>
              <a:rPr lang="en-US" dirty="0" err="1" smtClean="0"/>
              <a:t>AttorneyGeneral</a:t>
            </a:r>
            <a:endParaRPr lang="en-US" dirty="0" smtClean="0"/>
          </a:p>
          <a:p>
            <a:r>
              <a:rPr lang="en-US" dirty="0" smtClean="0"/>
              <a:t>for the Isle of Man put forward the following argument: judicial corporal</a:t>
            </a:r>
          </a:p>
          <a:p>
            <a:r>
              <a:rPr lang="en-US" dirty="0" smtClean="0"/>
              <a:t>punishment could not be considered degrading because it ‘did not outrage public</a:t>
            </a:r>
          </a:p>
          <a:p>
            <a:r>
              <a:rPr lang="en-US" dirty="0" smtClean="0"/>
              <a:t>opinion in the Isle of Man’.4 The Court however rejected this argument. It noted that</a:t>
            </a:r>
          </a:p>
          <a:p>
            <a:r>
              <a:rPr lang="en-US" dirty="0" smtClean="0"/>
              <a:t>public acceptance of judicial corporal punishment could not constitute a criterion as to</a:t>
            </a:r>
          </a:p>
          <a:p>
            <a:r>
              <a:rPr lang="en-US" dirty="0" smtClean="0"/>
              <a:t>whether it is degrading or not, because the reason why people </a:t>
            </a:r>
            <a:r>
              <a:rPr lang="en-US" dirty="0" err="1" smtClean="0"/>
              <a:t>favour</a:t>
            </a:r>
            <a:r>
              <a:rPr lang="en-US" dirty="0" smtClean="0"/>
              <a:t> this type of</a:t>
            </a:r>
          </a:p>
          <a:p>
            <a:r>
              <a:rPr lang="en-US" dirty="0" smtClean="0"/>
              <a:t>punishment may well be the fact that corporal punishment is so degrading that it</a:t>
            </a:r>
          </a:p>
          <a:p>
            <a:r>
              <a:rPr lang="en-US" dirty="0" smtClean="0"/>
              <a:t>operates as a deterrent. It then went on to add:</a:t>
            </a:r>
          </a:p>
          <a:p>
            <a:r>
              <a:rPr lang="en-US" dirty="0" smtClean="0"/>
              <a:t>‘The Court must also recall that the Convention is a living</a:t>
            </a:r>
          </a:p>
          <a:p>
            <a:r>
              <a:rPr lang="en-US" dirty="0" smtClean="0"/>
              <a:t>instrument which, as the Commission rightly stressed, must be</a:t>
            </a:r>
          </a:p>
          <a:p>
            <a:r>
              <a:rPr lang="en-US" dirty="0" smtClean="0"/>
              <a:t>interpreted in the light of present-day conditions. In the case now</a:t>
            </a:r>
          </a:p>
          <a:p>
            <a:r>
              <a:rPr lang="en-US" dirty="0" smtClean="0"/>
              <a:t>before it the Court cannot but be influenced by the developments and</a:t>
            </a:r>
          </a:p>
          <a:p>
            <a:r>
              <a:rPr lang="en-US" dirty="0" smtClean="0"/>
              <a:t>commonly accepted standards in the penal policy of the member States</a:t>
            </a:r>
          </a:p>
          <a:p>
            <a:r>
              <a:rPr lang="en-US" dirty="0" smtClean="0"/>
              <a:t>of the Council of Europe in this field.’</a:t>
            </a:r>
          </a:p>
          <a:p>
            <a:r>
              <a:rPr lang="en-US" dirty="0" smtClean="0"/>
              <a:t>5</a:t>
            </a:r>
            <a:endParaRPr lang="ru-RU" dirty="0"/>
          </a:p>
        </p:txBody>
      </p:sp>
      <p:sp>
        <p:nvSpPr>
          <p:cNvPr id="4" name="Slide Number Placeholder 3"/>
          <p:cNvSpPr>
            <a:spLocks noGrp="1"/>
          </p:cNvSpPr>
          <p:nvPr>
            <p:ph type="sldNum" sz="quarter" idx="10"/>
          </p:nvPr>
        </p:nvSpPr>
        <p:spPr/>
        <p:txBody>
          <a:bodyPr/>
          <a:lstStyle/>
          <a:p>
            <a:fld id="{154B2889-AB84-44A3-946C-E20763A16AC5}" type="slidenum">
              <a:rPr lang="ru-RU" smtClean="0"/>
              <a:pPr/>
              <a:t>5</a:t>
            </a:fld>
            <a:endParaRPr lang="ru-RU"/>
          </a:p>
        </p:txBody>
      </p:sp>
    </p:spTree>
    <p:extLst>
      <p:ext uri="{BB962C8B-B14F-4D97-AF65-F5344CB8AC3E}">
        <p14:creationId xmlns:p14="http://schemas.microsoft.com/office/powerpoint/2010/main" val="1841732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154B2889-AB84-44A3-946C-E20763A16AC5}" type="slidenum">
              <a:rPr lang="ru-RU" smtClean="0"/>
              <a:pPr/>
              <a:t>6</a:t>
            </a:fld>
            <a:endParaRPr lang="ru-RU"/>
          </a:p>
        </p:txBody>
      </p:sp>
    </p:spTree>
    <p:extLst>
      <p:ext uri="{BB962C8B-B14F-4D97-AF65-F5344CB8AC3E}">
        <p14:creationId xmlns:p14="http://schemas.microsoft.com/office/powerpoint/2010/main" val="810566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154B2889-AB84-44A3-946C-E20763A16AC5}" type="slidenum">
              <a:rPr lang="ru-RU" smtClean="0"/>
              <a:pPr/>
              <a:t>7</a:t>
            </a:fld>
            <a:endParaRPr lang="ru-RU"/>
          </a:p>
        </p:txBody>
      </p:sp>
    </p:spTree>
    <p:extLst>
      <p:ext uri="{BB962C8B-B14F-4D97-AF65-F5344CB8AC3E}">
        <p14:creationId xmlns:p14="http://schemas.microsoft.com/office/powerpoint/2010/main" val="3639962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z-Latn-AZ" dirty="0" smtClean="0"/>
              <a:t>Dördüncü instansiya;</a:t>
            </a:r>
          </a:p>
          <a:p>
            <a:r>
              <a:rPr lang="az-Latn-AZ" dirty="0" smtClean="0"/>
              <a:t>Ədalətsizlik</a:t>
            </a:r>
            <a:r>
              <a:rPr lang="az-Latn-AZ" baseline="0" dirty="0" smtClean="0"/>
              <a:t> və özbaşınalığın aşkar olunmaması;</a:t>
            </a:r>
          </a:p>
          <a:p>
            <a:r>
              <a:rPr lang="az-Latn-AZ" baseline="0" dirty="0" smtClean="0"/>
              <a:t>Məqsəd və vasitələr arasında çatışmazlığın olmaması;</a:t>
            </a:r>
          </a:p>
          <a:p>
            <a:r>
              <a:rPr lang="az-Latn-AZ" baseline="0" dirty="0" smtClean="0"/>
              <a:t>Digər nisvbətən birbaşa substantiv məsələlər;</a:t>
            </a:r>
          </a:p>
          <a:p>
            <a:r>
              <a:rPr lang="az-Latn-AZ" baseline="0" dirty="0" smtClean="0"/>
              <a:t>Əsassız şikayətlər: sübutların olmaması;</a:t>
            </a:r>
          </a:p>
          <a:p>
            <a:r>
              <a:rPr lang="az-Latn-AZ" baseline="0" dirty="0" smtClean="0"/>
              <a:t>Qarışıq yaxud reallığa uyğun olmayan şikayətlər. </a:t>
            </a:r>
            <a:endParaRPr lang="en-US" baseline="0" dirty="0" smtClean="0"/>
          </a:p>
          <a:p>
            <a:endParaRPr lang="en-US" baseline="0" dirty="0" smtClean="0"/>
          </a:p>
          <a:p>
            <a:endParaRPr lang="en-US" baseline="0" dirty="0" smtClean="0"/>
          </a:p>
          <a:p>
            <a:endParaRPr lang="en-US" baseline="0" dirty="0" smtClean="0"/>
          </a:p>
          <a:p>
            <a:pPr eaLnBrk="1" hangingPunct="1">
              <a:lnSpc>
                <a:spcPct val="80000"/>
              </a:lnSpc>
            </a:pPr>
            <a:r>
              <a:rPr lang="az-Latn-AZ" altLang="ru-RU" sz="1200" dirty="0" smtClean="0">
                <a:cs typeface="Times New Roman" pitchFamily="18" charset="0"/>
              </a:rPr>
              <a:t>Ratione personae (şəxsə görə yurisdiksiya)- birbaşa və dolayı qurban</a:t>
            </a:r>
          </a:p>
          <a:p>
            <a:pPr eaLnBrk="1" hangingPunct="1">
              <a:lnSpc>
                <a:spcPct val="80000"/>
              </a:lnSpc>
            </a:pPr>
            <a:r>
              <a:rPr lang="az-Latn-AZ" altLang="ru-RU" sz="1200" dirty="0" smtClean="0">
                <a:cs typeface="Times New Roman" pitchFamily="18" charset="0"/>
              </a:rPr>
              <a:t>Ratione loci (məkana görə yurisdiksiya) - ərazi</a:t>
            </a:r>
          </a:p>
          <a:p>
            <a:pPr eaLnBrk="1" hangingPunct="1">
              <a:lnSpc>
                <a:spcPct val="80000"/>
              </a:lnSpc>
            </a:pPr>
            <a:r>
              <a:rPr lang="az-Latn-AZ" altLang="ru-RU" sz="1200" dirty="0" smtClean="0">
                <a:cs typeface="Times New Roman" pitchFamily="18" charset="0"/>
              </a:rPr>
              <a:t>Ratione temporis (zamana görə yurisdiksiya)- 15 aprel 2002-dən sonrakı pozuntular</a:t>
            </a:r>
          </a:p>
          <a:p>
            <a:pPr eaLnBrk="1" hangingPunct="1">
              <a:lnSpc>
                <a:spcPct val="80000"/>
              </a:lnSpc>
            </a:pPr>
            <a:r>
              <a:rPr lang="az-Latn-AZ" altLang="ru-RU" sz="1200" dirty="0" smtClean="0">
                <a:cs typeface="Times New Roman" pitchFamily="18" charset="0"/>
              </a:rPr>
              <a:t>Ratione materiae (məzmuna görə yurisdiksiya)- Konvensiya və Protokollarla qorunan hüquqlar</a:t>
            </a:r>
          </a:p>
          <a:p>
            <a:pPr eaLnBrk="1" hangingPunct="1">
              <a:lnSpc>
                <a:spcPct val="80000"/>
              </a:lnSpc>
            </a:pPr>
            <a:r>
              <a:rPr lang="az-Latn-AZ" altLang="ru-RU" sz="1200" dirty="0" smtClean="0">
                <a:cs typeface="Times New Roman" pitchFamily="18" charset="0"/>
              </a:rPr>
              <a:t>Səmərəli daxili müdafiə vasitələri tükəndirilməsi</a:t>
            </a:r>
          </a:p>
          <a:p>
            <a:pPr eaLnBrk="1" hangingPunct="1">
              <a:lnSpc>
                <a:spcPct val="80000"/>
              </a:lnSpc>
            </a:pPr>
            <a:r>
              <a:rPr lang="az-Latn-AZ" altLang="ru-RU" sz="1200" dirty="0" smtClean="0">
                <a:cs typeface="Times New Roman" pitchFamily="18" charset="0"/>
              </a:rPr>
              <a:t>6 ay qaydası (iş üzrə son qərarın çıxarıldığı tarixdən 6 ay ərzində şikayət edilməlidir)</a:t>
            </a:r>
          </a:p>
          <a:p>
            <a:pPr eaLnBrk="1" hangingPunct="1">
              <a:lnSpc>
                <a:spcPct val="80000"/>
              </a:lnSpc>
            </a:pPr>
            <a:r>
              <a:rPr lang="az-Latn-AZ" altLang="ru-RU" sz="1200" dirty="0" smtClean="0">
                <a:cs typeface="Times New Roman" pitchFamily="18" charset="0"/>
              </a:rPr>
              <a:t>Ərizə anonim olmamalı </a:t>
            </a:r>
          </a:p>
          <a:p>
            <a:pPr algn="just" eaLnBrk="1" hangingPunct="1">
              <a:lnSpc>
                <a:spcPct val="80000"/>
              </a:lnSpc>
              <a:spcBef>
                <a:spcPct val="0"/>
              </a:spcBef>
            </a:pPr>
            <a:r>
              <a:rPr lang="az-Latn-AZ" altLang="ru-RU" sz="1200" dirty="0" smtClean="0">
                <a:cs typeface="Times New Roman" pitchFamily="18" charset="0"/>
              </a:rPr>
              <a:t>Ərizə Konvensiyanın və ya ona dair Protokolların müddəalarına uyğundur, açıq-aşkar əsassız deyil və ya fərdi müraciət hüququndan sui-istifadə deyil </a:t>
            </a:r>
          </a:p>
          <a:p>
            <a:pPr algn="just" eaLnBrk="1" hangingPunct="1">
              <a:lnSpc>
                <a:spcPct val="80000"/>
              </a:lnSpc>
              <a:spcBef>
                <a:spcPct val="0"/>
              </a:spcBef>
            </a:pPr>
            <a:r>
              <a:rPr lang="az-Latn-AZ" altLang="ru-RU" sz="1200" dirty="0" smtClean="0">
                <a:cs typeface="Times New Roman" pitchFamily="18" charset="0"/>
              </a:rPr>
              <a:t>Mahiyyətcə Məhkəmənin artıq baxdığı məsələ ilə eyni olmamalı, yaxud beynəlxalq araşdırmanın və ya tənzimləmənin digər proseduranın predmeti ol</a:t>
            </a:r>
            <a:r>
              <a:rPr lang="en-US" altLang="ru-RU" sz="1200" dirty="0" err="1" smtClean="0">
                <a:cs typeface="Times New Roman" pitchFamily="18" charset="0"/>
              </a:rPr>
              <a:t>mamal</a:t>
            </a:r>
            <a:r>
              <a:rPr lang="az-Latn-AZ" altLang="ru-RU" sz="1200" dirty="0" smtClean="0">
                <a:cs typeface="Times New Roman" pitchFamily="18" charset="0"/>
              </a:rPr>
              <a:t>ı və işə aid yeni faktları əks etdirməlidir </a:t>
            </a:r>
          </a:p>
          <a:p>
            <a:pPr eaLnBrk="1" hangingPunct="1">
              <a:lnSpc>
                <a:spcPct val="80000"/>
              </a:lnSpc>
            </a:pPr>
            <a:r>
              <a:rPr lang="az-Latn-AZ" altLang="ru-RU" sz="1200" dirty="0" smtClean="0">
                <a:cs typeface="Times New Roman" pitchFamily="18" charset="0"/>
              </a:rPr>
              <a:t>Ə</a:t>
            </a:r>
            <a:r>
              <a:rPr lang="ru-RU" altLang="ru-RU" sz="1200" dirty="0" err="1" smtClean="0">
                <a:cs typeface="Times New Roman" pitchFamily="18" charset="0"/>
              </a:rPr>
              <a:t>rizəçi</a:t>
            </a:r>
            <a:r>
              <a:rPr lang="az-Latn-AZ" altLang="ru-RU" sz="1200" dirty="0" smtClean="0">
                <a:cs typeface="Times New Roman" pitchFamily="18" charset="0"/>
              </a:rPr>
              <a:t>nin</a:t>
            </a:r>
            <a:r>
              <a:rPr lang="ru-RU" altLang="ru-RU" sz="1200" dirty="0" smtClean="0">
                <a:cs typeface="Times New Roman" pitchFamily="18" charset="0"/>
              </a:rPr>
              <a:t> </a:t>
            </a:r>
            <a:r>
              <a:rPr lang="ru-RU" altLang="ru-RU" sz="1200" dirty="0" err="1" smtClean="0">
                <a:cs typeface="Times New Roman" pitchFamily="18" charset="0"/>
              </a:rPr>
              <a:t>böyük</a:t>
            </a:r>
            <a:r>
              <a:rPr lang="ru-RU" altLang="ru-RU" sz="1200" dirty="0" smtClean="0">
                <a:cs typeface="Times New Roman" pitchFamily="18" charset="0"/>
              </a:rPr>
              <a:t> </a:t>
            </a:r>
            <a:r>
              <a:rPr lang="az-Latn-AZ" altLang="ru-RU" sz="1200" dirty="0" smtClean="0">
                <a:cs typeface="Times New Roman" pitchFamily="18" charset="0"/>
              </a:rPr>
              <a:t>(əhəmiyyətli) </a:t>
            </a:r>
            <a:r>
              <a:rPr lang="ru-RU" altLang="ru-RU" sz="1200" dirty="0" err="1" smtClean="0">
                <a:cs typeface="Times New Roman" pitchFamily="18" charset="0"/>
              </a:rPr>
              <a:t>zərərə</a:t>
            </a:r>
            <a:r>
              <a:rPr lang="ru-RU" altLang="ru-RU" sz="1200" dirty="0" smtClean="0">
                <a:cs typeface="Times New Roman" pitchFamily="18" charset="0"/>
              </a:rPr>
              <a:t> </a:t>
            </a:r>
            <a:r>
              <a:rPr lang="ru-RU" altLang="ru-RU" sz="1200" dirty="0" err="1" smtClean="0">
                <a:cs typeface="Times New Roman" pitchFamily="18" charset="0"/>
              </a:rPr>
              <a:t>məruz</a:t>
            </a:r>
            <a:r>
              <a:rPr lang="ru-RU" altLang="ru-RU" sz="1200" dirty="0" smtClean="0">
                <a:cs typeface="Times New Roman" pitchFamily="18" charset="0"/>
              </a:rPr>
              <a:t> </a:t>
            </a:r>
            <a:r>
              <a:rPr lang="ru-RU" altLang="ru-RU" sz="1200" dirty="0" err="1" smtClean="0">
                <a:cs typeface="Times New Roman" pitchFamily="18" charset="0"/>
              </a:rPr>
              <a:t>qal</a:t>
            </a:r>
            <a:r>
              <a:rPr lang="az-Latn-AZ" altLang="ru-RU" sz="1200" dirty="0" smtClean="0">
                <a:cs typeface="Times New Roman" pitchFamily="18" charset="0"/>
              </a:rPr>
              <a:t>ması (zərər böyük deyilsə belə  K</a:t>
            </a:r>
            <a:r>
              <a:rPr lang="ru-RU" altLang="ru-RU" sz="1200" dirty="0" err="1" smtClean="0">
                <a:cs typeface="Times New Roman" pitchFamily="18" charset="0"/>
              </a:rPr>
              <a:t>onvensiya</a:t>
            </a:r>
            <a:r>
              <a:rPr lang="ru-RU" altLang="ru-RU" sz="1200" dirty="0" smtClean="0">
                <a:cs typeface="Times New Roman" pitchFamily="18" charset="0"/>
              </a:rPr>
              <a:t> və </a:t>
            </a:r>
            <a:r>
              <a:rPr lang="ru-RU" altLang="ru-RU" sz="1200" dirty="0" err="1" smtClean="0">
                <a:cs typeface="Times New Roman" pitchFamily="18" charset="0"/>
              </a:rPr>
              <a:t>ona</a:t>
            </a:r>
            <a:r>
              <a:rPr lang="ru-RU" altLang="ru-RU" sz="1200" dirty="0" smtClean="0">
                <a:cs typeface="Times New Roman" pitchFamily="18" charset="0"/>
              </a:rPr>
              <a:t> </a:t>
            </a:r>
            <a:r>
              <a:rPr lang="ru-RU" altLang="ru-RU" sz="1200" dirty="0" err="1" smtClean="0">
                <a:cs typeface="Times New Roman" pitchFamily="18" charset="0"/>
              </a:rPr>
              <a:t>dair</a:t>
            </a:r>
            <a:r>
              <a:rPr lang="ru-RU" altLang="ru-RU" sz="1200" dirty="0" smtClean="0">
                <a:cs typeface="Times New Roman" pitchFamily="18" charset="0"/>
              </a:rPr>
              <a:t> </a:t>
            </a:r>
            <a:r>
              <a:rPr lang="ru-RU" altLang="ru-RU" sz="1200" dirty="0" err="1" smtClean="0">
                <a:cs typeface="Times New Roman" pitchFamily="18" charset="0"/>
              </a:rPr>
              <a:t>Protokollarda</a:t>
            </a:r>
            <a:r>
              <a:rPr lang="ru-RU" altLang="ru-RU" sz="1200" dirty="0" smtClean="0">
                <a:cs typeface="Times New Roman" pitchFamily="18" charset="0"/>
              </a:rPr>
              <a:t> </a:t>
            </a:r>
            <a:r>
              <a:rPr lang="ru-RU" altLang="ru-RU" sz="1200" dirty="0" err="1" smtClean="0">
                <a:cs typeface="Times New Roman" pitchFamily="18" charset="0"/>
              </a:rPr>
              <a:t>göstərilmiş</a:t>
            </a:r>
            <a:r>
              <a:rPr lang="ru-RU" altLang="ru-RU" sz="1200" dirty="0" smtClean="0">
                <a:cs typeface="Times New Roman" pitchFamily="18" charset="0"/>
              </a:rPr>
              <a:t> </a:t>
            </a:r>
            <a:r>
              <a:rPr lang="ru-RU" altLang="ru-RU" sz="1200" dirty="0" err="1" smtClean="0">
                <a:cs typeface="Times New Roman" pitchFamily="18" charset="0"/>
              </a:rPr>
              <a:t>insan</a:t>
            </a:r>
            <a:r>
              <a:rPr lang="ru-RU" altLang="ru-RU" sz="1200" dirty="0" smtClean="0">
                <a:cs typeface="Times New Roman" pitchFamily="18" charset="0"/>
              </a:rPr>
              <a:t> </a:t>
            </a:r>
            <a:r>
              <a:rPr lang="ru-RU" altLang="ru-RU" sz="1200" dirty="0" err="1" smtClean="0">
                <a:cs typeface="Times New Roman" pitchFamily="18" charset="0"/>
              </a:rPr>
              <a:t>hüquqlarına</a:t>
            </a:r>
            <a:r>
              <a:rPr lang="ru-RU" altLang="ru-RU" sz="1200" dirty="0" smtClean="0">
                <a:cs typeface="Times New Roman" pitchFamily="18" charset="0"/>
              </a:rPr>
              <a:t> </a:t>
            </a:r>
            <a:r>
              <a:rPr lang="ru-RU" altLang="ru-RU" sz="1200" dirty="0" err="1" smtClean="0">
                <a:cs typeface="Times New Roman" pitchFamily="18" charset="0"/>
              </a:rPr>
              <a:t>hörmət</a:t>
            </a:r>
            <a:r>
              <a:rPr lang="ru-RU" altLang="ru-RU" sz="1200" dirty="0" smtClean="0">
                <a:cs typeface="Times New Roman" pitchFamily="18" charset="0"/>
              </a:rPr>
              <a:t> </a:t>
            </a:r>
            <a:r>
              <a:rPr lang="ru-RU" altLang="ru-RU" sz="1200" dirty="0" err="1" smtClean="0">
                <a:cs typeface="Times New Roman" pitchFamily="18" charset="0"/>
              </a:rPr>
              <a:t>şikayətə</a:t>
            </a:r>
            <a:r>
              <a:rPr lang="ru-RU" altLang="ru-RU" sz="1200" dirty="0" smtClean="0">
                <a:cs typeface="Times New Roman" pitchFamily="18" charset="0"/>
              </a:rPr>
              <a:t> </a:t>
            </a:r>
            <a:r>
              <a:rPr lang="ru-RU" altLang="ru-RU" sz="1200" dirty="0" err="1" smtClean="0">
                <a:cs typeface="Times New Roman" pitchFamily="18" charset="0"/>
              </a:rPr>
              <a:t>mahiyyəti</a:t>
            </a:r>
            <a:r>
              <a:rPr lang="ru-RU" altLang="ru-RU" sz="1200" dirty="0" smtClean="0">
                <a:cs typeface="Times New Roman" pitchFamily="18" charset="0"/>
              </a:rPr>
              <a:t> </a:t>
            </a:r>
            <a:r>
              <a:rPr lang="ru-RU" altLang="ru-RU" sz="1200" dirty="0" err="1" smtClean="0">
                <a:cs typeface="Times New Roman" pitchFamily="18" charset="0"/>
              </a:rPr>
              <a:t>üzrə</a:t>
            </a:r>
            <a:r>
              <a:rPr lang="ru-RU" altLang="ru-RU" sz="1200" dirty="0" smtClean="0">
                <a:cs typeface="Times New Roman" pitchFamily="18" charset="0"/>
              </a:rPr>
              <a:t> </a:t>
            </a:r>
            <a:r>
              <a:rPr lang="ru-RU" altLang="ru-RU" sz="1200" dirty="0" err="1" smtClean="0">
                <a:cs typeface="Times New Roman" pitchFamily="18" charset="0"/>
              </a:rPr>
              <a:t>baxılmasını</a:t>
            </a:r>
            <a:r>
              <a:rPr lang="ru-RU" altLang="ru-RU" sz="1200" dirty="0" smtClean="0">
                <a:cs typeface="Times New Roman" pitchFamily="18" charset="0"/>
              </a:rPr>
              <a:t> </a:t>
            </a:r>
            <a:r>
              <a:rPr lang="ru-RU" altLang="ru-RU" sz="1200" dirty="0" err="1" smtClean="0">
                <a:cs typeface="Times New Roman" pitchFamily="18" charset="0"/>
              </a:rPr>
              <a:t>tələb</a:t>
            </a:r>
            <a:r>
              <a:rPr lang="ru-RU" altLang="ru-RU" sz="1200" dirty="0" smtClean="0">
                <a:cs typeface="Times New Roman" pitchFamily="18" charset="0"/>
              </a:rPr>
              <a:t> e</a:t>
            </a:r>
            <a:r>
              <a:rPr lang="az-Latn-AZ" altLang="ru-RU" sz="1200" dirty="0" smtClean="0">
                <a:cs typeface="Times New Roman" pitchFamily="18" charset="0"/>
              </a:rPr>
              <a:t>dirsə və </a:t>
            </a:r>
            <a:r>
              <a:rPr lang="ru-RU" altLang="ru-RU" sz="1200" dirty="0" err="1" smtClean="0">
                <a:cs typeface="Times New Roman" pitchFamily="18" charset="0"/>
              </a:rPr>
              <a:t>yerli</a:t>
            </a:r>
            <a:r>
              <a:rPr lang="ru-RU" altLang="ru-RU" sz="1200" dirty="0" smtClean="0">
                <a:cs typeface="Times New Roman" pitchFamily="18" charset="0"/>
              </a:rPr>
              <a:t> </a:t>
            </a:r>
            <a:r>
              <a:rPr lang="ru-RU" altLang="ru-RU" sz="1200" dirty="0" err="1" smtClean="0">
                <a:cs typeface="Times New Roman" pitchFamily="18" charset="0"/>
              </a:rPr>
              <a:t>məhkəmə</a:t>
            </a:r>
            <a:r>
              <a:rPr lang="ru-RU" altLang="ru-RU" sz="1200" dirty="0" smtClean="0">
                <a:cs typeface="Times New Roman" pitchFamily="18" charset="0"/>
              </a:rPr>
              <a:t> </a:t>
            </a:r>
            <a:r>
              <a:rPr lang="az-Latn-AZ" altLang="ru-RU" sz="1200" dirty="0" smtClean="0">
                <a:cs typeface="Times New Roman" pitchFamily="18" charset="0"/>
              </a:rPr>
              <a:t>işi </a:t>
            </a:r>
            <a:r>
              <a:rPr lang="ru-RU" altLang="ru-RU" sz="1200" dirty="0" err="1" smtClean="0">
                <a:cs typeface="Times New Roman" pitchFamily="18" charset="0"/>
              </a:rPr>
              <a:t>lazımınca</a:t>
            </a:r>
            <a:r>
              <a:rPr lang="ru-RU" altLang="ru-RU" sz="1200" dirty="0" smtClean="0">
                <a:cs typeface="Times New Roman" pitchFamily="18" charset="0"/>
              </a:rPr>
              <a:t> </a:t>
            </a:r>
            <a:r>
              <a:rPr lang="ru-RU" altLang="ru-RU" sz="1200" dirty="0" err="1" smtClean="0">
                <a:cs typeface="Times New Roman" pitchFamily="18" charset="0"/>
              </a:rPr>
              <a:t>araşdırmay</a:t>
            </a:r>
            <a:r>
              <a:rPr lang="az-Latn-AZ" altLang="ru-RU" sz="1200" dirty="0" smtClean="0">
                <a:cs typeface="Times New Roman" pitchFamily="18" charset="0"/>
              </a:rPr>
              <a:t>ıbsa, iş qəbuledilən hesab oluna bilər) </a:t>
            </a:r>
            <a:r>
              <a:rPr lang="ru-RU" altLang="ru-RU" sz="1200" dirty="0" smtClean="0">
                <a:cs typeface="Times New Roman" pitchFamily="18" charset="0"/>
              </a:rPr>
              <a:t> </a:t>
            </a:r>
            <a:endParaRPr lang="ru-RU" altLang="ru-RU" sz="1200" dirty="0" smtClean="0"/>
          </a:p>
          <a:p>
            <a:endParaRPr lang="ru-RU" dirty="0"/>
          </a:p>
        </p:txBody>
      </p:sp>
      <p:sp>
        <p:nvSpPr>
          <p:cNvPr id="4" name="Slide Number Placeholder 3"/>
          <p:cNvSpPr>
            <a:spLocks noGrp="1"/>
          </p:cNvSpPr>
          <p:nvPr>
            <p:ph type="sldNum" sz="quarter" idx="10"/>
          </p:nvPr>
        </p:nvSpPr>
        <p:spPr/>
        <p:txBody>
          <a:bodyPr/>
          <a:lstStyle/>
          <a:p>
            <a:fld id="{154B2889-AB84-44A3-946C-E20763A16AC5}" type="slidenum">
              <a:rPr lang="ru-RU" smtClean="0"/>
              <a:pPr/>
              <a:t>8</a:t>
            </a:fld>
            <a:endParaRPr lang="ru-RU"/>
          </a:p>
        </p:txBody>
      </p:sp>
    </p:spTree>
    <p:extLst>
      <p:ext uri="{BB962C8B-B14F-4D97-AF65-F5344CB8AC3E}">
        <p14:creationId xmlns:p14="http://schemas.microsoft.com/office/powerpoint/2010/main" val="1588123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154B2889-AB84-44A3-946C-E20763A16AC5}" type="slidenum">
              <a:rPr lang="ru-RU" smtClean="0"/>
              <a:pPr/>
              <a:t>9</a:t>
            </a:fld>
            <a:endParaRPr lang="ru-RU"/>
          </a:p>
        </p:txBody>
      </p:sp>
    </p:spTree>
    <p:extLst>
      <p:ext uri="{BB962C8B-B14F-4D97-AF65-F5344CB8AC3E}">
        <p14:creationId xmlns:p14="http://schemas.microsoft.com/office/powerpoint/2010/main" val="3420511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154B2889-AB84-44A3-946C-E20763A16AC5}" type="slidenum">
              <a:rPr lang="ru-RU" smtClean="0"/>
              <a:pPr/>
              <a:t>10</a:t>
            </a:fld>
            <a:endParaRPr lang="ru-RU"/>
          </a:p>
        </p:txBody>
      </p:sp>
    </p:spTree>
    <p:extLst>
      <p:ext uri="{BB962C8B-B14F-4D97-AF65-F5344CB8AC3E}">
        <p14:creationId xmlns:p14="http://schemas.microsoft.com/office/powerpoint/2010/main" val="2853582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fontScale="90000"/>
          </a:bodyPr>
          <a:lstStyle/>
          <a:p>
            <a:pPr algn="r"/>
            <a:r>
              <a:rPr lang="en-US" sz="4000" dirty="0" err="1" smtClean="0"/>
              <a:t>Avropa</a:t>
            </a:r>
            <a:r>
              <a:rPr lang="en-US" sz="4000" dirty="0" smtClean="0"/>
              <a:t> </a:t>
            </a:r>
            <a:r>
              <a:rPr lang="az-Latn-AZ" sz="4000" dirty="0" smtClean="0"/>
              <a:t>İnsan Hüquqları Məhkəməsi</a:t>
            </a:r>
            <a:r>
              <a:rPr lang="en-US" dirty="0" smtClean="0"/>
              <a:t/>
            </a:r>
            <a:br>
              <a:rPr lang="en-US" dirty="0" smtClean="0"/>
            </a:br>
            <a:r>
              <a:rPr lang="az-Latn-AZ" dirty="0" smtClean="0"/>
              <a:t/>
            </a:r>
            <a:br>
              <a:rPr lang="az-Latn-AZ" dirty="0" smtClean="0"/>
            </a:br>
            <a:r>
              <a:rPr lang="en-US" sz="2400" dirty="0" smtClean="0"/>
              <a:t>V</a:t>
            </a:r>
            <a:r>
              <a:rPr lang="az-Latn-AZ" sz="2400" dirty="0" smtClean="0"/>
              <a:t>əfa </a:t>
            </a:r>
            <a:r>
              <a:rPr lang="az-Latn-AZ" sz="2400" dirty="0" smtClean="0"/>
              <a:t>Rüstəm</a:t>
            </a:r>
            <a:r>
              <a:rPr lang="en-US" sz="2400" dirty="0" smtClean="0"/>
              <a:t/>
            </a:r>
            <a:br>
              <a:rPr lang="en-US" sz="2400" dirty="0" smtClean="0"/>
            </a:br>
            <a:r>
              <a:rPr lang="en-US" sz="2400" dirty="0" smtClean="0"/>
              <a:t>Emin Abbasov</a:t>
            </a:r>
            <a:r>
              <a:rPr lang="az-Latn-AZ" sz="2400" dirty="0" smtClean="0"/>
              <a:t/>
            </a:r>
            <a:br>
              <a:rPr lang="az-Latn-AZ" sz="2400" dirty="0" smtClean="0"/>
            </a:br>
            <a:r>
              <a:rPr lang="az-Latn-AZ" sz="2400" dirty="0" smtClean="0"/>
              <a:t>2016</a:t>
            </a:r>
            <a:endParaRPr lang="ru-RU" sz="2400" dirty="0"/>
          </a:p>
        </p:txBody>
      </p:sp>
      <p:pic>
        <p:nvPicPr>
          <p:cNvPr id="1026" name="Picture 2" descr="C:\Users\user\Desktop\371px-European_Court_of_Human_Rights_logo.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3048000"/>
            <a:ext cx="57912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337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Qərarların icrası</a:t>
            </a:r>
            <a:endParaRPr lang="ru-RU" dirty="0"/>
          </a:p>
        </p:txBody>
      </p:sp>
      <p:sp>
        <p:nvSpPr>
          <p:cNvPr id="3" name="Content Placeholder 2"/>
          <p:cNvSpPr>
            <a:spLocks noGrp="1"/>
          </p:cNvSpPr>
          <p:nvPr>
            <p:ph idx="1"/>
          </p:nvPr>
        </p:nvSpPr>
        <p:spPr/>
        <p:txBody>
          <a:bodyPr/>
          <a:lstStyle/>
          <a:p>
            <a:r>
              <a:rPr lang="az-Latn-AZ" sz="4400" dirty="0" smtClean="0"/>
              <a:t>Kompensasiyanın ödənməsi;</a:t>
            </a:r>
          </a:p>
          <a:p>
            <a:r>
              <a:rPr lang="az-Latn-AZ" sz="4400" dirty="0" smtClean="0"/>
              <a:t>Fərdi tədbirlər;</a:t>
            </a:r>
          </a:p>
          <a:p>
            <a:r>
              <a:rPr lang="az-Latn-AZ" sz="4400" dirty="0" smtClean="0"/>
              <a:t>Ümumi tədbirlər;</a:t>
            </a:r>
          </a:p>
          <a:p>
            <a:r>
              <a:rPr lang="az-Latn-AZ" sz="4400" dirty="0" smtClean="0"/>
              <a:t>Təcili tədbirlər</a:t>
            </a:r>
            <a:r>
              <a:rPr lang="az-Latn-AZ" dirty="0" smtClean="0"/>
              <a:t>. </a:t>
            </a:r>
          </a:p>
        </p:txBody>
      </p:sp>
    </p:spTree>
    <p:extLst>
      <p:ext uri="{BB962C8B-B14F-4D97-AF65-F5344CB8AC3E}">
        <p14:creationId xmlns:p14="http://schemas.microsoft.com/office/powerpoint/2010/main" val="4036048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4525963"/>
          </a:xfrm>
        </p:spPr>
        <p:txBody>
          <a:bodyPr>
            <a:normAutofit/>
          </a:bodyPr>
          <a:lstStyle/>
          <a:p>
            <a:pPr marL="0" indent="0" algn="ctr">
              <a:buNone/>
            </a:pPr>
            <a:endParaRPr lang="az-Latn-AZ" dirty="0" smtClean="0"/>
          </a:p>
          <a:p>
            <a:pPr marL="0" indent="0" algn="ctr">
              <a:buNone/>
            </a:pPr>
            <a:endParaRPr lang="az-Latn-AZ" dirty="0"/>
          </a:p>
          <a:p>
            <a:pPr marL="0" indent="0" algn="ctr">
              <a:buNone/>
            </a:pPr>
            <a:r>
              <a:rPr lang="az-Latn-AZ" dirty="0" smtClean="0"/>
              <a:t>DİQQƏTİNİZƏ GÖRƏ TƏŞƏKKÜR</a:t>
            </a:r>
            <a:r>
              <a:rPr lang="en-US" dirty="0" smtClean="0"/>
              <a:t>L</a:t>
            </a:r>
            <a:r>
              <a:rPr lang="az-Latn-AZ" dirty="0" smtClean="0"/>
              <a:t>ƏR</a:t>
            </a:r>
          </a:p>
          <a:p>
            <a:pPr marL="0" indent="0" algn="ctr">
              <a:buNone/>
            </a:pPr>
            <a:endParaRPr lang="az-Latn-AZ" dirty="0"/>
          </a:p>
          <a:p>
            <a:pPr marL="0" indent="0" algn="ctr">
              <a:buNone/>
            </a:pPr>
            <a:endParaRPr lang="az-Latn-AZ" dirty="0" smtClean="0"/>
          </a:p>
          <a:p>
            <a:pPr marL="0" indent="0" algn="ctr">
              <a:buNone/>
            </a:pPr>
            <a:r>
              <a:rPr lang="en-US" dirty="0" smtClean="0"/>
              <a:t> </a:t>
            </a:r>
            <a:endParaRPr lang="ru-RU" dirty="0"/>
          </a:p>
        </p:txBody>
      </p:sp>
    </p:spTree>
    <p:extLst>
      <p:ext uri="{BB962C8B-B14F-4D97-AF65-F5344CB8AC3E}">
        <p14:creationId xmlns:p14="http://schemas.microsoft.com/office/powerpoint/2010/main" val="1672751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z-Latn-AZ" sz="3600" dirty="0" smtClean="0"/>
              <a:t>İnsan Hüquqları və Əsas Azadlıqların Müdafiəsi Haqqında </a:t>
            </a:r>
            <a:r>
              <a:rPr lang="tr-TR" sz="3600" dirty="0" smtClean="0"/>
              <a:t>Avr</a:t>
            </a:r>
            <a:r>
              <a:rPr lang="az-Latn-AZ" sz="3600" dirty="0"/>
              <a:t>o</a:t>
            </a:r>
            <a:r>
              <a:rPr lang="tr-TR" sz="3600" dirty="0"/>
              <a:t>pa </a:t>
            </a:r>
            <a:r>
              <a:rPr lang="az-Latn-AZ" sz="3600" dirty="0" smtClean="0"/>
              <a:t>Konvensiyası</a:t>
            </a:r>
            <a:endParaRPr lang="ru-RU" sz="3600" dirty="0"/>
          </a:p>
        </p:txBody>
      </p:sp>
      <p:sp>
        <p:nvSpPr>
          <p:cNvPr id="3" name="Content Placeholder 2"/>
          <p:cNvSpPr>
            <a:spLocks noGrp="1"/>
          </p:cNvSpPr>
          <p:nvPr>
            <p:ph idx="1"/>
          </p:nvPr>
        </p:nvSpPr>
        <p:spPr/>
        <p:txBody>
          <a:bodyPr/>
          <a:lstStyle/>
          <a:p>
            <a:pPr>
              <a:lnSpc>
                <a:spcPct val="250000"/>
              </a:lnSpc>
            </a:pPr>
            <a:r>
              <a:rPr lang="az-Latn-AZ" dirty="0" smtClean="0"/>
              <a:t>Konvensiyanın qəbul edilməsi</a:t>
            </a:r>
          </a:p>
          <a:p>
            <a:pPr>
              <a:lnSpc>
                <a:spcPct val="250000"/>
              </a:lnSpc>
            </a:pPr>
            <a:r>
              <a:rPr lang="az-Latn-AZ" dirty="0" smtClean="0"/>
              <a:t>Strukturu </a:t>
            </a:r>
          </a:p>
          <a:p>
            <a:pPr>
              <a:lnSpc>
                <a:spcPct val="250000"/>
              </a:lnSpc>
            </a:pPr>
            <a:r>
              <a:rPr lang="az-Latn-AZ" dirty="0" smtClean="0"/>
              <a:t>Əhəmiyyəti</a:t>
            </a:r>
          </a:p>
          <a:p>
            <a:endParaRPr lang="ru-RU" dirty="0"/>
          </a:p>
        </p:txBody>
      </p:sp>
    </p:spTree>
    <p:extLst>
      <p:ext uri="{BB962C8B-B14F-4D97-AF65-F5344CB8AC3E}">
        <p14:creationId xmlns:p14="http://schemas.microsoft.com/office/powerpoint/2010/main" val="237653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59"/>
            <a:ext cx="8229600" cy="609600"/>
          </a:xfrm>
        </p:spPr>
        <p:txBody>
          <a:bodyPr>
            <a:normAutofit fontScale="90000"/>
          </a:bodyPr>
          <a:lstStyle/>
          <a:p>
            <a:r>
              <a:rPr lang="az-Latn-AZ" sz="3600" dirty="0" smtClean="0"/>
              <a:t>Konvensiyanın məqsədləri</a:t>
            </a:r>
            <a:endParaRPr lang="ru-RU" sz="3600" dirty="0"/>
          </a:p>
        </p:txBody>
      </p:sp>
      <p:sp>
        <p:nvSpPr>
          <p:cNvPr id="3" name="Content Placeholder 2"/>
          <p:cNvSpPr>
            <a:spLocks noGrp="1"/>
          </p:cNvSpPr>
          <p:nvPr>
            <p:ph idx="1"/>
          </p:nvPr>
        </p:nvSpPr>
        <p:spPr>
          <a:xfrm>
            <a:off x="457200" y="685800"/>
            <a:ext cx="8229600" cy="5715000"/>
          </a:xfrm>
        </p:spPr>
        <p:txBody>
          <a:bodyPr>
            <a:noAutofit/>
          </a:bodyPr>
          <a:lstStyle/>
          <a:p>
            <a:pPr algn="just"/>
            <a:r>
              <a:rPr lang="az-Latn-AZ" sz="2300" dirty="0" smtClean="0"/>
              <a:t>... </a:t>
            </a:r>
            <a:r>
              <a:rPr lang="en-GB" sz="2300" dirty="0" err="1" smtClean="0"/>
              <a:t>İnsan</a:t>
            </a:r>
            <a:r>
              <a:rPr lang="en-GB" sz="2300" dirty="0" smtClean="0"/>
              <a:t> </a:t>
            </a:r>
            <a:r>
              <a:rPr lang="en-GB" sz="2300" dirty="0" err="1"/>
              <a:t>hüquqları</a:t>
            </a:r>
            <a:r>
              <a:rPr lang="en-GB" sz="2300" dirty="0"/>
              <a:t> </a:t>
            </a:r>
            <a:r>
              <a:rPr lang="en-GB" sz="2300" dirty="0" err="1"/>
              <a:t>haqqında</a:t>
            </a:r>
            <a:r>
              <a:rPr lang="en-GB" sz="2300" dirty="0"/>
              <a:t> </a:t>
            </a:r>
            <a:r>
              <a:rPr lang="en-GB" sz="2300" dirty="0" err="1"/>
              <a:t>Ümumi</a:t>
            </a:r>
            <a:r>
              <a:rPr lang="en-GB" sz="2300" dirty="0"/>
              <a:t> </a:t>
            </a:r>
            <a:r>
              <a:rPr lang="en-GB" sz="2300" dirty="0" err="1"/>
              <a:t>Bəyannaməni</a:t>
            </a:r>
            <a:r>
              <a:rPr lang="en-GB" sz="2300" dirty="0"/>
              <a:t> </a:t>
            </a:r>
            <a:r>
              <a:rPr lang="en-GB" sz="2300" dirty="0" err="1"/>
              <a:t>nəzərə</a:t>
            </a:r>
            <a:r>
              <a:rPr lang="en-GB" sz="2300" dirty="0"/>
              <a:t> </a:t>
            </a:r>
            <a:r>
              <a:rPr lang="en-GB" sz="2300" dirty="0" err="1"/>
              <a:t>alaraq</a:t>
            </a:r>
            <a:r>
              <a:rPr lang="en-GB" sz="2300" dirty="0"/>
              <a:t>; </a:t>
            </a:r>
            <a:endParaRPr lang="az-Latn-AZ" sz="2300" dirty="0" smtClean="0"/>
          </a:p>
          <a:p>
            <a:pPr algn="just"/>
            <a:r>
              <a:rPr lang="en-GB" sz="2300" dirty="0" err="1" smtClean="0"/>
              <a:t>bu</a:t>
            </a:r>
            <a:r>
              <a:rPr lang="en-GB" sz="2300" dirty="0" smtClean="0"/>
              <a:t> </a:t>
            </a:r>
            <a:r>
              <a:rPr lang="en-GB" sz="2300" dirty="0" err="1"/>
              <a:t>Bəyannamənin</a:t>
            </a:r>
            <a:r>
              <a:rPr lang="en-GB" sz="2300" dirty="0"/>
              <a:t> </a:t>
            </a:r>
            <a:r>
              <a:rPr lang="en-GB" sz="2300" dirty="0" err="1"/>
              <a:t>məqsədinin</a:t>
            </a:r>
            <a:r>
              <a:rPr lang="en-GB" sz="2300" dirty="0"/>
              <a:t>, </a:t>
            </a:r>
            <a:r>
              <a:rPr lang="en-GB" sz="2300" dirty="0" err="1"/>
              <a:t>bəyan</a:t>
            </a:r>
            <a:r>
              <a:rPr lang="en-GB" sz="2300" dirty="0"/>
              <a:t> </a:t>
            </a:r>
            <a:r>
              <a:rPr lang="en-GB" sz="2300" dirty="0" err="1"/>
              <a:t>etdiyi</a:t>
            </a:r>
            <a:r>
              <a:rPr lang="en-GB" sz="2300" dirty="0"/>
              <a:t> </a:t>
            </a:r>
            <a:r>
              <a:rPr lang="en-GB" sz="2300" dirty="0" err="1"/>
              <a:t>hüquqların</a:t>
            </a:r>
            <a:r>
              <a:rPr lang="en-GB" sz="2300" dirty="0"/>
              <a:t> </a:t>
            </a:r>
            <a:r>
              <a:rPr lang="en-GB" sz="2300" dirty="0" err="1"/>
              <a:t>hamılıqla</a:t>
            </a:r>
            <a:r>
              <a:rPr lang="en-GB" sz="2300" dirty="0"/>
              <a:t> və </a:t>
            </a:r>
            <a:r>
              <a:rPr lang="en-GB" sz="2300" dirty="0" err="1"/>
              <a:t>səmərəli</a:t>
            </a:r>
            <a:r>
              <a:rPr lang="en-GB" sz="2300" dirty="0"/>
              <a:t> </a:t>
            </a:r>
            <a:r>
              <a:rPr lang="en-GB" sz="2300" dirty="0" err="1"/>
              <a:t>tanınmasının</a:t>
            </a:r>
            <a:r>
              <a:rPr lang="en-GB" sz="2300" dirty="0"/>
              <a:t> və </a:t>
            </a:r>
            <a:r>
              <a:rPr lang="en-GB" sz="2300" dirty="0" err="1"/>
              <a:t>həyata</a:t>
            </a:r>
            <a:r>
              <a:rPr lang="en-GB" sz="2300" dirty="0"/>
              <a:t> </a:t>
            </a:r>
            <a:r>
              <a:rPr lang="en-GB" sz="2300" dirty="0" err="1"/>
              <a:t>keçirilməsinin</a:t>
            </a:r>
            <a:r>
              <a:rPr lang="en-GB" sz="2300" dirty="0"/>
              <a:t> </a:t>
            </a:r>
            <a:r>
              <a:rPr lang="az-Latn-AZ" sz="2300" dirty="0" smtClean="0"/>
              <a:t>...</a:t>
            </a:r>
            <a:r>
              <a:rPr lang="en-GB" sz="2300" dirty="0" smtClean="0"/>
              <a:t>; </a:t>
            </a:r>
            <a:endParaRPr lang="az-Latn-AZ" sz="2300" dirty="0" smtClean="0"/>
          </a:p>
          <a:p>
            <a:pPr algn="just"/>
            <a:r>
              <a:rPr lang="en-GB" sz="2300" dirty="0" err="1" smtClean="0"/>
              <a:t>Avropa</a:t>
            </a:r>
            <a:r>
              <a:rPr lang="en-GB" sz="2300" dirty="0" smtClean="0"/>
              <a:t> </a:t>
            </a:r>
            <a:r>
              <a:rPr lang="en-GB" sz="2300" dirty="0" err="1"/>
              <a:t>Şurasının</a:t>
            </a:r>
            <a:r>
              <a:rPr lang="en-GB" sz="2300" dirty="0"/>
              <a:t> </a:t>
            </a:r>
            <a:r>
              <a:rPr lang="en-GB" sz="2300" dirty="0" err="1"/>
              <a:t>məqsədinin</a:t>
            </a:r>
            <a:r>
              <a:rPr lang="en-GB" sz="2300" dirty="0"/>
              <a:t> </a:t>
            </a:r>
            <a:r>
              <a:rPr lang="en-GB" sz="2300" dirty="0" err="1"/>
              <a:t>onun</a:t>
            </a:r>
            <a:r>
              <a:rPr lang="en-GB" sz="2300" dirty="0"/>
              <a:t> </a:t>
            </a:r>
            <a:r>
              <a:rPr lang="en-GB" sz="2300" dirty="0" err="1"/>
              <a:t>üzvləri</a:t>
            </a:r>
            <a:r>
              <a:rPr lang="en-GB" sz="2300" dirty="0"/>
              <a:t> </a:t>
            </a:r>
            <a:r>
              <a:rPr lang="en-GB" sz="2300" dirty="0" err="1"/>
              <a:t>arasında</a:t>
            </a:r>
            <a:r>
              <a:rPr lang="en-GB" sz="2300" dirty="0"/>
              <a:t> </a:t>
            </a:r>
            <a:r>
              <a:rPr lang="en-GB" sz="2300" dirty="0" err="1"/>
              <a:t>böyük</a:t>
            </a:r>
            <a:r>
              <a:rPr lang="en-GB" sz="2300" dirty="0"/>
              <a:t> </a:t>
            </a:r>
            <a:r>
              <a:rPr lang="en-GB" sz="2300" dirty="0" err="1"/>
              <a:t>birliyə</a:t>
            </a:r>
            <a:r>
              <a:rPr lang="en-GB" sz="2300" dirty="0"/>
              <a:t> nail </a:t>
            </a:r>
            <a:r>
              <a:rPr lang="en-GB" sz="2300" dirty="0" err="1"/>
              <a:t>olmaqdan</a:t>
            </a:r>
            <a:r>
              <a:rPr lang="en-GB" sz="2300" dirty="0"/>
              <a:t> </a:t>
            </a:r>
            <a:r>
              <a:rPr lang="en-GB" sz="2300" dirty="0" err="1"/>
              <a:t>ibarət</a:t>
            </a:r>
            <a:r>
              <a:rPr lang="en-GB" sz="2300" dirty="0"/>
              <a:t> </a:t>
            </a:r>
            <a:r>
              <a:rPr lang="en-GB" sz="2300" dirty="0" err="1"/>
              <a:t>olduğunu</a:t>
            </a:r>
            <a:r>
              <a:rPr lang="en-GB" sz="2300" dirty="0"/>
              <a:t> və </a:t>
            </a:r>
            <a:r>
              <a:rPr lang="en-GB" sz="2300" dirty="0" err="1"/>
              <a:t>bu</a:t>
            </a:r>
            <a:r>
              <a:rPr lang="en-GB" sz="2300" dirty="0"/>
              <a:t> </a:t>
            </a:r>
            <a:r>
              <a:rPr lang="en-GB" sz="2300" dirty="0" err="1"/>
              <a:t>məqsədlərə</a:t>
            </a:r>
            <a:r>
              <a:rPr lang="en-GB" sz="2300" dirty="0"/>
              <a:t> nail </a:t>
            </a:r>
            <a:r>
              <a:rPr lang="en-GB" sz="2300" dirty="0" err="1"/>
              <a:t>olmanın</a:t>
            </a:r>
            <a:r>
              <a:rPr lang="en-GB" sz="2300" dirty="0"/>
              <a:t> </a:t>
            </a:r>
            <a:r>
              <a:rPr lang="en-GB" sz="2300" dirty="0" err="1"/>
              <a:t>əsas</a:t>
            </a:r>
            <a:r>
              <a:rPr lang="en-GB" sz="2300" dirty="0"/>
              <a:t> </a:t>
            </a:r>
            <a:r>
              <a:rPr lang="en-GB" sz="2300" dirty="0" err="1"/>
              <a:t>vasitələrindən</a:t>
            </a:r>
            <a:r>
              <a:rPr lang="en-GB" sz="2300" dirty="0"/>
              <a:t> </a:t>
            </a:r>
            <a:r>
              <a:rPr lang="en-GB" sz="2300" dirty="0" err="1"/>
              <a:t>birinin</a:t>
            </a:r>
            <a:r>
              <a:rPr lang="en-GB" sz="2300" dirty="0"/>
              <a:t> </a:t>
            </a:r>
            <a:r>
              <a:rPr lang="en-GB" sz="2300" dirty="0" err="1"/>
              <a:t>insan</a:t>
            </a:r>
            <a:r>
              <a:rPr lang="en-GB" sz="2300" dirty="0"/>
              <a:t> </a:t>
            </a:r>
            <a:r>
              <a:rPr lang="en-GB" sz="2300" dirty="0" err="1"/>
              <a:t>hüquqları</a:t>
            </a:r>
            <a:r>
              <a:rPr lang="en-GB" sz="2300" dirty="0"/>
              <a:t> və </a:t>
            </a:r>
            <a:r>
              <a:rPr lang="en-GB" sz="2300" dirty="0" err="1"/>
              <a:t>əsas</a:t>
            </a:r>
            <a:r>
              <a:rPr lang="en-GB" sz="2300" dirty="0"/>
              <a:t> </a:t>
            </a:r>
            <a:r>
              <a:rPr lang="en-GB" sz="2300" dirty="0" err="1"/>
              <a:t>azadlıqlarının</a:t>
            </a:r>
            <a:r>
              <a:rPr lang="en-GB" sz="2300" dirty="0"/>
              <a:t> </a:t>
            </a:r>
            <a:r>
              <a:rPr lang="en-GB" sz="2300" dirty="0" err="1"/>
              <a:t>dəstəklənməsi</a:t>
            </a:r>
            <a:r>
              <a:rPr lang="en-GB" sz="2300" dirty="0"/>
              <a:t> və </a:t>
            </a:r>
            <a:r>
              <a:rPr lang="en-GB" sz="2300" dirty="0" err="1"/>
              <a:t>gələcək</a:t>
            </a:r>
            <a:r>
              <a:rPr lang="en-GB" sz="2300" dirty="0"/>
              <a:t> </a:t>
            </a:r>
            <a:r>
              <a:rPr lang="en-GB" sz="2300" dirty="0" err="1"/>
              <a:t>reallaşdırılması</a:t>
            </a:r>
            <a:r>
              <a:rPr lang="en-GB" sz="2300" dirty="0"/>
              <a:t> </a:t>
            </a:r>
            <a:r>
              <a:rPr lang="en-GB" sz="2300" dirty="0" err="1"/>
              <a:t>olduğunu</a:t>
            </a:r>
            <a:r>
              <a:rPr lang="en-GB" sz="2300" dirty="0"/>
              <a:t> </a:t>
            </a:r>
            <a:r>
              <a:rPr lang="en-GB" sz="2300" dirty="0" err="1"/>
              <a:t>hesab</a:t>
            </a:r>
            <a:r>
              <a:rPr lang="en-GB" sz="2300" dirty="0"/>
              <a:t> </a:t>
            </a:r>
            <a:r>
              <a:rPr lang="en-GB" sz="2300" dirty="0" err="1"/>
              <a:t>edərək</a:t>
            </a:r>
            <a:r>
              <a:rPr lang="en-GB" sz="2300" dirty="0"/>
              <a:t>; </a:t>
            </a:r>
            <a:endParaRPr lang="az-Latn-AZ" sz="2300" dirty="0" smtClean="0"/>
          </a:p>
          <a:p>
            <a:pPr algn="just"/>
            <a:r>
              <a:rPr lang="az-Latn-AZ" sz="2300" dirty="0" smtClean="0"/>
              <a:t>... </a:t>
            </a:r>
            <a:r>
              <a:rPr lang="en-GB" sz="2300" dirty="0" err="1" smtClean="0"/>
              <a:t>bir</a:t>
            </a:r>
            <a:r>
              <a:rPr lang="en-GB" sz="2300" dirty="0" smtClean="0"/>
              <a:t> </a:t>
            </a:r>
            <a:r>
              <a:rPr lang="en-GB" sz="2300" dirty="0" err="1"/>
              <a:t>tərəfdən</a:t>
            </a:r>
            <a:r>
              <a:rPr lang="en-GB" sz="2300" dirty="0"/>
              <a:t> </a:t>
            </a:r>
            <a:r>
              <a:rPr lang="en-GB" sz="2300" dirty="0" err="1"/>
              <a:t>həqiqi</a:t>
            </a:r>
            <a:r>
              <a:rPr lang="en-GB" sz="2300" dirty="0"/>
              <a:t> </a:t>
            </a:r>
            <a:r>
              <a:rPr lang="en-GB" sz="2300" dirty="0" err="1"/>
              <a:t>demokratik</a:t>
            </a:r>
            <a:r>
              <a:rPr lang="en-GB" sz="2300" dirty="0"/>
              <a:t> </a:t>
            </a:r>
            <a:r>
              <a:rPr lang="en-GB" sz="2300" dirty="0" err="1"/>
              <a:t>siyasi</a:t>
            </a:r>
            <a:r>
              <a:rPr lang="en-GB" sz="2300" dirty="0"/>
              <a:t> </a:t>
            </a:r>
            <a:r>
              <a:rPr lang="en-GB" sz="2300" dirty="0" err="1"/>
              <a:t>rejim</a:t>
            </a:r>
            <a:r>
              <a:rPr lang="en-GB" sz="2300" dirty="0"/>
              <a:t>, </a:t>
            </a:r>
            <a:r>
              <a:rPr lang="en-GB" sz="2300" dirty="0" err="1"/>
              <a:t>digər</a:t>
            </a:r>
            <a:r>
              <a:rPr lang="en-GB" sz="2300" dirty="0"/>
              <a:t> </a:t>
            </a:r>
            <a:r>
              <a:rPr lang="en-GB" sz="2300" dirty="0" err="1"/>
              <a:t>tərəfdən</a:t>
            </a:r>
            <a:r>
              <a:rPr lang="en-GB" sz="2300" dirty="0"/>
              <a:t> </a:t>
            </a:r>
            <a:r>
              <a:rPr lang="en-GB" sz="2300" dirty="0" err="1"/>
              <a:t>ümumi</a:t>
            </a:r>
            <a:r>
              <a:rPr lang="en-GB" sz="2300" dirty="0"/>
              <a:t> </a:t>
            </a:r>
            <a:r>
              <a:rPr lang="en-GB" sz="2300" dirty="0" err="1"/>
              <a:t>anlaşma</a:t>
            </a:r>
            <a:r>
              <a:rPr lang="en-GB" sz="2300" dirty="0"/>
              <a:t> </a:t>
            </a:r>
            <a:r>
              <a:rPr lang="az-Latn-AZ" sz="2300" dirty="0" smtClean="0"/>
              <a:t>...</a:t>
            </a:r>
            <a:r>
              <a:rPr lang="en-GB" sz="2300" dirty="0" smtClean="0"/>
              <a:t>; </a:t>
            </a:r>
            <a:endParaRPr lang="az-Latn-AZ" sz="2300" dirty="0" smtClean="0"/>
          </a:p>
          <a:p>
            <a:pPr algn="just"/>
            <a:r>
              <a:rPr lang="en-GB" sz="2300" dirty="0" err="1" smtClean="0"/>
              <a:t>Vahid</a:t>
            </a:r>
            <a:r>
              <a:rPr lang="en-GB" sz="2300" dirty="0" smtClean="0"/>
              <a:t> </a:t>
            </a:r>
            <a:r>
              <a:rPr lang="en-GB" sz="2300" dirty="0" err="1"/>
              <a:t>səylərlə</a:t>
            </a:r>
            <a:r>
              <a:rPr lang="en-GB" sz="2300" dirty="0"/>
              <a:t> </a:t>
            </a:r>
            <a:r>
              <a:rPr lang="en-GB" sz="2300" dirty="0" err="1"/>
              <a:t>hərəkət</a:t>
            </a:r>
            <a:r>
              <a:rPr lang="en-GB" sz="2300" dirty="0"/>
              <a:t> </a:t>
            </a:r>
            <a:r>
              <a:rPr lang="en-GB" sz="2300" dirty="0" err="1"/>
              <a:t>edən</a:t>
            </a:r>
            <a:r>
              <a:rPr lang="en-GB" sz="2300" dirty="0"/>
              <a:t> və </a:t>
            </a:r>
            <a:r>
              <a:rPr lang="en-GB" sz="2300" dirty="0" err="1"/>
              <a:t>siyasi</a:t>
            </a:r>
            <a:r>
              <a:rPr lang="en-GB" sz="2300" dirty="0"/>
              <a:t> </a:t>
            </a:r>
            <a:r>
              <a:rPr lang="en-GB" sz="2300" dirty="0" err="1"/>
              <a:t>ənənələrin</a:t>
            </a:r>
            <a:r>
              <a:rPr lang="en-GB" sz="2300" dirty="0"/>
              <a:t>, </a:t>
            </a:r>
            <a:r>
              <a:rPr lang="en-GB" sz="2300" dirty="0" err="1"/>
              <a:t>idealların</a:t>
            </a:r>
            <a:r>
              <a:rPr lang="en-GB" sz="2300" dirty="0"/>
              <a:t>, </a:t>
            </a:r>
            <a:r>
              <a:rPr lang="en-GB" sz="2300" dirty="0" err="1"/>
              <a:t>azadlığın</a:t>
            </a:r>
            <a:r>
              <a:rPr lang="en-GB" sz="2300" dirty="0"/>
              <a:t> və </a:t>
            </a:r>
            <a:r>
              <a:rPr lang="en-GB" sz="2300" dirty="0" err="1"/>
              <a:t>hüququn</a:t>
            </a:r>
            <a:r>
              <a:rPr lang="en-GB" sz="2300" dirty="0"/>
              <a:t> </a:t>
            </a:r>
            <a:r>
              <a:rPr lang="en-GB" sz="2300" dirty="0" err="1"/>
              <a:t>aliliyinin</a:t>
            </a:r>
            <a:r>
              <a:rPr lang="en-GB" sz="2300" dirty="0"/>
              <a:t> </a:t>
            </a:r>
            <a:r>
              <a:rPr lang="en-GB" sz="2300" dirty="0" err="1"/>
              <a:t>ümumi</a:t>
            </a:r>
            <a:r>
              <a:rPr lang="en-GB" sz="2300" dirty="0"/>
              <a:t> </a:t>
            </a:r>
            <a:r>
              <a:rPr lang="en-GB" sz="2300" dirty="0" err="1"/>
              <a:t>irsinə</a:t>
            </a:r>
            <a:r>
              <a:rPr lang="en-GB" sz="2300" dirty="0"/>
              <a:t> </a:t>
            </a:r>
            <a:r>
              <a:rPr lang="en-GB" sz="2300" dirty="0" err="1"/>
              <a:t>malik</a:t>
            </a:r>
            <a:r>
              <a:rPr lang="en-GB" sz="2300" dirty="0"/>
              <a:t> </a:t>
            </a:r>
            <a:r>
              <a:rPr lang="en-GB" sz="2300" dirty="0" err="1"/>
              <a:t>olan</a:t>
            </a:r>
            <a:r>
              <a:rPr lang="en-GB" sz="2300" dirty="0"/>
              <a:t> </a:t>
            </a:r>
            <a:r>
              <a:rPr lang="az-Latn-AZ" sz="2300" dirty="0" smtClean="0"/>
              <a:t>....</a:t>
            </a:r>
            <a:r>
              <a:rPr lang="en-GB" sz="2300" dirty="0" err="1" smtClean="0"/>
              <a:t>bəzi</a:t>
            </a:r>
            <a:r>
              <a:rPr lang="en-GB" sz="2300" dirty="0" smtClean="0"/>
              <a:t> </a:t>
            </a:r>
            <a:r>
              <a:rPr lang="en-GB" sz="2300" dirty="0" err="1"/>
              <a:t>hüquqların</a:t>
            </a:r>
            <a:r>
              <a:rPr lang="en-GB" sz="2300" dirty="0"/>
              <a:t> </a:t>
            </a:r>
            <a:r>
              <a:rPr lang="en-GB" sz="2300" dirty="0" err="1"/>
              <a:t>kollektiv</a:t>
            </a:r>
            <a:r>
              <a:rPr lang="en-GB" sz="2300" dirty="0"/>
              <a:t> </a:t>
            </a:r>
            <a:r>
              <a:rPr lang="en-GB" sz="2300" dirty="0" err="1"/>
              <a:t>həyata</a:t>
            </a:r>
            <a:r>
              <a:rPr lang="en-GB" sz="2300" dirty="0"/>
              <a:t> </a:t>
            </a:r>
            <a:r>
              <a:rPr lang="en-GB" sz="2300" dirty="0" err="1"/>
              <a:t>keçirilməsinin</a:t>
            </a:r>
            <a:r>
              <a:rPr lang="en-GB" sz="2300" dirty="0"/>
              <a:t> </a:t>
            </a:r>
            <a:r>
              <a:rPr lang="en-GB" sz="2300" dirty="0" err="1"/>
              <a:t>təmin</a:t>
            </a:r>
            <a:r>
              <a:rPr lang="en-GB" sz="2300" dirty="0"/>
              <a:t> </a:t>
            </a:r>
            <a:r>
              <a:rPr lang="en-GB" sz="2300" dirty="0" err="1"/>
              <a:t>edilməsi</a:t>
            </a:r>
            <a:r>
              <a:rPr lang="en-GB" sz="2300" dirty="0"/>
              <a:t> </a:t>
            </a:r>
            <a:r>
              <a:rPr lang="en-GB" sz="2300" dirty="0" err="1"/>
              <a:t>yolunda</a:t>
            </a:r>
            <a:r>
              <a:rPr lang="en-GB" sz="2300" dirty="0"/>
              <a:t> ilk </a:t>
            </a:r>
            <a:r>
              <a:rPr lang="en-GB" sz="2300" dirty="0" err="1"/>
              <a:t>addımlar</a:t>
            </a:r>
            <a:r>
              <a:rPr lang="en-GB" sz="2300" dirty="0"/>
              <a:t> </a:t>
            </a:r>
            <a:r>
              <a:rPr lang="en-GB" sz="2300" dirty="0" err="1"/>
              <a:t>atmaq</a:t>
            </a:r>
            <a:r>
              <a:rPr lang="en-GB" sz="2300" dirty="0"/>
              <a:t> </a:t>
            </a:r>
            <a:r>
              <a:rPr lang="en-GB" sz="2300" dirty="0" err="1"/>
              <a:t>üçün</a:t>
            </a:r>
            <a:r>
              <a:rPr lang="en-GB" sz="2300" dirty="0"/>
              <a:t> </a:t>
            </a:r>
            <a:r>
              <a:rPr lang="en-GB" sz="2300" dirty="0" err="1"/>
              <a:t>qətiyyət</a:t>
            </a:r>
            <a:r>
              <a:rPr lang="en-GB" sz="2300" dirty="0"/>
              <a:t> </a:t>
            </a:r>
            <a:r>
              <a:rPr lang="en-GB" sz="2300" dirty="0" err="1"/>
              <a:t>göstərərək</a:t>
            </a:r>
            <a:r>
              <a:rPr lang="en-GB" sz="2300" dirty="0"/>
              <a:t> </a:t>
            </a:r>
            <a:r>
              <a:rPr lang="en-GB" sz="2300" dirty="0" err="1"/>
              <a:t>aşağıdakılar</a:t>
            </a:r>
            <a:r>
              <a:rPr lang="en-GB" sz="2300" dirty="0"/>
              <a:t> </a:t>
            </a:r>
            <a:r>
              <a:rPr lang="en-GB" sz="2300" dirty="0" err="1"/>
              <a:t>barədə</a:t>
            </a:r>
            <a:r>
              <a:rPr lang="en-GB" sz="2300" dirty="0"/>
              <a:t> </a:t>
            </a:r>
            <a:r>
              <a:rPr lang="en-GB" sz="2300" dirty="0" err="1"/>
              <a:t>razılığa</a:t>
            </a:r>
            <a:r>
              <a:rPr lang="en-GB" sz="2300" dirty="0"/>
              <a:t> </a:t>
            </a:r>
            <a:r>
              <a:rPr lang="en-GB" sz="2300" dirty="0" err="1" smtClean="0"/>
              <a:t>gəldilər</a:t>
            </a:r>
            <a:r>
              <a:rPr lang="az-Latn-AZ" sz="2300" dirty="0" smtClean="0"/>
              <a:t>.</a:t>
            </a:r>
            <a:endParaRPr lang="ru-RU" sz="2300" dirty="0"/>
          </a:p>
        </p:txBody>
      </p:sp>
    </p:spTree>
    <p:extLst>
      <p:ext uri="{BB962C8B-B14F-4D97-AF65-F5344CB8AC3E}">
        <p14:creationId xmlns:p14="http://schemas.microsoft.com/office/powerpoint/2010/main" val="4205379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t>Konvensiyanın şərhi: «</a:t>
            </a:r>
            <a:r>
              <a:rPr lang="en-US" dirty="0" smtClean="0"/>
              <a:t>M</a:t>
            </a:r>
            <a:r>
              <a:rPr lang="az-Latn-AZ" dirty="0" smtClean="0"/>
              <a:t>uxtar </a:t>
            </a:r>
            <a:r>
              <a:rPr lang="en-US" dirty="0"/>
              <a:t>K</a:t>
            </a:r>
            <a:r>
              <a:rPr lang="az-Latn-AZ" dirty="0" smtClean="0"/>
              <a:t>onsepsiyalar»</a:t>
            </a:r>
            <a:endParaRPr lang="ru-RU" dirty="0"/>
          </a:p>
        </p:txBody>
      </p:sp>
      <p:sp>
        <p:nvSpPr>
          <p:cNvPr id="3" name="Content Placeholder 2"/>
          <p:cNvSpPr>
            <a:spLocks noGrp="1"/>
          </p:cNvSpPr>
          <p:nvPr>
            <p:ph idx="1"/>
          </p:nvPr>
        </p:nvSpPr>
        <p:spPr>
          <a:xfrm>
            <a:off x="457200" y="1752600"/>
            <a:ext cx="8229600" cy="4906963"/>
          </a:xfrm>
        </p:spPr>
        <p:txBody>
          <a:bodyPr>
            <a:normAutofit/>
          </a:bodyPr>
          <a:lstStyle/>
          <a:p>
            <a:pPr algn="just"/>
            <a:r>
              <a:rPr lang="en-US" dirty="0" err="1" smtClean="0"/>
              <a:t>Konvensiyada</a:t>
            </a:r>
            <a:r>
              <a:rPr lang="en-US" dirty="0" smtClean="0"/>
              <a:t> </a:t>
            </a:r>
            <a:r>
              <a:rPr lang="az-Latn-AZ" dirty="0" smtClean="0"/>
              <a:t>yazılan hüquqların əhatə dairəsi;</a:t>
            </a:r>
          </a:p>
          <a:p>
            <a:pPr algn="just"/>
            <a:r>
              <a:rPr lang="en-US" dirty="0" smtClean="0"/>
              <a:t>… m</a:t>
            </a:r>
            <a:r>
              <a:rPr lang="az-Latn-AZ" dirty="0" smtClean="0"/>
              <a:t>illi qanunvericiliklərdən asılı olmama</a:t>
            </a:r>
            <a:r>
              <a:rPr lang="en-US" dirty="0" smtClean="0"/>
              <a:t>s</a:t>
            </a:r>
            <a:r>
              <a:rPr lang="az-Latn-AZ" dirty="0" smtClean="0"/>
              <a:t>ı;</a:t>
            </a:r>
          </a:p>
          <a:p>
            <a:pPr algn="just"/>
            <a:r>
              <a:rPr lang="az-Latn-AZ" dirty="0" smtClean="0"/>
              <a:t>Konvensiyanının praktiki və səmərəli şərhi;</a:t>
            </a:r>
          </a:p>
          <a:p>
            <a:pPr algn="just"/>
            <a:r>
              <a:rPr lang="az-Latn-AZ" dirty="0" smtClean="0"/>
              <a:t>Konvensiyanın əsas prinsipləri:</a:t>
            </a:r>
          </a:p>
          <a:p>
            <a:pPr lvl="1" algn="just"/>
            <a:r>
              <a:rPr lang="az-Latn-AZ" dirty="0" smtClean="0"/>
              <a:t>Hüququn aliliyi və demokratik dəyərlər</a:t>
            </a:r>
          </a:p>
          <a:p>
            <a:pPr lvl="1" algn="just"/>
            <a:r>
              <a:rPr lang="az-Latn-AZ" dirty="0" smtClean="0"/>
              <a:t>Konvensiyanın günün şərtlərinə uyğun şərhi. </a:t>
            </a:r>
          </a:p>
        </p:txBody>
      </p:sp>
    </p:spTree>
    <p:extLst>
      <p:ext uri="{BB962C8B-B14F-4D97-AF65-F5344CB8AC3E}">
        <p14:creationId xmlns:p14="http://schemas.microsoft.com/office/powerpoint/2010/main" val="508507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Konvensiya «canlı alət» kimi</a:t>
            </a:r>
            <a:endParaRPr lang="ru-RU" dirty="0"/>
          </a:p>
        </p:txBody>
      </p:sp>
      <p:sp>
        <p:nvSpPr>
          <p:cNvPr id="3" name="Content Placeholder 2"/>
          <p:cNvSpPr>
            <a:spLocks noGrp="1"/>
          </p:cNvSpPr>
          <p:nvPr>
            <p:ph idx="1"/>
          </p:nvPr>
        </p:nvSpPr>
        <p:spPr/>
        <p:txBody>
          <a:bodyPr>
            <a:normAutofit/>
          </a:bodyPr>
          <a:lstStyle/>
          <a:p>
            <a:r>
              <a:rPr lang="az-Latn-AZ" dirty="0" smtClean="0"/>
              <a:t>Günün şərtləri və standartları;</a:t>
            </a:r>
          </a:p>
          <a:p>
            <a:r>
              <a:rPr lang="az-Latn-AZ" dirty="0" smtClean="0"/>
              <a:t>Razılığa gələn ölkələr arasında ortaq və ümumi </a:t>
            </a:r>
          </a:p>
          <a:p>
            <a:r>
              <a:rPr lang="az-Latn-AZ" dirty="0" smtClean="0"/>
              <a:t>Şikayət edilən dövlətin (hökümət orqanlarının yaxud ictimai fikrinin) qəbul etdiyi standartlar.</a:t>
            </a:r>
          </a:p>
          <a:p>
            <a:r>
              <a:rPr lang="en-US" dirty="0" smtClean="0"/>
              <a:t>The </a:t>
            </a:r>
            <a:r>
              <a:rPr lang="en-US" dirty="0"/>
              <a:t>New Court: From Consensus to Common Values</a:t>
            </a:r>
            <a:r>
              <a:rPr lang="az-Latn-AZ" dirty="0" smtClean="0"/>
              <a:t> </a:t>
            </a:r>
          </a:p>
        </p:txBody>
      </p:sp>
    </p:spTree>
    <p:extLst>
      <p:ext uri="{BB962C8B-B14F-4D97-AF65-F5344CB8AC3E}">
        <p14:creationId xmlns:p14="http://schemas.microsoft.com/office/powerpoint/2010/main" val="496798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Konvensiyada «açar konsepsiyalar»</a:t>
            </a:r>
            <a:endParaRPr lang="ru-RU" dirty="0"/>
          </a:p>
        </p:txBody>
      </p:sp>
      <p:sp>
        <p:nvSpPr>
          <p:cNvPr id="3" name="Content Placeholder 2"/>
          <p:cNvSpPr>
            <a:spLocks noGrp="1"/>
          </p:cNvSpPr>
          <p:nvPr>
            <p:ph idx="1"/>
          </p:nvPr>
        </p:nvSpPr>
        <p:spPr/>
        <p:txBody>
          <a:bodyPr>
            <a:normAutofit/>
          </a:bodyPr>
          <a:lstStyle/>
          <a:p>
            <a:r>
              <a:rPr lang="az-Latn-AZ" b="1" dirty="0" smtClean="0"/>
              <a:t>Subsidiarlıq; </a:t>
            </a:r>
            <a:endParaRPr lang="ru-RU" b="1" dirty="0"/>
          </a:p>
          <a:p>
            <a:r>
              <a:rPr lang="az-Latn-AZ" b="1" dirty="0"/>
              <a:t>Mülahizə </a:t>
            </a:r>
            <a:r>
              <a:rPr lang="az-Latn-AZ" b="1" dirty="0" smtClean="0"/>
              <a:t>sərbəstliyi;</a:t>
            </a:r>
            <a:endParaRPr lang="ru-RU" b="1" dirty="0"/>
          </a:p>
          <a:p>
            <a:r>
              <a:rPr lang="az-Latn-AZ" b="1" dirty="0" smtClean="0"/>
              <a:t>Zərurilik;</a:t>
            </a:r>
            <a:endParaRPr lang="ru-RU" b="1" dirty="0"/>
          </a:p>
          <a:p>
            <a:r>
              <a:rPr lang="az-Latn-AZ" b="1" dirty="0" smtClean="0"/>
              <a:t>Qanunilik;</a:t>
            </a:r>
            <a:endParaRPr lang="ru-RU" b="1" dirty="0"/>
          </a:p>
          <a:p>
            <a:r>
              <a:rPr lang="az-Latn-AZ" b="1" dirty="0"/>
              <a:t>Dördüncü </a:t>
            </a:r>
            <a:r>
              <a:rPr lang="az-Latn-AZ" b="1" dirty="0" smtClean="0"/>
              <a:t>instansiya;</a:t>
            </a:r>
            <a:endParaRPr lang="ru-RU" b="1" dirty="0"/>
          </a:p>
          <a:p>
            <a:r>
              <a:rPr lang="az-Latn-AZ" b="1" dirty="0"/>
              <a:t>hüquqlqrdan sui </a:t>
            </a:r>
            <a:r>
              <a:rPr lang="az-Latn-AZ" b="1" dirty="0" smtClean="0"/>
              <a:t>istifadə;</a:t>
            </a:r>
            <a:endParaRPr lang="ru-RU" b="1" dirty="0"/>
          </a:p>
          <a:p>
            <a:r>
              <a:rPr lang="az-Latn-AZ" b="1" dirty="0"/>
              <a:t>Praktiki və </a:t>
            </a:r>
            <a:r>
              <a:rPr lang="az-Latn-AZ" b="1" dirty="0" smtClean="0"/>
              <a:t>səmərəli</a:t>
            </a:r>
            <a:r>
              <a:rPr lang="az-Latn-AZ" b="1" dirty="0"/>
              <a:t>.</a:t>
            </a:r>
            <a:endParaRPr lang="ru-RU" b="1" dirty="0"/>
          </a:p>
        </p:txBody>
      </p:sp>
    </p:spTree>
    <p:extLst>
      <p:ext uri="{BB962C8B-B14F-4D97-AF65-F5344CB8AC3E}">
        <p14:creationId xmlns:p14="http://schemas.microsoft.com/office/powerpoint/2010/main" val="4146237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Avropa Məhkəməsi</a:t>
            </a:r>
            <a:endParaRPr lang="ru-RU" dirty="0"/>
          </a:p>
        </p:txBody>
      </p:sp>
      <p:sp>
        <p:nvSpPr>
          <p:cNvPr id="3" name="Content Placeholder 2"/>
          <p:cNvSpPr>
            <a:spLocks noGrp="1"/>
          </p:cNvSpPr>
          <p:nvPr>
            <p:ph idx="1"/>
          </p:nvPr>
        </p:nvSpPr>
        <p:spPr/>
        <p:txBody>
          <a:bodyPr/>
          <a:lstStyle/>
          <a:p>
            <a:pPr>
              <a:lnSpc>
                <a:spcPct val="250000"/>
              </a:lnSpc>
            </a:pPr>
            <a:r>
              <a:rPr lang="az-Latn-AZ" dirty="0" smtClean="0"/>
              <a:t>Məhkəmənin yaranması;</a:t>
            </a:r>
          </a:p>
          <a:p>
            <a:pPr>
              <a:lnSpc>
                <a:spcPct val="250000"/>
              </a:lnSpc>
            </a:pPr>
            <a:r>
              <a:rPr lang="az-Latn-AZ" dirty="0" smtClean="0"/>
              <a:t>Konvensiyaya nəzarət orqanı kimi rolu;</a:t>
            </a:r>
          </a:p>
          <a:p>
            <a:pPr>
              <a:lnSpc>
                <a:spcPct val="250000"/>
              </a:lnSpc>
            </a:pPr>
            <a:r>
              <a:rPr lang="az-Latn-AZ" dirty="0" smtClean="0"/>
              <a:t>İslahatlar</a:t>
            </a:r>
          </a:p>
          <a:p>
            <a:endParaRPr lang="ru-RU" dirty="0"/>
          </a:p>
        </p:txBody>
      </p:sp>
    </p:spTree>
    <p:extLst>
      <p:ext uri="{BB962C8B-B14F-4D97-AF65-F5344CB8AC3E}">
        <p14:creationId xmlns:p14="http://schemas.microsoft.com/office/powerpoint/2010/main" val="1609537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Qəbuledilənlik</a:t>
            </a:r>
            <a:endParaRPr lang="ru-RU" dirty="0"/>
          </a:p>
        </p:txBody>
      </p:sp>
      <p:sp>
        <p:nvSpPr>
          <p:cNvPr id="3" name="Content Placeholder 2"/>
          <p:cNvSpPr>
            <a:spLocks noGrp="1"/>
          </p:cNvSpPr>
          <p:nvPr>
            <p:ph idx="1"/>
          </p:nvPr>
        </p:nvSpPr>
        <p:spPr/>
        <p:txBody>
          <a:bodyPr>
            <a:normAutofit lnSpcReduction="10000"/>
          </a:bodyPr>
          <a:lstStyle/>
          <a:p>
            <a:r>
              <a:rPr lang="az-Latn-AZ" dirty="0" smtClean="0"/>
              <a:t>Konvensiyaya uyğunluq;</a:t>
            </a:r>
          </a:p>
          <a:p>
            <a:r>
              <a:rPr lang="az-Latn-AZ" dirty="0" smtClean="0"/>
              <a:t>Anonimlik;</a:t>
            </a:r>
          </a:p>
          <a:p>
            <a:r>
              <a:rPr lang="az-Latn-AZ" dirty="0" smtClean="0"/>
              <a:t>Identik şikayətlər;</a:t>
            </a:r>
          </a:p>
          <a:p>
            <a:r>
              <a:rPr lang="az-Latn-AZ" dirty="0" smtClean="0"/>
              <a:t>Şikayət hüququndan sui-istifadə;</a:t>
            </a:r>
          </a:p>
          <a:p>
            <a:r>
              <a:rPr lang="az-Latn-AZ" dirty="0" smtClean="0"/>
              <a:t>Daxili müdafiə vasitələrinin tükədilməməsi;</a:t>
            </a:r>
          </a:p>
          <a:p>
            <a:r>
              <a:rPr lang="az-Latn-AZ" dirty="0" smtClean="0"/>
              <a:t>Altı aylıq müddət qaydası;</a:t>
            </a:r>
          </a:p>
          <a:p>
            <a:r>
              <a:rPr lang="az-Latn-AZ" dirty="0" smtClean="0"/>
              <a:t>Əhəmiyyətli zərərin olmaması;</a:t>
            </a:r>
          </a:p>
          <a:p>
            <a:r>
              <a:rPr lang="az-Latn-AZ" dirty="0" smtClean="0"/>
              <a:t>Açıq aşkar əsassız;</a:t>
            </a:r>
            <a:endParaRPr lang="ru-RU" dirty="0"/>
          </a:p>
        </p:txBody>
      </p:sp>
    </p:spTree>
    <p:extLst>
      <p:ext uri="{BB962C8B-B14F-4D97-AF65-F5344CB8AC3E}">
        <p14:creationId xmlns:p14="http://schemas.microsoft.com/office/powerpoint/2010/main" val="1600291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a:t>Məhkəmənin yurisdiksiyası</a:t>
            </a:r>
            <a:br>
              <a:rPr lang="az-Latn-AZ" dirty="0"/>
            </a:br>
            <a:endParaRPr lang="ru-RU" dirty="0"/>
          </a:p>
        </p:txBody>
      </p:sp>
      <p:sp>
        <p:nvSpPr>
          <p:cNvPr id="3" name="Content Placeholder 2"/>
          <p:cNvSpPr>
            <a:spLocks noGrp="1"/>
          </p:cNvSpPr>
          <p:nvPr>
            <p:ph idx="1"/>
          </p:nvPr>
        </p:nvSpPr>
        <p:spPr/>
        <p:txBody>
          <a:bodyPr/>
          <a:lstStyle/>
          <a:p>
            <a:pPr lvl="1"/>
            <a:r>
              <a:rPr lang="az-Latn-AZ" sz="4800" dirty="0" smtClean="0"/>
              <a:t>Ratione </a:t>
            </a:r>
            <a:r>
              <a:rPr lang="az-Latn-AZ" sz="4800" dirty="0"/>
              <a:t>temporis</a:t>
            </a:r>
          </a:p>
          <a:p>
            <a:pPr lvl="1"/>
            <a:r>
              <a:rPr lang="az-Latn-AZ" sz="4800" dirty="0"/>
              <a:t>Ratione loci</a:t>
            </a:r>
          </a:p>
          <a:p>
            <a:pPr lvl="1"/>
            <a:r>
              <a:rPr lang="az-Latn-AZ" sz="4800" dirty="0"/>
              <a:t>Ratione personae</a:t>
            </a:r>
            <a:endParaRPr lang="ru-RU" sz="4800" dirty="0"/>
          </a:p>
          <a:p>
            <a:pPr lvl="1"/>
            <a:r>
              <a:rPr lang="az-Latn-AZ" sz="4800" dirty="0"/>
              <a:t>Ratione materae</a:t>
            </a:r>
          </a:p>
          <a:p>
            <a:endParaRPr lang="ru-RU" dirty="0"/>
          </a:p>
        </p:txBody>
      </p:sp>
    </p:spTree>
    <p:extLst>
      <p:ext uri="{BB962C8B-B14F-4D97-AF65-F5344CB8AC3E}">
        <p14:creationId xmlns:p14="http://schemas.microsoft.com/office/powerpoint/2010/main" val="1060364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816</Words>
  <Application>Microsoft Office PowerPoint</Application>
  <PresentationFormat>On-screen Show (4:3)</PresentationFormat>
  <Paragraphs>103</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Avropa İnsan Hüquqları Məhkəməsi  Vəfa Rüstəm Emin Abbasov 2016</vt:lpstr>
      <vt:lpstr>İnsan Hüquqları və Əsas Azadlıqların Müdafiəsi Haqqında Avropa Konvensiyası</vt:lpstr>
      <vt:lpstr>Konvensiyanın məqsədləri</vt:lpstr>
      <vt:lpstr>Konvensiyanın şərhi: «Muxtar Konsepsiyalar»</vt:lpstr>
      <vt:lpstr>Konvensiya «canlı alət» kimi</vt:lpstr>
      <vt:lpstr>Konvensiyada «açar konsepsiyalar»</vt:lpstr>
      <vt:lpstr>Avropa Məhkəməsi</vt:lpstr>
      <vt:lpstr>Qəbuledilənlik</vt:lpstr>
      <vt:lpstr>Məhkəmənin yurisdiksiyası </vt:lpstr>
      <vt:lpstr>Qərarların icrası</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Avropa İnsan Hüquqları Məhkəməsi</dc:title>
  <dc:creator>user</dc:creator>
  <cp:lastModifiedBy>ROVSHANOVA Vafa</cp:lastModifiedBy>
  <cp:revision>42</cp:revision>
  <dcterms:created xsi:type="dcterms:W3CDTF">2006-08-16T00:00:00Z</dcterms:created>
  <dcterms:modified xsi:type="dcterms:W3CDTF">2016-07-07T11:16:12Z</dcterms:modified>
</cp:coreProperties>
</file>