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-49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0D031-54B6-45F6-9228-811270A3318C}" type="datetimeFigureOut">
              <a:rPr lang="ru-RU" smtClean="0"/>
              <a:t>04.07.2016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80D3B-8B82-478E-ABCE-3775EF119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9123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0D031-54B6-45F6-9228-811270A3318C}" type="datetimeFigureOut">
              <a:rPr lang="ru-RU" smtClean="0"/>
              <a:t>04.07.2016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80D3B-8B82-478E-ABCE-3775EF119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7840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0D031-54B6-45F6-9228-811270A3318C}" type="datetimeFigureOut">
              <a:rPr lang="ru-RU" smtClean="0"/>
              <a:t>04.07.2016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80D3B-8B82-478E-ABCE-3775EF119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3566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0D031-54B6-45F6-9228-811270A3318C}" type="datetimeFigureOut">
              <a:rPr lang="ru-RU" smtClean="0"/>
              <a:t>04.07.2016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80D3B-8B82-478E-ABCE-3775EF119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840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0D031-54B6-45F6-9228-811270A3318C}" type="datetimeFigureOut">
              <a:rPr lang="ru-RU" smtClean="0"/>
              <a:t>04.07.2016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80D3B-8B82-478E-ABCE-3775EF119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167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0D031-54B6-45F6-9228-811270A3318C}" type="datetimeFigureOut">
              <a:rPr lang="ru-RU" smtClean="0"/>
              <a:t>04.07.2016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80D3B-8B82-478E-ABCE-3775EF119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501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0D031-54B6-45F6-9228-811270A3318C}" type="datetimeFigureOut">
              <a:rPr lang="ru-RU" smtClean="0"/>
              <a:t>04.07.2016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80D3B-8B82-478E-ABCE-3775EF119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2127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0D031-54B6-45F6-9228-811270A3318C}" type="datetimeFigureOut">
              <a:rPr lang="ru-RU" smtClean="0"/>
              <a:t>04.07.2016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80D3B-8B82-478E-ABCE-3775EF119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8760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0D031-54B6-45F6-9228-811270A3318C}" type="datetimeFigureOut">
              <a:rPr lang="ru-RU" smtClean="0"/>
              <a:t>04.07.2016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80D3B-8B82-478E-ABCE-3775EF119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8847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0D031-54B6-45F6-9228-811270A3318C}" type="datetimeFigureOut">
              <a:rPr lang="ru-RU" smtClean="0"/>
              <a:t>04.07.2016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80D3B-8B82-478E-ABCE-3775EF119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545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0D031-54B6-45F6-9228-811270A3318C}" type="datetimeFigureOut">
              <a:rPr lang="ru-RU" smtClean="0"/>
              <a:t>04.07.2016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80D3B-8B82-478E-ABCE-3775EF119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2908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0D031-54B6-45F6-9228-811270A3318C}" type="datetimeFigureOut">
              <a:rPr lang="ru-RU" smtClean="0"/>
              <a:t>04.07.2016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80D3B-8B82-478E-ABCE-3775EF119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063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1544" y="332656"/>
            <a:ext cx="7920880" cy="864096"/>
          </a:xfrm>
        </p:spPr>
        <p:txBody>
          <a:bodyPr>
            <a:normAutofit/>
          </a:bodyPr>
          <a:lstStyle/>
          <a:p>
            <a:pPr algn="ctr"/>
            <a:r>
              <a:rPr lang="az-Latn-AZ" sz="2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Avropa </a:t>
            </a:r>
            <a:r>
              <a:rPr lang="en-US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az-Latn-AZ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nsan </a:t>
            </a:r>
            <a:r>
              <a:rPr lang="en-US" sz="2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az-Latn-AZ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üquqları </a:t>
            </a:r>
            <a:r>
              <a:rPr lang="en-US" sz="2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az-Latn-AZ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əhkəməsi </a:t>
            </a:r>
            <a:r>
              <a:rPr lang="az-Latn-AZ" sz="2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regional beynəxalq məhkəmə kimi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63552" y="1268762"/>
            <a:ext cx="7620000" cy="4373563"/>
          </a:xfrm>
        </p:spPr>
        <p:txBody>
          <a:bodyPr/>
          <a:lstStyle/>
          <a:p>
            <a:pPr marL="0" indent="0" algn="ctr">
              <a:buNone/>
            </a:pPr>
            <a:r>
              <a:rPr lang="az-Latn-AZ" dirty="0" smtClean="0"/>
              <a:t>Avropa Şurası – 47 üzv dövlət</a:t>
            </a:r>
            <a:endParaRPr lang="az-Latn-AZ" b="0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pic>
        <p:nvPicPr>
          <p:cNvPr id="1026" name="Picture 2" descr="C:\Users\User\Desktop\Map_of_the_47_Member_States_of_the_Council_of_Europ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529" y="1772817"/>
            <a:ext cx="8468692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6265718" y="5949800"/>
            <a:ext cx="4050503" cy="6475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az-Latn-AZ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ünel Sadıqova</a:t>
            </a:r>
          </a:p>
          <a:p>
            <a:pPr algn="r"/>
            <a:r>
              <a:rPr lang="az-Latn-AZ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20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38283" y="214290"/>
            <a:ext cx="8572560" cy="6429420"/>
          </a:xfrm>
        </p:spPr>
        <p:txBody>
          <a:bodyPr>
            <a:noAutofit/>
          </a:bodyPr>
          <a:lstStyle/>
          <a:p>
            <a:pPr algn="just"/>
            <a:endParaRPr lang="az-Latn-AZ" sz="2400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az-Latn-AZ" sz="2400" i="1" dirty="0">
                <a:latin typeface="Times New Roman" pitchFamily="18" charset="0"/>
                <a:cs typeface="Times New Roman" pitchFamily="18" charset="0"/>
              </a:rPr>
              <a:t>Birbaşa qurban-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Hərəkət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hərəkətsizlik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ərizəçiyə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birbaşa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təsir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etməlidir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az-Latn-A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az-Latn-AZ" sz="2400" i="1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Amuur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Fransaya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qarşı</a:t>
            </a:r>
            <a:r>
              <a:rPr lang="az-Latn-AZ" sz="2400" i="1" dirty="0">
                <a:latin typeface="Times New Roman" pitchFamily="18" charset="0"/>
                <a:cs typeface="Times New Roman" pitchFamily="18" charset="0"/>
              </a:rPr>
              <a:t> iş”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Bu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meyar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mexaniki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dəyişməz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formada</a:t>
            </a:r>
            <a:r>
              <a:rPr lang="az-Latn-A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tətbiq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edilə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bilməz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2400" i="1" dirty="0">
                <a:latin typeface="Times New Roman" pitchFamily="18" charset="0"/>
                <a:cs typeface="Times New Roman" pitchFamily="18" charset="0"/>
              </a:rPr>
              <a:t>(“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Karner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Avstriyaya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qarşı</a:t>
            </a:r>
            <a:r>
              <a:rPr lang="az-Latn-AZ" sz="2400" i="1" dirty="0">
                <a:latin typeface="Times New Roman" pitchFamily="18" charset="0"/>
                <a:cs typeface="Times New Roman" pitchFamily="18" charset="0"/>
              </a:rPr>
              <a:t> iş”)</a:t>
            </a:r>
          </a:p>
          <a:p>
            <a:pPr algn="just"/>
            <a:endParaRPr lang="az-Latn-AZ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az-Latn-AZ" sz="2400" i="1" dirty="0">
                <a:latin typeface="Times New Roman" pitchFamily="18" charset="0"/>
                <a:cs typeface="Times New Roman" pitchFamily="18" charset="0"/>
              </a:rPr>
              <a:t>Dolayı (potensial) qurban- </a:t>
            </a:r>
            <a:r>
              <a:rPr lang="az-Latn-AZ" sz="2400" dirty="0">
                <a:latin typeface="Times New Roman" pitchFamily="18" charset="0"/>
                <a:cs typeface="Times New Roman" pitchFamily="18" charset="0"/>
              </a:rPr>
              <a:t>məhkəmə bu anlayış altında müəyyən edir ki, gələcəkdə vurula bilən və real olan ziyanın təhlükəsi olduğu halda belə, iddiaçıya qurban kimi baxmaq olar.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Ayrı-ayrı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işlərlə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bağlı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Məhkəmə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potensial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zərərçəkmişlərin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yəni</a:t>
            </a:r>
            <a:r>
              <a:rPr lang="az-Latn-A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bilavasitə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pozuntunun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qurbanı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olmayan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şəxslərin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iddialarını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qəbul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etmişdir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az-Latn-A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Almaniyada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telefon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danışıqlarına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gizlicə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qulaq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asmaq</a:t>
            </a:r>
            <a:r>
              <a:rPr lang="az-Latn-A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barədə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qərar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2400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Klass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Başqaları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Almaniyaya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qarşı</a:t>
            </a:r>
            <a:r>
              <a:rPr lang="az-Latn-AZ" sz="2400" i="1" dirty="0">
                <a:latin typeface="Times New Roman" pitchFamily="18" charset="0"/>
                <a:cs typeface="Times New Roman" pitchFamily="18" charset="0"/>
              </a:rPr>
              <a:t> iş”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ekstradisiya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işi</a:t>
            </a:r>
            <a:r>
              <a:rPr lang="az-Latn-A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ilə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bağlı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2400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Soering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Birləşmiş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Krallığa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qarşı</a:t>
            </a:r>
            <a:r>
              <a:rPr lang="az-Latn-AZ" sz="2400" i="1" dirty="0">
                <a:latin typeface="Times New Roman" pitchFamily="18" charset="0"/>
                <a:cs typeface="Times New Roman" pitchFamily="18" charset="0"/>
              </a:rPr>
              <a:t> iş”)</a:t>
            </a:r>
            <a:endParaRPr lang="az-Latn-AZ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az-Latn-AZ" sz="2400" dirty="0"/>
          </a:p>
          <a:p>
            <a:pPr algn="just"/>
            <a:endParaRPr lang="az-Latn-AZ" sz="2400" dirty="0"/>
          </a:p>
          <a:p>
            <a:pPr algn="just"/>
            <a:endParaRPr lang="az-Latn-AZ" sz="2400" dirty="0"/>
          </a:p>
        </p:txBody>
      </p:sp>
    </p:spTree>
    <p:extLst>
      <p:ext uri="{BB962C8B-B14F-4D97-AF65-F5344CB8AC3E}">
        <p14:creationId xmlns:p14="http://schemas.microsoft.com/office/powerpoint/2010/main" val="251945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09721" y="428607"/>
            <a:ext cx="8429684" cy="4643469"/>
          </a:xfrm>
        </p:spPr>
        <p:txBody>
          <a:bodyPr>
            <a:normAutofit/>
          </a:bodyPr>
          <a:lstStyle/>
          <a:p>
            <a:pPr algn="just"/>
            <a:r>
              <a:rPr lang="az-Latn-AZ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ratione temporis – </a:t>
            </a:r>
            <a:r>
              <a:rPr lang="az-Latn-AZ" sz="2400" dirty="0">
                <a:latin typeface="Times New Roman" pitchFamily="18" charset="0"/>
                <a:cs typeface="Times New Roman" pitchFamily="18" charset="0"/>
              </a:rPr>
              <a:t>Konvensiya onun qüvvəyə minməsinə qədər baş verən hadisə və faktlara şamil edilmir. Bu da “Konvensiyanın geriyə qüvvəsi yoxdur” prinsipindən irəli gəlir.</a:t>
            </a:r>
            <a:r>
              <a:rPr lang="az-Latn-AZ" sz="2400" i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Istisna</a:t>
            </a:r>
            <a:r>
              <a:rPr lang="az-Latn-AZ" sz="2400" i="1" dirty="0">
                <a:latin typeface="Times New Roman" pitchFamily="18" charset="0"/>
                <a:cs typeface="Times New Roman" pitchFamily="18" charset="0"/>
              </a:rPr>
              <a:t>: davam edən hüquq pozuntusu olduğu halda, “Loizidou Türkiyəyə qarşı iş”) </a:t>
            </a:r>
          </a:p>
          <a:p>
            <a:pPr algn="just"/>
            <a:endParaRPr lang="az-Latn-AZ" sz="2400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az-Latn-AZ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ratione loci – </a:t>
            </a:r>
            <a:r>
              <a:rPr lang="az-Latn-AZ" sz="2400" i="1" dirty="0">
                <a:latin typeface="Times New Roman" pitchFamily="18" charset="0"/>
                <a:cs typeface="Times New Roman" pitchFamily="18" charset="0"/>
              </a:rPr>
              <a:t>dövlətin yurisdiksiyası ilk növbədə onun ərazisinə şamil edilir və buna müvafiq olaraq Avropa Məhkəməsinin yurisdiksiyası Konvensiyanın bütün iştirakçı dövlətlərinin ərazilərini əhatə edir. (Konv.maddə 56) </a:t>
            </a:r>
            <a:r>
              <a:rPr lang="az-Latn-AZ" sz="2400" dirty="0">
                <a:latin typeface="Times New Roman" pitchFamily="18" charset="0"/>
                <a:cs typeface="Times New Roman" pitchFamily="18" charset="0"/>
              </a:rPr>
              <a:t>(“Loizidou Türkiyəyə qarşı iş”, “İlaşku və digərləri Moldova və Rusiya Federasiyasına qarşı iş”)</a:t>
            </a:r>
          </a:p>
          <a:p>
            <a:endParaRPr lang="ru-RU" b="0" i="1" dirty="0"/>
          </a:p>
        </p:txBody>
      </p:sp>
    </p:spTree>
    <p:extLst>
      <p:ext uri="{BB962C8B-B14F-4D97-AF65-F5344CB8AC3E}">
        <p14:creationId xmlns:p14="http://schemas.microsoft.com/office/powerpoint/2010/main" val="258121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47528" y="116632"/>
            <a:ext cx="8280920" cy="655272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az-Latn-AZ" sz="4600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az-Latn-AZ" sz="5200" b="1" dirty="0">
                <a:latin typeface="Times New Roman" pitchFamily="18" charset="0"/>
                <a:cs typeface="Times New Roman" pitchFamily="18" charset="0"/>
              </a:rPr>
              <a:t>Beləliklə:</a:t>
            </a:r>
            <a:endParaRPr lang="az-Latn-AZ" sz="46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az-Latn-AZ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Konvensiyanın 34-cü maddəsinə </a:t>
            </a:r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əsa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ən </a:t>
            </a:r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Avropa Məhkəməsinə müraciət edəcək hər bir şəxs ilk növbədə aşağıdakıları nəzərə almalıdır:</a:t>
            </a:r>
          </a:p>
          <a:p>
            <a:pPr marL="342900" indent="-342900" algn="just">
              <a:buFontTx/>
              <a:buChar char="-"/>
            </a:pPr>
            <a:r>
              <a:rPr lang="az-Latn-AZ" b="0" dirty="0" smtClean="0">
                <a:latin typeface="Times New Roman" pitchFamily="18" charset="0"/>
                <a:cs typeface="Times New Roman" pitchFamily="18" charset="0"/>
              </a:rPr>
              <a:t>cavabdeh dövlətin  Avropa İnsan Hüquqları Konvensiyasını ratifikasiya etməsi;</a:t>
            </a:r>
          </a:p>
          <a:p>
            <a:pPr marL="342900" indent="-342900" algn="just">
              <a:buFontTx/>
              <a:buChar char="-"/>
            </a:pPr>
            <a:r>
              <a:rPr lang="az-Latn-AZ" b="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az-Latn-AZ" b="0" dirty="0" smtClean="0">
                <a:latin typeface="Times New Roman" pitchFamily="18" charset="0"/>
                <a:cs typeface="Times New Roman" pitchFamily="18" charset="0"/>
              </a:rPr>
              <a:t>ozulmuş hüquq və ya hüquqların Konvensiya və ya əlavə Protokollarda təsbit olunması;</a:t>
            </a:r>
          </a:p>
          <a:p>
            <a:pPr marL="342900" indent="-342900" algn="just">
              <a:buFontTx/>
              <a:buChar char="-"/>
            </a:pPr>
            <a:r>
              <a:rPr lang="az-Latn-AZ" b="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az-Latn-AZ" b="0" dirty="0" smtClean="0">
                <a:latin typeface="Times New Roman" pitchFamily="18" charset="0"/>
                <a:cs typeface="Times New Roman" pitchFamily="18" charset="0"/>
              </a:rPr>
              <a:t>gər pozulmuş hüquqlar Konvensiyaya dair hər hansı bir Protokolda nəzərdə tutulmuşsa, bu Protokolun müvafiq dövlət tərəfindən ratifikasiya edilməsi;</a:t>
            </a:r>
          </a:p>
          <a:p>
            <a:pPr marL="342900" indent="-342900" algn="just">
              <a:buFontTx/>
              <a:buChar char="-"/>
            </a:pPr>
            <a:r>
              <a:rPr lang="az-Latn-AZ" b="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az-Latn-AZ" b="0" dirty="0" smtClean="0">
                <a:latin typeface="Times New Roman" pitchFamily="18" charset="0"/>
                <a:cs typeface="Times New Roman" pitchFamily="18" charset="0"/>
              </a:rPr>
              <a:t>ozuntunun cavabdeh dövlətin Konvensiyanı və ya müvafiq Protokolu ratifikasiyasından sonrakı dövrə təsadüf etməsi;</a:t>
            </a:r>
          </a:p>
          <a:p>
            <a:pPr marL="342900" indent="-342900" algn="just">
              <a:buFontTx/>
              <a:buChar char="-"/>
            </a:pPr>
            <a:r>
              <a:rPr lang="az-Latn-AZ" b="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z-Latn-AZ" b="0" dirty="0" smtClean="0">
                <a:latin typeface="Times New Roman" pitchFamily="18" charset="0"/>
                <a:cs typeface="Times New Roman" pitchFamily="18" charset="0"/>
              </a:rPr>
              <a:t>ütün dövlətdaxili hüquq müdafiə vasitələrinin tükənməsi;</a:t>
            </a:r>
          </a:p>
          <a:p>
            <a:pPr marL="342900" indent="-342900" algn="just">
              <a:buFontTx/>
              <a:buChar char="-"/>
            </a:pPr>
            <a:r>
              <a:rPr lang="az-Latn-AZ" b="0" dirty="0" smtClean="0">
                <a:latin typeface="Times New Roman" pitchFamily="18" charset="0"/>
                <a:cs typeface="Times New Roman" pitchFamily="18" charset="0"/>
              </a:rPr>
              <a:t>müvafiq sonuncu dövlətdaxili orqanın qəti qərarının qəbul edilməsindən sonra altı ay müddətinin keçməməsi və s.</a:t>
            </a:r>
          </a:p>
          <a:p>
            <a:pPr marL="342900" indent="-342900">
              <a:buFontTx/>
              <a:buChar char="-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48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81158" y="714356"/>
            <a:ext cx="8429684" cy="521497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az-Latn-AZ" sz="6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az-Latn-AZ" sz="6000" b="1" i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az-Latn-AZ" sz="60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DİQQƏTİNİZƏ </a:t>
            </a:r>
            <a:r>
              <a:rPr lang="az-Latn-AZ" sz="6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GÖRƏ MİNNƏTDARAM</a:t>
            </a:r>
            <a:endParaRPr lang="ru-RU" sz="6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06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24035" y="428604"/>
            <a:ext cx="8072495" cy="5500702"/>
          </a:xfrm>
        </p:spPr>
        <p:txBody>
          <a:bodyPr>
            <a:normAutofit/>
          </a:bodyPr>
          <a:lstStyle/>
          <a:p>
            <a:pPr algn="just"/>
            <a:r>
              <a:rPr lang="az-Latn-AZ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AVROPA KONVENSİYASININ 19-CU MADDƏSİ –</a:t>
            </a:r>
            <a:r>
              <a:rPr lang="az-Latn-AZ" sz="2400" dirty="0">
                <a:latin typeface="Times New Roman" pitchFamily="18" charset="0"/>
                <a:cs typeface="Times New Roman" pitchFamily="18" charset="0"/>
              </a:rPr>
              <a:t> Razılığa gələn Yüksək Tərəflər bu Konvensiya və ona dair protokollarla üzərlərinə götürdükləri öhdəliklərə riayət edilməsini təmin etmək məqsədilə Avropa İnsan Hüquqları Məhkəməsini yaradır.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az-Latn-AZ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ƏHKƏMƏNİN YURİSDİKSİYASI:</a:t>
            </a:r>
          </a:p>
          <a:p>
            <a:pPr algn="just">
              <a:buFontTx/>
              <a:buChar char="-"/>
            </a:pPr>
            <a:r>
              <a:rPr lang="az-Latn-AZ" sz="2400" i="1" dirty="0">
                <a:latin typeface="Times New Roman" pitchFamily="18" charset="0"/>
                <a:cs typeface="Times New Roman" pitchFamily="18" charset="0"/>
              </a:rPr>
              <a:t>ratione materiae</a:t>
            </a:r>
          </a:p>
          <a:p>
            <a:pPr algn="just">
              <a:buFontTx/>
              <a:buChar char="-"/>
            </a:pPr>
            <a:r>
              <a:rPr lang="az-Latn-AZ" sz="2400" i="1" dirty="0">
                <a:latin typeface="Times New Roman" pitchFamily="18" charset="0"/>
                <a:cs typeface="Times New Roman" pitchFamily="18" charset="0"/>
              </a:rPr>
              <a:t>ratione personae</a:t>
            </a:r>
          </a:p>
          <a:p>
            <a:pPr algn="just">
              <a:buFontTx/>
              <a:buChar char="-"/>
            </a:pPr>
            <a:r>
              <a:rPr lang="az-Latn-AZ" sz="2400" i="1" dirty="0">
                <a:latin typeface="Times New Roman" pitchFamily="18" charset="0"/>
                <a:cs typeface="Times New Roman" pitchFamily="18" charset="0"/>
              </a:rPr>
              <a:t>ratione temporis</a:t>
            </a:r>
          </a:p>
          <a:p>
            <a:pPr algn="just">
              <a:buFontTx/>
              <a:buChar char="-"/>
            </a:pPr>
            <a:r>
              <a:rPr lang="az-Latn-AZ" sz="2400" i="1" dirty="0">
                <a:latin typeface="Times New Roman" pitchFamily="18" charset="0"/>
                <a:cs typeface="Times New Roman" pitchFamily="18" charset="0"/>
              </a:rPr>
              <a:t>ratione loci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1237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81159" y="500043"/>
            <a:ext cx="8358247" cy="5715040"/>
          </a:xfrm>
        </p:spPr>
        <p:txBody>
          <a:bodyPr>
            <a:normAutofit fontScale="92500"/>
          </a:bodyPr>
          <a:lstStyle/>
          <a:p>
            <a:pPr algn="just"/>
            <a:r>
              <a:rPr lang="az-Latn-AZ" sz="33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ratione materiae - </a:t>
            </a:r>
            <a:r>
              <a:rPr lang="az-Latn-AZ" dirty="0">
                <a:latin typeface="Times New Roman" pitchFamily="18" charset="0"/>
                <a:cs typeface="Times New Roman" pitchFamily="18" charset="0"/>
              </a:rPr>
              <a:t>məhkəmənin predmet yurisdiksiyası (Konv.1 maddə)- </a:t>
            </a:r>
            <a:r>
              <a:rPr lang="az-Latn-AZ" i="1" dirty="0">
                <a:latin typeface="Times New Roman" pitchFamily="18" charset="0"/>
                <a:cs typeface="Times New Roman" pitchFamily="18" charset="0"/>
              </a:rPr>
              <a:t>“Ayaz Mütəllibov Azərbaycana qarşı iş”,“Rəsul Quliyev Azərbaycana qarşı iş”, “Sosialist Partiyası və digərləri Türkiyəyə qarşı iş”</a:t>
            </a:r>
          </a:p>
          <a:p>
            <a:pPr algn="just"/>
            <a:endParaRPr lang="az-Latn-AZ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az-Latn-AZ" i="1" u="sng" dirty="0">
                <a:latin typeface="Times New Roman" pitchFamily="18" charset="0"/>
                <a:cs typeface="Times New Roman" pitchFamily="18" charset="0"/>
              </a:rPr>
              <a:t>Konvensiya ilə qorunan hüquqlar:</a:t>
            </a:r>
          </a:p>
          <a:p>
            <a:pPr lvl="0"/>
            <a:r>
              <a:rPr lang="az-Latn-AZ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Yaşamaq</a:t>
            </a:r>
            <a:r>
              <a:rPr lang="en-US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hüququ</a:t>
            </a:r>
            <a:r>
              <a:rPr lang="az-Latn-AZ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(maddə 2)</a:t>
            </a:r>
          </a:p>
          <a:p>
            <a:pPr lvl="0"/>
            <a:r>
              <a:rPr lang="az-Latn-AZ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Mülki</a:t>
            </a:r>
            <a:r>
              <a:rPr lang="en-US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cinayət</a:t>
            </a:r>
            <a:r>
              <a:rPr lang="en-US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işlərində</a:t>
            </a:r>
            <a:r>
              <a:rPr lang="en-US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ədalətli</a:t>
            </a:r>
            <a:r>
              <a:rPr lang="en-US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mühakimə</a:t>
            </a:r>
            <a:r>
              <a:rPr lang="en-US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olunmaq</a:t>
            </a:r>
            <a:r>
              <a:rPr lang="en-US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hüququ</a:t>
            </a:r>
            <a:r>
              <a:rPr lang="az-Latn-AZ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(maddə 6)</a:t>
            </a:r>
          </a:p>
          <a:p>
            <a:pPr lvl="0"/>
            <a:r>
              <a:rPr lang="az-Latn-AZ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Şəxsi</a:t>
            </a:r>
            <a:r>
              <a:rPr lang="en-US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ailə</a:t>
            </a:r>
            <a:r>
              <a:rPr lang="en-US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həyatına</a:t>
            </a:r>
            <a:r>
              <a:rPr lang="en-US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hörmət</a:t>
            </a:r>
            <a:r>
              <a:rPr lang="en-US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olunması</a:t>
            </a:r>
            <a:r>
              <a:rPr lang="en-US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hüququ</a:t>
            </a:r>
            <a:r>
              <a:rPr lang="az-Latn-AZ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(maddə 8)</a:t>
            </a:r>
          </a:p>
          <a:p>
            <a:pPr lvl="0"/>
            <a:r>
              <a:rPr lang="az-Latn-AZ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Fikri</a:t>
            </a:r>
            <a:r>
              <a:rPr lang="en-US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ifadə</a:t>
            </a:r>
            <a:r>
              <a:rPr lang="en-US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etmək</a:t>
            </a:r>
            <a:r>
              <a:rPr lang="en-US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azadlığı</a:t>
            </a:r>
            <a:r>
              <a:rPr lang="az-Latn-AZ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(maddə 10)</a:t>
            </a:r>
          </a:p>
          <a:p>
            <a:pPr lvl="0"/>
            <a:r>
              <a:rPr lang="az-Latn-AZ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 Azadlıq və toxunulmazlıq hüququ (maddə 5) və s.</a:t>
            </a:r>
            <a:endParaRPr lang="ru-RU" dirty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az-Latn-AZ" i="1" u="sng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az-Latn-AZ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az-Latn-AZ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981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5520" y="836712"/>
            <a:ext cx="8363272" cy="828010"/>
          </a:xfrm>
        </p:spPr>
        <p:txBody>
          <a:bodyPr>
            <a:normAutofit fontScale="90000"/>
          </a:bodyPr>
          <a:lstStyle/>
          <a:p>
            <a:pPr algn="ctr"/>
            <a:r>
              <a:rPr lang="az-Latn-AZ" sz="3100" dirty="0">
                <a:latin typeface="Times New Roman" pitchFamily="18" charset="0"/>
                <a:cs typeface="Times New Roman" pitchFamily="18" charset="0"/>
              </a:rPr>
              <a:t>Avropa İnsan </a:t>
            </a:r>
            <a:r>
              <a:rPr lang="az-Latn-AZ" sz="3100" dirty="0" smtClean="0">
                <a:latin typeface="Times New Roman" pitchFamily="18" charset="0"/>
                <a:cs typeface="Times New Roman" pitchFamily="18" charset="0"/>
              </a:rPr>
              <a:t>hüquqları Konvensiyası </a:t>
            </a:r>
            <a:r>
              <a:rPr lang="az-Latn-AZ" sz="28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28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3686026"/>
              </p:ext>
            </p:extLst>
          </p:nvPr>
        </p:nvGraphicFramePr>
        <p:xfrm>
          <a:off x="1775520" y="1124744"/>
          <a:ext cx="8496944" cy="5544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  <a:gridCol w="4248472"/>
              </a:tblGrid>
              <a:tr h="505973">
                <a:tc>
                  <a:txBody>
                    <a:bodyPr/>
                    <a:lstStyle/>
                    <a:p>
                      <a:pPr algn="ctr"/>
                      <a:r>
                        <a:rPr lang="az-Latn-AZ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PROTOKOLLAR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85B7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Latn-AZ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NORMALAR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85B7E5"/>
                    </a:solidFill>
                  </a:tcPr>
                </a:tc>
              </a:tr>
              <a:tr h="5038643">
                <a:tc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r>
                        <a:rPr kumimoji="0" lang="az-Latn-AZ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saylı protokol </a:t>
                      </a:r>
                      <a:endParaRPr lang="az-Latn-AZ" sz="20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>
                        <a:buAutoNum type="arabicParenR"/>
                      </a:pPr>
                      <a:endParaRPr kumimoji="0" lang="az-Latn-AZ" sz="20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indent="-342900">
                        <a:buAutoNum type="arabicParenR"/>
                      </a:pPr>
                      <a:r>
                        <a:rPr kumimoji="0" lang="az-Latn-AZ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saylı Protokol</a:t>
                      </a:r>
                      <a:endParaRPr lang="az-Latn-AZ" sz="20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>
                        <a:buAutoNum type="arabicParenR"/>
                      </a:pPr>
                      <a:endParaRPr kumimoji="0" lang="az-Latn-AZ" sz="20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indent="-342900">
                        <a:buAutoNum type="arabicParenR"/>
                      </a:pPr>
                      <a:endParaRPr kumimoji="0" lang="az-Latn-AZ" sz="20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indent="-342900">
                        <a:buAutoNum type="arabicParenR"/>
                      </a:pPr>
                      <a:endParaRPr kumimoji="0" lang="az-Latn-AZ" sz="20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indent="-342900">
                        <a:buAutoNum type="arabicParenR"/>
                      </a:pPr>
                      <a:endParaRPr kumimoji="0" lang="az-Latn-AZ" sz="20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indent="-342900">
                        <a:buAutoNum type="arabicParenR"/>
                      </a:pPr>
                      <a:r>
                        <a:rPr kumimoji="0" lang="az-Latn-AZ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saylı Protokol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kumimoji="0" lang="az-Latn-AZ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saylı Protokol</a:t>
                      </a:r>
                    </a:p>
                    <a:p>
                      <a:pPr marL="342900" indent="-342900">
                        <a:buAutoNum type="arabicParenR"/>
                      </a:pPr>
                      <a:endParaRPr kumimoji="0" lang="az-Latn-AZ" sz="20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indent="-342900">
                        <a:buAutoNum type="arabicParenR"/>
                      </a:pPr>
                      <a:endParaRPr kumimoji="0" lang="az-Latn-AZ" sz="20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indent="-342900">
                        <a:buAutoNum type="arabicParenR"/>
                      </a:pPr>
                      <a:endParaRPr kumimoji="0" lang="az-Latn-AZ" sz="20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indent="-342900">
                        <a:buAutoNum type="arabicParenR"/>
                      </a:pPr>
                      <a:endParaRPr kumimoji="0" lang="az-Latn-AZ" sz="20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indent="-342900">
                        <a:buAutoNum type="arabicParenR"/>
                      </a:pPr>
                      <a:r>
                        <a:rPr kumimoji="0" lang="az-Latn-AZ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 saylı Protokol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just">
                        <a:buAutoNum type="arabicParenR"/>
                      </a:pPr>
                      <a:r>
                        <a:rPr kumimoji="0" lang="az-Latn-AZ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“Mülkiyyətin müdafiəsi”, “Təhsil hüququ”, “Azad seçki hüququ”</a:t>
                      </a:r>
                      <a:endParaRPr lang="az-Latn-AZ" sz="1600" b="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>
                        <a:buAutoNum type="arabicParenR"/>
                      </a:pPr>
                      <a:r>
                        <a:rPr kumimoji="0" lang="az-Latn-AZ" sz="1600" b="0" kern="120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“Borca </a:t>
                      </a:r>
                      <a:r>
                        <a:rPr kumimoji="0" lang="az-Latn-AZ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görə azadlıqdan məhrum etmənin qadağan olunması”, “Hərəkət etmək azadlığı”, “Vətəndaşların məcburi çıxarılmasının qadağan olunması”, “Əcnəbilərin kollektiv çıxarılmasının qarşısının alınması”</a:t>
                      </a:r>
                    </a:p>
                    <a:p>
                      <a:pPr marL="342900" indent="-342900" algn="just">
                        <a:buAutoNum type="arabicParenR"/>
                      </a:pPr>
                      <a:r>
                        <a:rPr kumimoji="0" lang="az-Latn-AZ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ölüm cəzasının ləğvi</a:t>
                      </a:r>
                    </a:p>
                    <a:p>
                      <a:pPr marL="342900" indent="-342900" algn="just">
                        <a:buAutoNum type="arabicParenR"/>
                      </a:pPr>
                      <a:r>
                        <a:rPr kumimoji="0" lang="az-Latn-AZ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“Əcnəbilərin çıxarılmasına dair prosedur təminatlar”, “Cinayət işlərinə dair hökmlərdən ikinci instansiyaya şikayət vermək hüququ”, “Məhkəmə səhvinə görə kompensasiya”, “İki dəfə məhkum</a:t>
                      </a:r>
                      <a:r>
                        <a:rPr kumimoji="0" lang="az-Latn-AZ" sz="16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az-Latn-AZ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edilməmək və cəzalandırılmamaq hüququ”, “Ər</a:t>
                      </a:r>
                      <a:r>
                        <a:rPr kumimoji="0" lang="az-Latn-AZ" sz="16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az-Latn-AZ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arvadın hüquq bərabərliyi” </a:t>
                      </a:r>
                    </a:p>
                    <a:p>
                      <a:pPr marL="342900" indent="-342900" algn="just">
                        <a:buAutoNum type="arabicParenR"/>
                      </a:pPr>
                      <a:r>
                        <a:rPr kumimoji="0" lang="az-Latn-AZ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Avropa İnsan Hüquqları Məhkəməsinin</a:t>
                      </a:r>
                      <a:r>
                        <a:rPr kumimoji="0" lang="az-Latn-AZ" sz="16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az-Latn-AZ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quruluşunda dəyişikliklər</a:t>
                      </a:r>
                      <a:endParaRPr lang="ru-RU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092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09721" y="357167"/>
            <a:ext cx="8429684" cy="5500726"/>
          </a:xfrm>
        </p:spPr>
        <p:txBody>
          <a:bodyPr>
            <a:normAutofit fontScale="92500"/>
          </a:bodyPr>
          <a:lstStyle/>
          <a:p>
            <a:r>
              <a:rPr lang="az-Latn-AZ" sz="2400" i="1" u="sng" dirty="0">
                <a:latin typeface="Times New Roman" pitchFamily="18" charset="0"/>
                <a:cs typeface="Times New Roman" pitchFamily="18" charset="0"/>
              </a:rPr>
              <a:t>Konvensiya ilə qadağan olunur:</a:t>
            </a:r>
          </a:p>
          <a:p>
            <a:pPr lvl="0">
              <a:lnSpc>
                <a:spcPct val="150000"/>
              </a:lnSpc>
            </a:pPr>
            <a:r>
              <a:rPr lang="az-Latn-AZ" sz="24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İşgəncə</a:t>
            </a:r>
            <a:r>
              <a:rPr lang="en-US" sz="24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verilməsini</a:t>
            </a:r>
            <a:r>
              <a:rPr lang="en-US" sz="24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qeyri-insani</a:t>
            </a:r>
            <a:r>
              <a:rPr lang="en-US" sz="24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24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ya</a:t>
            </a:r>
            <a:r>
              <a:rPr lang="en-US" sz="24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təhqiredici</a:t>
            </a:r>
            <a:r>
              <a:rPr lang="en-US" sz="24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rəftarı</a:t>
            </a:r>
            <a:r>
              <a:rPr lang="en-US" sz="24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24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cəza</a:t>
            </a:r>
            <a:r>
              <a:rPr lang="az-Latn-AZ" sz="24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>
              <a:lnSpc>
                <a:spcPct val="150000"/>
              </a:lnSpc>
            </a:pPr>
            <a:r>
              <a:rPr lang="az-Latn-AZ" sz="24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Əsassız</a:t>
            </a:r>
            <a:r>
              <a:rPr lang="en-US" sz="24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24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qanunsuz</a:t>
            </a:r>
            <a:r>
              <a:rPr lang="en-US" sz="24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həbs</a:t>
            </a:r>
            <a:r>
              <a:rPr lang="en-US" sz="24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olunma</a:t>
            </a:r>
            <a:r>
              <a:rPr lang="az-Latn-AZ" sz="24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</a:pPr>
            <a:r>
              <a:rPr lang="az-Latn-AZ" sz="24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Konvensiyada</a:t>
            </a:r>
            <a:r>
              <a:rPr lang="en-US" sz="24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təsbit</a:t>
            </a:r>
            <a:r>
              <a:rPr lang="en-US" sz="24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olunan</a:t>
            </a:r>
            <a:r>
              <a:rPr lang="en-US" sz="24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hüquq</a:t>
            </a:r>
            <a:r>
              <a:rPr lang="en-US" sz="24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24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azadlıqlardan</a:t>
            </a:r>
            <a:r>
              <a:rPr lang="en-US" sz="24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qeyri-bərabər</a:t>
            </a:r>
            <a:r>
              <a:rPr lang="en-US" sz="24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istifadə</a:t>
            </a:r>
            <a:r>
              <a:rPr lang="en-US" sz="24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olunması</a:t>
            </a:r>
            <a:r>
              <a:rPr lang="az-Latn-AZ" sz="24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>
              <a:lnSpc>
                <a:spcPct val="150000"/>
              </a:lnSpc>
            </a:pPr>
            <a:r>
              <a:rPr lang="az-Latn-AZ" sz="24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Dövlətin</a:t>
            </a:r>
            <a:r>
              <a:rPr lang="en-US" sz="24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öz</a:t>
            </a:r>
            <a:r>
              <a:rPr lang="en-US" sz="24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vətəndaşlarını</a:t>
            </a:r>
            <a:r>
              <a:rPr lang="en-US" sz="24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ərazisindən</a:t>
            </a:r>
            <a:r>
              <a:rPr lang="en-US" sz="24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qovmasını</a:t>
            </a:r>
            <a:r>
              <a:rPr lang="en-US" sz="24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24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ya</a:t>
            </a:r>
            <a:r>
              <a:rPr lang="en-US" sz="24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onlara</a:t>
            </a:r>
            <a:r>
              <a:rPr lang="en-US" sz="24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həmin</a:t>
            </a:r>
            <a:r>
              <a:rPr lang="en-US" sz="24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dövlətin</a:t>
            </a:r>
            <a:r>
              <a:rPr lang="en-US" sz="24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ərazisinə</a:t>
            </a:r>
            <a:r>
              <a:rPr lang="en-US" sz="24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daxil</a:t>
            </a:r>
            <a:r>
              <a:rPr lang="en-US" sz="24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olmağa</a:t>
            </a:r>
            <a:r>
              <a:rPr lang="en-US" sz="24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qadağa</a:t>
            </a:r>
            <a:r>
              <a:rPr lang="en-US" sz="24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qoyma</a:t>
            </a:r>
            <a:r>
              <a:rPr lang="az-Latn-AZ" sz="24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>
              <a:lnSpc>
                <a:spcPct val="150000"/>
              </a:lnSpc>
            </a:pPr>
            <a:r>
              <a:rPr lang="az-Latn-AZ" sz="24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Edam </a:t>
            </a:r>
            <a:r>
              <a:rPr lang="en-US" sz="2400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cəzasının</a:t>
            </a:r>
            <a:r>
              <a:rPr lang="en-US" sz="24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tətbiq</a:t>
            </a:r>
            <a:r>
              <a:rPr lang="en-US" sz="24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edilməsi</a:t>
            </a:r>
            <a:r>
              <a:rPr lang="az-Latn-AZ" sz="24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</a:pPr>
            <a:r>
              <a:rPr lang="az-Latn-AZ" sz="24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Əcnəbi</a:t>
            </a:r>
            <a:r>
              <a:rPr lang="en-US" sz="24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vətəndaşların</a:t>
            </a:r>
            <a:r>
              <a:rPr lang="en-US" sz="24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ölkədən</a:t>
            </a:r>
            <a:r>
              <a:rPr lang="en-US" sz="24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kollektiv</a:t>
            </a:r>
            <a:r>
              <a:rPr lang="en-US" sz="24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şəkildə</a:t>
            </a:r>
            <a:r>
              <a:rPr lang="en-US" sz="24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çıxarılması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7039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979" y="948494"/>
            <a:ext cx="8568951" cy="5909506"/>
          </a:xfrm>
        </p:spPr>
      </p:pic>
      <p:sp>
        <p:nvSpPr>
          <p:cNvPr id="2" name="TextBox 1"/>
          <p:cNvSpPr txBox="1"/>
          <p:nvPr/>
        </p:nvSpPr>
        <p:spPr>
          <a:xfrm>
            <a:off x="2627289" y="399245"/>
            <a:ext cx="4739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AZƏRBAYCAN İLK ONLUQDA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951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09721" y="285728"/>
            <a:ext cx="8501123" cy="6215106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az-Latn-AZ" sz="4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ratione personae </a:t>
            </a:r>
            <a:r>
              <a:rPr lang="az-Latn-AZ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Şikayət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hüququ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olan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şəxslər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İstənilən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fiziki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ya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hüquqi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şəxs</a:t>
            </a:r>
            <a:r>
              <a:rPr lang="az-Latn-AZ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vətəndaşlığından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yaşayış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yerindən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mülki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statusundan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vəziyyətindən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az-Latn-AZ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hüquq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qabiliyyətindən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asılı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olmayaraq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fərdi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şikayət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hüququna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malikdir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20000"/>
              </a:lnSpc>
            </a:pP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Valideynlik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hüququndan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məhrum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edilmiş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ana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ilə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bağlı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3100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3100" i="1" dirty="0" err="1">
                <a:latin typeface="Times New Roman" pitchFamily="18" charset="0"/>
                <a:cs typeface="Times New Roman" pitchFamily="18" charset="0"/>
              </a:rPr>
              <a:t>Scozzari</a:t>
            </a:r>
            <a:r>
              <a:rPr lang="en-US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i="1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i="1" dirty="0" err="1">
                <a:latin typeface="Times New Roman" pitchFamily="18" charset="0"/>
                <a:cs typeface="Times New Roman" pitchFamily="18" charset="0"/>
              </a:rPr>
              <a:t>Giunta</a:t>
            </a:r>
            <a:r>
              <a:rPr lang="az-Latn-AZ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i="1" dirty="0" err="1">
                <a:latin typeface="Times New Roman" pitchFamily="18" charset="0"/>
                <a:cs typeface="Times New Roman" pitchFamily="18" charset="0"/>
              </a:rPr>
              <a:t>İtaliyaya</a:t>
            </a:r>
            <a:r>
              <a:rPr lang="en-US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i="1" dirty="0" err="1">
                <a:latin typeface="Times New Roman" pitchFamily="18" charset="0"/>
                <a:cs typeface="Times New Roman" pitchFamily="18" charset="0"/>
              </a:rPr>
              <a:t>qarşı</a:t>
            </a:r>
            <a:r>
              <a:rPr lang="az-Latn-AZ" sz="3100" i="1" dirty="0">
                <a:latin typeface="Times New Roman" pitchFamily="18" charset="0"/>
                <a:cs typeface="Times New Roman" pitchFamily="18" charset="0"/>
              </a:rPr>
              <a:t> iş”</a:t>
            </a:r>
            <a:r>
              <a:rPr lang="en-US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31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yetkinlik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yaşına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çatmayanlarla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bağlı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az-Latn-AZ" sz="3100" dirty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az-Latn-AZ" sz="3100" i="1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3100" i="1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3100" i="1" dirty="0" err="1">
                <a:latin typeface="Times New Roman" pitchFamily="18" charset="0"/>
                <a:cs typeface="Times New Roman" pitchFamily="18" charset="0"/>
              </a:rPr>
              <a:t>Birləşmiş</a:t>
            </a:r>
            <a:r>
              <a:rPr lang="az-Latn-AZ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i="1" dirty="0" err="1">
                <a:latin typeface="Times New Roman" pitchFamily="18" charset="0"/>
                <a:cs typeface="Times New Roman" pitchFamily="18" charset="0"/>
              </a:rPr>
              <a:t>Krallığa</a:t>
            </a:r>
            <a:r>
              <a:rPr lang="en-US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i="1" dirty="0" err="1">
                <a:latin typeface="Times New Roman" pitchFamily="18" charset="0"/>
                <a:cs typeface="Times New Roman" pitchFamily="18" charset="0"/>
              </a:rPr>
              <a:t>qarşı</a:t>
            </a:r>
            <a:r>
              <a:rPr lang="az-Latn-AZ" sz="3100" i="1" dirty="0">
                <a:latin typeface="Times New Roman" pitchFamily="18" charset="0"/>
                <a:cs typeface="Times New Roman" pitchFamily="18" charset="0"/>
              </a:rPr>
              <a:t> iş”, </a:t>
            </a:r>
            <a:r>
              <a:rPr lang="en-US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qəyyumunun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razılığı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olmadan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məhdud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hüquq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qabiliyyətli</a:t>
            </a:r>
            <a:r>
              <a:rPr lang="az-Latn-AZ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şəxslə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bağlı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310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3100" i="1" dirty="0" err="1">
                <a:latin typeface="Times New Roman" pitchFamily="18" charset="0"/>
                <a:cs typeface="Times New Roman" pitchFamily="18" charset="0"/>
              </a:rPr>
              <a:t>Zehentner</a:t>
            </a:r>
            <a:r>
              <a:rPr lang="en-US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i="1" dirty="0" err="1">
                <a:latin typeface="Times New Roman" pitchFamily="18" charset="0"/>
                <a:cs typeface="Times New Roman" pitchFamily="18" charset="0"/>
              </a:rPr>
              <a:t>Avstriyaya</a:t>
            </a:r>
            <a:r>
              <a:rPr lang="en-US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i="1" dirty="0" err="1">
                <a:latin typeface="Times New Roman" pitchFamily="18" charset="0"/>
                <a:cs typeface="Times New Roman" pitchFamily="18" charset="0"/>
              </a:rPr>
              <a:t>qarşı</a:t>
            </a:r>
            <a:r>
              <a:rPr lang="az-Latn-AZ" sz="3100" i="1" dirty="0">
                <a:latin typeface="Times New Roman" pitchFamily="18" charset="0"/>
                <a:cs typeface="Times New Roman" pitchFamily="18" charset="0"/>
              </a:rPr>
              <a:t> iş».</a:t>
            </a:r>
          </a:p>
          <a:p>
            <a:pPr algn="just">
              <a:lnSpc>
                <a:spcPct val="120000"/>
              </a:lnSpc>
            </a:pP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Dövlət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hakimiyyətini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həyata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keçirən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təşkilatlar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istisna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olmaqla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istənilən</a:t>
            </a:r>
            <a:r>
              <a:rPr lang="az-Latn-AZ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qeyri-hökumət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təşkilatı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geniş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mənada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öz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şikayət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hüququndan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istifadə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edə</a:t>
            </a:r>
            <a:r>
              <a:rPr lang="az-Latn-AZ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bilər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Həmçinin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dövlət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hakimiyyətini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həyata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keçirməyən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ümumi-hüquq</a:t>
            </a:r>
            <a:r>
              <a:rPr lang="az-Latn-AZ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şəxslər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ilə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bağlı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z-Latn-AZ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Holy Monasteries </a:t>
            </a:r>
            <a:r>
              <a:rPr lang="en-US" sz="3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Yunanıstana</a:t>
            </a:r>
            <a:r>
              <a:rPr lang="en-US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qarşı</a:t>
            </a:r>
            <a:r>
              <a:rPr lang="az-Latn-AZ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iş»</a:t>
            </a:r>
            <a:r>
              <a:rPr lang="en-US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az-Latn-AZ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3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Fransa</a:t>
            </a:r>
            <a:r>
              <a:rPr lang="az-Latn-AZ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Radiosu</a:t>
            </a:r>
            <a:r>
              <a:rPr lang="en-US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və</a:t>
            </a:r>
            <a:r>
              <a:rPr lang="en-US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başqaları</a:t>
            </a:r>
            <a:r>
              <a:rPr lang="en-US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Fransaya</a:t>
            </a:r>
            <a:r>
              <a:rPr lang="en-US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qarşı</a:t>
            </a:r>
            <a:r>
              <a:rPr lang="az-Latn-AZ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iş»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hüquqi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və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maliyyə</a:t>
            </a:r>
            <a:r>
              <a:rPr lang="az-Latn-AZ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cəhətdən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dövlətdən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asılı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olmayan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hüquqi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şəxslərlə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bağlı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z-Latn-AZ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İran İslam</a:t>
            </a:r>
            <a:r>
              <a:rPr lang="az-Latn-AZ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Respublikası</a:t>
            </a:r>
            <a:r>
              <a:rPr lang="en-US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dəniz</a:t>
            </a:r>
            <a:r>
              <a:rPr lang="en-US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yolları</a:t>
            </a:r>
            <a:r>
              <a:rPr lang="en-US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Türkiyəyə</a:t>
            </a:r>
            <a:r>
              <a:rPr lang="en-US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qarşı</a:t>
            </a:r>
            <a:r>
              <a:rPr lang="az-Latn-AZ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iş»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və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z-Latn-AZ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3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Unedic</a:t>
            </a:r>
            <a:r>
              <a:rPr lang="en-US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Fransaya</a:t>
            </a:r>
            <a:r>
              <a:rPr lang="az-Latn-AZ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</a:t>
            </a:r>
            <a:r>
              <a:rPr lang="en-US" sz="3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arşı</a:t>
            </a:r>
            <a:r>
              <a:rPr lang="en-US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z-Latn-AZ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iş» </a:t>
            </a:r>
          </a:p>
        </p:txBody>
      </p:sp>
    </p:spTree>
    <p:extLst>
      <p:ext uri="{BB962C8B-B14F-4D97-AF65-F5344CB8AC3E}">
        <p14:creationId xmlns:p14="http://schemas.microsoft.com/office/powerpoint/2010/main" val="4112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38282" y="500043"/>
            <a:ext cx="8501123" cy="5929354"/>
          </a:xfrm>
        </p:spPr>
        <p:txBody>
          <a:bodyPr>
            <a:noAutofit/>
          </a:bodyPr>
          <a:lstStyle/>
          <a:p>
            <a:pPr algn="just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Məhkəmə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34-cü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maddənin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müddəalarına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müvafiq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olaraq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verilmiş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aşağıdakı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fərdi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şikayətlərə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baxmır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az-Latn-A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nonim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olan</a:t>
            </a:r>
            <a:r>
              <a:rPr lang="az-Latn-A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mahiyyətcə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Məhkəmənin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artıq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baxdığı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məsələ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ilə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eyni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olan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yaxud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beynəlxalq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araşdırmanın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və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tənzimləmənin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digər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prosedurunun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predmeti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olan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və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işə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aidyeni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faktları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əks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etdirməyən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Məhkəmə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34-cü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maddənin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müddəalarına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müvafiq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olaraq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verilmiş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istənilən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fərdi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şikayəti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Konvensiya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və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dair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Protokolların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müddəaları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ilə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araya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sığmayan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açıq-aydın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əsassız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və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şikayət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vermə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hüququndan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sui-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istifadə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hesab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edərsə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qəbul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olunmayan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edə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bilər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az-Latn-A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00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38283" y="285728"/>
            <a:ext cx="8358247" cy="6215106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Məhkəmənin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aldadılması</a:t>
            </a:r>
            <a:r>
              <a:rPr lang="az-Latn-A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60000"/>
              </a:lnSpc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Bilərəkdən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yalan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faktlara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əsaslanan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və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Məhkəməni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aldatmaq</a:t>
            </a:r>
            <a:r>
              <a:rPr lang="az-Latn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məqsədini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daşıyan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ərizənin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təqdim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edilməsi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şikayət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hüququnun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pozulması</a:t>
            </a:r>
            <a:r>
              <a:rPr lang="az-Latn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hesab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olunur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az-Latn-A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Varbanov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Bolqarıstana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qarşı</a:t>
            </a:r>
            <a:r>
              <a:rPr lang="az-Latn-A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iş»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6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cür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hərəkətin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ən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ağır</a:t>
            </a:r>
            <a:r>
              <a:rPr lang="az-Latn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və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təhqiramiz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nümunəsi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Məhkəməyə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saxtalaşdırılmış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sənədlərin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təqdim</a:t>
            </a:r>
            <a:r>
              <a:rPr lang="az-Latn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edilməsidir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az-Latn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Jian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Rumıniyaya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qarşı</a:t>
            </a:r>
            <a:r>
              <a:rPr lang="az-Latn-A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iş»,</a:t>
            </a:r>
            <a:r>
              <a:rPr lang="az-Latn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Bagheri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və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Maliki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Niderlanda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qarşı</a:t>
            </a:r>
            <a:r>
              <a:rPr lang="az-Latn-A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iş»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az-Latn-A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Poznanski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və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başqaları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Almaniyaya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qarş</a:t>
            </a:r>
            <a:r>
              <a:rPr lang="az-Latn-A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ı iş»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İddiaçı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tərəfindən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hərəkətsizlik</a:t>
            </a:r>
            <a:r>
              <a:rPr lang="az-Latn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nümayiş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etdirilməklə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əhəmiyyət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kəsb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edən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faktor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barədə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əvvəlcədən</a:t>
            </a:r>
            <a:r>
              <a:rPr lang="az-Latn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Məhkəməyə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məlumat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verilməməsi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göstərilən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hüququn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pozulması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deməkdir</a:t>
            </a:r>
            <a:r>
              <a:rPr lang="az-Latn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7634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961</Words>
  <Application>Microsoft Office PowerPoint</Application>
  <PresentationFormat>Custom</PresentationFormat>
  <Paragraphs>83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Avropa Insan Hüquqları Məhkəməsi regional beynəxalq məhkəmə kimi</vt:lpstr>
      <vt:lpstr>PowerPoint Presentation</vt:lpstr>
      <vt:lpstr>PowerPoint Presentation</vt:lpstr>
      <vt:lpstr>Avropa İnsan hüquqları Konvensiyası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Avropa insan hüquqları məhkəməsi regional beynəxalq məhkəmə kimi</dc:title>
  <dc:creator>DELL</dc:creator>
  <cp:lastModifiedBy>ROVSHANOVA Vafa</cp:lastModifiedBy>
  <cp:revision>4</cp:revision>
  <dcterms:created xsi:type="dcterms:W3CDTF">2016-05-21T16:02:42Z</dcterms:created>
  <dcterms:modified xsi:type="dcterms:W3CDTF">2016-07-04T07:26:50Z</dcterms:modified>
</cp:coreProperties>
</file>