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sldIdLst>
    <p:sldId id="256" r:id="rId2"/>
    <p:sldId id="335" r:id="rId3"/>
    <p:sldId id="275" r:id="rId4"/>
    <p:sldId id="280" r:id="rId5"/>
    <p:sldId id="281" r:id="rId6"/>
    <p:sldId id="282" r:id="rId7"/>
    <p:sldId id="283" r:id="rId8"/>
    <p:sldId id="284" r:id="rId9"/>
    <p:sldId id="336" r:id="rId10"/>
    <p:sldId id="290" r:id="rId11"/>
    <p:sldId id="286" r:id="rId12"/>
    <p:sldId id="337" r:id="rId13"/>
    <p:sldId id="33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28" end="60"/>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77" autoAdjust="0"/>
    <p:restoredTop sz="94670" autoAdjust="0"/>
  </p:normalViewPr>
  <p:slideViewPr>
    <p:cSldViewPr>
      <p:cViewPr varScale="1">
        <p:scale>
          <a:sx n="100" d="100"/>
          <a:sy n="100" d="100"/>
        </p:scale>
        <p:origin x="-14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FE2B329A-D7F6-43EF-8A85-DEC5ABB7410F}" type="datetimeFigureOut">
              <a:rPr lang="en-US"/>
              <a:pPr>
                <a:defRPr/>
              </a:pPr>
              <a:t>12/10/2016</a:t>
            </a:fld>
            <a:endParaRPr lang="en-US"/>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US"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090FEE95-0886-4550-B5F3-3384C808751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раз слайда 1"/>
          <p:cNvSpPr>
            <a:spLocks noGrp="1" noRot="1" noChangeAspect="1" noTextEdit="1"/>
          </p:cNvSpPr>
          <p:nvPr>
            <p:ph type="sldImg"/>
          </p:nvPr>
        </p:nvSpPr>
        <p:spPr bwMode="auto">
          <a:noFill/>
          <a:ln>
            <a:solidFill>
              <a:srgbClr val="000000"/>
            </a:solidFill>
            <a:miter lim="800000"/>
            <a:headEnd/>
            <a:tailEnd/>
          </a:ln>
        </p:spPr>
      </p:sp>
      <p:sp>
        <p:nvSpPr>
          <p:cNvPr id="17411"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27DAAD-1A88-4186-A056-E3E9DBD695AE}" type="slidenum">
              <a:rPr lang="en-US" altLang="en-US" smtClean="0"/>
              <a:pPr/>
              <a:t>1</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ru-RU"/>
            </a:p>
          </p:txBody>
        </p:sp>
        <p:sp>
          <p:nvSpPr>
            <p:cNvPr id="12"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ru-RU"/>
            </a:p>
          </p:txBody>
        </p:sp>
        <p:sp>
          <p:nvSpPr>
            <p:cNvPr id="13"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ru-RU"/>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ru-RU"/>
            </a:p>
          </p:txBody>
        </p:sp>
        <p:sp>
          <p:nvSpPr>
            <p:cNvPr id="15"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ru-RU"/>
            </a:p>
          </p:txBody>
        </p:sp>
        <p:sp>
          <p:nvSpPr>
            <p:cNvPr id="16"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ru-RU"/>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ru-RU"/>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ru-RU"/>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ru-RU"/>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endParaRPr lang="ru-RU"/>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endParaRPr lang="ru-RU"/>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endParaRPr lang="ru-RU"/>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endParaRPr lang="ru-RU"/>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endParaRPr lang="ru-RU"/>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ru-RU"/>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ru-RU"/>
            </a:p>
          </p:txBody>
        </p:sp>
      </p:grpSp>
      <p:sp>
        <p:nvSpPr>
          <p:cNvPr id="7991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7991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BEF8F4AA-A925-47FE-A9B2-6A88325CC0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BF1A07F2-6990-46C0-9E2C-DA18CB1091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7A722E80-A234-4F9F-9140-761ADD0A3B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F50AD5F-B724-4387-8406-F12D50A065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7679DA7-5A30-48C6-BE16-8BF80873B32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83F6824F-926E-402B-8801-C5A656030BA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94FD4951-DBF9-4400-9C30-CE03CFB7464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0904B181-F6A0-4159-BD85-8EC906F44AB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47EF09CA-7C08-4223-B323-4F2954890C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2E642803-A510-44AE-B708-1B9E999B815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FA225264-F0C4-4672-9A9B-8B7D0D45A71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7885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885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885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grpSp>
          <p:nvGrpSpPr>
            <p:cNvPr id="1035" name="Group 6"/>
            <p:cNvGrpSpPr>
              <a:grpSpLocks/>
            </p:cNvGrpSpPr>
            <p:nvPr/>
          </p:nvGrpSpPr>
          <p:grpSpPr bwMode="auto">
            <a:xfrm>
              <a:off x="288" y="0"/>
              <a:ext cx="5098" cy="4316"/>
              <a:chOff x="288" y="0"/>
              <a:chExt cx="5098" cy="4316"/>
            </a:xfrm>
          </p:grpSpPr>
          <p:sp>
            <p:nvSpPr>
              <p:cNvPr id="7885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5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5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5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5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sp>
            <p:nvSpPr>
              <p:cNvPr id="7886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eaLnBrk="0" hangingPunct="0">
                  <a:defRPr/>
                </a:pPr>
                <a:endParaRPr lang="ru-RU"/>
              </a:p>
            </p:txBody>
          </p:sp>
        </p:grpSp>
        <p:sp>
          <p:nvSpPr>
            <p:cNvPr id="7886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886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eaLnBrk="0" hangingPunct="0">
                <a:defRPr/>
              </a:pPr>
              <a:endParaRPr lang="ru-RU"/>
            </a:p>
          </p:txBody>
        </p:sp>
        <p:sp>
          <p:nvSpPr>
            <p:cNvPr id="7887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ru-RU"/>
            </a:p>
          </p:txBody>
        </p:sp>
        <p:sp>
          <p:nvSpPr>
            <p:cNvPr id="1039"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w="9525">
              <a:noFill/>
              <a:round/>
              <a:headEnd/>
              <a:tailEnd/>
            </a:ln>
          </p:spPr>
          <p:txBody>
            <a:bodyPr/>
            <a:lstStyle/>
            <a:p>
              <a:endParaRPr lang="ru-RU"/>
            </a:p>
          </p:txBody>
        </p:sp>
        <p:sp>
          <p:nvSpPr>
            <p:cNvPr id="1040"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w="9525">
              <a:noFill/>
              <a:round/>
              <a:headEnd/>
              <a:tailEnd/>
            </a:ln>
          </p:spPr>
          <p:txBody>
            <a:bodyPr/>
            <a:lstStyle/>
            <a:p>
              <a:endParaRPr lang="ru-RU"/>
            </a:p>
          </p:txBody>
        </p:sp>
        <p:sp>
          <p:nvSpPr>
            <p:cNvPr id="7887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eaLnBrk="0" hangingPunct="0">
                <a:defRPr/>
              </a:pPr>
              <a:endParaRPr lang="ru-RU"/>
            </a:p>
          </p:txBody>
        </p:sp>
        <p:sp>
          <p:nvSpPr>
            <p:cNvPr id="1042"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w="9525">
              <a:noFill/>
              <a:round/>
              <a:headEnd/>
              <a:tailEnd/>
            </a:ln>
          </p:spPr>
          <p:txBody>
            <a:bodyPr/>
            <a:lstStyle/>
            <a:p>
              <a:endParaRPr lang="ru-RU"/>
            </a:p>
          </p:txBody>
        </p:sp>
        <p:sp>
          <p:nvSpPr>
            <p:cNvPr id="1043"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w="9525">
              <a:noFill/>
              <a:round/>
              <a:headEnd/>
              <a:tailEnd/>
            </a:ln>
          </p:spPr>
          <p:txBody>
            <a:bodyPr/>
            <a:lstStyle/>
            <a:p>
              <a:endParaRPr lang="ru-RU"/>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p:spPr>
          <p:txBody>
            <a:bodyPr/>
            <a:lstStyle/>
            <a:p>
              <a:endParaRPr lang="ru-RU"/>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p:spPr>
          <p:txBody>
            <a:bodyPr/>
            <a:lstStyle/>
            <a:p>
              <a:endParaRPr lang="ru-RU"/>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p:spPr>
          <p:txBody>
            <a:bodyPr/>
            <a:lstStyle/>
            <a:p>
              <a:endParaRPr lang="ru-RU"/>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p:spPr>
            <p:txBody>
              <a:bodyPr/>
              <a:lstStyle/>
              <a:p>
                <a:endParaRPr lang="ru-RU"/>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p:spPr>
            <p:txBody>
              <a:bodyPr/>
              <a:lstStyle/>
              <a:p>
                <a:endParaRPr lang="ru-RU"/>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p:spPr>
            <p:txBody>
              <a:bodyPr/>
              <a:lstStyle/>
              <a:p>
                <a:endParaRPr lang="ru-RU"/>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p:spPr>
            <p:txBody>
              <a:bodyPr/>
              <a:lstStyle/>
              <a:p>
                <a:endParaRPr lang="ru-RU"/>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p:spPr>
            <p:txBody>
              <a:bodyPr/>
              <a:lstStyle/>
              <a:p>
                <a:endParaRPr lang="ru-RU"/>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p:spPr>
          <p:txBody>
            <a:bodyPr/>
            <a:lstStyle/>
            <a:p>
              <a:endParaRPr lang="ru-RU"/>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p:spPr>
          <p:txBody>
            <a:bodyPr/>
            <a:lstStyle/>
            <a:p>
              <a:endParaRPr lang="ru-RU"/>
            </a:p>
          </p:txBody>
        </p:sp>
      </p:grpSp>
      <p:sp>
        <p:nvSpPr>
          <p:cNvPr id="7888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7888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7888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7889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D89ECB15-6892-4AA4-AB07-BDD4EFFBB5D6}" type="slidenum">
              <a:rPr lang="en-US"/>
              <a:pPr>
                <a:defRPr/>
              </a:pPr>
              <a:t>‹#›</a:t>
            </a:fld>
            <a:endParaRPr lang="en-US"/>
          </a:p>
        </p:txBody>
      </p:sp>
      <p:sp>
        <p:nvSpPr>
          <p:cNvPr id="7889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pPr eaLnBrk="1" hangingPunct="1">
              <a:defRPr/>
            </a:pPr>
            <a:r>
              <a:rPr lang="az-Latn-AZ" b="1" dirty="0" smtClean="0">
                <a:latin typeface="Times New Roman" pitchFamily="18" charset="0"/>
              </a:rPr>
              <a:t>İFADƏ AZADLIĞI HÜQUQU</a:t>
            </a:r>
            <a:r>
              <a:rPr lang="az-Latn-AZ" dirty="0" smtClean="0">
                <a:latin typeface="Times New Roman" pitchFamily="18" charset="0"/>
              </a:rPr>
              <a:t> </a:t>
            </a:r>
            <a:endParaRPr lang="ru-RU" dirty="0" smtClean="0">
              <a:latin typeface="Times New Roman" pitchFamily="18" charset="0"/>
            </a:endParaRPr>
          </a:p>
        </p:txBody>
      </p:sp>
      <p:sp>
        <p:nvSpPr>
          <p:cNvPr id="3" name="Подзаголовок 2"/>
          <p:cNvSpPr>
            <a:spLocks noGrp="1"/>
          </p:cNvSpPr>
          <p:nvPr>
            <p:ph type="subTitle" sz="quarter" idx="1"/>
          </p:nvPr>
        </p:nvSpPr>
        <p:spPr/>
        <p:txBody>
          <a:bodyPr/>
          <a:lstStyle/>
          <a:p>
            <a:pPr>
              <a:defRPr/>
            </a:pPr>
            <a:r>
              <a:rPr lang="az-Latn-AZ" i="1" dirty="0" smtClean="0"/>
              <a:t>Təlimçilər:</a:t>
            </a:r>
          </a:p>
          <a:p>
            <a:pPr>
              <a:defRPr/>
            </a:pPr>
            <a:r>
              <a:rPr lang="az-Latn-AZ" i="1" dirty="0" smtClean="0"/>
              <a:t>Aqil Layic  və Sadiq Bağırov</a:t>
            </a:r>
            <a:endParaRPr lang="en-US" i="1" dirty="0" smtClean="0"/>
          </a:p>
          <a:p>
            <a:pPr>
              <a:defRPr/>
            </a:pPr>
            <a:endParaRPr lang="en-US" i="1" dirty="0"/>
          </a:p>
          <a:p>
            <a:pPr>
              <a:defRPr/>
            </a:pPr>
            <a:r>
              <a:rPr lang="en-US" i="1" dirty="0" smtClean="0"/>
              <a:t>2015</a:t>
            </a:r>
            <a:r>
              <a:rPr lang="az-Latn-AZ" i="1" dirty="0" smtClean="0"/>
              <a:t> </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az-Latn-AZ" sz="2800" b="1" dirty="0" smtClean="0"/>
              <a:t>10-cu maddə ilə qorunan ifadə vasitələri </a:t>
            </a:r>
            <a:endParaRPr lang="ru-RU" sz="2800" b="1" dirty="0" smtClean="0"/>
          </a:p>
        </p:txBody>
      </p:sp>
      <p:sp>
        <p:nvSpPr>
          <p:cNvPr id="41987" name="Rectangle 3"/>
          <p:cNvSpPr>
            <a:spLocks noGrp="1" noChangeArrowheads="1"/>
          </p:cNvSpPr>
          <p:nvPr>
            <p:ph type="body" idx="1"/>
          </p:nvPr>
        </p:nvSpPr>
        <p:spPr/>
        <p:txBody>
          <a:bodyPr/>
          <a:lstStyle/>
          <a:p>
            <a:pPr eaLnBrk="1" hangingPunct="1">
              <a:buFontTx/>
              <a:buChar char="-"/>
              <a:defRPr/>
            </a:pPr>
            <a:r>
              <a:rPr lang="az-Latn-AZ" sz="2400" b="1" dirty="0" smtClean="0"/>
              <a:t>Mətbuat ;</a:t>
            </a:r>
          </a:p>
          <a:p>
            <a:pPr eaLnBrk="1" hangingPunct="1">
              <a:buFontTx/>
              <a:buChar char="-"/>
              <a:defRPr/>
            </a:pPr>
            <a:r>
              <a:rPr lang="az-Latn-AZ" sz="2400" b="1" dirty="0" smtClean="0"/>
              <a:t>Kitab;</a:t>
            </a:r>
          </a:p>
          <a:p>
            <a:pPr eaLnBrk="1" hangingPunct="1">
              <a:buFontTx/>
              <a:buChar char="-"/>
              <a:defRPr/>
            </a:pPr>
            <a:r>
              <a:rPr lang="az-Latn-AZ" sz="2400" b="1" dirty="0" smtClean="0"/>
              <a:t>Film;</a:t>
            </a:r>
          </a:p>
          <a:p>
            <a:pPr eaLnBrk="1" hangingPunct="1">
              <a:buFontTx/>
              <a:buChar char="-"/>
              <a:defRPr/>
            </a:pPr>
            <a:r>
              <a:rPr lang="az-Latn-AZ" sz="2400" b="1" dirty="0" smtClean="0"/>
              <a:t>Sərgi;</a:t>
            </a:r>
          </a:p>
          <a:p>
            <a:pPr eaLnBrk="1" hangingPunct="1">
              <a:buFontTx/>
              <a:buChar char="-"/>
              <a:defRPr/>
            </a:pPr>
            <a:r>
              <a:rPr lang="az-Latn-AZ" sz="2400" b="1" dirty="0" smtClean="0"/>
              <a:t>Radio və televiziya yayımı;</a:t>
            </a:r>
          </a:p>
          <a:p>
            <a:pPr eaLnBrk="1" hangingPunct="1">
              <a:buFontTx/>
              <a:buChar char="-"/>
              <a:defRPr/>
            </a:pPr>
            <a:r>
              <a:rPr lang="az-Latn-AZ" sz="2400" b="1" dirty="0" smtClean="0"/>
              <a:t>Qrafitlər;</a:t>
            </a:r>
          </a:p>
          <a:p>
            <a:pPr eaLnBrk="1" hangingPunct="1">
              <a:buFontTx/>
              <a:buChar char="-"/>
              <a:defRPr/>
            </a:pPr>
            <a:r>
              <a:rPr lang="az-Latn-AZ" sz="2400" b="1" dirty="0" err="1" smtClean="0"/>
              <a:t>Poster</a:t>
            </a:r>
            <a:r>
              <a:rPr lang="az-Latn-AZ" sz="2400" b="1" dirty="0" smtClean="0"/>
              <a:t> və ya </a:t>
            </a:r>
            <a:r>
              <a:rPr lang="az-Latn-AZ" sz="2400" b="1" dirty="0" err="1" smtClean="0"/>
              <a:t>baner</a:t>
            </a:r>
            <a:r>
              <a:rPr lang="az-Latn-AZ" sz="2400" b="1" dirty="0" smtClean="0"/>
              <a:t>;</a:t>
            </a:r>
          </a:p>
          <a:p>
            <a:pPr eaLnBrk="1" hangingPunct="1">
              <a:buFontTx/>
              <a:buChar char="-"/>
              <a:defRPr/>
            </a:pPr>
            <a:r>
              <a:rPr lang="az-Latn-AZ" sz="2400" b="1" dirty="0" smtClean="0"/>
              <a:t>İnternet və s. </a:t>
            </a:r>
          </a:p>
          <a:p>
            <a:pPr eaLnBrk="1" hangingPunct="1">
              <a:buFontTx/>
              <a:buChar char="-"/>
              <a:defRPr/>
            </a:pPr>
            <a:endParaRPr lang="az-Latn-AZ" sz="2400" b="1" dirty="0" smtClean="0"/>
          </a:p>
          <a:p>
            <a:pPr eaLnBrk="1" hangingPunct="1">
              <a:buFontTx/>
              <a:buChar char="-"/>
              <a:defRPr/>
            </a:pPr>
            <a:endParaRPr lang="az-Latn-AZ" sz="2400" b="1" dirty="0" smtClean="0"/>
          </a:p>
          <a:p>
            <a:pPr eaLnBrk="1" hangingPunct="1">
              <a:buFontTx/>
              <a:buChar char="-"/>
              <a:defRPr/>
            </a:pPr>
            <a:endParaRPr lang="az-Latn-AZ" sz="2400" b="1" dirty="0" smtClean="0"/>
          </a:p>
          <a:p>
            <a:pPr eaLnBrk="1" hangingPunct="1">
              <a:buFontTx/>
              <a:buChar char="-"/>
              <a:defRPr/>
            </a:pPr>
            <a:endParaRPr lang="az-Latn-AZ" sz="2400" b="1" dirty="0" smtClean="0"/>
          </a:p>
          <a:p>
            <a:pPr eaLnBrk="1" hangingPunct="1">
              <a:buFontTx/>
              <a:buChar char="-"/>
              <a:defRPr/>
            </a:pPr>
            <a:endParaRPr lang="ru-RU" sz="2400"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az-Latn-AZ" sz="4000" b="1" dirty="0" smtClean="0"/>
              <a:t/>
            </a:r>
            <a:br>
              <a:rPr lang="az-Latn-AZ" sz="4000" b="1" dirty="0" smtClean="0"/>
            </a:br>
            <a:r>
              <a:rPr lang="az-Latn-AZ" sz="4000" b="1" dirty="0" smtClean="0"/>
              <a:t>POZİTİV ÖHDƏLİKLƏR</a:t>
            </a:r>
            <a:r>
              <a:rPr lang="az-Latn-AZ" sz="2400" b="1" dirty="0" smtClean="0"/>
              <a:t/>
            </a:r>
            <a:br>
              <a:rPr lang="az-Latn-AZ" sz="2400" b="1" dirty="0" smtClean="0"/>
            </a:br>
            <a:r>
              <a:rPr lang="az-Latn-AZ" sz="2400" b="1" dirty="0" smtClean="0"/>
              <a:t/>
            </a:r>
            <a:br>
              <a:rPr lang="az-Latn-AZ" sz="2400" b="1" dirty="0" smtClean="0"/>
            </a:br>
            <a:r>
              <a:rPr lang="az-Latn-AZ" sz="2400" b="1" dirty="0" smtClean="0"/>
              <a:t>Məlumat və ideyaları almaq azadlığı</a:t>
            </a:r>
            <a:br>
              <a:rPr lang="az-Latn-AZ" sz="2400" b="1" dirty="0" smtClean="0"/>
            </a:br>
            <a:endParaRPr lang="ru-RU" sz="2400" b="1" dirty="0" smtClean="0"/>
          </a:p>
        </p:txBody>
      </p:sp>
      <p:sp>
        <p:nvSpPr>
          <p:cNvPr id="37891" name="Rectangle 3"/>
          <p:cNvSpPr>
            <a:spLocks noGrp="1" noChangeArrowheads="1"/>
          </p:cNvSpPr>
          <p:nvPr>
            <p:ph type="body" idx="1"/>
          </p:nvPr>
        </p:nvSpPr>
        <p:spPr>
          <a:xfrm>
            <a:off x="428625" y="1071563"/>
            <a:ext cx="8229600" cy="4530725"/>
          </a:xfrm>
        </p:spPr>
        <p:txBody>
          <a:bodyPr/>
          <a:lstStyle/>
          <a:p>
            <a:pPr eaLnBrk="1" hangingPunct="1">
              <a:defRPr/>
            </a:pPr>
            <a:endParaRPr lang="az-Latn-AZ" sz="2200" dirty="0" smtClean="0"/>
          </a:p>
          <a:p>
            <a:pPr eaLnBrk="1" hangingPunct="1">
              <a:defRPr/>
            </a:pPr>
            <a:endParaRPr lang="az-Latn-AZ" sz="2200" dirty="0" smtClean="0"/>
          </a:p>
          <a:p>
            <a:pPr eaLnBrk="1" hangingPunct="1">
              <a:defRPr/>
            </a:pPr>
            <a:r>
              <a:rPr lang="az-Latn-AZ" sz="2200" dirty="0" smtClean="0"/>
              <a:t>Şəxsə özü və ya digərləri barədə reyestr məlumatlarını əldə etmək hüququ vermir, dövlətə yalnız başqa şəxslərin könüllü şəkildə vermək istədiyi və ya vermək istəyə biləcəyi informasiyanı almaq hüququnu məhdudlaşdırmağı qadağan edir (</a:t>
            </a:r>
            <a:r>
              <a:rPr lang="az-Latn-AZ" sz="2200" dirty="0" err="1" smtClean="0"/>
              <a:t>Leander</a:t>
            </a:r>
            <a:r>
              <a:rPr lang="az-Latn-AZ" sz="2200" dirty="0" smtClean="0"/>
              <a:t> İsveçə qarşı iş, </a:t>
            </a:r>
            <a:r>
              <a:rPr lang="az-Latn-AZ" sz="2200" dirty="0" err="1" smtClean="0"/>
              <a:t>Qaskin</a:t>
            </a:r>
            <a:r>
              <a:rPr lang="az-Latn-AZ" sz="2200" dirty="0" smtClean="0"/>
              <a:t> Birləşmiş Krallığa qarşı iş)</a:t>
            </a:r>
          </a:p>
          <a:p>
            <a:pPr eaLnBrk="1" hangingPunct="1">
              <a:defRPr/>
            </a:pPr>
            <a:endParaRPr lang="az-Latn-AZ" sz="2200" dirty="0" smtClean="0"/>
          </a:p>
          <a:p>
            <a:pPr eaLnBrk="1" hangingPunct="1">
              <a:defRPr/>
            </a:pPr>
            <a:r>
              <a:rPr lang="en-US" sz="2200" dirty="0" smtClean="0"/>
              <a:t>M</a:t>
            </a:r>
            <a:r>
              <a:rPr lang="az-Latn-AZ" sz="2200" dirty="0" err="1" smtClean="0"/>
              <a:t>əhkəmənin</a:t>
            </a:r>
            <a:r>
              <a:rPr lang="az-Latn-AZ" sz="2200" dirty="0" smtClean="0"/>
              <a:t> dəyişən münasibəti (</a:t>
            </a:r>
            <a:r>
              <a:rPr lang="az-Latn-AZ" sz="2200" dirty="0" err="1" smtClean="0"/>
              <a:t>Sdruzeni</a:t>
            </a:r>
            <a:r>
              <a:rPr lang="az-Latn-AZ" sz="2200" dirty="0" smtClean="0"/>
              <a:t> </a:t>
            </a:r>
            <a:r>
              <a:rPr lang="az-Latn-AZ" sz="2200" dirty="0" err="1" smtClean="0"/>
              <a:t>Jihoceske</a:t>
            </a:r>
            <a:r>
              <a:rPr lang="az-Latn-AZ" sz="2200" dirty="0" smtClean="0"/>
              <a:t> </a:t>
            </a:r>
            <a:r>
              <a:rPr lang="az-Latn-AZ" sz="2200" dirty="0" err="1" smtClean="0"/>
              <a:t>Matky</a:t>
            </a:r>
            <a:r>
              <a:rPr lang="az-Latn-AZ" sz="2200" dirty="0" smtClean="0"/>
              <a:t> v Czech-2006, </a:t>
            </a:r>
            <a:r>
              <a:rPr lang="az-Latn-AZ" sz="2200" dirty="0" err="1" smtClean="0"/>
              <a:t>Tarsasag</a:t>
            </a:r>
            <a:r>
              <a:rPr lang="az-Latn-AZ" sz="2200" dirty="0" smtClean="0"/>
              <a:t> A </a:t>
            </a:r>
            <a:r>
              <a:rPr lang="az-Latn-AZ" sz="2200" dirty="0" err="1" smtClean="0"/>
              <a:t>Szabadsagjogokert</a:t>
            </a:r>
            <a:r>
              <a:rPr lang="az-Latn-AZ" sz="2200" dirty="0" smtClean="0"/>
              <a:t> v Hungary-2009, </a:t>
            </a:r>
            <a:r>
              <a:rPr lang="az-Latn-AZ" sz="2200" dirty="0" err="1" smtClean="0"/>
              <a:t>Kenedi</a:t>
            </a:r>
            <a:r>
              <a:rPr lang="az-Latn-AZ" sz="2200" dirty="0" smtClean="0"/>
              <a:t> v </a:t>
            </a:r>
            <a:r>
              <a:rPr lang="az-Latn-AZ" sz="2200" dirty="0" err="1" smtClean="0"/>
              <a:t>Hungary</a:t>
            </a:r>
            <a:r>
              <a:rPr lang="az-Latn-AZ" sz="2200" dirty="0" smtClean="0"/>
              <a:t>)</a:t>
            </a:r>
          </a:p>
          <a:p>
            <a:pPr eaLnBrk="1" hangingPunct="1">
              <a:defRPr/>
            </a:pPr>
            <a:endParaRPr lang="en-US" sz="2200" dirty="0" smtClean="0"/>
          </a:p>
          <a:p>
            <a:pPr eaLnBrk="1" hangingPunct="1">
              <a:defRPr/>
            </a:pPr>
            <a:r>
              <a:rPr lang="az-Latn-AZ" sz="2200" dirty="0" smtClean="0"/>
              <a:t>Azərbaycan qanunvericiliyində əlavə təminatlar (İnformasiya əldə etmək haqqında Qanun)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sz="quarter"/>
          </p:nvPr>
        </p:nvSpPr>
        <p:spPr>
          <a:xfrm>
            <a:off x="785813" y="357188"/>
            <a:ext cx="7772400" cy="1736725"/>
          </a:xfrm>
        </p:spPr>
        <p:txBody>
          <a:bodyPr/>
          <a:lstStyle/>
          <a:p>
            <a:pPr>
              <a:defRPr/>
            </a:pP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
            </a:r>
            <a:br>
              <a:rPr lang="az-Latn-AZ" sz="3500" b="1" dirty="0" smtClean="0"/>
            </a:br>
            <a:r>
              <a:rPr lang="az-Latn-AZ" sz="3500" b="1" dirty="0" smtClean="0"/>
              <a:t>POZİTİV ÖHDƏLİKLƏR</a:t>
            </a:r>
            <a:br>
              <a:rPr lang="az-Latn-AZ" sz="3500" b="1" dirty="0" smtClean="0"/>
            </a:br>
            <a:r>
              <a:rPr lang="az-Latn-AZ" sz="3500" b="1" dirty="0" smtClean="0"/>
              <a:t/>
            </a:r>
            <a:br>
              <a:rPr lang="az-Latn-AZ" sz="3500" b="1" dirty="0" smtClean="0"/>
            </a:br>
            <a:endParaRPr lang="en-US" sz="3500" dirty="0"/>
          </a:p>
        </p:txBody>
      </p:sp>
      <p:sp>
        <p:nvSpPr>
          <p:cNvPr id="33795" name="Rectangle 3"/>
          <p:cNvSpPr>
            <a:spLocks noGrp="1" noChangeArrowheads="1"/>
          </p:cNvSpPr>
          <p:nvPr>
            <p:ph type="subTitle" sz="quarter" idx="1"/>
          </p:nvPr>
        </p:nvSpPr>
        <p:spPr>
          <a:xfrm>
            <a:off x="857250" y="1214438"/>
            <a:ext cx="6829425" cy="1752600"/>
          </a:xfrm>
        </p:spPr>
        <p:txBody>
          <a:bodyPr>
            <a:normAutofit fontScale="25000" lnSpcReduction="20000"/>
          </a:bodyPr>
          <a:lstStyle/>
          <a:p>
            <a:pPr algn="just" eaLnBrk="1" hangingPunct="1">
              <a:buSzPct val="72000"/>
              <a:buFont typeface="Wingdings" pitchFamily="2" charset="2"/>
              <a:buChar char="Ø"/>
              <a:defRPr/>
            </a:pPr>
            <a:r>
              <a:rPr lang="az-Latn-AZ" sz="9600" dirty="0" smtClean="0"/>
              <a:t> </a:t>
            </a:r>
            <a:r>
              <a:rPr lang="az-Latn-AZ" sz="8800" b="1" dirty="0" smtClean="0"/>
              <a:t>Mənbələrin qorunması </a:t>
            </a:r>
            <a:r>
              <a:rPr lang="az-Latn-AZ" sz="8800" dirty="0" smtClean="0"/>
              <a:t>(</a:t>
            </a:r>
            <a:r>
              <a:rPr lang="az-Latn-AZ" sz="8800" dirty="0" err="1" smtClean="0"/>
              <a:t>Good</a:t>
            </a:r>
            <a:r>
              <a:rPr lang="en-US" sz="8800" dirty="0" smtClean="0"/>
              <a:t>win </a:t>
            </a:r>
            <a:r>
              <a:rPr lang="az-Latn-AZ" sz="8800" dirty="0" smtClean="0"/>
              <a:t>Birləşmiş Krallığa qarşı iş, 1996; </a:t>
            </a:r>
            <a:r>
              <a:rPr lang="az-Latn-AZ" sz="8800" dirty="0" err="1" smtClean="0"/>
              <a:t>Roemen</a:t>
            </a:r>
            <a:r>
              <a:rPr lang="az-Latn-AZ" sz="8800" dirty="0" smtClean="0"/>
              <a:t> və </a:t>
            </a:r>
            <a:r>
              <a:rPr lang="az-Latn-AZ" sz="8800" dirty="0" err="1" smtClean="0"/>
              <a:t>Schmit</a:t>
            </a:r>
            <a:r>
              <a:rPr lang="az-Latn-AZ" sz="8800" dirty="0" smtClean="0"/>
              <a:t> </a:t>
            </a:r>
            <a:r>
              <a:rPr lang="az-Latn-AZ" sz="8800" dirty="0" err="1" smtClean="0"/>
              <a:t>Lyuksemburqa</a:t>
            </a:r>
            <a:r>
              <a:rPr lang="az-Latn-AZ" sz="8800" dirty="0" smtClean="0"/>
              <a:t> qarşı iş, 2003; </a:t>
            </a:r>
            <a:r>
              <a:rPr lang="az-Latn-AZ" sz="8800" dirty="0" err="1" smtClean="0"/>
              <a:t>Nordisk</a:t>
            </a:r>
            <a:r>
              <a:rPr lang="az-Latn-AZ" sz="8800" dirty="0" smtClean="0"/>
              <a:t> Film and TV A/S Danimarkaya qarşı iş, 2005)</a:t>
            </a:r>
          </a:p>
          <a:p>
            <a:pPr algn="just" eaLnBrk="1" hangingPunct="1">
              <a:buSzPct val="72000"/>
              <a:defRPr/>
            </a:pPr>
            <a:endParaRPr lang="az-Latn-AZ" sz="8800" dirty="0" smtClean="0"/>
          </a:p>
          <a:p>
            <a:pPr algn="just" eaLnBrk="1" hangingPunct="1">
              <a:buSzPct val="72000"/>
              <a:buFont typeface="Wingdings" pitchFamily="2" charset="2"/>
              <a:buChar char="Ø"/>
              <a:defRPr/>
            </a:pPr>
            <a:r>
              <a:rPr lang="az-Latn-AZ" sz="8800" b="1" dirty="0" smtClean="0"/>
              <a:t>Medianın müxtəlifliyini təmin etmək </a:t>
            </a:r>
            <a:r>
              <a:rPr lang="az-Latn-AZ" sz="8800" dirty="0" smtClean="0"/>
              <a:t>(</a:t>
            </a:r>
            <a:r>
              <a:rPr lang="az-Latn-AZ" sz="8800" dirty="0" err="1" smtClean="0"/>
              <a:t>Centro</a:t>
            </a:r>
            <a:r>
              <a:rPr lang="az-Latn-AZ" sz="8800" dirty="0" smtClean="0"/>
              <a:t> </a:t>
            </a:r>
            <a:r>
              <a:rPr lang="az-Latn-AZ" sz="8800" dirty="0" err="1" smtClean="0"/>
              <a:t>Europa</a:t>
            </a:r>
            <a:r>
              <a:rPr lang="az-Latn-AZ" sz="8800" dirty="0" smtClean="0"/>
              <a:t> 7 S.R.L. və Di </a:t>
            </a:r>
            <a:r>
              <a:rPr lang="az-Latn-AZ" sz="8800" dirty="0" err="1" smtClean="0"/>
              <a:t>Stefano</a:t>
            </a:r>
            <a:r>
              <a:rPr lang="az-Latn-AZ" sz="8800" dirty="0" smtClean="0"/>
              <a:t> İtaliyaya qarşı iş, 2012; </a:t>
            </a:r>
            <a:r>
              <a:rPr lang="az-Latn-AZ" sz="8800" dirty="0" err="1" smtClean="0"/>
              <a:t>Manole</a:t>
            </a:r>
            <a:r>
              <a:rPr lang="az-Latn-AZ" sz="8800" dirty="0" smtClean="0"/>
              <a:t> və digərləri Moldovaya qarşı iş, 2009)</a:t>
            </a:r>
          </a:p>
          <a:p>
            <a:pPr algn="just" eaLnBrk="1" hangingPunct="1">
              <a:buSzPct val="72000"/>
              <a:defRPr/>
            </a:pPr>
            <a:endParaRPr lang="az-Latn-AZ" sz="8800" dirty="0" smtClean="0"/>
          </a:p>
          <a:p>
            <a:pPr algn="just" eaLnBrk="1" hangingPunct="1">
              <a:buSzPct val="72000"/>
              <a:buFont typeface="Wingdings" pitchFamily="2" charset="2"/>
              <a:buChar char="Ø"/>
              <a:defRPr/>
            </a:pPr>
            <a:r>
              <a:rPr lang="az-Latn-AZ" sz="9600" b="1" dirty="0" smtClean="0"/>
              <a:t> </a:t>
            </a:r>
            <a:r>
              <a:rPr lang="az-Latn-AZ" sz="8800" b="1" dirty="0" smtClean="0"/>
              <a:t>Hücumlardan qorumaq </a:t>
            </a:r>
            <a:r>
              <a:rPr lang="az-Latn-AZ" sz="9600" dirty="0" smtClean="0"/>
              <a:t>(</a:t>
            </a:r>
            <a:r>
              <a:rPr lang="az-Latn-AZ" sz="9600" dirty="0" err="1" smtClean="0"/>
              <a:t>Özgür</a:t>
            </a:r>
            <a:r>
              <a:rPr lang="az-Latn-AZ" sz="9600" dirty="0" smtClean="0"/>
              <a:t> Gündəm Türkiyəyə qarşı iş, 2000; </a:t>
            </a:r>
            <a:r>
              <a:rPr lang="az-Latn-AZ" sz="9600" dirty="0" err="1" smtClean="0"/>
              <a:t>Dink</a:t>
            </a:r>
            <a:r>
              <a:rPr lang="az-Latn-AZ" sz="9600" dirty="0" smtClean="0"/>
              <a:t> Türkiyəyə qarşı iş, 2010)</a:t>
            </a:r>
          </a:p>
          <a:p>
            <a:pPr algn="just" eaLnBrk="1" hangingPunct="1">
              <a:buSzPct val="72000"/>
              <a:buFont typeface="Wingdings" pitchFamily="2" charset="2"/>
              <a:buChar char="Ø"/>
              <a:defRPr/>
            </a:pPr>
            <a:endParaRPr lang="az-Latn-AZ" sz="9600" dirty="0" smtClean="0"/>
          </a:p>
          <a:p>
            <a:pPr algn="just" eaLnBrk="1" hangingPunct="1">
              <a:buSzPct val="72000"/>
              <a:buFont typeface="Wingdings" pitchFamily="2" charset="2"/>
              <a:buChar char="Ø"/>
              <a:defRPr/>
            </a:pPr>
            <a:r>
              <a:rPr lang="az-Latn-AZ" sz="9600" dirty="0" smtClean="0"/>
              <a:t> Digər Pozitiv vəzifələr (</a:t>
            </a:r>
            <a:r>
              <a:rPr lang="az-Latn-AZ" sz="9600" dirty="0" err="1" smtClean="0"/>
              <a:t>Steel</a:t>
            </a:r>
            <a:r>
              <a:rPr lang="az-Latn-AZ" sz="9600" dirty="0" smtClean="0"/>
              <a:t> və </a:t>
            </a:r>
            <a:r>
              <a:rPr lang="az-Latn-AZ" sz="9600" dirty="0" err="1" smtClean="0"/>
              <a:t>Morris</a:t>
            </a:r>
            <a:r>
              <a:rPr lang="az-Latn-AZ" sz="9600" dirty="0" smtClean="0"/>
              <a:t> Birləşmiş Krallığa qarşı iş (</a:t>
            </a:r>
            <a:r>
              <a:rPr lang="az-Latn-AZ" sz="9600" dirty="0" err="1" smtClean="0"/>
              <a:t>McDonalds</a:t>
            </a:r>
            <a:r>
              <a:rPr lang="az-Latn-AZ" sz="9600" dirty="0" smtClean="0"/>
              <a:t> işi), 2005)</a:t>
            </a:r>
          </a:p>
          <a:p>
            <a:pPr algn="just" eaLnBrk="1" hangingPunct="1">
              <a:buSzPct val="72000"/>
              <a:buFont typeface="Wingdings" pitchFamily="2" charset="2"/>
              <a:buChar char="Ø"/>
              <a:defRPr/>
            </a:pPr>
            <a:endParaRPr lang="az-Latn-AZ" sz="9600" dirty="0" smtClean="0"/>
          </a:p>
          <a:p>
            <a:pPr algn="just" eaLnBrk="1" hangingPunct="1">
              <a:buFont typeface="Wingdings" pitchFamily="2" charset="2"/>
              <a:buChar char="q"/>
              <a:defRPr/>
            </a:pPr>
            <a:endParaRPr lang="az-Latn-AZ" sz="8800" dirty="0" smtClean="0"/>
          </a:p>
          <a:p>
            <a:pPr algn="just" eaLnBrk="1" hangingPunct="1">
              <a:defRPr/>
            </a:pPr>
            <a:endParaRPr lang="az-Latn-AZ" sz="8800" dirty="0" smtClean="0"/>
          </a:p>
          <a:p>
            <a:pPr algn="just" eaLnBrk="1" hangingPunct="1">
              <a:buFont typeface="Wingdings" pitchFamily="2" charset="2"/>
              <a:buChar char="q"/>
              <a:defRPr/>
            </a:pPr>
            <a:endParaRPr lang="az-Latn-AZ" sz="8800" dirty="0" smtClean="0"/>
          </a:p>
          <a:p>
            <a:pPr algn="just" eaLnBrk="1" hangingPunct="1">
              <a:buFont typeface="Wingdings" pitchFamily="2" charset="2"/>
              <a:buChar char="q"/>
              <a:defRPr/>
            </a:pPr>
            <a:endParaRPr lang="az-Latn-AZ" dirty="0" smtClean="0"/>
          </a:p>
          <a:p>
            <a:pPr algn="just" eaLnBrk="1" hangingPunct="1">
              <a:buFont typeface="Wingdings" pitchFamily="2" charset="2"/>
              <a:buChar char="q"/>
              <a:defRPr/>
            </a:pPr>
            <a:endParaRPr lang="az-Latn-AZ" dirty="0" smtClean="0"/>
          </a:p>
          <a:p>
            <a:pPr algn="just" eaLnBrk="1" hangingPunct="1">
              <a:buFont typeface="Wingdings" pitchFamily="2" charset="2"/>
              <a:buChar char="q"/>
              <a:defRPr/>
            </a:pPr>
            <a:endParaRPr lang="az-Latn-AZ" dirty="0" smtClean="0"/>
          </a:p>
          <a:p>
            <a:pPr algn="just" eaLnBrk="1" hangingPunct="1">
              <a:buFont typeface="Wingdings" pitchFamily="2" charset="2"/>
              <a:buChar char="q"/>
              <a:defRPr/>
            </a:pPr>
            <a:r>
              <a:rPr lang="az-Latn-AZ" dirty="0" smtClean="0"/>
              <a:t> 10-cu maddə ilə qorunmayan nitq (Konvensiyanın 17 maddəsinin tətbiq dairəsi)-</a:t>
            </a:r>
            <a:r>
              <a:rPr lang="az-Latn-AZ" dirty="0" err="1" smtClean="0"/>
              <a:t>Nor</a:t>
            </a:r>
            <a:r>
              <a:rPr lang="en-US" dirty="0" smtClean="0"/>
              <a:t>wood </a:t>
            </a:r>
            <a:r>
              <a:rPr lang="en-US" dirty="0" err="1" smtClean="0"/>
              <a:t>Birl</a:t>
            </a:r>
            <a:r>
              <a:rPr lang="az-Latn-AZ" dirty="0" err="1" smtClean="0"/>
              <a:t>əşmiş</a:t>
            </a:r>
            <a:r>
              <a:rPr lang="az-Latn-AZ" dirty="0" smtClean="0"/>
              <a:t> Krallığa qarşı iş – 2004, </a:t>
            </a:r>
            <a:r>
              <a:rPr lang="az-Latn-AZ" dirty="0" err="1" smtClean="0"/>
              <a:t>Garaudy</a:t>
            </a:r>
            <a:r>
              <a:rPr lang="az-Latn-AZ" dirty="0" smtClean="0"/>
              <a:t> Fransaya qarşı iş - 2003</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428625" y="571500"/>
            <a:ext cx="8229600" cy="4530725"/>
          </a:xfrm>
        </p:spPr>
        <p:txBody>
          <a:bodyPr/>
          <a:lstStyle/>
          <a:p>
            <a:pPr eaLnBrk="1" hangingPunct="1">
              <a:defRPr/>
            </a:pPr>
            <a:endParaRPr lang="az-Latn-AZ" sz="2200" dirty="0" smtClean="0"/>
          </a:p>
          <a:p>
            <a:pPr algn="just" eaLnBrk="1" hangingPunct="1">
              <a:buFont typeface="Wingdings" pitchFamily="2" charset="2"/>
              <a:buChar char="Ø"/>
              <a:defRPr/>
            </a:pPr>
            <a:r>
              <a:rPr lang="az-Latn-AZ" sz="2400" b="1" dirty="0" smtClean="0"/>
              <a:t>10-cu maddə altında xüsusi müdafiə və medianın rolu </a:t>
            </a:r>
            <a:r>
              <a:rPr lang="az-Latn-AZ" sz="2400" dirty="0" smtClean="0"/>
              <a:t>(daha çox qorunan nitq-</a:t>
            </a:r>
            <a:r>
              <a:rPr lang="az-Latn-AZ" sz="2400" dirty="0" err="1" smtClean="0"/>
              <a:t>Lingens</a:t>
            </a:r>
            <a:r>
              <a:rPr lang="az-Latn-AZ" sz="2400" dirty="0" smtClean="0"/>
              <a:t> Avstriyaya qarşı iş, </a:t>
            </a:r>
            <a:r>
              <a:rPr lang="az-Latn-AZ" sz="2400" dirty="0" err="1" smtClean="0"/>
              <a:t>Cihan</a:t>
            </a:r>
            <a:r>
              <a:rPr lang="az-Latn-AZ" sz="2400" dirty="0" smtClean="0"/>
              <a:t> </a:t>
            </a:r>
            <a:r>
              <a:rPr lang="az-Latn-AZ" sz="2400" dirty="0" err="1" smtClean="0"/>
              <a:t>Öztürk</a:t>
            </a:r>
            <a:r>
              <a:rPr lang="az-Latn-AZ" sz="2400" dirty="0" smtClean="0"/>
              <a:t> Türkiyəyə qarşı iş)</a:t>
            </a:r>
          </a:p>
          <a:p>
            <a:pPr eaLnBrk="1" hangingPunct="1">
              <a:buFont typeface="Wingdings" pitchFamily="2" charset="2"/>
              <a:buChar char="Ø"/>
              <a:defRPr/>
            </a:pPr>
            <a:endParaRPr lang="az-Latn-AZ" sz="2400" dirty="0" smtClean="0"/>
          </a:p>
          <a:p>
            <a:pPr eaLnBrk="1" hangingPunct="1">
              <a:buFont typeface="Wingdings" pitchFamily="2" charset="2"/>
              <a:buNone/>
              <a:defRPr/>
            </a:pPr>
            <a:endParaRPr lang="az-Latn-AZ" sz="2400" dirty="0" smtClean="0"/>
          </a:p>
          <a:p>
            <a:pPr algn="just" eaLnBrk="1" hangingPunct="1">
              <a:buFont typeface="Wingdings" pitchFamily="2" charset="2"/>
              <a:buChar char="Ø"/>
              <a:defRPr/>
            </a:pPr>
            <a:r>
              <a:rPr lang="az-Latn-AZ" sz="2400" b="1" dirty="0" smtClean="0"/>
              <a:t>10-cu maddə ilə qorunmayan nitq, Konvensiyanın 17-ci maddəsinin tətbiqi </a:t>
            </a:r>
            <a:r>
              <a:rPr lang="az-Latn-AZ" sz="2400" dirty="0" smtClean="0"/>
              <a:t>(</a:t>
            </a:r>
            <a:r>
              <a:rPr lang="az-Latn-AZ" sz="2400" dirty="0" err="1" smtClean="0"/>
              <a:t>Pavel</a:t>
            </a:r>
            <a:r>
              <a:rPr lang="az-Latn-AZ" sz="2400" dirty="0" smtClean="0"/>
              <a:t> İvanov Rusiyaya qarşı iş, 2007; </a:t>
            </a:r>
            <a:r>
              <a:rPr lang="az-Latn-AZ" sz="2400" dirty="0" err="1" smtClean="0"/>
              <a:t>Nor</a:t>
            </a:r>
            <a:r>
              <a:rPr lang="en-US" sz="2400" dirty="0" smtClean="0"/>
              <a:t>wood </a:t>
            </a:r>
            <a:r>
              <a:rPr lang="az-Latn-AZ" sz="2400" dirty="0" smtClean="0"/>
              <a:t>Birləşmiş Krallığa qarşı iş, 2004; </a:t>
            </a:r>
            <a:r>
              <a:rPr lang="az-Latn-AZ" sz="2400" dirty="0" err="1" smtClean="0"/>
              <a:t>Garaudy</a:t>
            </a:r>
            <a:r>
              <a:rPr lang="az-Latn-AZ" sz="2400" dirty="0" smtClean="0"/>
              <a:t> Fransaya qarşı iş, 2004)</a:t>
            </a:r>
          </a:p>
          <a:p>
            <a:pPr eaLnBrk="1" hangingPunct="1">
              <a:defRPr/>
            </a:pPr>
            <a:endParaRPr lang="az-Latn-AZ" sz="2200" dirty="0" smtClean="0"/>
          </a:p>
          <a:p>
            <a:pPr eaLnBrk="1" hangingPunct="1">
              <a:buFont typeface="Wingdings" pitchFamily="2" charset="2"/>
              <a:buNone/>
              <a:defRPr/>
            </a:pPr>
            <a:endParaRPr lang="az-Latn-AZ" sz="2200" dirty="0" smtClean="0"/>
          </a:p>
          <a:p>
            <a:pPr eaLnBrk="1" hangingPunct="1">
              <a:defRPr/>
            </a:pPr>
            <a:endParaRPr lang="az-Latn-AZ" sz="2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idx="4294967295"/>
          </p:nvPr>
        </p:nvSpPr>
        <p:spPr>
          <a:xfrm>
            <a:off x="457200" y="457200"/>
            <a:ext cx="8686800" cy="838200"/>
          </a:xfrm>
        </p:spPr>
        <p:txBody>
          <a:bodyPr>
            <a:normAutofit fontScale="90000"/>
          </a:bodyPr>
          <a:lstStyle/>
          <a:p>
            <a:pPr eaLnBrk="1" fontAlgn="auto" hangingPunct="1">
              <a:spcAft>
                <a:spcPts val="0"/>
              </a:spcAft>
              <a:defRPr/>
            </a:pPr>
            <a:r>
              <a:rPr lang="az-Latn-AZ" sz="3600" b="1" kern="1200" cap="all" dirty="0" smtClean="0">
                <a:effectLst>
                  <a:reflection blurRad="12700" stA="48000" endA="300" endPos="55000" dir="5400000" sy="-90000" algn="bl" rotWithShape="0"/>
                </a:effectLst>
              </a:rPr>
              <a:t>İFADƏ AZADLIĞInIn anlayIŞI,</a:t>
            </a:r>
            <a:br>
              <a:rPr lang="az-Latn-AZ" sz="3600" b="1" kern="1200" cap="all" dirty="0" smtClean="0">
                <a:effectLst>
                  <a:reflection blurRad="12700" stA="48000" endA="300" endPos="55000" dir="5400000" sy="-90000" algn="bl" rotWithShape="0"/>
                </a:effectLst>
              </a:rPr>
            </a:br>
            <a:r>
              <a:rPr lang="az-Latn-AZ" sz="3600" b="1" kern="1200" cap="all" dirty="0" smtClean="0">
                <a:effectLst>
                  <a:reflection blurRad="12700" stA="48000" endA="300" endPos="55000" dir="5400000" sy="-90000" algn="bl" rotWithShape="0"/>
                </a:effectLst>
              </a:rPr>
              <a:t>ƏHƏMİYYƏTİ VƏ ƏSAS XÜSUSİYYƏTLƏRİ</a:t>
            </a:r>
            <a:r>
              <a:rPr lang="ru-RU" sz="3600" kern="1200" cap="all" dirty="0">
                <a:effectLst>
                  <a:reflection blurRad="12700" stA="48000" endA="300" endPos="55000" dir="5400000" sy="-90000" algn="bl" rotWithShape="0"/>
                </a:effectLst>
              </a:rPr>
              <a:t/>
            </a:r>
            <a:br>
              <a:rPr lang="ru-RU" sz="3600" kern="1200" cap="all" dirty="0">
                <a:effectLst>
                  <a:reflection blurRad="12700" stA="48000" endA="300" endPos="55000" dir="5400000" sy="-90000" algn="bl" rotWithShape="0"/>
                </a:effectLst>
              </a:rPr>
            </a:br>
            <a:endParaRPr lang="ru-RU" sz="3600" kern="1200" cap="all" dirty="0">
              <a:effectLst>
                <a:reflection blurRad="12700" stA="48000" endA="300" endPos="55000" dir="5400000" sy="-90000" algn="bl" rotWithShape="0"/>
              </a:effectLst>
            </a:endParaRPr>
          </a:p>
        </p:txBody>
      </p:sp>
      <p:sp>
        <p:nvSpPr>
          <p:cNvPr id="5" name="Содержимое 4"/>
          <p:cNvSpPr>
            <a:spLocks noGrp="1"/>
          </p:cNvSpPr>
          <p:nvPr>
            <p:ph idx="4294967295"/>
          </p:nvPr>
        </p:nvSpPr>
        <p:spPr>
          <a:xfrm>
            <a:off x="457200" y="2197100"/>
            <a:ext cx="8543925" cy="2946400"/>
          </a:xfrm>
          <a:ln>
            <a:solidFill>
              <a:schemeClr val="accent1"/>
            </a:solidFill>
          </a:ln>
        </p:spPr>
        <p:txBody>
          <a:bodyPr>
            <a:normAutofit/>
          </a:bodyPr>
          <a:lstStyle/>
          <a:p>
            <a:pPr eaLnBrk="1" hangingPunct="1">
              <a:lnSpc>
                <a:spcPct val="90000"/>
              </a:lnSpc>
              <a:buFont typeface="Wingdings" pitchFamily="2" charset="2"/>
              <a:buNone/>
              <a:defRPr/>
            </a:pPr>
            <a:r>
              <a:rPr lang="az-Latn-AZ" dirty="0" smtClean="0">
                <a:latin typeface="Times New Roman" pitchFamily="18" charset="0"/>
                <a:cs typeface="Times New Roman" pitchFamily="18" charset="0"/>
              </a:rPr>
              <a:t>	</a:t>
            </a:r>
            <a:r>
              <a:rPr lang="az-Latn-AZ" sz="4000" dirty="0" smtClean="0">
                <a:latin typeface="Times New Roman" pitchFamily="18" charset="0"/>
                <a:cs typeface="Times New Roman" pitchFamily="18" charset="0"/>
              </a:rPr>
              <a:t>Ən geniş mənası ilə ifadə azadlığı bir düşüncənin, inancın, qənaətin, davranışın və ya duyğunun hər hansı zorakılıq olmadan bəyan edilməsi, yaxud xarici aləmə ifadə edilməsidir. </a:t>
            </a:r>
            <a:endParaRPr lang="ru-RU" sz="40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az-Latn-AZ" sz="2400" b="1" smtClean="0">
                <a:latin typeface="Times New Roman" pitchFamily="18" charset="0"/>
              </a:rPr>
              <a:t>Birləşmiş Millətlər Təşkilatının İnsan hüquqlari haqqinda ümumi Bəyannaməsi</a:t>
            </a:r>
            <a:endParaRPr lang="ru-RU" sz="2400" b="1" smtClean="0">
              <a:latin typeface="Times New Roman" pitchFamily="18" charset="0"/>
            </a:endParaRPr>
          </a:p>
        </p:txBody>
      </p:sp>
      <p:sp>
        <p:nvSpPr>
          <p:cNvPr id="26627" name="Rectangle 3"/>
          <p:cNvSpPr>
            <a:spLocks noGrp="1" noChangeArrowheads="1"/>
          </p:cNvSpPr>
          <p:nvPr>
            <p:ph type="body" idx="1"/>
          </p:nvPr>
        </p:nvSpPr>
        <p:spPr/>
        <p:txBody>
          <a:bodyPr/>
          <a:lstStyle/>
          <a:p>
            <a:pPr eaLnBrk="1" hangingPunct="1">
              <a:buFont typeface="Wingdings" pitchFamily="2" charset="2"/>
              <a:buNone/>
              <a:defRPr/>
            </a:pPr>
            <a:r>
              <a:rPr lang="az-Latn-AZ" sz="2400" b="1" smtClean="0">
                <a:latin typeface="Times New Roman" pitchFamily="18" charset="0"/>
              </a:rPr>
              <a:t>	</a:t>
            </a:r>
          </a:p>
          <a:p>
            <a:pPr eaLnBrk="1" hangingPunct="1">
              <a:buFont typeface="Wingdings" pitchFamily="2" charset="2"/>
              <a:buNone/>
              <a:defRPr/>
            </a:pPr>
            <a:r>
              <a:rPr lang="az-Latn-AZ" sz="2400" b="1" smtClean="0">
                <a:latin typeface="Times New Roman" pitchFamily="18" charset="0"/>
              </a:rPr>
              <a:t>	</a:t>
            </a:r>
          </a:p>
          <a:p>
            <a:pPr eaLnBrk="1" hangingPunct="1">
              <a:buFont typeface="Wingdings" pitchFamily="2" charset="2"/>
              <a:buNone/>
              <a:defRPr/>
            </a:pPr>
            <a:r>
              <a:rPr lang="az-Latn-AZ" sz="2400" b="1" smtClean="0">
                <a:latin typeface="Times New Roman" pitchFamily="18" charset="0"/>
              </a:rPr>
              <a:t>	Maddə 19</a:t>
            </a:r>
            <a:endParaRPr lang="az-Latn-AZ" sz="2400" smtClean="0">
              <a:latin typeface="Times New Roman" pitchFamily="18" charset="0"/>
            </a:endParaRPr>
          </a:p>
          <a:p>
            <a:pPr eaLnBrk="1" hangingPunct="1">
              <a:defRPr/>
            </a:pPr>
            <a:r>
              <a:rPr lang="az-Latn-AZ" sz="2400" smtClean="0">
                <a:latin typeface="Times New Roman" pitchFamily="18" charset="0"/>
              </a:rPr>
              <a:t>Hər bir şəxs əqidə və onu sərbəst ifadə etmək azadlığı hüququna malikdir; bu hüquqa maneəsiz olaraq əqidəyə malik olmaq və informasiya və ideyaları dövlət sərhədlərindən asılı olmayaraq istənilən vasitələrlə axtarmaq, əldə etmək və yaymaq azadlığı daxildir.</a:t>
            </a:r>
            <a:endParaRPr lang="ru-RU" sz="240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az-Latn-AZ" sz="2000" b="1" smtClean="0">
                <a:latin typeface="Times New Roman" pitchFamily="18" charset="0"/>
              </a:rPr>
              <a:t>İNSAN HÜQUQLARININ VƏ ƏSAS AZADLIQLARIN MÜDAFİƏSİ HAQQINDA AVROPA KONVENSİYASI</a:t>
            </a:r>
            <a:r>
              <a:rPr lang="ru-RU" sz="2000" b="1" smtClean="0">
                <a:latin typeface="Times New Roman" pitchFamily="18" charset="0"/>
              </a:rPr>
              <a:t> </a:t>
            </a:r>
          </a:p>
        </p:txBody>
      </p:sp>
      <p:sp>
        <p:nvSpPr>
          <p:cNvPr id="31747" name="Rectangle 3"/>
          <p:cNvSpPr>
            <a:spLocks noGrp="1" noChangeArrowheads="1"/>
          </p:cNvSpPr>
          <p:nvPr>
            <p:ph type="body" idx="1"/>
          </p:nvPr>
        </p:nvSpPr>
        <p:spPr/>
        <p:txBody>
          <a:bodyPr/>
          <a:lstStyle/>
          <a:p>
            <a:pPr eaLnBrk="1" hangingPunct="1">
              <a:defRPr/>
            </a:pPr>
            <a:r>
              <a:rPr lang="en-US" sz="2800" b="1" smtClean="0">
                <a:latin typeface="Times New Roman" pitchFamily="18" charset="0"/>
              </a:rPr>
              <a:t>10-cu madd</a:t>
            </a:r>
            <a:r>
              <a:rPr lang="az-Latn-AZ" sz="2800" b="1" smtClean="0">
                <a:latin typeface="Times New Roman" pitchFamily="18" charset="0"/>
              </a:rPr>
              <a:t>ə İfadə azadlığı</a:t>
            </a:r>
            <a:endParaRPr lang="en-US" sz="2800" b="1" smtClean="0">
              <a:latin typeface="Times New Roman" pitchFamily="18" charset="0"/>
            </a:endParaRPr>
          </a:p>
          <a:p>
            <a:pPr eaLnBrk="1" hangingPunct="1">
              <a:defRPr/>
            </a:pPr>
            <a:r>
              <a:rPr lang="az-Latn-AZ" sz="2800" b="1" smtClean="0">
                <a:latin typeface="Times New Roman" pitchFamily="18" charset="0"/>
              </a:rPr>
              <a:t>1. Hər bir insan öz fikrini ifadə etmək hüququna malikdir. Bu hüquqa öz fikrin</a:t>
            </a:r>
            <a:r>
              <a:rPr lang="en-US" sz="2800" b="1" smtClean="0">
                <a:latin typeface="Times New Roman" pitchFamily="18" charset="0"/>
              </a:rPr>
              <a:t>d</a:t>
            </a:r>
            <a:r>
              <a:rPr lang="az-Latn-AZ" sz="2800" b="1" smtClean="0">
                <a:latin typeface="Times New Roman" pitchFamily="18" charset="0"/>
              </a:rPr>
              <a:t>ə </a:t>
            </a:r>
            <a:r>
              <a:rPr lang="en-US" sz="2800" b="1" smtClean="0">
                <a:latin typeface="Times New Roman" pitchFamily="18" charset="0"/>
              </a:rPr>
              <a:t>qalmaq, </a:t>
            </a:r>
            <a:r>
              <a:rPr lang="az-Latn-AZ" sz="2800" b="1" smtClean="0">
                <a:latin typeface="Times New Roman" pitchFamily="18" charset="0"/>
              </a:rPr>
              <a:t>öz fikrinə tərəfdar çıxmaq, dövlət orqanları tərəfindən maneə olmadan və dövlət sərhədlərindən asılı olmayaraq məlumatları almaq və yaymaq azadlığı daxildir. Bu maddə radio, televiziya və ya kinematoqrafiya idarələrinin  lisenziyalaşdırılmasında dövlətlərə mane olmur.</a:t>
            </a:r>
            <a:endParaRPr lang="ru-RU" sz="2800" b="1" smtClean="0">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p:txBody>
          <a:bodyPr/>
          <a:lstStyle/>
          <a:p>
            <a:pPr eaLnBrk="1" hangingPunct="1">
              <a:lnSpc>
                <a:spcPct val="90000"/>
              </a:lnSpc>
              <a:defRPr/>
            </a:pPr>
            <a:r>
              <a:rPr lang="az-Latn-AZ" sz="2400" b="1" dirty="0" smtClean="0">
                <a:latin typeface="Times New Roman" pitchFamily="18" charset="0"/>
              </a:rPr>
              <a:t>2. </a:t>
            </a:r>
            <a:r>
              <a:rPr lang="en-US" sz="2400" dirty="0" smtClean="0"/>
              <a:t> Bu </a:t>
            </a:r>
            <a:r>
              <a:rPr lang="en-US" sz="2400" dirty="0" err="1" smtClean="0"/>
              <a:t>azadlıqların</a:t>
            </a:r>
            <a:r>
              <a:rPr lang="en-US" sz="2400" dirty="0" smtClean="0"/>
              <a:t> </a:t>
            </a:r>
            <a:r>
              <a:rPr lang="en-US" sz="2400" dirty="0" err="1" smtClean="0"/>
              <a:t>həyata</a:t>
            </a:r>
            <a:r>
              <a:rPr lang="en-US" sz="2400" dirty="0" smtClean="0"/>
              <a:t> </a:t>
            </a:r>
            <a:r>
              <a:rPr lang="en-US" sz="2400" dirty="0" err="1" smtClean="0"/>
              <a:t>keçirilməsi</a:t>
            </a:r>
            <a:r>
              <a:rPr lang="en-US" sz="2400" dirty="0" smtClean="0"/>
              <a:t> </a:t>
            </a:r>
            <a:r>
              <a:rPr lang="en-US" sz="2400" dirty="0" err="1" smtClean="0"/>
              <a:t>milli</a:t>
            </a:r>
            <a:r>
              <a:rPr lang="en-US" sz="2400" dirty="0" smtClean="0"/>
              <a:t> </a:t>
            </a:r>
            <a:r>
              <a:rPr lang="en-US" sz="2400" dirty="0" err="1" smtClean="0"/>
              <a:t>təhlükəsizlik</a:t>
            </a:r>
            <a:r>
              <a:rPr lang="en-US" sz="2400" dirty="0" smtClean="0"/>
              <a:t>, </a:t>
            </a:r>
            <a:r>
              <a:rPr lang="en-US" sz="2400" dirty="0" err="1" smtClean="0"/>
              <a:t>ərazi</a:t>
            </a:r>
            <a:r>
              <a:rPr lang="en-US" sz="2400" dirty="0" smtClean="0"/>
              <a:t> </a:t>
            </a:r>
            <a:r>
              <a:rPr lang="en-US" sz="2400" dirty="0" err="1" smtClean="0"/>
              <a:t>bütövlüyü</a:t>
            </a:r>
            <a:r>
              <a:rPr lang="en-US" sz="2400" dirty="0" smtClean="0"/>
              <a:t> </a:t>
            </a:r>
            <a:r>
              <a:rPr lang="en-US" sz="2400" dirty="0" err="1" smtClean="0"/>
              <a:t>və</a:t>
            </a:r>
            <a:r>
              <a:rPr lang="en-US" sz="2400" dirty="0" smtClean="0"/>
              <a:t> </a:t>
            </a:r>
            <a:r>
              <a:rPr lang="en-US" sz="2400" dirty="0" err="1" smtClean="0"/>
              <a:t>ya</a:t>
            </a:r>
            <a:r>
              <a:rPr lang="en-US" sz="2400" dirty="0" smtClean="0"/>
              <a:t> </a:t>
            </a:r>
            <a:r>
              <a:rPr lang="en-US" sz="2400" dirty="0" err="1" smtClean="0"/>
              <a:t>ictimai</a:t>
            </a:r>
            <a:r>
              <a:rPr lang="en-US" sz="2400" dirty="0" smtClean="0"/>
              <a:t> </a:t>
            </a:r>
            <a:r>
              <a:rPr lang="en-US" sz="2400" dirty="0" err="1" smtClean="0"/>
              <a:t>asayiş</a:t>
            </a:r>
            <a:r>
              <a:rPr lang="en-US" sz="2400" dirty="0" smtClean="0"/>
              <a:t> </a:t>
            </a:r>
            <a:r>
              <a:rPr lang="en-US" sz="2400" dirty="0" err="1" smtClean="0"/>
              <a:t>maraqları</a:t>
            </a:r>
            <a:r>
              <a:rPr lang="en-US" sz="2400" dirty="0" smtClean="0"/>
              <a:t> </a:t>
            </a:r>
            <a:r>
              <a:rPr lang="en-US" sz="2400" dirty="0" err="1" smtClean="0"/>
              <a:t>naminə</a:t>
            </a:r>
            <a:r>
              <a:rPr lang="en-US" sz="2400" dirty="0" smtClean="0"/>
              <a:t>, </a:t>
            </a:r>
            <a:r>
              <a:rPr lang="en-US" sz="2400" dirty="0" err="1" smtClean="0"/>
              <a:t>iğtişaşın</a:t>
            </a:r>
            <a:r>
              <a:rPr lang="en-US" sz="2400" dirty="0" smtClean="0"/>
              <a:t> </a:t>
            </a:r>
            <a:r>
              <a:rPr lang="en-US" sz="2400" dirty="0" err="1" smtClean="0"/>
              <a:t>və</a:t>
            </a:r>
            <a:r>
              <a:rPr lang="en-US" sz="2400" dirty="0" smtClean="0"/>
              <a:t> </a:t>
            </a:r>
            <a:r>
              <a:rPr lang="en-US" sz="2400" dirty="0" err="1" smtClean="0"/>
              <a:t>ya</a:t>
            </a:r>
            <a:r>
              <a:rPr lang="en-US" sz="2400" dirty="0" smtClean="0"/>
              <a:t> </a:t>
            </a:r>
            <a:r>
              <a:rPr lang="en-US" sz="2400" dirty="0" err="1" smtClean="0"/>
              <a:t>cinayətin</a:t>
            </a:r>
            <a:r>
              <a:rPr lang="en-US" sz="2400" dirty="0" smtClean="0"/>
              <a:t> </a:t>
            </a:r>
            <a:r>
              <a:rPr lang="en-US" sz="2400" dirty="0" err="1" smtClean="0"/>
              <a:t>qarşısını</a:t>
            </a:r>
            <a:r>
              <a:rPr lang="en-US" sz="2400" dirty="0" smtClean="0"/>
              <a:t> </a:t>
            </a:r>
            <a:r>
              <a:rPr lang="en-US" sz="2400" dirty="0" err="1" smtClean="0"/>
              <a:t>almaq</a:t>
            </a:r>
            <a:r>
              <a:rPr lang="en-US" sz="2400" dirty="0" smtClean="0"/>
              <a:t> </a:t>
            </a:r>
            <a:r>
              <a:rPr lang="en-US" sz="2400" dirty="0" err="1" smtClean="0"/>
              <a:t>üçün</a:t>
            </a:r>
            <a:r>
              <a:rPr lang="en-US" sz="2400" dirty="0" smtClean="0"/>
              <a:t>, </a:t>
            </a:r>
            <a:r>
              <a:rPr lang="en-US" sz="2400" dirty="0" err="1" smtClean="0"/>
              <a:t>sağlamlığın</a:t>
            </a:r>
            <a:r>
              <a:rPr lang="en-US" sz="2400" dirty="0" smtClean="0"/>
              <a:t> </a:t>
            </a:r>
            <a:r>
              <a:rPr lang="en-US" sz="2400" dirty="0" err="1" smtClean="0"/>
              <a:t>və</a:t>
            </a:r>
            <a:r>
              <a:rPr lang="en-US" sz="2400" dirty="0" smtClean="0"/>
              <a:t> </a:t>
            </a:r>
            <a:r>
              <a:rPr lang="en-US" sz="2400" dirty="0" err="1" smtClean="0"/>
              <a:t>mənəviyyatın</a:t>
            </a:r>
            <a:r>
              <a:rPr lang="en-US" sz="2400" dirty="0" smtClean="0"/>
              <a:t> </a:t>
            </a:r>
            <a:r>
              <a:rPr lang="en-US" sz="2400" dirty="0" err="1" smtClean="0"/>
              <a:t>qorunması</a:t>
            </a:r>
            <a:r>
              <a:rPr lang="en-US" sz="2400" dirty="0" smtClean="0"/>
              <a:t> </a:t>
            </a:r>
            <a:r>
              <a:rPr lang="en-US" sz="2400" dirty="0" err="1" smtClean="0"/>
              <a:t>üçün</a:t>
            </a:r>
            <a:r>
              <a:rPr lang="en-US" sz="2400" dirty="0" smtClean="0"/>
              <a:t>, </a:t>
            </a:r>
            <a:r>
              <a:rPr lang="en-US" sz="2400" dirty="0" err="1" smtClean="0"/>
              <a:t>digər</a:t>
            </a:r>
            <a:r>
              <a:rPr lang="en-US" sz="2400" dirty="0" smtClean="0"/>
              <a:t> </a:t>
            </a:r>
            <a:r>
              <a:rPr lang="en-US" sz="2400" dirty="0" err="1" smtClean="0"/>
              <a:t>şəxslərin</a:t>
            </a:r>
            <a:r>
              <a:rPr lang="en-US" sz="2400" dirty="0" smtClean="0"/>
              <a:t> </a:t>
            </a:r>
            <a:r>
              <a:rPr lang="en-US" sz="2400" dirty="0" err="1" smtClean="0"/>
              <a:t>nüfuzu</a:t>
            </a:r>
            <a:r>
              <a:rPr lang="en-US" sz="2400" dirty="0" smtClean="0"/>
              <a:t> </a:t>
            </a:r>
            <a:r>
              <a:rPr lang="en-US" sz="2400" dirty="0" err="1" smtClean="0"/>
              <a:t>və</a:t>
            </a:r>
            <a:r>
              <a:rPr lang="en-US" sz="2400" dirty="0" smtClean="0"/>
              <a:t> </a:t>
            </a:r>
            <a:r>
              <a:rPr lang="en-US" sz="2400" dirty="0" err="1" smtClean="0"/>
              <a:t>hüquqlarının</a:t>
            </a:r>
            <a:r>
              <a:rPr lang="en-US" sz="2400" dirty="0" smtClean="0"/>
              <a:t> </a:t>
            </a:r>
            <a:r>
              <a:rPr lang="en-US" sz="2400" dirty="0" err="1" smtClean="0"/>
              <a:t>müdafiəsi</a:t>
            </a:r>
            <a:r>
              <a:rPr lang="en-US" sz="2400" dirty="0" smtClean="0"/>
              <a:t> </a:t>
            </a:r>
            <a:r>
              <a:rPr lang="en-US" sz="2400" dirty="0" err="1" smtClean="0"/>
              <a:t>üçün</a:t>
            </a:r>
            <a:r>
              <a:rPr lang="en-US" sz="2400" dirty="0" smtClean="0"/>
              <a:t>, </a:t>
            </a:r>
            <a:r>
              <a:rPr lang="en-US" sz="2400" dirty="0" err="1" smtClean="0"/>
              <a:t>konfidensial</a:t>
            </a:r>
            <a:r>
              <a:rPr lang="en-US" sz="2400" dirty="0" smtClean="0"/>
              <a:t> </a:t>
            </a:r>
            <a:r>
              <a:rPr lang="en-US" sz="2400" dirty="0" err="1" smtClean="0"/>
              <a:t>şəkildə</a:t>
            </a:r>
            <a:r>
              <a:rPr lang="en-US" sz="2400" dirty="0" smtClean="0"/>
              <a:t> </a:t>
            </a:r>
            <a:r>
              <a:rPr lang="en-US" sz="2400" dirty="0" err="1" smtClean="0"/>
              <a:t>əldə</a:t>
            </a:r>
            <a:r>
              <a:rPr lang="en-US" sz="2400" dirty="0" smtClean="0"/>
              <a:t> </a:t>
            </a:r>
            <a:r>
              <a:rPr lang="en-US" sz="2400" dirty="0" err="1" smtClean="0"/>
              <a:t>edilmiş</a:t>
            </a:r>
            <a:r>
              <a:rPr lang="en-US" sz="2400" dirty="0" smtClean="0"/>
              <a:t> </a:t>
            </a:r>
            <a:r>
              <a:rPr lang="en-US" sz="2400" dirty="0" err="1" smtClean="0"/>
              <a:t>məlumatların</a:t>
            </a:r>
            <a:r>
              <a:rPr lang="en-US" sz="2400" dirty="0" smtClean="0"/>
              <a:t> </a:t>
            </a:r>
            <a:r>
              <a:rPr lang="en-US" sz="2400" dirty="0" err="1" smtClean="0"/>
              <a:t>açıqlanmasının</a:t>
            </a:r>
            <a:r>
              <a:rPr lang="en-US" sz="2400" dirty="0" smtClean="0"/>
              <a:t> </a:t>
            </a:r>
            <a:r>
              <a:rPr lang="en-US" sz="2400" dirty="0" err="1" smtClean="0"/>
              <a:t>qarşısını</a:t>
            </a:r>
            <a:r>
              <a:rPr lang="en-US" sz="2400" dirty="0" smtClean="0"/>
              <a:t> </a:t>
            </a:r>
            <a:r>
              <a:rPr lang="en-US" sz="2400" dirty="0" err="1" smtClean="0"/>
              <a:t>almaq</a:t>
            </a:r>
            <a:r>
              <a:rPr lang="en-US" sz="2400" dirty="0" smtClean="0"/>
              <a:t> </a:t>
            </a:r>
            <a:r>
              <a:rPr lang="en-US" sz="2400" dirty="0" err="1" smtClean="0"/>
              <a:t>üçün</a:t>
            </a:r>
            <a:r>
              <a:rPr lang="en-US" sz="2400" dirty="0" smtClean="0"/>
              <a:t> </a:t>
            </a:r>
            <a:r>
              <a:rPr lang="en-US" sz="2400" dirty="0" err="1" smtClean="0"/>
              <a:t>və</a:t>
            </a:r>
            <a:r>
              <a:rPr lang="en-US" sz="2400" dirty="0" smtClean="0"/>
              <a:t> </a:t>
            </a:r>
            <a:r>
              <a:rPr lang="en-US" sz="2400" dirty="0" err="1" smtClean="0"/>
              <a:t>ya</a:t>
            </a:r>
            <a:r>
              <a:rPr lang="en-US" sz="2400" dirty="0" smtClean="0"/>
              <a:t> </a:t>
            </a:r>
            <a:r>
              <a:rPr lang="en-US" sz="2400" dirty="0" err="1" smtClean="0"/>
              <a:t>ədalət</a:t>
            </a:r>
            <a:r>
              <a:rPr lang="en-US" sz="2400" dirty="0" smtClean="0"/>
              <a:t> </a:t>
            </a:r>
            <a:r>
              <a:rPr lang="en-US" sz="2400" dirty="0" err="1" smtClean="0"/>
              <a:t>mühakiməsinin</a:t>
            </a:r>
            <a:r>
              <a:rPr lang="en-US" sz="2400" dirty="0" smtClean="0"/>
              <a:t> </a:t>
            </a:r>
            <a:r>
              <a:rPr lang="en-US" sz="2400" dirty="0" err="1" smtClean="0"/>
              <a:t>nüfuz</a:t>
            </a:r>
            <a:r>
              <a:rPr lang="en-US" sz="2400" dirty="0" smtClean="0"/>
              <a:t> </a:t>
            </a:r>
            <a:r>
              <a:rPr lang="en-US" sz="2400" dirty="0" err="1" smtClean="0"/>
              <a:t>və</a:t>
            </a:r>
            <a:r>
              <a:rPr lang="en-US" sz="2400" dirty="0" smtClean="0"/>
              <a:t> </a:t>
            </a:r>
            <a:r>
              <a:rPr lang="en-US" sz="2400" dirty="0" err="1" smtClean="0"/>
              <a:t>qərəzsizliyini</a:t>
            </a:r>
            <a:r>
              <a:rPr lang="en-US" sz="2400" dirty="0" smtClean="0"/>
              <a:t> </a:t>
            </a:r>
            <a:r>
              <a:rPr lang="en-US" sz="2400" dirty="0" err="1" smtClean="0"/>
              <a:t>təmin</a:t>
            </a:r>
            <a:r>
              <a:rPr lang="en-US" sz="2400" dirty="0" smtClean="0"/>
              <a:t> </a:t>
            </a:r>
            <a:r>
              <a:rPr lang="en-US" sz="2400" dirty="0" err="1" smtClean="0"/>
              <a:t>etmək</a:t>
            </a:r>
            <a:r>
              <a:rPr lang="en-US" sz="2400" dirty="0" smtClean="0"/>
              <a:t> </a:t>
            </a:r>
            <a:r>
              <a:rPr lang="en-US" sz="2400" dirty="0" err="1" smtClean="0"/>
              <a:t>üçün</a:t>
            </a:r>
            <a:r>
              <a:rPr lang="en-US" sz="2400" dirty="0" smtClean="0"/>
              <a:t> </a:t>
            </a:r>
            <a:r>
              <a:rPr lang="en-US" sz="2400" dirty="0" err="1" smtClean="0"/>
              <a:t>qanunla</a:t>
            </a:r>
            <a:r>
              <a:rPr lang="en-US" sz="2400" dirty="0" smtClean="0"/>
              <a:t> </a:t>
            </a:r>
            <a:r>
              <a:rPr lang="en-US" sz="2400" dirty="0" err="1" smtClean="0"/>
              <a:t>nəzərdə</a:t>
            </a:r>
            <a:r>
              <a:rPr lang="en-US" sz="2400" dirty="0" smtClean="0"/>
              <a:t> </a:t>
            </a:r>
            <a:r>
              <a:rPr lang="en-US" sz="2400" dirty="0" err="1" smtClean="0"/>
              <a:t>tutulmuş</a:t>
            </a:r>
            <a:r>
              <a:rPr lang="en-US" sz="2400" dirty="0" smtClean="0"/>
              <a:t> </a:t>
            </a:r>
            <a:r>
              <a:rPr lang="en-US" sz="2400" dirty="0" err="1" smtClean="0"/>
              <a:t>və</a:t>
            </a:r>
            <a:r>
              <a:rPr lang="en-US" sz="2400" dirty="0" smtClean="0"/>
              <a:t> </a:t>
            </a:r>
            <a:r>
              <a:rPr lang="en-US" sz="2400" dirty="0" err="1" smtClean="0"/>
              <a:t>demokratik</a:t>
            </a:r>
            <a:r>
              <a:rPr lang="en-US" sz="2400" dirty="0" smtClean="0"/>
              <a:t> </a:t>
            </a:r>
            <a:r>
              <a:rPr lang="en-US" sz="2400" dirty="0" err="1" smtClean="0"/>
              <a:t>cəmiyyətdə</a:t>
            </a:r>
            <a:r>
              <a:rPr lang="en-US" sz="2400" dirty="0" smtClean="0"/>
              <a:t> </a:t>
            </a:r>
            <a:r>
              <a:rPr lang="en-US" sz="2400" dirty="0" err="1" smtClean="0"/>
              <a:t>zəruri</a:t>
            </a:r>
            <a:r>
              <a:rPr lang="en-US" sz="2400" dirty="0" smtClean="0"/>
              <a:t> </a:t>
            </a:r>
            <a:r>
              <a:rPr lang="en-US" sz="2400" dirty="0" err="1" smtClean="0"/>
              <a:t>olan</a:t>
            </a:r>
            <a:r>
              <a:rPr lang="en-US" sz="2400" dirty="0" smtClean="0"/>
              <a:t> </a:t>
            </a:r>
            <a:r>
              <a:rPr lang="en-US" sz="2400" dirty="0" err="1" smtClean="0"/>
              <a:t>müəyyən</a:t>
            </a:r>
            <a:r>
              <a:rPr lang="en-US" sz="2400" dirty="0" smtClean="0"/>
              <a:t> </a:t>
            </a:r>
            <a:r>
              <a:rPr lang="en-US" sz="2400" dirty="0" err="1" smtClean="0"/>
              <a:t>rəsmi</a:t>
            </a:r>
            <a:r>
              <a:rPr lang="en-US" sz="2400" dirty="0" smtClean="0"/>
              <a:t> </a:t>
            </a:r>
            <a:r>
              <a:rPr lang="en-US" sz="2400" dirty="0" err="1" smtClean="0"/>
              <a:t>tələblərə</a:t>
            </a:r>
            <a:r>
              <a:rPr lang="en-US" sz="2400" dirty="0" smtClean="0"/>
              <a:t>, </a:t>
            </a:r>
            <a:r>
              <a:rPr lang="en-US" sz="2400" dirty="0" err="1" smtClean="0"/>
              <a:t>şərtlərə</a:t>
            </a:r>
            <a:r>
              <a:rPr lang="en-US" sz="2400" dirty="0" smtClean="0"/>
              <a:t>, </a:t>
            </a:r>
            <a:r>
              <a:rPr lang="en-US" sz="2400" dirty="0" err="1" smtClean="0"/>
              <a:t>məhdudiyyətlərə</a:t>
            </a:r>
            <a:r>
              <a:rPr lang="en-US" sz="2400" dirty="0" smtClean="0"/>
              <a:t> </a:t>
            </a:r>
            <a:r>
              <a:rPr lang="en-US" sz="2400" dirty="0" err="1" smtClean="0"/>
              <a:t>və</a:t>
            </a:r>
            <a:r>
              <a:rPr lang="en-US" sz="2400" dirty="0" smtClean="0"/>
              <a:t> </a:t>
            </a:r>
            <a:r>
              <a:rPr lang="en-US" sz="2400" dirty="0" err="1" smtClean="0"/>
              <a:t>ya</a:t>
            </a:r>
            <a:r>
              <a:rPr lang="en-US" sz="2400" dirty="0" smtClean="0"/>
              <a:t> </a:t>
            </a:r>
            <a:r>
              <a:rPr lang="en-US" sz="2400" dirty="0" err="1" smtClean="0"/>
              <a:t>sanksiyalara</a:t>
            </a:r>
            <a:r>
              <a:rPr lang="en-US" sz="2400" dirty="0" smtClean="0"/>
              <a:t> </a:t>
            </a:r>
            <a:r>
              <a:rPr lang="en-US" sz="2400" dirty="0" err="1" smtClean="0"/>
              <a:t>məruz</a:t>
            </a:r>
            <a:r>
              <a:rPr lang="en-US" sz="2400" dirty="0" smtClean="0"/>
              <a:t> </a:t>
            </a:r>
            <a:r>
              <a:rPr lang="en-US" sz="2400" dirty="0" err="1" smtClean="0"/>
              <a:t>qala</a:t>
            </a:r>
            <a:r>
              <a:rPr lang="en-US" sz="2400" dirty="0" smtClean="0"/>
              <a:t> </a:t>
            </a:r>
            <a:r>
              <a:rPr lang="en-US" sz="2400" dirty="0" err="1" smtClean="0"/>
              <a:t>bilər</a:t>
            </a:r>
            <a:r>
              <a:rPr lang="en-US" sz="2400" dirty="0" smtClean="0"/>
              <a:t>.</a:t>
            </a:r>
            <a:endParaRPr lang="ru-RU"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p:txBody>
          <a:bodyPr/>
          <a:lstStyle/>
          <a:p>
            <a:pPr eaLnBrk="1" hangingPunct="1">
              <a:defRPr/>
            </a:pPr>
            <a:r>
              <a:rPr lang="az-Latn-AZ" dirty="0" smtClean="0"/>
              <a:t>1-ci bənd 10-cu maddə ilə qorunan azadlıqların anlayışını verir və 3 komponenti nəzərdə tutur:</a:t>
            </a:r>
          </a:p>
          <a:p>
            <a:pPr eaLnBrk="1" hangingPunct="1">
              <a:buFont typeface="Wingdings" pitchFamily="2" charset="2"/>
              <a:buNone/>
              <a:defRPr/>
            </a:pPr>
            <a:r>
              <a:rPr lang="az-Latn-AZ" dirty="0" smtClean="0"/>
              <a:t>   öz rəyində qalmaq azadlığı</a:t>
            </a:r>
          </a:p>
          <a:p>
            <a:pPr eaLnBrk="1" hangingPunct="1">
              <a:buFont typeface="Wingdings" pitchFamily="2" charset="2"/>
              <a:buNone/>
              <a:defRPr/>
            </a:pPr>
            <a:r>
              <a:rPr lang="az-Latn-AZ" dirty="0" smtClean="0"/>
              <a:t>   məlumat və ideyaları yaymaq azadlığı</a:t>
            </a:r>
          </a:p>
          <a:p>
            <a:pPr eaLnBrk="1" hangingPunct="1">
              <a:buFont typeface="Wingdings" pitchFamily="2" charset="2"/>
              <a:buNone/>
              <a:defRPr/>
            </a:pPr>
            <a:r>
              <a:rPr lang="az-Latn-AZ" dirty="0" smtClean="0"/>
              <a:t>   məlumat və ideyaları almaq azadlığı</a:t>
            </a:r>
            <a:endParaRPr lang="ru-RU"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az-Latn-AZ" sz="4000" dirty="0" smtClean="0"/>
              <a:t> Öz rəyində qalmaq azadlığı</a:t>
            </a:r>
            <a:br>
              <a:rPr lang="az-Latn-AZ" sz="4000" dirty="0" smtClean="0"/>
            </a:br>
            <a:endParaRPr lang="ru-RU" sz="4000" dirty="0" smtClean="0"/>
          </a:p>
        </p:txBody>
      </p:sp>
      <p:sp>
        <p:nvSpPr>
          <p:cNvPr id="34819" name="Rectangle 3"/>
          <p:cNvSpPr>
            <a:spLocks noGrp="1" noChangeArrowheads="1"/>
          </p:cNvSpPr>
          <p:nvPr>
            <p:ph type="body" idx="1"/>
          </p:nvPr>
        </p:nvSpPr>
        <p:spPr/>
        <p:txBody>
          <a:bodyPr/>
          <a:lstStyle/>
          <a:p>
            <a:pPr eaLnBrk="1" hangingPunct="1">
              <a:defRPr/>
            </a:pPr>
            <a:r>
              <a:rPr lang="az-Latn-AZ" sz="2800" dirty="0" smtClean="0"/>
              <a:t>Mütləq hüquqdur. Əqidə azadlığı ilə oxşardır. Müdaxilə ifadə azadlığının gerçəkləşdirilmə formasına tətbiq oluna bilər.</a:t>
            </a:r>
          </a:p>
          <a:p>
            <a:pPr eaLnBrk="1" hangingPunct="1">
              <a:defRPr/>
            </a:pPr>
            <a:r>
              <a:rPr lang="az-Latn-AZ" sz="2800" dirty="0" smtClean="0"/>
              <a:t>Fikri ifadə etmək azadlığı fikri ifadə etməmək hüququnu da doğurur (Yang Birləşmiş Krallığa qarşı iş)</a:t>
            </a:r>
          </a:p>
          <a:p>
            <a:pPr eaLnBrk="1" hangingPunct="1">
              <a:defRPr/>
            </a:pPr>
            <a:r>
              <a:rPr lang="az-Latn-AZ" sz="2800" dirty="0" smtClean="0"/>
              <a:t>İfadə verməmək hüququ (K. Avstriyaya qarşı iş) </a:t>
            </a:r>
            <a:endParaRPr lang="ru-RU"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az-Latn-AZ" sz="2000" b="1" dirty="0" smtClean="0"/>
              <a:t> Məlumat və ideyaları yaymaq azadlığı</a:t>
            </a:r>
            <a:br>
              <a:rPr lang="az-Latn-AZ" sz="2000" b="1" dirty="0" smtClean="0"/>
            </a:br>
            <a:endParaRPr lang="ru-RU" sz="2000" b="1" dirty="0" smtClean="0"/>
          </a:p>
        </p:txBody>
      </p:sp>
      <p:sp>
        <p:nvSpPr>
          <p:cNvPr id="35843" name="Rectangle 3"/>
          <p:cNvSpPr>
            <a:spLocks noGrp="1" noChangeArrowheads="1"/>
          </p:cNvSpPr>
          <p:nvPr>
            <p:ph type="body" idx="1"/>
          </p:nvPr>
        </p:nvSpPr>
        <p:spPr>
          <a:xfrm>
            <a:off x="457200" y="1484313"/>
            <a:ext cx="8229600" cy="4641850"/>
          </a:xfrm>
        </p:spPr>
        <p:txBody>
          <a:bodyPr/>
          <a:lstStyle/>
          <a:p>
            <a:pPr eaLnBrk="1" hangingPunct="1">
              <a:defRPr/>
            </a:pPr>
            <a:r>
              <a:rPr lang="az-Latn-AZ" sz="2000" dirty="0" smtClean="0"/>
              <a:t>Azad tənqid imkan</a:t>
            </a:r>
          </a:p>
          <a:p>
            <a:pPr eaLnBrk="1" hangingPunct="1">
              <a:defRPr/>
            </a:pPr>
            <a:endParaRPr lang="az-Latn-AZ" sz="2000" dirty="0" smtClean="0"/>
          </a:p>
          <a:p>
            <a:pPr eaLnBrk="1" hangingPunct="1">
              <a:defRPr/>
            </a:pPr>
            <a:r>
              <a:rPr lang="az-Latn-AZ" sz="2000" dirty="0" smtClean="0"/>
              <a:t>Dövlətin məlumatları ötürən və qəbul edənlərə müdaxiləsinin yolverilməzliyi (Bartold Almanyaya qarşı iş)</a:t>
            </a:r>
          </a:p>
          <a:p>
            <a:pPr eaLnBrk="1" hangingPunct="1">
              <a:defRPr/>
            </a:pPr>
            <a:endParaRPr lang="az-Latn-AZ" sz="2000" dirty="0" smtClean="0"/>
          </a:p>
          <a:p>
            <a:pPr eaLnBrk="1" hangingPunct="1">
              <a:defRPr/>
            </a:pPr>
            <a:r>
              <a:rPr lang="az-Latn-AZ" sz="2000" dirty="0" smtClean="0"/>
              <a:t>İqtisadi mahiyyətli bilgilərin yayılmasında dövlətin qiymətləndirmə sərbəstliyinin genişliyi</a:t>
            </a:r>
          </a:p>
          <a:p>
            <a:pPr eaLnBrk="1" hangingPunct="1">
              <a:defRPr/>
            </a:pPr>
            <a:endParaRPr lang="az-Latn-AZ" sz="2000" dirty="0" smtClean="0"/>
          </a:p>
          <a:p>
            <a:pPr eaLnBrk="1" hangingPunct="1">
              <a:defRPr/>
            </a:pPr>
            <a:r>
              <a:rPr lang="az-Latn-AZ" sz="2000" dirty="0" smtClean="0"/>
              <a:t>Demokratik cəmiyyətlərdə incəsənət və səhnə əsərlərinin yaradılması və yayılmasına müdaxilənin yolverilməzliyi</a:t>
            </a:r>
          </a:p>
          <a:p>
            <a:pPr eaLnBrk="1" hangingPunct="1">
              <a:defRPr/>
            </a:pPr>
            <a:endParaRPr lang="az-Latn-AZ" sz="2000" dirty="0" smtClean="0"/>
          </a:p>
          <a:p>
            <a:pPr eaLnBrk="1" hangingPunct="1">
              <a:defRPr/>
            </a:pPr>
            <a:endParaRPr lang="ru-RU"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az-Latn-AZ" sz="2800" b="1" dirty="0" smtClean="0"/>
              <a:t>10-cu maddə ilə qorunan ifadə formaları</a:t>
            </a:r>
            <a:endParaRPr lang="ru-RU" sz="2800" b="1" dirty="0" smtClean="0"/>
          </a:p>
        </p:txBody>
      </p:sp>
      <p:sp>
        <p:nvSpPr>
          <p:cNvPr id="41987" name="Rectangle 3"/>
          <p:cNvSpPr>
            <a:spLocks noGrp="1" noChangeArrowheads="1"/>
          </p:cNvSpPr>
          <p:nvPr>
            <p:ph type="body" idx="1"/>
          </p:nvPr>
        </p:nvSpPr>
        <p:spPr>
          <a:xfrm>
            <a:off x="500063" y="1285875"/>
            <a:ext cx="8229600" cy="4530725"/>
          </a:xfrm>
        </p:spPr>
        <p:txBody>
          <a:bodyPr/>
          <a:lstStyle/>
          <a:p>
            <a:pPr eaLnBrk="1" hangingPunct="1">
              <a:buFontTx/>
              <a:buChar char="-"/>
              <a:defRPr/>
            </a:pPr>
            <a:r>
              <a:rPr lang="az-Latn-AZ" sz="2400" b="1" dirty="0" smtClean="0"/>
              <a:t>rəsm əsərləri (</a:t>
            </a:r>
            <a:r>
              <a:rPr lang="az-Latn-AZ" sz="2400" b="1" dirty="0" err="1" smtClean="0"/>
              <a:t>Müller</a:t>
            </a:r>
            <a:r>
              <a:rPr lang="az-Latn-AZ" sz="2400" b="1" dirty="0" smtClean="0"/>
              <a:t> İsveçrəyə qarşı), obrazlar, ideyanı ifadə etmək və ya məlumatı çatdırmaq məqsədi daşıyan hərəkətlər, hətta geyim</a:t>
            </a:r>
          </a:p>
          <a:p>
            <a:pPr eaLnBrk="1" hangingPunct="1">
              <a:buFontTx/>
              <a:buChar char="-"/>
              <a:defRPr/>
            </a:pPr>
            <a:r>
              <a:rPr lang="az-Latn-AZ" sz="2400" b="1" dirty="0" smtClean="0"/>
              <a:t>Çap materialları</a:t>
            </a:r>
          </a:p>
          <a:p>
            <a:pPr eaLnBrk="1" hangingPunct="1">
              <a:buFontTx/>
              <a:buChar char="-"/>
              <a:defRPr/>
            </a:pPr>
            <a:r>
              <a:rPr lang="az-Latn-AZ" sz="2400" b="1" dirty="0" smtClean="0"/>
              <a:t>Radio yayım verilişləri (</a:t>
            </a:r>
            <a:r>
              <a:rPr lang="az-Latn-AZ" sz="2400" b="1" dirty="0" err="1" smtClean="0"/>
              <a:t>Groppera</a:t>
            </a:r>
            <a:r>
              <a:rPr lang="az-Latn-AZ" sz="2400" b="1" dirty="0" smtClean="0"/>
              <a:t> Radio AG İsveçrəyə qarşı)</a:t>
            </a:r>
          </a:p>
          <a:p>
            <a:pPr eaLnBrk="1" hangingPunct="1">
              <a:buFontTx/>
              <a:buChar char="-"/>
              <a:defRPr/>
            </a:pPr>
            <a:r>
              <a:rPr lang="az-Latn-AZ" sz="2400" b="1" dirty="0" smtClean="0"/>
              <a:t>Filmlər (</a:t>
            </a:r>
            <a:r>
              <a:rPr lang="az-Latn-AZ" sz="2400" b="1" dirty="0" err="1" smtClean="0"/>
              <a:t>Otto-Preminger</a:t>
            </a:r>
            <a:r>
              <a:rPr lang="az-Latn-AZ" sz="2400" b="1" dirty="0" smtClean="0"/>
              <a:t> İnstitutu Avstriyaya qarşı), fotoqraf şəkilləri, </a:t>
            </a:r>
          </a:p>
          <a:p>
            <a:pPr eaLnBrk="1" hangingPunct="1">
              <a:buFontTx/>
              <a:buChar char="-"/>
              <a:defRPr/>
            </a:pPr>
            <a:r>
              <a:rPr lang="az-Latn-AZ" sz="2400" b="1" dirty="0" smtClean="0"/>
              <a:t>Siyasi rəylər və çıxışlar</a:t>
            </a:r>
          </a:p>
          <a:p>
            <a:pPr eaLnBrk="1" hangingPunct="1">
              <a:buFontTx/>
              <a:buChar char="-"/>
              <a:defRPr/>
            </a:pPr>
            <a:r>
              <a:rPr lang="az-Latn-AZ" sz="2400" b="1" dirty="0" smtClean="0"/>
              <a:t>Bədii əsərlər</a:t>
            </a:r>
          </a:p>
          <a:p>
            <a:pPr eaLnBrk="1" hangingPunct="1">
              <a:buFontTx/>
              <a:buChar char="-"/>
              <a:defRPr/>
            </a:pPr>
            <a:r>
              <a:rPr lang="az-Latn-AZ" sz="2400" b="1" dirty="0" smtClean="0"/>
              <a:t>Kommersiya məzmunlu çıxışlar və informasiyalar və s.</a:t>
            </a:r>
          </a:p>
          <a:p>
            <a:pPr eaLnBrk="1" hangingPunct="1">
              <a:buFontTx/>
              <a:buChar char="-"/>
              <a:defRPr/>
            </a:pPr>
            <a:endParaRPr lang="az-Latn-AZ" sz="2400" b="1" dirty="0" smtClean="0"/>
          </a:p>
          <a:p>
            <a:pPr eaLnBrk="1" hangingPunct="1">
              <a:buFontTx/>
              <a:buChar char="-"/>
              <a:defRPr/>
            </a:pPr>
            <a:endParaRPr lang="az-Latn-AZ" sz="2400" b="1" dirty="0" smtClean="0"/>
          </a:p>
          <a:p>
            <a:pPr eaLnBrk="1" hangingPunct="1">
              <a:buFontTx/>
              <a:buChar char="-"/>
              <a:defRPr/>
            </a:pPr>
            <a:endParaRPr lang="az-Latn-AZ" sz="2400" b="1" dirty="0" smtClean="0"/>
          </a:p>
          <a:p>
            <a:pPr eaLnBrk="1" hangingPunct="1">
              <a:buFontTx/>
              <a:buChar char="-"/>
              <a:defRPr/>
            </a:pPr>
            <a:endParaRPr lang="ru-RU" sz="2400" b="1"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1227</TotalTime>
  <Words>653</Words>
  <Application>Microsoft Office PowerPoint</Application>
  <PresentationFormat>Экран (4:3)</PresentationFormat>
  <Paragraphs>85</Paragraphs>
  <Slides>13</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Verdana</vt:lpstr>
      <vt:lpstr>Arial</vt:lpstr>
      <vt:lpstr>Wingdings</vt:lpstr>
      <vt:lpstr>Calibri</vt:lpstr>
      <vt:lpstr>Times New Roman</vt:lpstr>
      <vt:lpstr>Globe</vt:lpstr>
      <vt:lpstr>İFADƏ AZADLIĞI HÜQUQU </vt:lpstr>
      <vt:lpstr>İFADƏ AZADLIĞInIn anlayIŞI, ƏHƏMİYYƏTİ VƏ ƏSAS XÜSUSİYYƏTLƏRİ </vt:lpstr>
      <vt:lpstr>Birləşmiş Millətlər Təşkilatının İnsan hüquqlari haqqinda ümumi Bəyannaməsi</vt:lpstr>
      <vt:lpstr>İNSAN HÜQUQLARININ VƏ ƏSAS AZADLIQLARIN MÜDAFİƏSİ HAQQINDA AVROPA KONVENSİYASI </vt:lpstr>
      <vt:lpstr>Слайд 5</vt:lpstr>
      <vt:lpstr>Слайд 6</vt:lpstr>
      <vt:lpstr> Öz rəyində qalmaq azadlığı </vt:lpstr>
      <vt:lpstr> Məlumat və ideyaları yaymaq azadlığı </vt:lpstr>
      <vt:lpstr>10-cu maddə ilə qorunan ifadə formaları</vt:lpstr>
      <vt:lpstr>10-cu maddə ilə qorunan ifadə vasitələri </vt:lpstr>
      <vt:lpstr> POZİTİV ÖHDƏLİKLƏR  Məlumat və ideyaları almaq azadlığı </vt:lpstr>
      <vt:lpstr>                           POZİTİV ÖHDƏLİKLƏR  </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İFADƏ AZADLIĞI HÜQUQU</dc:title>
  <dc:creator>Spektr</dc:creator>
  <cp:lastModifiedBy>Eldar</cp:lastModifiedBy>
  <cp:revision>68</cp:revision>
  <dcterms:created xsi:type="dcterms:W3CDTF">2010-09-16T05:34:13Z</dcterms:created>
  <dcterms:modified xsi:type="dcterms:W3CDTF">2016-12-10T13:41:16Z</dcterms:modified>
</cp:coreProperties>
</file>