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56" r:id="rId2"/>
    <p:sldId id="270" r:id="rId3"/>
    <p:sldId id="276" r:id="rId4"/>
    <p:sldId id="274" r:id="rId5"/>
    <p:sldId id="283" r:id="rId6"/>
    <p:sldId id="284" r:id="rId7"/>
    <p:sldId id="280" r:id="rId8"/>
    <p:sldId id="281" r:id="rId9"/>
    <p:sldId id="288" r:id="rId10"/>
    <p:sldId id="287" r:id="rId11"/>
    <p:sldId id="282" r:id="rId12"/>
    <p:sldId id="285" r:id="rId13"/>
    <p:sldId id="286" r:id="rId14"/>
    <p:sldId id="300" r:id="rId15"/>
    <p:sldId id="289" r:id="rId16"/>
    <p:sldId id="313" r:id="rId17"/>
    <p:sldId id="271" r:id="rId18"/>
    <p:sldId id="290" r:id="rId19"/>
    <p:sldId id="291" r:id="rId20"/>
    <p:sldId id="292" r:id="rId21"/>
    <p:sldId id="301" r:id="rId22"/>
    <p:sldId id="293" r:id="rId23"/>
    <p:sldId id="308" r:id="rId24"/>
    <p:sldId id="297" r:id="rId25"/>
    <p:sldId id="298" r:id="rId26"/>
    <p:sldId id="296" r:id="rId27"/>
    <p:sldId id="299" r:id="rId28"/>
    <p:sldId id="306" r:id="rId29"/>
    <p:sldId id="307" r:id="rId30"/>
    <p:sldId id="303" r:id="rId31"/>
    <p:sldId id="302" r:id="rId32"/>
    <p:sldId id="294" r:id="rId33"/>
    <p:sldId id="310" r:id="rId34"/>
    <p:sldId id="311" r:id="rId35"/>
    <p:sldId id="312" r:id="rId36"/>
    <p:sldId id="29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1284" y="1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8E9C10-A1DB-4CC4-BD45-1E6D82EB7153}" type="datetimeFigureOut">
              <a:rPr lang="en-US" smtClean="0"/>
              <a:t>7/2/2016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93267-E40A-4687-A2D4-5AE689A3DE6B}" type="slidenum">
              <a:rPr lang="en-US" smtClean="0"/>
              <a:t>‹#›</a:t>
            </a:fld>
            <a:endParaRPr lang="en-US"/>
          </a:p>
        </p:txBody>
      </p:sp>
    </p:spTree>
    <p:extLst>
      <p:ext uri="{BB962C8B-B14F-4D97-AF65-F5344CB8AC3E}">
        <p14:creationId xmlns:p14="http://schemas.microsoft.com/office/powerpoint/2010/main" val="135351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61562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811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23968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23968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23968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23968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2396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8267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44881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3386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811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471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8116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811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811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cs-CZ"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dirty="0"/>
          </a:p>
        </p:txBody>
      </p:sp>
      <p:sp>
        <p:nvSpPr>
          <p:cNvPr id="4" name="Date Placeholder 3"/>
          <p:cNvSpPr>
            <a:spLocks noGrp="1"/>
          </p:cNvSpPr>
          <p:nvPr>
            <p:ph type="dt" sz="half" idx="10"/>
          </p:nvPr>
        </p:nvSpPr>
        <p:spPr/>
        <p:txBody>
          <a:bodyPr/>
          <a:lstStyle/>
          <a:p>
            <a:fld id="{E9C325F0-9967-C14C-969E-BC013F61F766}" type="datetimeFigureOut">
              <a:rPr lang="en-US" smtClean="0"/>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ED55-2F83-9442-A302-8C53733C13A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E9C325F0-9967-C14C-969E-BC013F61F766}" type="datetimeFigureOut">
              <a:rPr lang="en-US" smtClean="0"/>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ED55-2F83-9442-A302-8C53733C13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9C325F0-9967-C14C-969E-BC013F61F766}" type="datetimeFigureOut">
              <a:rPr lang="en-US" smtClean="0"/>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ED55-2F83-9442-A302-8C53733C13A7}"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cs-CZ"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E9C325F0-9967-C14C-969E-BC013F61F766}" type="datetimeFigureOut">
              <a:rPr lang="en-US" smtClean="0"/>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ED55-2F83-9442-A302-8C53733C13A7}" type="slidenum">
              <a:rPr lang="en-US" smtClean="0"/>
              <a:t>‹#›</a:t>
            </a:fld>
            <a:endParaRPr lang="en-US"/>
          </a:p>
        </p:txBody>
      </p:sp>
      <p:sp>
        <p:nvSpPr>
          <p:cNvPr id="7" name="Title 6"/>
          <p:cNvSpPr>
            <a:spLocks noGrp="1"/>
          </p:cNvSpPr>
          <p:nvPr>
            <p:ph type="title"/>
          </p:nvPr>
        </p:nvSpPr>
        <p:spPr/>
        <p:txBody>
          <a:bodyPr/>
          <a:lstStyle/>
          <a:p>
            <a:r>
              <a:rPr lang="cs-CZ"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cs-CZ"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E9C325F0-9967-C14C-969E-BC013F61F766}" type="datetimeFigureOut">
              <a:rPr lang="en-US" smtClean="0"/>
              <a:t>7/2/2016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AED55-2F83-9442-A302-8C53733C13A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5" name="Date Placeholder 4"/>
          <p:cNvSpPr>
            <a:spLocks noGrp="1"/>
          </p:cNvSpPr>
          <p:nvPr>
            <p:ph type="dt" sz="half" idx="10"/>
          </p:nvPr>
        </p:nvSpPr>
        <p:spPr/>
        <p:txBody>
          <a:bodyPr/>
          <a:lstStyle/>
          <a:p>
            <a:fld id="{E9C325F0-9967-C14C-969E-BC013F61F766}" type="datetimeFigureOut">
              <a:rPr lang="en-US" smtClean="0"/>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AED55-2F83-9442-A302-8C53733C13A7}"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7" name="Date Placeholder 6"/>
          <p:cNvSpPr>
            <a:spLocks noGrp="1"/>
          </p:cNvSpPr>
          <p:nvPr>
            <p:ph type="dt" sz="half" idx="10"/>
          </p:nvPr>
        </p:nvSpPr>
        <p:spPr/>
        <p:txBody>
          <a:bodyPr/>
          <a:lstStyle/>
          <a:p>
            <a:fld id="{E9C325F0-9967-C14C-969E-BC013F61F766}" type="datetimeFigureOut">
              <a:rPr lang="en-US" smtClean="0"/>
              <a:t>7/2/2016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AED55-2F83-9442-A302-8C53733C13A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E9C325F0-9967-C14C-969E-BC013F61F766}" type="datetimeFigureOut">
              <a:rPr lang="en-US" smtClean="0"/>
              <a:t>7/2/2016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AED55-2F83-9442-A302-8C53733C13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9C325F0-9967-C14C-969E-BC013F61F766}" type="datetimeFigureOut">
              <a:rPr lang="en-US" smtClean="0"/>
              <a:t>7/2/2016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AED55-2F83-9442-A302-8C53733C13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9C325F0-9967-C14C-969E-BC013F61F766}" type="datetimeFigureOut">
              <a:rPr lang="en-US" smtClean="0"/>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AED55-2F83-9442-A302-8C53733C13A7}"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cs-CZ"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cs-CZ"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E9C325F0-9967-C14C-969E-BC013F61F766}" type="datetimeFigureOut">
              <a:rPr lang="en-US" smtClean="0"/>
              <a:t>7/2/2016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AED55-2F83-9442-A302-8C53733C13A7}"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cs-CZ"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9C325F0-9967-C14C-969E-BC013F61F766}" type="datetimeFigureOut">
              <a:rPr lang="en-US" smtClean="0"/>
              <a:t>7/2/2016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C5AED55-2F83-9442-A302-8C53733C13A7}"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osce.org/cio/4069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355327" y="5516016"/>
            <a:ext cx="4321586" cy="864729"/>
          </a:xfrm>
        </p:spPr>
        <p:txBody>
          <a:bodyPr/>
          <a:lstStyle/>
          <a:p>
            <a:pPr algn="ctr"/>
            <a:r>
              <a:rPr lang="en-US" sz="3000" dirty="0" smtClean="0"/>
              <a:t>2015</a:t>
            </a:r>
            <a:endParaRPr lang="en-US" sz="3000" dirty="0"/>
          </a:p>
        </p:txBody>
      </p:sp>
      <p:pic>
        <p:nvPicPr>
          <p:cNvPr id="1028" name="Picture 4" descr="http://www.familysecuritymatters.org/imgLib/20150601_hate_cri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639" y="1981200"/>
            <a:ext cx="2468881" cy="13321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questioning-islam.com/wp-content/uploads/2014/01/Hate_Speech_Hurts_rnoglj.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960" y="1981200"/>
            <a:ext cx="2519679" cy="13614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2640" y="3698773"/>
            <a:ext cx="7752080" cy="830997"/>
          </a:xfrm>
          <a:prstGeom prst="rect">
            <a:avLst/>
          </a:prstGeom>
          <a:noFill/>
        </p:spPr>
        <p:txBody>
          <a:bodyPr wrap="square" lIns="91440" tIns="45720" rIns="91440" bIns="45720">
            <a:spAutoFit/>
          </a:bodyPr>
          <a:lstStyle/>
          <a:p>
            <a:pPr algn="ctr"/>
            <a:r>
              <a:rPr lang="az-Latn-AZ" sz="2400" b="1" cap="none" spc="0"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Calibri"/>
                <a:cs typeface="Calibri"/>
              </a:rPr>
              <a:t>Ruhiyyə İsayeva          və             Bəylər Məmişov</a:t>
            </a:r>
          </a:p>
          <a:p>
            <a:pPr algn="ctr"/>
            <a:r>
              <a:rPr lang="az-Latn-AZ" sz="2400" b="1" cap="none" spc="0"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Calibri"/>
                <a:cs typeface="Calibri"/>
              </a:rPr>
              <a:t> Azərbaycan Respublikası Vəkillər Kollegiyasının üzvləri</a:t>
            </a:r>
            <a:endParaRPr lang="en-US" sz="2400" b="1" cap="none" spc="0" dirty="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endParaRPr>
          </a:p>
        </p:txBody>
      </p:sp>
      <p:sp>
        <p:nvSpPr>
          <p:cNvPr id="10" name="Rectangle 9"/>
          <p:cNvSpPr/>
          <p:nvPr/>
        </p:nvSpPr>
        <p:spPr>
          <a:xfrm>
            <a:off x="318995" y="488295"/>
            <a:ext cx="8540525"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spc="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cs typeface="Calibri"/>
              </a:rPr>
              <a:t>N</a:t>
            </a:r>
            <a:r>
              <a:rPr lang="az-Latn-AZ" sz="4400" b="1" cap="all" spc="0" dirty="0" err="1"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cs typeface="Calibri"/>
              </a:rPr>
              <a:t>İfrət</a:t>
            </a:r>
            <a:r>
              <a:rPr lang="az-Latn-AZ" sz="4400" b="1" cap="all" spc="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cs typeface="Calibri"/>
              </a:rPr>
              <a:t> Nİtqİ və </a:t>
            </a:r>
            <a:r>
              <a:rPr lang="az-Latn-AZ" sz="4400" b="1" cap="all" spc="0" dirty="0" err="1"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cs typeface="Calibri"/>
              </a:rPr>
              <a:t>Nİfrət</a:t>
            </a:r>
            <a:r>
              <a:rPr lang="az-Latn-AZ" sz="4400" b="1" cap="all" spc="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cs typeface="Calibri"/>
              </a:rPr>
              <a:t> </a:t>
            </a:r>
            <a:r>
              <a:rPr lang="az-Latn-AZ" sz="4400" b="1" cap="all" spc="0" dirty="0" err="1"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cs typeface="Calibri"/>
              </a:rPr>
              <a:t>Cİnayətİ</a:t>
            </a:r>
            <a:endParaRPr lang="en-US" sz="4400" b="1" cap="all" spc="0"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408866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50720"/>
            <a:ext cx="7814733" cy="4348480"/>
          </a:xfrm>
        </p:spPr>
        <p:txBody>
          <a:bodyPr>
            <a:normAutofit fontScale="85000" lnSpcReduction="20000"/>
          </a:bodyPr>
          <a:lstStyle/>
          <a:p>
            <a:endParaRPr lang="az-Latn-AZ" b="1" dirty="0" smtClean="0">
              <a:latin typeface="Times New Roman" panose="02020603050405020304" pitchFamily="18" charset="0"/>
              <a:cs typeface="Times New Roman" panose="02020603050405020304" pitchFamily="18" charset="0"/>
            </a:endParaRPr>
          </a:p>
          <a:p>
            <a:pPr marL="0" indent="0">
              <a:buNone/>
            </a:pPr>
            <a:endParaRPr lang="az-Latn-AZ" b="1" dirty="0" smtClean="0">
              <a:latin typeface="Times New Roman" panose="02020603050405020304" pitchFamily="18" charset="0"/>
              <a:cs typeface="Times New Roman" panose="02020603050405020304" pitchFamily="18" charset="0"/>
            </a:endParaRPr>
          </a:p>
          <a:p>
            <a:pPr marL="0" indent="0">
              <a:buNone/>
            </a:pPr>
            <a:r>
              <a:rPr lang="en-US" b="1" dirty="0" err="1" smtClean="0">
                <a:latin typeface="Times New Roman" panose="02020603050405020304" pitchFamily="18" charset="0"/>
                <a:cs typeface="Times New Roman" panose="02020603050405020304" pitchFamily="18" charset="0"/>
              </a:rPr>
              <a:t>İnsan</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Hüquqlarının</a:t>
            </a:r>
            <a:r>
              <a:rPr lang="en-US" b="1" dirty="0">
                <a:latin typeface="Times New Roman" panose="02020603050405020304" pitchFamily="18" charset="0"/>
                <a:cs typeface="Times New Roman" panose="02020603050405020304" pitchFamily="18" charset="0"/>
              </a:rPr>
              <a:t> və </a:t>
            </a:r>
            <a:r>
              <a:rPr lang="en-US" b="1" dirty="0" err="1">
                <a:latin typeface="Times New Roman" panose="02020603050405020304" pitchFamily="18" charset="0"/>
                <a:cs typeface="Times New Roman" panose="02020603050405020304" pitchFamily="18" charset="0"/>
              </a:rPr>
              <a:t>Əsas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Azadlıqların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Müdafiəsi</a:t>
            </a:r>
            <a:r>
              <a:rPr lang="en-US" b="1" dirty="0">
                <a:latin typeface="Times New Roman" panose="02020603050405020304" pitchFamily="18" charset="0"/>
                <a:cs typeface="Times New Roman" panose="02020603050405020304" pitchFamily="18" charset="0"/>
              </a:rPr>
              <a:t> </a:t>
            </a:r>
            <a:endParaRPr lang="az-Latn-AZ" b="1" dirty="0" smtClean="0">
              <a:latin typeface="Times New Roman" panose="02020603050405020304" pitchFamily="18" charset="0"/>
              <a:cs typeface="Times New Roman" panose="02020603050405020304" pitchFamily="18" charset="0"/>
            </a:endParaRPr>
          </a:p>
          <a:p>
            <a:pPr marL="0" indent="0">
              <a:buNone/>
            </a:pPr>
            <a:r>
              <a:rPr lang="en-US" b="1" dirty="0" err="1" smtClean="0">
                <a:latin typeface="Times New Roman" panose="02020603050405020304" pitchFamily="18" charset="0"/>
                <a:cs typeface="Times New Roman" panose="02020603050405020304" pitchFamily="18" charset="0"/>
              </a:rPr>
              <a:t>Haqqında</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Avropa </a:t>
            </a:r>
            <a:r>
              <a:rPr lang="en-US" b="1" dirty="0" err="1" smtClean="0">
                <a:latin typeface="Times New Roman" panose="02020603050405020304" pitchFamily="18" charset="0"/>
                <a:cs typeface="Times New Roman" panose="02020603050405020304" pitchFamily="18" charset="0"/>
              </a:rPr>
              <a:t>Konvensiyası</a:t>
            </a:r>
            <a:r>
              <a:rPr lang="az-Latn-AZ" b="1" dirty="0" smtClean="0">
                <a:latin typeface="Times New Roman" panose="02020603050405020304" pitchFamily="18" charset="0"/>
                <a:cs typeface="Times New Roman" panose="02020603050405020304" pitchFamily="18" charset="0"/>
              </a:rPr>
              <a:t> (AİHK)</a:t>
            </a:r>
          </a:p>
          <a:p>
            <a:pPr marL="0" indent="0">
              <a:buNone/>
            </a:pPr>
            <a:endParaRPr lang="az-Latn-AZ" b="1" dirty="0" smtClean="0">
              <a:latin typeface="Times New Roman" panose="02020603050405020304" pitchFamily="18" charset="0"/>
              <a:cs typeface="Times New Roman" panose="02020603050405020304" pitchFamily="18" charset="0"/>
            </a:endParaRPr>
          </a:p>
          <a:p>
            <a:pPr marL="0" indent="0">
              <a:buNone/>
            </a:pPr>
            <a:r>
              <a:rPr lang="az-Latn-AZ" b="1" dirty="0" smtClean="0">
                <a:solidFill>
                  <a:schemeClr val="tx2">
                    <a:lumMod val="60000"/>
                    <a:lumOff val="40000"/>
                  </a:schemeClr>
                </a:solidFill>
                <a:latin typeface="Times New Roman" panose="02020603050405020304" pitchFamily="18" charset="0"/>
                <a:cs typeface="Times New Roman" panose="02020603050405020304" pitchFamily="18" charset="0"/>
              </a:rPr>
              <a:t>MADDƏ 10:  </a:t>
            </a:r>
            <a:r>
              <a:rPr lang="az-Latn-AZ" b="1" dirty="0">
                <a:solidFill>
                  <a:schemeClr val="tx2">
                    <a:lumMod val="60000"/>
                    <a:lumOff val="40000"/>
                  </a:schemeClr>
                </a:solidFill>
                <a:latin typeface="Times New Roman" panose="02020603050405020304" pitchFamily="18" charset="0"/>
                <a:cs typeface="Times New Roman" panose="02020603050405020304" pitchFamily="18" charset="0"/>
              </a:rPr>
              <a:t>Fikri ifadə etmək azadlığı </a:t>
            </a:r>
            <a:endParaRPr lang="az-Latn-AZ"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az-Latn-AZ" dirty="0">
              <a:latin typeface="Times New Roman" panose="02020603050405020304" pitchFamily="18" charset="0"/>
              <a:cs typeface="Times New Roman" panose="02020603050405020304" pitchFamily="18" charset="0"/>
            </a:endParaRPr>
          </a:p>
          <a:p>
            <a:pPr marL="0" indent="0" algn="just">
              <a:buNone/>
            </a:pPr>
            <a:r>
              <a:rPr lang="az-Latn-AZ" dirty="0" smtClean="0">
                <a:solidFill>
                  <a:schemeClr val="accent1">
                    <a:lumMod val="75000"/>
                  </a:schemeClr>
                </a:solidFill>
                <a:latin typeface="Times New Roman" panose="02020603050405020304" pitchFamily="18" charset="0"/>
                <a:cs typeface="Times New Roman" panose="02020603050405020304" pitchFamily="18" charset="0"/>
              </a:rPr>
              <a:t>2. Bu </a:t>
            </a:r>
            <a:r>
              <a:rPr lang="az-Latn-AZ" dirty="0" err="1">
                <a:solidFill>
                  <a:schemeClr val="accent1">
                    <a:lumMod val="75000"/>
                  </a:schemeClr>
                </a:solidFill>
                <a:latin typeface="Times New Roman" panose="02020603050405020304" pitchFamily="18" charset="0"/>
                <a:cs typeface="Times New Roman" panose="02020603050405020304" pitchFamily="18" charset="0"/>
              </a:rPr>
              <a:t>azadlıqların</a:t>
            </a:r>
            <a:r>
              <a:rPr lang="az-Latn-AZ" dirty="0">
                <a:solidFill>
                  <a:schemeClr val="accent1">
                    <a:lumMod val="75000"/>
                  </a:schemeClr>
                </a:solidFill>
                <a:latin typeface="Times New Roman" panose="02020603050405020304" pitchFamily="18" charset="0"/>
                <a:cs typeface="Times New Roman" panose="02020603050405020304" pitchFamily="18" charset="0"/>
              </a:rPr>
              <a:t> həyata keçirilməsi milli təhlükəsizlik, ərazi bütövlüyü və ya ictimai asayiş maraqları naminə, iğtişaşın və ya cinayətin qarşısını almaq üçün, sağlamlığın və mənəviyyatın qorunması üçün, digər şəxslərin nüfuzu və hüquqlarının müdafiəsi üçün, </a:t>
            </a:r>
            <a:r>
              <a:rPr lang="az-Latn-AZ" dirty="0" err="1">
                <a:solidFill>
                  <a:schemeClr val="accent1">
                    <a:lumMod val="75000"/>
                  </a:schemeClr>
                </a:solidFill>
                <a:latin typeface="Times New Roman" panose="02020603050405020304" pitchFamily="18" charset="0"/>
                <a:cs typeface="Times New Roman" panose="02020603050405020304" pitchFamily="18" charset="0"/>
              </a:rPr>
              <a:t>konfidensial</a:t>
            </a:r>
            <a:r>
              <a:rPr lang="az-Latn-AZ" dirty="0">
                <a:solidFill>
                  <a:schemeClr val="accent1">
                    <a:lumMod val="75000"/>
                  </a:schemeClr>
                </a:solidFill>
                <a:latin typeface="Times New Roman" panose="02020603050405020304" pitchFamily="18" charset="0"/>
                <a:cs typeface="Times New Roman" panose="02020603050405020304" pitchFamily="18" charset="0"/>
              </a:rPr>
              <a:t> şəkildə əldə edilmiş məlumatların </a:t>
            </a:r>
            <a:r>
              <a:rPr lang="az-Latn-AZ" dirty="0" err="1">
                <a:solidFill>
                  <a:schemeClr val="accent1">
                    <a:lumMod val="75000"/>
                  </a:schemeClr>
                </a:solidFill>
                <a:latin typeface="Times New Roman" panose="02020603050405020304" pitchFamily="18" charset="0"/>
                <a:cs typeface="Times New Roman" panose="02020603050405020304" pitchFamily="18" charset="0"/>
              </a:rPr>
              <a:t>açıqlanmasının</a:t>
            </a:r>
            <a:r>
              <a:rPr lang="az-Latn-AZ" dirty="0">
                <a:solidFill>
                  <a:schemeClr val="accent1">
                    <a:lumMod val="75000"/>
                  </a:schemeClr>
                </a:solidFill>
                <a:latin typeface="Times New Roman" panose="02020603050405020304" pitchFamily="18" charset="0"/>
                <a:cs typeface="Times New Roman" panose="02020603050405020304" pitchFamily="18" charset="0"/>
              </a:rPr>
              <a:t> qarşısını almaq üçün və ya </a:t>
            </a:r>
            <a:r>
              <a:rPr lang="az-Latn-AZ" dirty="0" smtClean="0">
                <a:solidFill>
                  <a:schemeClr val="accent1">
                    <a:lumMod val="75000"/>
                  </a:schemeClr>
                </a:solidFill>
                <a:latin typeface="Times New Roman" panose="02020603050405020304" pitchFamily="18" charset="0"/>
                <a:cs typeface="Times New Roman" panose="02020603050405020304" pitchFamily="18" charset="0"/>
              </a:rPr>
              <a:t>ədalət mühakiməsinin </a:t>
            </a:r>
            <a:r>
              <a:rPr lang="az-Latn-AZ" dirty="0">
                <a:solidFill>
                  <a:schemeClr val="accent1">
                    <a:lumMod val="75000"/>
                  </a:schemeClr>
                </a:solidFill>
                <a:latin typeface="Times New Roman" panose="02020603050405020304" pitchFamily="18" charset="0"/>
                <a:cs typeface="Times New Roman" panose="02020603050405020304" pitchFamily="18" charset="0"/>
              </a:rPr>
              <a:t>nüfuz və </a:t>
            </a:r>
            <a:r>
              <a:rPr lang="az-Latn-AZ" dirty="0" err="1">
                <a:solidFill>
                  <a:schemeClr val="accent1">
                    <a:lumMod val="75000"/>
                  </a:schemeClr>
                </a:solidFill>
                <a:latin typeface="Times New Roman" panose="02020603050405020304" pitchFamily="18" charset="0"/>
                <a:cs typeface="Times New Roman" panose="02020603050405020304" pitchFamily="18" charset="0"/>
              </a:rPr>
              <a:t>qərəzsizliyini</a:t>
            </a:r>
            <a:r>
              <a:rPr lang="az-Latn-AZ" dirty="0">
                <a:solidFill>
                  <a:schemeClr val="accent1">
                    <a:lumMod val="75000"/>
                  </a:schemeClr>
                </a:solidFill>
                <a:latin typeface="Times New Roman" panose="02020603050405020304" pitchFamily="18" charset="0"/>
                <a:cs typeface="Times New Roman" panose="02020603050405020304" pitchFamily="18" charset="0"/>
              </a:rPr>
              <a:t> təmin etmək üçün qanunla nəzərdə tutulmuş və demokratik cəmiyyətdə zəruri olan müəyyən rəsmi tələblərə, şərtlərə, məhdudiyyətlərə və ya sanksiyalara məruz qala bilər.</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 name="Title 3"/>
          <p:cNvSpPr>
            <a:spLocks noGrp="1"/>
          </p:cNvSpPr>
          <p:nvPr>
            <p:ph type="title"/>
          </p:nvPr>
        </p:nvSpPr>
        <p:spPr>
          <a:xfrm>
            <a:off x="457200" y="338328"/>
            <a:ext cx="8229600" cy="1252728"/>
          </a:xfrm>
        </p:spPr>
        <p:txBody>
          <a:bodyPr>
            <a:normAutofit/>
          </a:body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a:ln w="0"/>
                <a:solidFill>
                  <a:schemeClr val="bg1"/>
                </a:solidFill>
                <a:effectLst>
                  <a:reflection blurRad="12700" stA="50000" endPos="50000" dist="5000" dir="5400000" sy="-100000" rotWithShape="0"/>
                </a:effectLst>
                <a:latin typeface="Calibri" charset="0"/>
              </a:rPr>
              <a:t>fr</a:t>
            </a:r>
            <a:r>
              <a:rPr lang="az-Latn-AZ" sz="4000" b="1" cap="all" dirty="0">
                <a:ln w="0"/>
                <a:solidFill>
                  <a:schemeClr val="bg1"/>
                </a:solidFill>
                <a:effectLst>
                  <a:reflection blurRad="12700" stA="50000" endPos="50000" dist="5000" dir="5400000" sy="-100000" rotWithShape="0"/>
                </a:effectLst>
                <a:latin typeface="Calibri" charset="0"/>
              </a:rPr>
              <a:t>ət Nİtqİ </a:t>
            </a:r>
            <a:r>
              <a:rPr lang="az-Latn-AZ" sz="4000" b="1" cap="all" dirty="0" err="1" smtClean="0">
                <a:ln w="0"/>
                <a:solidFill>
                  <a:schemeClr val="bg1"/>
                </a:solidFill>
                <a:effectLst>
                  <a:reflection blurRad="12700" stA="50000" endPos="50000" dist="5000" dir="5400000" sy="-100000" rotWithShape="0"/>
                </a:effectLst>
                <a:latin typeface="Calibri" charset="0"/>
              </a:rPr>
              <a:t>vS</a:t>
            </a:r>
            <a:r>
              <a:rPr lang="az-Latn-AZ" sz="4000" b="1" cap="all" dirty="0" smtClean="0">
                <a:ln w="0"/>
                <a:solidFill>
                  <a:schemeClr val="bg1"/>
                </a:solidFill>
                <a:effectLst>
                  <a:reflection blurRad="12700" stA="50000" endPos="50000" dist="5000" dir="5400000" sy="-100000" rotWithShape="0"/>
                </a:effectLst>
                <a:latin typeface="Calibri" charset="0"/>
              </a:rPr>
              <a:t>. </a:t>
            </a:r>
            <a:r>
              <a:rPr lang="az-Latn-AZ" sz="4000" b="1" cap="all" dirty="0">
                <a:ln w="0"/>
                <a:solidFill>
                  <a:schemeClr val="bg1"/>
                </a:solidFill>
                <a:effectLst>
                  <a:reflection blurRad="12700" stA="50000" endPos="50000" dist="5000" dir="5400000" sy="-100000" rotWithShape="0"/>
                </a:effectLst>
                <a:latin typeface="Calibri" charset="0"/>
              </a:rPr>
              <a:t>İfadə </a:t>
            </a:r>
            <a:r>
              <a:rPr lang="az-Latn-AZ" sz="4000" b="1" cap="all" dirty="0" smtClean="0">
                <a:ln w="0"/>
                <a:solidFill>
                  <a:schemeClr val="bg1"/>
                </a:solidFill>
                <a:effectLst>
                  <a:reflection blurRad="12700" stA="50000" endPos="50000" dist="5000" dir="5400000" sy="-100000" rotWithShape="0"/>
                </a:effectLst>
                <a:latin typeface="Calibri" charset="0"/>
              </a:rPr>
              <a:t>AzadlIğI </a:t>
            </a:r>
            <a:r>
              <a:rPr lang="az-Latn-AZ" sz="4000" dirty="0" smtClean="0">
                <a:latin typeface="Times New Roman" panose="02020603050405020304" pitchFamily="18" charset="0"/>
                <a:cs typeface="Times New Roman" panose="02020603050405020304" pitchFamily="18" charset="0"/>
              </a:rPr>
              <a:t>(i)</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32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6" y="3169921"/>
            <a:ext cx="7977293" cy="3200400"/>
          </a:xfrm>
        </p:spPr>
        <p:txBody>
          <a:bodyPr>
            <a:normAutofit fontScale="77500" lnSpcReduction="20000"/>
          </a:bodyPr>
          <a:lstStyle/>
          <a:p>
            <a:pPr marL="0" indent="0" algn="just">
              <a:lnSpc>
                <a:spcPct val="150000"/>
              </a:lnSpc>
              <a:buNone/>
            </a:pPr>
            <a:r>
              <a:rPr lang="az-Latn-AZ" dirty="0" smtClean="0">
                <a:solidFill>
                  <a:schemeClr val="accent1">
                    <a:lumMod val="75000"/>
                  </a:schemeClr>
                </a:solidFill>
                <a:latin typeface="Times New Roman" panose="02020603050405020304" pitchFamily="18" charset="0"/>
                <a:cs typeface="Times New Roman" panose="02020603050405020304" pitchFamily="18" charset="0"/>
              </a:rPr>
              <a:t>«... </a:t>
            </a:r>
            <a:r>
              <a:rPr lang="az-Latn-AZ" dirty="0">
                <a:solidFill>
                  <a:schemeClr val="accent1">
                    <a:lumMod val="75000"/>
                  </a:schemeClr>
                </a:solidFill>
                <a:latin typeface="Times New Roman" panose="02020603050405020304" pitchFamily="18" charset="0"/>
                <a:cs typeface="Times New Roman" panose="02020603050405020304" pitchFamily="18" charset="0"/>
              </a:rPr>
              <a:t>təkcə müsbət qarşılanan, yaxud qeyri-aqressiv və ya neytral hesab olunan “məlumat” və ya “ideyalara” deyil, həm də dövlət üçün və ya əhalinin hər hansı qismi üçün aqressiv, şok yaradan və təşviş doğuran “məlumat” və ya “ideyalara” şamil olunur. Plüralizmin, tolerantlığın və geniş dünyagörüşünün tələbləri belədir, bunlarsız isə “demokratik cəmiyyət” mövcud ola </a:t>
            </a:r>
            <a:r>
              <a:rPr lang="az-Latn-AZ" dirty="0" smtClean="0">
                <a:solidFill>
                  <a:schemeClr val="accent1">
                    <a:lumMod val="75000"/>
                  </a:schemeClr>
                </a:solidFill>
                <a:latin typeface="Times New Roman" panose="02020603050405020304" pitchFamily="18" charset="0"/>
                <a:cs typeface="Times New Roman" panose="02020603050405020304" pitchFamily="18" charset="0"/>
              </a:rPr>
              <a:t>bilməz. Bu o deməkdir ki</a:t>
            </a:r>
            <a:r>
              <a:rPr lang="az-Latn-AZ" dirty="0">
                <a:solidFill>
                  <a:schemeClr val="accent1">
                    <a:lumMod val="75000"/>
                  </a:schemeClr>
                </a:solidFill>
                <a:latin typeface="Times New Roman" panose="02020603050405020304" pitchFamily="18" charset="0"/>
                <a:cs typeface="Times New Roman" panose="02020603050405020304" pitchFamily="18" charset="0"/>
              </a:rPr>
              <a:t>, </a:t>
            </a:r>
            <a:r>
              <a:rPr lang="az-Latn-AZ" dirty="0" smtClean="0">
                <a:solidFill>
                  <a:schemeClr val="accent1">
                    <a:lumMod val="75000"/>
                  </a:schemeClr>
                </a:solidFill>
                <a:latin typeface="Times New Roman" panose="02020603050405020304" pitchFamily="18" charset="0"/>
                <a:cs typeface="Times New Roman" panose="02020603050405020304" pitchFamily="18" charset="0"/>
              </a:rPr>
              <a:t>digər məsələlərlə yanaşı, tətbiq </a:t>
            </a:r>
            <a:r>
              <a:rPr lang="az-Latn-AZ" dirty="0">
                <a:solidFill>
                  <a:schemeClr val="accent1">
                    <a:lumMod val="75000"/>
                  </a:schemeClr>
                </a:solidFill>
                <a:latin typeface="Times New Roman" panose="02020603050405020304" pitchFamily="18" charset="0"/>
                <a:cs typeface="Times New Roman" panose="02020603050405020304" pitchFamily="18" charset="0"/>
              </a:rPr>
              <a:t>edilən hər bir </a:t>
            </a:r>
            <a:r>
              <a:rPr lang="az-Latn-AZ" dirty="0" smtClean="0">
                <a:solidFill>
                  <a:schemeClr val="accent1">
                    <a:lumMod val="75000"/>
                  </a:schemeClr>
                </a:solidFill>
                <a:latin typeface="Times New Roman" panose="02020603050405020304" pitchFamily="18" charset="0"/>
                <a:cs typeface="Times New Roman" panose="02020603050405020304" pitchFamily="18" charset="0"/>
              </a:rPr>
              <a:t>«rəsmiyyət», </a:t>
            </a:r>
            <a:r>
              <a:rPr lang="az-Latn-AZ" dirty="0">
                <a:solidFill>
                  <a:schemeClr val="accent1">
                    <a:lumMod val="75000"/>
                  </a:schemeClr>
                </a:solidFill>
                <a:latin typeface="Times New Roman" panose="02020603050405020304" pitchFamily="18" charset="0"/>
                <a:cs typeface="Times New Roman" panose="02020603050405020304" pitchFamily="18" charset="0"/>
              </a:rPr>
              <a:t>«</a:t>
            </a:r>
            <a:r>
              <a:rPr lang="az-Latn-AZ" dirty="0" smtClean="0">
                <a:solidFill>
                  <a:schemeClr val="accent1">
                    <a:lumMod val="75000"/>
                  </a:schemeClr>
                </a:solidFill>
                <a:latin typeface="Times New Roman" panose="02020603050405020304" pitchFamily="18" charset="0"/>
                <a:cs typeface="Times New Roman" panose="02020603050405020304" pitchFamily="18" charset="0"/>
              </a:rPr>
              <a:t>şərt», </a:t>
            </a:r>
            <a:r>
              <a:rPr lang="az-Latn-AZ" dirty="0">
                <a:solidFill>
                  <a:schemeClr val="accent1">
                    <a:lumMod val="75000"/>
                  </a:schemeClr>
                </a:solidFill>
                <a:latin typeface="Times New Roman" panose="02020603050405020304" pitchFamily="18" charset="0"/>
                <a:cs typeface="Times New Roman" panose="02020603050405020304" pitchFamily="18" charset="0"/>
              </a:rPr>
              <a:t>«</a:t>
            </a:r>
            <a:r>
              <a:rPr lang="az-Latn-AZ" dirty="0" smtClean="0">
                <a:solidFill>
                  <a:schemeClr val="accent1">
                    <a:lumMod val="75000"/>
                  </a:schemeClr>
                </a:solidFill>
                <a:latin typeface="Times New Roman" panose="02020603050405020304" pitchFamily="18" charset="0"/>
                <a:cs typeface="Times New Roman" panose="02020603050405020304" pitchFamily="18" charset="0"/>
              </a:rPr>
              <a:t>məhdudiyyət» </a:t>
            </a:r>
            <a:r>
              <a:rPr lang="az-Latn-AZ" dirty="0">
                <a:solidFill>
                  <a:schemeClr val="accent1">
                    <a:lumMod val="75000"/>
                  </a:schemeClr>
                </a:solidFill>
                <a:latin typeface="Times New Roman" panose="02020603050405020304" pitchFamily="18" charset="0"/>
                <a:cs typeface="Times New Roman" panose="02020603050405020304" pitchFamily="18" charset="0"/>
              </a:rPr>
              <a:t>və yaxud </a:t>
            </a:r>
            <a:r>
              <a:rPr lang="az-Latn-AZ" dirty="0" smtClean="0">
                <a:solidFill>
                  <a:schemeClr val="accent1">
                    <a:lumMod val="75000"/>
                  </a:schemeClr>
                </a:solidFill>
                <a:latin typeface="Times New Roman" panose="02020603050405020304" pitchFamily="18" charset="0"/>
                <a:cs typeface="Times New Roman" panose="02020603050405020304" pitchFamily="18" charset="0"/>
              </a:rPr>
              <a:t>«sanksiya» qanuni </a:t>
            </a:r>
            <a:r>
              <a:rPr lang="az-Latn-AZ" dirty="0">
                <a:solidFill>
                  <a:schemeClr val="accent1">
                    <a:lumMod val="75000"/>
                  </a:schemeClr>
                </a:solidFill>
                <a:latin typeface="Times New Roman" panose="02020603050405020304" pitchFamily="18" charset="0"/>
                <a:cs typeface="Times New Roman" panose="02020603050405020304" pitchFamily="18" charset="0"/>
              </a:rPr>
              <a:t>məqsədə </a:t>
            </a:r>
            <a:r>
              <a:rPr lang="az-Latn-AZ" dirty="0" smtClean="0">
                <a:solidFill>
                  <a:schemeClr val="accent1">
                    <a:lumMod val="75000"/>
                  </a:schemeClr>
                </a:solidFill>
                <a:latin typeface="Times New Roman" panose="02020603050405020304" pitchFamily="18" charset="0"/>
                <a:cs typeface="Times New Roman" panose="02020603050405020304" pitchFamily="18" charset="0"/>
              </a:rPr>
              <a:t>mütənasib olsun»</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pPr algn="just">
              <a:lnSpc>
                <a:spcPct val="80000"/>
              </a:lnSpc>
            </a:pPr>
            <a:endParaRPr lang="en-US" sz="1800"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872066" y="2317225"/>
            <a:ext cx="7550573" cy="769441"/>
          </a:xfrm>
          <a:prstGeom prst="rect">
            <a:avLst/>
          </a:prstGeom>
        </p:spPr>
        <p:txBody>
          <a:bodyPr wrap="square">
            <a:spAutoFit/>
          </a:bodyPr>
          <a:lstStyle/>
          <a:p>
            <a:pPr defTabSz="914400">
              <a:spcBef>
                <a:spcPct val="20000"/>
              </a:spcBef>
              <a:buClr>
                <a:schemeClr val="accent1"/>
              </a:buClr>
              <a:buSzPct val="100000"/>
            </a:pPr>
            <a:r>
              <a:rPr lang="az-Latn-AZ" sz="2000" b="1" dirty="0" smtClean="0">
                <a:solidFill>
                  <a:schemeClr val="tx2"/>
                </a:solidFill>
                <a:latin typeface="Times New Roman" panose="02020603050405020304" pitchFamily="18" charset="0"/>
                <a:cs typeface="Times New Roman" panose="02020603050405020304" pitchFamily="18" charset="0"/>
              </a:rPr>
              <a:t>Avropa </a:t>
            </a:r>
            <a:r>
              <a:rPr lang="en-US" sz="2000" b="1" dirty="0" err="1" smtClean="0">
                <a:solidFill>
                  <a:schemeClr val="tx2"/>
                </a:solidFill>
                <a:latin typeface="Times New Roman" panose="02020603050405020304" pitchFamily="18" charset="0"/>
                <a:cs typeface="Times New Roman" panose="02020603050405020304" pitchFamily="18" charset="0"/>
              </a:rPr>
              <a:t>İnsan</a:t>
            </a:r>
            <a:r>
              <a:rPr lang="en-US" sz="2000" b="1" dirty="0" smtClean="0">
                <a:solidFill>
                  <a:schemeClr val="tx2"/>
                </a:solidFill>
                <a:latin typeface="Times New Roman" panose="02020603050405020304" pitchFamily="18" charset="0"/>
                <a:cs typeface="Times New Roman" panose="02020603050405020304" pitchFamily="18" charset="0"/>
              </a:rPr>
              <a:t> </a:t>
            </a:r>
            <a:r>
              <a:rPr lang="en-US" sz="2000" b="1" dirty="0" err="1" smtClean="0">
                <a:solidFill>
                  <a:schemeClr val="tx2"/>
                </a:solidFill>
                <a:latin typeface="Times New Roman" panose="02020603050405020304" pitchFamily="18" charset="0"/>
                <a:cs typeface="Times New Roman" panose="02020603050405020304" pitchFamily="18" charset="0"/>
              </a:rPr>
              <a:t>Hüquqları</a:t>
            </a:r>
            <a:r>
              <a:rPr lang="az-Latn-AZ" sz="2000" b="1" dirty="0" smtClean="0">
                <a:solidFill>
                  <a:schemeClr val="tx2"/>
                </a:solidFill>
                <a:latin typeface="Times New Roman" panose="02020603050405020304" pitchFamily="18" charset="0"/>
                <a:cs typeface="Times New Roman" panose="02020603050405020304" pitchFamily="18" charset="0"/>
              </a:rPr>
              <a:t> </a:t>
            </a:r>
            <a:r>
              <a:rPr lang="en-US" sz="2000" b="1" dirty="0" err="1" smtClean="0">
                <a:solidFill>
                  <a:schemeClr val="tx2"/>
                </a:solidFill>
                <a:latin typeface="Times New Roman" panose="02020603050405020304" pitchFamily="18" charset="0"/>
                <a:cs typeface="Times New Roman" panose="02020603050405020304" pitchFamily="18" charset="0"/>
              </a:rPr>
              <a:t>Mə</a:t>
            </a:r>
            <a:r>
              <a:rPr lang="az-Latn-AZ" sz="2000" b="1" dirty="0" err="1" smtClean="0">
                <a:solidFill>
                  <a:schemeClr val="tx2"/>
                </a:solidFill>
                <a:latin typeface="Times New Roman" panose="02020603050405020304" pitchFamily="18" charset="0"/>
                <a:cs typeface="Times New Roman" panose="02020603050405020304" pitchFamily="18" charset="0"/>
              </a:rPr>
              <a:t>hkəmə</a:t>
            </a:r>
            <a:r>
              <a:rPr lang="en-US" sz="2000" b="1" dirty="0" err="1" smtClean="0">
                <a:solidFill>
                  <a:schemeClr val="tx2"/>
                </a:solidFill>
                <a:latin typeface="Times New Roman" panose="02020603050405020304" pitchFamily="18" charset="0"/>
                <a:cs typeface="Times New Roman" panose="02020603050405020304" pitchFamily="18" charset="0"/>
              </a:rPr>
              <a:t>si</a:t>
            </a:r>
            <a:r>
              <a:rPr lang="en-US" sz="2000" b="1" dirty="0" smtClean="0">
                <a:solidFill>
                  <a:schemeClr val="tx2"/>
                </a:solidFill>
                <a:latin typeface="Times New Roman" panose="02020603050405020304" pitchFamily="18" charset="0"/>
                <a:cs typeface="Times New Roman" panose="02020603050405020304" pitchFamily="18" charset="0"/>
              </a:rPr>
              <a:t> </a:t>
            </a:r>
            <a:r>
              <a:rPr lang="az-Latn-AZ" sz="2000" b="1" dirty="0" smtClean="0">
                <a:solidFill>
                  <a:schemeClr val="tx2"/>
                </a:solidFill>
                <a:latin typeface="Times New Roman" panose="02020603050405020304" pitchFamily="18" charset="0"/>
                <a:cs typeface="Times New Roman" panose="02020603050405020304" pitchFamily="18" charset="0"/>
              </a:rPr>
              <a:t>(AİHM)</a:t>
            </a:r>
            <a:endParaRPr lang="az-Latn-AZ" sz="2000" b="1" dirty="0">
              <a:solidFill>
                <a:schemeClr val="tx2"/>
              </a:solidFill>
              <a:latin typeface="Times New Roman" panose="02020603050405020304" pitchFamily="18" charset="0"/>
              <a:cs typeface="Times New Roman" panose="02020603050405020304" pitchFamily="18" charset="0"/>
            </a:endParaRPr>
          </a:p>
          <a:p>
            <a:pPr defTabSz="914400">
              <a:spcBef>
                <a:spcPct val="20000"/>
              </a:spcBef>
              <a:buClr>
                <a:schemeClr val="accent1"/>
              </a:buClr>
              <a:buSzPct val="100000"/>
            </a:pPr>
            <a:r>
              <a:rPr lang="az-Latn-AZ" sz="2000" b="1" dirty="0" err="1" smtClean="0">
                <a:solidFill>
                  <a:schemeClr val="tx2"/>
                </a:solidFill>
                <a:latin typeface="Times New Roman" panose="02020603050405020304" pitchFamily="18" charset="0"/>
                <a:cs typeface="Times New Roman" panose="02020603050405020304" pitchFamily="18" charset="0"/>
              </a:rPr>
              <a:t>Handyside</a:t>
            </a:r>
            <a:r>
              <a:rPr lang="az-Latn-AZ" sz="2000" b="1" dirty="0" smtClean="0">
                <a:solidFill>
                  <a:schemeClr val="tx2"/>
                </a:solidFill>
                <a:latin typeface="Times New Roman" panose="02020603050405020304" pitchFamily="18" charset="0"/>
                <a:cs typeface="Times New Roman" panose="02020603050405020304" pitchFamily="18" charset="0"/>
              </a:rPr>
              <a:t> </a:t>
            </a:r>
            <a:r>
              <a:rPr lang="az-Latn-AZ" sz="2000" b="1" dirty="0">
                <a:solidFill>
                  <a:schemeClr val="tx2"/>
                </a:solidFill>
                <a:latin typeface="Times New Roman" panose="02020603050405020304" pitchFamily="18" charset="0"/>
                <a:cs typeface="Times New Roman" panose="02020603050405020304" pitchFamily="18" charset="0"/>
              </a:rPr>
              <a:t>Birləşmiş Krallığa qarşı iş (07.12.1976):</a:t>
            </a:r>
          </a:p>
        </p:txBody>
      </p:sp>
      <p:sp>
        <p:nvSpPr>
          <p:cNvPr id="6" name="Title 3"/>
          <p:cNvSpPr>
            <a:spLocks noGrp="1"/>
          </p:cNvSpPr>
          <p:nvPr>
            <p:ph type="title"/>
          </p:nvPr>
        </p:nvSpPr>
        <p:spPr>
          <a:xfrm>
            <a:off x="457200" y="338328"/>
            <a:ext cx="8229600" cy="1252728"/>
          </a:xfrm>
        </p:spPr>
        <p:txBody>
          <a:bodyPr>
            <a:normAutofit/>
          </a:body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a:ln w="0"/>
                <a:solidFill>
                  <a:schemeClr val="bg1"/>
                </a:solidFill>
                <a:effectLst>
                  <a:reflection blurRad="12700" stA="50000" endPos="50000" dist="5000" dir="5400000" sy="-100000" rotWithShape="0"/>
                </a:effectLst>
                <a:latin typeface="Calibri" charset="0"/>
              </a:rPr>
              <a:t>fr</a:t>
            </a:r>
            <a:r>
              <a:rPr lang="az-Latn-AZ" sz="4000" b="1" cap="all" dirty="0">
                <a:ln w="0"/>
                <a:solidFill>
                  <a:schemeClr val="bg1"/>
                </a:solidFill>
                <a:effectLst>
                  <a:reflection blurRad="12700" stA="50000" endPos="50000" dist="5000" dir="5400000" sy="-100000" rotWithShape="0"/>
                </a:effectLst>
                <a:latin typeface="Calibri" charset="0"/>
              </a:rPr>
              <a:t>ət Nİtqİ </a:t>
            </a:r>
            <a:r>
              <a:rPr lang="az-Latn-AZ" sz="4000" b="1" cap="all" dirty="0" err="1" smtClean="0">
                <a:ln w="0"/>
                <a:solidFill>
                  <a:schemeClr val="bg1"/>
                </a:solidFill>
                <a:effectLst>
                  <a:reflection blurRad="12700" stA="50000" endPos="50000" dist="5000" dir="5400000" sy="-100000" rotWithShape="0"/>
                </a:effectLst>
                <a:latin typeface="Calibri" charset="0"/>
              </a:rPr>
              <a:t>vs</a:t>
            </a:r>
            <a:r>
              <a:rPr lang="az-Latn-AZ" sz="4000" b="1" cap="all" dirty="0" smtClean="0">
                <a:ln w="0"/>
                <a:solidFill>
                  <a:schemeClr val="bg1"/>
                </a:solidFill>
                <a:effectLst>
                  <a:reflection blurRad="12700" stA="50000" endPos="50000" dist="5000" dir="5400000" sy="-100000" rotWithShape="0"/>
                </a:effectLst>
                <a:latin typeface="Calibri" charset="0"/>
              </a:rPr>
              <a:t>. </a:t>
            </a:r>
            <a:r>
              <a:rPr lang="az-Latn-AZ" sz="4000" b="1" cap="all" dirty="0">
                <a:ln w="0"/>
                <a:solidFill>
                  <a:schemeClr val="bg1"/>
                </a:solidFill>
                <a:effectLst>
                  <a:reflection blurRad="12700" stA="50000" endPos="50000" dist="5000" dir="5400000" sy="-100000" rotWithShape="0"/>
                </a:effectLst>
                <a:latin typeface="Calibri" charset="0"/>
              </a:rPr>
              <a:t>İfadə </a:t>
            </a:r>
            <a:r>
              <a:rPr lang="az-Latn-AZ" sz="4000" b="1" cap="all" dirty="0" smtClean="0">
                <a:ln w="0"/>
                <a:solidFill>
                  <a:schemeClr val="bg1"/>
                </a:solidFill>
                <a:effectLst>
                  <a:reflection blurRad="12700" stA="50000" endPos="50000" dist="5000" dir="5400000" sy="-100000" rotWithShape="0"/>
                </a:effectLst>
                <a:latin typeface="Calibri" charset="0"/>
              </a:rPr>
              <a:t>AzadlIğI </a:t>
            </a:r>
            <a:r>
              <a:rPr lang="az-Latn-AZ" sz="4000" dirty="0" smtClean="0">
                <a:latin typeface="Times New Roman" panose="02020603050405020304" pitchFamily="18" charset="0"/>
                <a:cs typeface="Times New Roman" panose="02020603050405020304" pitchFamily="18" charset="0"/>
              </a:rPr>
              <a:t>(</a:t>
            </a:r>
            <a:r>
              <a:rPr lang="az-Latn-AZ" sz="4000" dirty="0" err="1" smtClean="0">
                <a:latin typeface="Times New Roman" panose="02020603050405020304" pitchFamily="18" charset="0"/>
                <a:cs typeface="Times New Roman" panose="02020603050405020304" pitchFamily="18" charset="0"/>
              </a:rPr>
              <a:t>ii</a:t>
            </a:r>
            <a:r>
              <a:rPr lang="az-Latn-AZ"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438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3169921"/>
            <a:ext cx="7743614" cy="3200400"/>
          </a:xfrm>
        </p:spPr>
        <p:txBody>
          <a:bodyPr>
            <a:normAutofit fontScale="85000" lnSpcReduction="10000"/>
          </a:bodyPr>
          <a:lstStyle/>
          <a:p>
            <a:pPr marL="0" indent="0" algn="just">
              <a:lnSpc>
                <a:spcPct val="150000"/>
              </a:lnSpc>
              <a:buNone/>
            </a:pPr>
            <a:r>
              <a:rPr lang="az-Latn-AZ" dirty="0" smtClean="0">
                <a:latin typeface="Times New Roman" panose="02020603050405020304" pitchFamily="18" charset="0"/>
                <a:cs typeface="Times New Roman" panose="02020603050405020304" pitchFamily="18" charset="0"/>
              </a:rPr>
              <a:t>«...Bütün insanların bərabər ləyaqətinə dözümlülük və hörmət demokratik </a:t>
            </a:r>
            <a:r>
              <a:rPr lang="az-Latn-AZ" dirty="0" err="1" smtClean="0">
                <a:latin typeface="Times New Roman" panose="02020603050405020304" pitchFamily="18" charset="0"/>
                <a:cs typeface="Times New Roman" panose="02020603050405020304" pitchFamily="18" charset="0"/>
              </a:rPr>
              <a:t>plüralist</a:t>
            </a:r>
            <a:r>
              <a:rPr lang="az-Latn-AZ" dirty="0" smtClean="0">
                <a:latin typeface="Times New Roman" panose="02020603050405020304" pitchFamily="18" charset="0"/>
                <a:cs typeface="Times New Roman" panose="02020603050405020304" pitchFamily="18" charset="0"/>
              </a:rPr>
              <a:t> cəmiyyətin əsasını təşkil edir</a:t>
            </a:r>
            <a:r>
              <a:rPr lang="az-Latn-AZ" dirty="0">
                <a:latin typeface="Times New Roman" panose="02020603050405020304" pitchFamily="18" charset="0"/>
                <a:cs typeface="Times New Roman" panose="02020603050405020304" pitchFamily="18" charset="0"/>
              </a:rPr>
              <a:t>. </a:t>
            </a:r>
            <a:r>
              <a:rPr lang="az-Latn-AZ" dirty="0" smtClean="0">
                <a:latin typeface="Times New Roman" panose="02020603050405020304" pitchFamily="18" charset="0"/>
                <a:cs typeface="Times New Roman" panose="02020603050405020304" pitchFamily="18" charset="0"/>
              </a:rPr>
              <a:t>Odur ki, dözümsüzlük </a:t>
            </a:r>
            <a:r>
              <a:rPr lang="az-Latn-AZ" dirty="0">
                <a:latin typeface="Times New Roman" panose="02020603050405020304" pitchFamily="18" charset="0"/>
                <a:cs typeface="Times New Roman" panose="02020603050405020304" pitchFamily="18" charset="0"/>
              </a:rPr>
              <a:t>əsasında </a:t>
            </a:r>
            <a:r>
              <a:rPr lang="az-Latn-AZ" dirty="0" smtClean="0">
                <a:latin typeface="Times New Roman" panose="02020603050405020304" pitchFamily="18" charset="0"/>
                <a:cs typeface="Times New Roman" panose="02020603050405020304" pitchFamily="18" charset="0"/>
              </a:rPr>
              <a:t>nifrəti yaymaq, təhrik, təşviq və </a:t>
            </a:r>
            <a:r>
              <a:rPr lang="az-Latn-AZ" dirty="0">
                <a:latin typeface="Times New Roman" panose="02020603050405020304" pitchFamily="18" charset="0"/>
                <a:cs typeface="Times New Roman" panose="02020603050405020304" pitchFamily="18" charset="0"/>
              </a:rPr>
              <a:t>ya haqq </a:t>
            </a:r>
            <a:r>
              <a:rPr lang="az-Latn-AZ" dirty="0" smtClean="0">
                <a:latin typeface="Times New Roman" panose="02020603050405020304" pitchFamily="18" charset="0"/>
                <a:cs typeface="Times New Roman" panose="02020603050405020304" pitchFamily="18" charset="0"/>
              </a:rPr>
              <a:t>qazandırmağa çalışan bütün ifadə formalarına sanksiya tətbiq etmək və hətta qarşısını almaq </a:t>
            </a:r>
            <a:r>
              <a:rPr lang="az-Latn-AZ" dirty="0">
                <a:latin typeface="Times New Roman" panose="02020603050405020304" pitchFamily="18" charset="0"/>
                <a:cs typeface="Times New Roman" panose="02020603050405020304" pitchFamily="18" charset="0"/>
              </a:rPr>
              <a:t>prinsipial məsələ kimi </a:t>
            </a:r>
            <a:r>
              <a:rPr lang="az-Latn-AZ" dirty="0" smtClean="0">
                <a:latin typeface="Times New Roman" panose="02020603050405020304" pitchFamily="18" charset="0"/>
                <a:cs typeface="Times New Roman" panose="02020603050405020304" pitchFamily="18" charset="0"/>
              </a:rPr>
              <a:t>bəzi </a:t>
            </a:r>
            <a:r>
              <a:rPr lang="az-Latn-AZ" dirty="0">
                <a:latin typeface="Times New Roman" panose="02020603050405020304" pitchFamily="18" charset="0"/>
                <a:cs typeface="Times New Roman" panose="02020603050405020304" pitchFamily="18" charset="0"/>
              </a:rPr>
              <a:t>demokratik cəmiyyətdə </a:t>
            </a:r>
            <a:r>
              <a:rPr lang="az-Latn-AZ" dirty="0" smtClean="0">
                <a:latin typeface="Times New Roman" panose="02020603050405020304" pitchFamily="18" charset="0"/>
                <a:cs typeface="Times New Roman" panose="02020603050405020304" pitchFamily="18" charset="0"/>
              </a:rPr>
              <a:t>zəruri hesab edilə bilər…, bir şərtlə ki, tətbiq edilən hər bir </a:t>
            </a:r>
            <a:r>
              <a:rPr lang="az-Latn-AZ" dirty="0">
                <a:latin typeface="Times New Roman" panose="02020603050405020304" pitchFamily="18" charset="0"/>
                <a:cs typeface="Times New Roman" panose="02020603050405020304" pitchFamily="18" charset="0"/>
              </a:rPr>
              <a:t>«rəsmiyyət», «şərt», «məhdudiyyət» və yaxud </a:t>
            </a:r>
            <a:r>
              <a:rPr lang="az-Latn-AZ" dirty="0" smtClean="0">
                <a:latin typeface="Times New Roman" panose="02020603050405020304" pitchFamily="18" charset="0"/>
                <a:cs typeface="Times New Roman" panose="02020603050405020304" pitchFamily="18" charset="0"/>
              </a:rPr>
              <a:t>«sanksiya» </a:t>
            </a:r>
            <a:r>
              <a:rPr lang="az-Latn-AZ" dirty="0">
                <a:latin typeface="Times New Roman" panose="02020603050405020304" pitchFamily="18" charset="0"/>
                <a:cs typeface="Times New Roman" panose="02020603050405020304" pitchFamily="18" charset="0"/>
              </a:rPr>
              <a:t>qanuni məqsədə mütənasib olsun</a:t>
            </a:r>
            <a:r>
              <a:rPr lang="az-Latn-AZ" dirty="0" smtClean="0">
                <a:latin typeface="Times New Roman" panose="02020603050405020304" pitchFamily="18" charset="0"/>
                <a:cs typeface="Times New Roman" panose="02020603050405020304" pitchFamily="18" charset="0"/>
              </a:rPr>
              <a:t>».</a:t>
            </a:r>
          </a:p>
          <a:p>
            <a:pPr algn="just">
              <a:lnSpc>
                <a:spcPct val="80000"/>
              </a:lnSpc>
            </a:pPr>
            <a:endParaRPr lang="en-US" sz="18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872066" y="2500105"/>
            <a:ext cx="7550573" cy="400110"/>
          </a:xfrm>
          <a:prstGeom prst="rect">
            <a:avLst/>
          </a:prstGeom>
        </p:spPr>
        <p:txBody>
          <a:bodyPr wrap="square">
            <a:spAutoFit/>
          </a:bodyPr>
          <a:lstStyle/>
          <a:p>
            <a:pPr defTabSz="914400">
              <a:spcBef>
                <a:spcPct val="20000"/>
              </a:spcBef>
              <a:buClr>
                <a:schemeClr val="accent1"/>
              </a:buClr>
              <a:buSzPct val="100000"/>
            </a:pPr>
            <a:r>
              <a:rPr lang="az-Latn-AZ" sz="2000" b="1" dirty="0" smtClean="0">
                <a:solidFill>
                  <a:schemeClr val="tx2"/>
                </a:solidFill>
                <a:latin typeface="Times New Roman" panose="02020603050405020304" pitchFamily="18" charset="0"/>
                <a:cs typeface="Times New Roman" panose="02020603050405020304" pitchFamily="18" charset="0"/>
              </a:rPr>
              <a:t>AİHM</a:t>
            </a:r>
            <a:r>
              <a:rPr lang="az-Latn-AZ" sz="2000" b="1" dirty="0">
                <a:solidFill>
                  <a:schemeClr val="tx2"/>
                </a:solidFill>
                <a:latin typeface="Times New Roman" panose="02020603050405020304" pitchFamily="18" charset="0"/>
                <a:cs typeface="Times New Roman" panose="02020603050405020304" pitchFamily="18" charset="0"/>
              </a:rPr>
              <a:t>, </a:t>
            </a:r>
            <a:r>
              <a:rPr lang="az-Latn-AZ" sz="2000" b="1" dirty="0" err="1" smtClean="0">
                <a:solidFill>
                  <a:schemeClr val="tx2"/>
                </a:solidFill>
                <a:latin typeface="Times New Roman" panose="02020603050405020304" pitchFamily="18" charset="0"/>
                <a:cs typeface="Times New Roman" panose="02020603050405020304" pitchFamily="18" charset="0"/>
              </a:rPr>
              <a:t>Erbakan</a:t>
            </a:r>
            <a:r>
              <a:rPr lang="az-Latn-AZ" sz="2000" b="1" dirty="0" smtClean="0">
                <a:solidFill>
                  <a:schemeClr val="tx2"/>
                </a:solidFill>
                <a:latin typeface="Times New Roman" panose="02020603050405020304" pitchFamily="18" charset="0"/>
                <a:cs typeface="Times New Roman" panose="02020603050405020304" pitchFamily="18" charset="0"/>
              </a:rPr>
              <a:t> </a:t>
            </a:r>
            <a:r>
              <a:rPr lang="az-Latn-AZ" sz="2000" b="1" dirty="0" err="1" smtClean="0">
                <a:solidFill>
                  <a:schemeClr val="tx2"/>
                </a:solidFill>
                <a:latin typeface="Times New Roman" panose="02020603050405020304" pitchFamily="18" charset="0"/>
                <a:cs typeface="Times New Roman" panose="02020603050405020304" pitchFamily="18" charset="0"/>
              </a:rPr>
              <a:t>Türkiyyəyə</a:t>
            </a:r>
            <a:r>
              <a:rPr lang="az-Latn-AZ" sz="2000" b="1" dirty="0" smtClean="0">
                <a:solidFill>
                  <a:schemeClr val="tx2"/>
                </a:solidFill>
                <a:latin typeface="Times New Roman" panose="02020603050405020304" pitchFamily="18" charset="0"/>
                <a:cs typeface="Times New Roman" panose="02020603050405020304" pitchFamily="18" charset="0"/>
              </a:rPr>
              <a:t> qarşı </a:t>
            </a:r>
            <a:r>
              <a:rPr lang="az-Latn-AZ" sz="2000" b="1" dirty="0">
                <a:solidFill>
                  <a:schemeClr val="tx2"/>
                </a:solidFill>
                <a:latin typeface="Times New Roman" panose="02020603050405020304" pitchFamily="18" charset="0"/>
                <a:cs typeface="Times New Roman" panose="02020603050405020304" pitchFamily="18" charset="0"/>
              </a:rPr>
              <a:t>iş (</a:t>
            </a:r>
            <a:r>
              <a:rPr lang="az-Latn-AZ" sz="2000" b="1" dirty="0" smtClean="0">
                <a:solidFill>
                  <a:schemeClr val="tx2"/>
                </a:solidFill>
                <a:latin typeface="Times New Roman" panose="02020603050405020304" pitchFamily="18" charset="0"/>
                <a:cs typeface="Times New Roman" panose="02020603050405020304" pitchFamily="18" charset="0"/>
              </a:rPr>
              <a:t>06.07.2006):</a:t>
            </a:r>
            <a:endParaRPr lang="az-Latn-AZ" sz="2000" b="1" dirty="0">
              <a:solidFill>
                <a:schemeClr val="tx2"/>
              </a:solidFill>
              <a:latin typeface="Times New Roman" panose="02020603050405020304" pitchFamily="18" charset="0"/>
              <a:cs typeface="Times New Roman" panose="02020603050405020304" pitchFamily="18" charset="0"/>
            </a:endParaRPr>
          </a:p>
        </p:txBody>
      </p:sp>
      <p:sp>
        <p:nvSpPr>
          <p:cNvPr id="6" name="Title 3"/>
          <p:cNvSpPr>
            <a:spLocks noGrp="1"/>
          </p:cNvSpPr>
          <p:nvPr>
            <p:ph type="title"/>
          </p:nvPr>
        </p:nvSpPr>
        <p:spPr>
          <a:xfrm>
            <a:off x="457200" y="338328"/>
            <a:ext cx="8229600" cy="1252728"/>
          </a:xfrm>
        </p:spPr>
        <p:txBody>
          <a:bodyPr>
            <a:normAutofit fontScale="90000"/>
          </a:body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a:ln w="0"/>
                <a:solidFill>
                  <a:schemeClr val="bg1"/>
                </a:solidFill>
                <a:effectLst>
                  <a:reflection blurRad="12700" stA="50000" endPos="50000" dist="5000" dir="5400000" sy="-100000" rotWithShape="0"/>
                </a:effectLst>
                <a:latin typeface="Calibri" charset="0"/>
              </a:rPr>
              <a:t>fr</a:t>
            </a:r>
            <a:r>
              <a:rPr lang="az-Latn-AZ" sz="4000" b="1" cap="all" dirty="0">
                <a:ln w="0"/>
                <a:solidFill>
                  <a:schemeClr val="bg1"/>
                </a:solidFill>
                <a:effectLst>
                  <a:reflection blurRad="12700" stA="50000" endPos="50000" dist="5000" dir="5400000" sy="-100000" rotWithShape="0"/>
                </a:effectLst>
                <a:latin typeface="Calibri" charset="0"/>
              </a:rPr>
              <a:t>ət Nİtqİ </a:t>
            </a:r>
            <a:r>
              <a:rPr lang="az-Latn-AZ" sz="4000" b="1" cap="all" dirty="0" err="1" smtClean="0">
                <a:ln w="0"/>
                <a:solidFill>
                  <a:schemeClr val="bg1"/>
                </a:solidFill>
                <a:effectLst>
                  <a:reflection blurRad="12700" stA="50000" endPos="50000" dist="5000" dir="5400000" sy="-100000" rotWithShape="0"/>
                </a:effectLst>
                <a:latin typeface="Calibri" charset="0"/>
              </a:rPr>
              <a:t>vs</a:t>
            </a:r>
            <a:r>
              <a:rPr lang="az-Latn-AZ" sz="4000" b="1" cap="all" dirty="0" smtClean="0">
                <a:ln w="0"/>
                <a:solidFill>
                  <a:schemeClr val="bg1"/>
                </a:solidFill>
                <a:effectLst>
                  <a:reflection blurRad="12700" stA="50000" endPos="50000" dist="5000" dir="5400000" sy="-100000" rotWithShape="0"/>
                </a:effectLst>
                <a:latin typeface="Calibri" charset="0"/>
              </a:rPr>
              <a:t>. </a:t>
            </a:r>
            <a:r>
              <a:rPr lang="az-Latn-AZ" sz="4000" b="1" cap="all" dirty="0">
                <a:ln w="0"/>
                <a:solidFill>
                  <a:schemeClr val="bg1"/>
                </a:solidFill>
                <a:effectLst>
                  <a:reflection blurRad="12700" stA="50000" endPos="50000" dist="5000" dir="5400000" sy="-100000" rotWithShape="0"/>
                </a:effectLst>
                <a:latin typeface="Calibri" charset="0"/>
              </a:rPr>
              <a:t>İfadə </a:t>
            </a:r>
            <a:r>
              <a:rPr lang="az-Latn-AZ" sz="4000" b="1" cap="all" dirty="0" smtClean="0">
                <a:ln w="0"/>
                <a:solidFill>
                  <a:schemeClr val="bg1"/>
                </a:solidFill>
                <a:effectLst>
                  <a:reflection blurRad="12700" stA="50000" endPos="50000" dist="5000" dir="5400000" sy="-100000" rotWithShape="0"/>
                </a:effectLst>
                <a:latin typeface="Calibri" charset="0"/>
              </a:rPr>
              <a:t>AzadlIğI </a:t>
            </a:r>
            <a:r>
              <a:rPr lang="az-Latn-AZ" sz="4000" dirty="0" smtClean="0">
                <a:latin typeface="Times New Roman" panose="02020603050405020304" pitchFamily="18" charset="0"/>
                <a:cs typeface="Times New Roman" panose="02020603050405020304" pitchFamily="18" charset="0"/>
              </a:rPr>
              <a:t>(</a:t>
            </a:r>
            <a:r>
              <a:rPr lang="az-Latn-AZ" sz="4000" dirty="0" err="1" smtClean="0">
                <a:latin typeface="Times New Roman" panose="02020603050405020304" pitchFamily="18" charset="0"/>
                <a:cs typeface="Times New Roman" panose="02020603050405020304" pitchFamily="18" charset="0"/>
              </a:rPr>
              <a:t>iii</a:t>
            </a:r>
            <a:r>
              <a:rPr lang="az-Latn-AZ"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6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987040"/>
            <a:ext cx="7743614" cy="3383281"/>
          </a:xfrm>
        </p:spPr>
        <p:txBody>
          <a:bodyPr>
            <a:normAutofit/>
          </a:bodyPr>
          <a:lstStyle/>
          <a:p>
            <a:pPr marL="0" indent="0" algn="just">
              <a:lnSpc>
                <a:spcPct val="150000"/>
              </a:lnSpc>
              <a:buNone/>
            </a:pPr>
            <a:r>
              <a:rPr lang="az-Latn-AZ" dirty="0" smtClean="0">
                <a:latin typeface="Times New Roman" panose="02020603050405020304" pitchFamily="18" charset="0"/>
                <a:cs typeface="Times New Roman" panose="02020603050405020304" pitchFamily="18" charset="0"/>
              </a:rPr>
              <a:t>İ</a:t>
            </a:r>
            <a:r>
              <a:rPr lang="en-US" dirty="0" err="1" smtClean="0">
                <a:latin typeface="Times New Roman" panose="02020603050405020304" pitchFamily="18" charset="0"/>
                <a:cs typeface="Times New Roman" panose="02020603050405020304" pitchFamily="18" charset="0"/>
              </a:rPr>
              <a:t>fadə</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azadlığına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qoyulan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məhdudiyyətlərin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qanuni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olması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üçün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həmin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məhdudiyyətlər</a:t>
            </a:r>
            <a:r>
              <a:rPr lang="en-US" dirty="0">
                <a:latin typeface="Times New Roman" panose="02020603050405020304" pitchFamily="18" charset="0"/>
                <a:cs typeface="Times New Roman" panose="02020603050405020304" pitchFamily="18" charset="0"/>
              </a:rPr>
              <a:t>: </a:t>
            </a:r>
            <a:endParaRPr lang="az-Latn-AZ" dirty="0" smtClean="0">
              <a:latin typeface="Times New Roman" panose="02020603050405020304" pitchFamily="18" charset="0"/>
              <a:cs typeface="Times New Roman" panose="02020603050405020304" pitchFamily="18" charset="0"/>
            </a:endParaRPr>
          </a:p>
          <a:p>
            <a:pPr marL="457200" indent="-457200" algn="just">
              <a:lnSpc>
                <a:spcPct val="150000"/>
              </a:lnSpc>
              <a:buFont typeface="+mj-lt"/>
              <a:buAutoNum type="arabicPeriod"/>
            </a:pPr>
            <a:r>
              <a:rPr lang="az-Latn-AZ" dirty="0" err="1">
                <a:solidFill>
                  <a:schemeClr val="accent1">
                    <a:lumMod val="75000"/>
                  </a:schemeClr>
                </a:solidFill>
                <a:latin typeface="Times New Roman" panose="02020603050405020304" pitchFamily="18" charset="0"/>
                <a:cs typeface="Times New Roman" panose="02020603050405020304" pitchFamily="18" charset="0"/>
              </a:rPr>
              <a:t>Q</a:t>
            </a:r>
            <a:r>
              <a:rPr lang="en-US" dirty="0" err="1" smtClean="0">
                <a:solidFill>
                  <a:schemeClr val="accent1">
                    <a:lumMod val="75000"/>
                  </a:schemeClr>
                </a:solidFill>
                <a:latin typeface="Times New Roman" panose="02020603050405020304" pitchFamily="18" charset="0"/>
                <a:cs typeface="Times New Roman" panose="02020603050405020304" pitchFamily="18" charset="0"/>
              </a:rPr>
              <a:t>anunla</a:t>
            </a:r>
            <a:r>
              <a:rPr 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nəzərdə</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tutulmalı</a:t>
            </a:r>
            <a:r>
              <a:rPr lang="en-US" dirty="0">
                <a:solidFill>
                  <a:schemeClr val="accent1">
                    <a:lumMod val="75000"/>
                  </a:schemeClr>
                </a:solidFill>
                <a:latin typeface="Times New Roman" panose="02020603050405020304" pitchFamily="18" charset="0"/>
                <a:cs typeface="Times New Roman" panose="02020603050405020304" pitchFamily="18" charset="0"/>
              </a:rPr>
              <a:t>; </a:t>
            </a:r>
            <a:endParaRPr lang="az-Latn-AZ" dirty="0" smtClean="0">
              <a:solidFill>
                <a:schemeClr val="accent1">
                  <a:lumMod val="75000"/>
                </a:schemeClr>
              </a:solidFill>
              <a:latin typeface="Times New Roman" panose="02020603050405020304" pitchFamily="18" charset="0"/>
              <a:cs typeface="Times New Roman" panose="02020603050405020304" pitchFamily="18" charset="0"/>
            </a:endParaRPr>
          </a:p>
          <a:p>
            <a:pPr marL="457200" indent="-457200" algn="just">
              <a:lnSpc>
                <a:spcPct val="150000"/>
              </a:lnSpc>
              <a:buFont typeface="+mj-lt"/>
              <a:buAutoNum type="arabicPeriod"/>
            </a:pPr>
            <a:r>
              <a:rPr lang="az-Latn-AZ" dirty="0" err="1">
                <a:solidFill>
                  <a:schemeClr val="accent1">
                    <a:lumMod val="75000"/>
                  </a:schemeClr>
                </a:solidFill>
                <a:latin typeface="Times New Roman" panose="02020603050405020304" pitchFamily="18" charset="0"/>
                <a:cs typeface="Times New Roman" panose="02020603050405020304" pitchFamily="18" charset="0"/>
              </a:rPr>
              <a:t>Q</a:t>
            </a:r>
            <a:r>
              <a:rPr lang="en-US" dirty="0" err="1" smtClean="0">
                <a:solidFill>
                  <a:schemeClr val="accent1">
                    <a:lumMod val="75000"/>
                  </a:schemeClr>
                </a:solidFill>
                <a:latin typeface="Times New Roman" panose="02020603050405020304" pitchFamily="18" charset="0"/>
                <a:cs typeface="Times New Roman" panose="02020603050405020304" pitchFamily="18" charset="0"/>
              </a:rPr>
              <a:t>anuni</a:t>
            </a:r>
            <a:r>
              <a:rPr 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məqsəd</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1">
                    <a:lumMod val="75000"/>
                  </a:schemeClr>
                </a:solidFill>
                <a:latin typeface="Times New Roman" panose="02020603050405020304" pitchFamily="18" charset="0"/>
                <a:cs typeface="Times New Roman" panose="02020603050405020304" pitchFamily="18" charset="0"/>
              </a:rPr>
              <a:t>daşımalı</a:t>
            </a:r>
            <a:r>
              <a:rPr 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dirty="0">
                <a:solidFill>
                  <a:schemeClr val="accent1">
                    <a:lumMod val="75000"/>
                  </a:schemeClr>
                </a:solidFill>
                <a:latin typeface="Times New Roman" panose="02020603050405020304" pitchFamily="18" charset="0"/>
                <a:cs typeface="Times New Roman" panose="02020603050405020304" pitchFamily="18" charset="0"/>
              </a:rPr>
              <a:t>və </a:t>
            </a:r>
            <a:endParaRPr lang="az-Latn-AZ" dirty="0" smtClean="0">
              <a:solidFill>
                <a:schemeClr val="accent1">
                  <a:lumMod val="75000"/>
                </a:schemeClr>
              </a:solidFill>
              <a:latin typeface="Times New Roman" panose="02020603050405020304" pitchFamily="18" charset="0"/>
              <a:cs typeface="Times New Roman" panose="02020603050405020304" pitchFamily="18" charset="0"/>
            </a:endParaRPr>
          </a:p>
          <a:p>
            <a:pPr marL="457200" indent="-457200" algn="just">
              <a:lnSpc>
                <a:spcPct val="150000"/>
              </a:lnSpc>
              <a:buFont typeface="+mj-lt"/>
              <a:buAutoNum type="arabicPeriod"/>
            </a:pPr>
            <a:r>
              <a:rPr lang="en-US" dirty="0" smtClean="0">
                <a:solidFill>
                  <a:schemeClr val="accent1">
                    <a:lumMod val="75000"/>
                  </a:schemeClr>
                </a:solidFill>
                <a:latin typeface="Times New Roman" panose="02020603050405020304" pitchFamily="18" charset="0"/>
                <a:cs typeface="Times New Roman" panose="02020603050405020304" pitchFamily="18" charset="0"/>
              </a:rPr>
              <a:t>“</a:t>
            </a:r>
            <a:r>
              <a:rPr lang="az-Latn-AZ" dirty="0" err="1" smtClean="0">
                <a:solidFill>
                  <a:schemeClr val="accent1">
                    <a:lumMod val="75000"/>
                  </a:schemeClr>
                </a:solidFill>
                <a:latin typeface="Times New Roman" panose="02020603050405020304" pitchFamily="18" charset="0"/>
                <a:cs typeface="Times New Roman" panose="02020603050405020304" pitchFamily="18" charset="0"/>
              </a:rPr>
              <a:t>D</a:t>
            </a:r>
            <a:r>
              <a:rPr lang="en-US" dirty="0" err="1" smtClean="0">
                <a:solidFill>
                  <a:schemeClr val="accent1">
                    <a:lumMod val="75000"/>
                  </a:schemeClr>
                </a:solidFill>
                <a:latin typeface="Times New Roman" panose="02020603050405020304" pitchFamily="18" charset="0"/>
                <a:cs typeface="Times New Roman" panose="02020603050405020304" pitchFamily="18" charset="0"/>
              </a:rPr>
              <a:t>emokratik</a:t>
            </a:r>
            <a:r>
              <a:rPr 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cəmiyyətdə</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zəruri</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olmalıdır</a:t>
            </a:r>
            <a:r>
              <a:rPr lang="en-US" dirty="0">
                <a:solidFill>
                  <a:schemeClr val="accent1">
                    <a:lumMod val="75000"/>
                  </a:schemeClr>
                </a:solidFill>
                <a:latin typeface="Times New Roman" panose="02020603050405020304" pitchFamily="18" charset="0"/>
                <a:cs typeface="Times New Roman" panose="02020603050405020304" pitchFamily="18" charset="0"/>
              </a:rPr>
              <a:t>. </a:t>
            </a:r>
            <a:endParaRPr lang="az-Latn-AZ" dirty="0" smtClean="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lgn="just">
              <a:lnSpc>
                <a:spcPct val="80000"/>
              </a:lnSpc>
              <a:buFont typeface="+mj-lt"/>
              <a:buAutoNum type="arabicPeriod"/>
            </a:pPr>
            <a:endParaRPr lang="en-US" sz="18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872067" y="2351595"/>
            <a:ext cx="7550573" cy="400110"/>
          </a:xfrm>
          <a:prstGeom prst="rect">
            <a:avLst/>
          </a:prstGeom>
        </p:spPr>
        <p:txBody>
          <a:bodyPr wrap="square">
            <a:spAutoFit/>
          </a:bodyPr>
          <a:lstStyle/>
          <a:p>
            <a:pPr defTabSz="914400">
              <a:spcBef>
                <a:spcPct val="20000"/>
              </a:spcBef>
              <a:buClr>
                <a:schemeClr val="accent1"/>
              </a:buClr>
              <a:buSzPct val="100000"/>
            </a:pPr>
            <a:r>
              <a:rPr lang="az-Latn-AZ" sz="2000" b="1" dirty="0" smtClean="0">
                <a:solidFill>
                  <a:schemeClr val="tx2"/>
                </a:solidFill>
                <a:latin typeface="Times New Roman" panose="02020603050405020304" pitchFamily="18" charset="0"/>
                <a:cs typeface="Times New Roman" panose="02020603050405020304" pitchFamily="18" charset="0"/>
              </a:rPr>
              <a:t>AİHK üç (3) meyar müəyyən edir:</a:t>
            </a:r>
            <a:endParaRPr lang="az-Latn-AZ" sz="2000" b="1" dirty="0">
              <a:solidFill>
                <a:schemeClr val="tx2"/>
              </a:solidFill>
              <a:latin typeface="Times New Roman" panose="02020603050405020304" pitchFamily="18" charset="0"/>
              <a:cs typeface="Times New Roman" panose="02020603050405020304" pitchFamily="18" charset="0"/>
            </a:endParaRPr>
          </a:p>
        </p:txBody>
      </p:sp>
      <p:sp>
        <p:nvSpPr>
          <p:cNvPr id="7"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Nİtqİ </a:t>
            </a:r>
            <a:r>
              <a:rPr lang="az-Latn-AZ" sz="4000" b="1" cap="all" dirty="0" err="1" smtClean="0">
                <a:ln w="0"/>
                <a:solidFill>
                  <a:schemeClr val="bg1"/>
                </a:solidFill>
                <a:effectLst>
                  <a:reflection blurRad="12700" stA="50000" endPos="50000" dist="5000" dir="5400000" sy="-100000" rotWithShape="0"/>
                </a:effectLst>
                <a:latin typeface="Calibri" charset="0"/>
              </a:rPr>
              <a:t>vs</a:t>
            </a:r>
            <a:r>
              <a:rPr lang="az-Latn-AZ" sz="4000" b="1" cap="all" dirty="0" smtClean="0">
                <a:ln w="0"/>
                <a:solidFill>
                  <a:schemeClr val="bg1"/>
                </a:solidFill>
                <a:effectLst>
                  <a:reflection blurRad="12700" stA="50000" endPos="50000" dist="5000" dir="5400000" sy="-100000" rotWithShape="0"/>
                </a:effectLst>
                <a:latin typeface="Calibri" charset="0"/>
              </a:rPr>
              <a:t>. İfadə AzadlIğI </a:t>
            </a:r>
            <a:r>
              <a:rPr lang="az-Latn-AZ" sz="4000" dirty="0" smtClean="0">
                <a:latin typeface="Times New Roman" panose="02020603050405020304" pitchFamily="18" charset="0"/>
                <a:cs typeface="Times New Roman" panose="02020603050405020304" pitchFamily="18" charset="0"/>
              </a:rPr>
              <a:t>(</a:t>
            </a:r>
            <a:r>
              <a:rPr lang="az-Latn-AZ" sz="4000" dirty="0" err="1" smtClean="0">
                <a:latin typeface="Times New Roman" panose="02020603050405020304" pitchFamily="18" charset="0"/>
                <a:cs typeface="Times New Roman" panose="02020603050405020304" pitchFamily="18" charset="0"/>
              </a:rPr>
              <a:t>iv</a:t>
            </a:r>
            <a:r>
              <a:rPr lang="az-Latn-AZ"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347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b="1" cap="all" dirty="0" smtClean="0">
                <a:ln w="0"/>
                <a:solidFill>
                  <a:schemeClr val="bg1"/>
                </a:solidFill>
                <a:effectLst>
                  <a:reflection blurRad="12700" stA="50000" endPos="50000" dist="5000" dir="5400000" sy="-100000" rotWithShape="0"/>
                </a:effectLst>
                <a:latin typeface="Calibri" charset="0"/>
              </a:rPr>
              <a:t>r</a:t>
            </a:r>
            <a:r>
              <a:rPr lang="az-Latn-AZ" sz="4000" b="1" cap="all" dirty="0" smtClean="0">
                <a:ln w="0"/>
                <a:solidFill>
                  <a:schemeClr val="bg1"/>
                </a:solidFill>
                <a:effectLst>
                  <a:reflection blurRad="12700" stA="50000" endPos="50000" dist="5000" dir="5400000" sy="-100000" rotWithShape="0"/>
                </a:effectLst>
                <a:latin typeface="Calibri" charset="0"/>
              </a:rPr>
              <a:t>OL OYUNU</a:t>
            </a:r>
            <a:endParaRPr lang="en-US" sz="4000"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0186" y="2288858"/>
            <a:ext cx="6070774" cy="345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5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4678680"/>
            <a:ext cx="7743614" cy="3383281"/>
          </a:xfrm>
        </p:spPr>
        <p:txBody>
          <a:bodyPr>
            <a:normAutofit/>
          </a:bodyPr>
          <a:lstStyle/>
          <a:p>
            <a:pPr marL="0" indent="0" algn="just">
              <a:lnSpc>
                <a:spcPct val="150000"/>
              </a:lnSpc>
              <a:buNone/>
            </a:pPr>
            <a:r>
              <a:rPr lang="az-Latn-AZ" sz="2000" b="1" dirty="0" smtClean="0">
                <a:latin typeface="Times New Roman" panose="02020603050405020304" pitchFamily="18" charset="0"/>
                <a:cs typeface="Times New Roman" panose="02020603050405020304" pitchFamily="18" charset="0"/>
              </a:rPr>
              <a:t>2.</a:t>
            </a:r>
            <a:r>
              <a:rPr lang="az-Latn-AZ" sz="18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735753" y="1392491"/>
            <a:ext cx="7550573" cy="1508105"/>
          </a:xfrm>
          <a:prstGeom prst="rect">
            <a:avLst/>
          </a:prstGeom>
        </p:spPr>
        <p:txBody>
          <a:bodyPr wrap="square">
            <a:spAutoFit/>
          </a:bodyPr>
          <a:lstStyle/>
          <a:p>
            <a:pPr defTabSz="914400">
              <a:spcBef>
                <a:spcPct val="20000"/>
              </a:spcBef>
              <a:buClr>
                <a:schemeClr val="accent1"/>
              </a:buClr>
              <a:buSzPct val="100000"/>
            </a:pPr>
            <a:endParaRPr lang="az-Latn-AZ" sz="2000" b="1" dirty="0" smtClean="0">
              <a:solidFill>
                <a:schemeClr val="tx2"/>
              </a:solidFill>
              <a:latin typeface="Times New Roman" panose="02020603050405020304" pitchFamily="18" charset="0"/>
              <a:cs typeface="Times New Roman" panose="02020603050405020304" pitchFamily="18" charset="0"/>
            </a:endParaRPr>
          </a:p>
          <a:p>
            <a:pPr algn="ctr" defTabSz="914400">
              <a:spcBef>
                <a:spcPct val="20000"/>
              </a:spcBef>
              <a:buClr>
                <a:schemeClr val="accent1"/>
              </a:buClr>
              <a:buSzPct val="100000"/>
            </a:pPr>
            <a:endParaRPr lang="az-Latn-AZ" sz="2000" b="1" dirty="0" smtClean="0">
              <a:solidFill>
                <a:schemeClr val="tx2"/>
              </a:solidFill>
              <a:latin typeface="Times New Roman" panose="02020603050405020304" pitchFamily="18" charset="0"/>
              <a:cs typeface="Times New Roman" panose="02020603050405020304" pitchFamily="18" charset="0"/>
            </a:endParaRPr>
          </a:p>
          <a:p>
            <a:pPr algn="ctr" defTabSz="914400">
              <a:spcBef>
                <a:spcPct val="20000"/>
              </a:spcBef>
              <a:buClr>
                <a:schemeClr val="accent1"/>
              </a:buClr>
              <a:buSzPct val="100000"/>
            </a:pPr>
            <a:r>
              <a:rPr lang="az-Latn-AZ" sz="2000" b="1" dirty="0" smtClean="0">
                <a:solidFill>
                  <a:schemeClr val="tx2"/>
                </a:solidFill>
                <a:latin typeface="Times New Roman" panose="02020603050405020304" pitchFamily="18" charset="0"/>
                <a:cs typeface="Times New Roman" panose="02020603050405020304" pitchFamily="18" charset="0"/>
              </a:rPr>
              <a:t>AİHM nifrət nitqi və ifadə azadlığı ilə bağlı </a:t>
            </a:r>
          </a:p>
          <a:p>
            <a:pPr algn="ctr" defTabSz="914400">
              <a:spcBef>
                <a:spcPct val="20000"/>
              </a:spcBef>
              <a:buClr>
                <a:schemeClr val="accent1"/>
              </a:buClr>
              <a:buSzPct val="100000"/>
            </a:pPr>
            <a:r>
              <a:rPr lang="az-Latn-AZ" sz="2000" b="1" dirty="0" smtClean="0">
                <a:solidFill>
                  <a:schemeClr val="tx2"/>
                </a:solidFill>
                <a:latin typeface="Times New Roman" panose="02020603050405020304" pitchFamily="18" charset="0"/>
                <a:cs typeface="Times New Roman" panose="02020603050405020304" pitchFamily="18" charset="0"/>
              </a:rPr>
              <a:t>işlərə baxarkən iki (2) yanaşmadan istifadə edir:</a:t>
            </a:r>
            <a:endParaRPr lang="az-Latn-AZ" sz="2000" b="1" dirty="0">
              <a:solidFill>
                <a:schemeClr val="tx2"/>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06400" y="3180080"/>
            <a:ext cx="4104640" cy="3017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z-Latn-AZ" sz="2000" dirty="0">
                <a:latin typeface="Times New Roman" panose="02020603050405020304" pitchFamily="18" charset="0"/>
                <a:cs typeface="Times New Roman" panose="02020603050405020304" pitchFamily="18" charset="0"/>
              </a:rPr>
              <a:t>AİHK-</a:t>
            </a:r>
            <a:r>
              <a:rPr lang="az-Latn-AZ" sz="2000" dirty="0" err="1">
                <a:latin typeface="Times New Roman" panose="02020603050405020304" pitchFamily="18" charset="0"/>
                <a:cs typeface="Times New Roman" panose="02020603050405020304" pitchFamily="18" charset="0"/>
              </a:rPr>
              <a:t>nın</a:t>
            </a:r>
            <a:r>
              <a:rPr lang="az-Latn-AZ" sz="2000" dirty="0">
                <a:latin typeface="Times New Roman" panose="02020603050405020304" pitchFamily="18" charset="0"/>
                <a:cs typeface="Times New Roman" panose="02020603050405020304" pitchFamily="18" charset="0"/>
              </a:rPr>
              <a:t> 17-ci maddəsi (</a:t>
            </a:r>
            <a:r>
              <a:rPr lang="en-US" sz="2000" dirty="0" err="1">
                <a:latin typeface="Times New Roman" panose="02020603050405020304" pitchFamily="18" charset="0"/>
                <a:cs typeface="Times New Roman" panose="02020603050405020304" pitchFamily="18" charset="0"/>
              </a:rPr>
              <a:t>Hüquqlardan</a:t>
            </a:r>
            <a:r>
              <a:rPr lang="en-US" sz="2000" dirty="0">
                <a:latin typeface="Times New Roman" panose="02020603050405020304" pitchFamily="18" charset="0"/>
                <a:cs typeface="Times New Roman" panose="02020603050405020304" pitchFamily="18" charset="0"/>
              </a:rPr>
              <a:t> sui-</a:t>
            </a:r>
            <a:r>
              <a:rPr lang="en-US" sz="2000" dirty="0" err="1">
                <a:latin typeface="Times New Roman" panose="02020603050405020304" pitchFamily="18" charset="0"/>
                <a:cs typeface="Times New Roman" panose="02020603050405020304" pitchFamily="18" charset="0"/>
              </a:rPr>
              <a:t>istifadənin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qadağan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olunması</a:t>
            </a:r>
            <a:r>
              <a:rPr lang="az-Latn-AZ" sz="2000" dirty="0">
                <a:latin typeface="Times New Roman" panose="02020603050405020304" pitchFamily="18" charset="0"/>
                <a:cs typeface="Times New Roman" panose="02020603050405020304" pitchFamily="18" charset="0"/>
              </a:rPr>
              <a:t>) ilə müəyyən edilmiş qaydada </a:t>
            </a:r>
            <a:endParaRPr lang="az-Latn-AZ" sz="2000" dirty="0" smtClean="0">
              <a:latin typeface="Times New Roman" panose="02020603050405020304" pitchFamily="18" charset="0"/>
              <a:cs typeface="Times New Roman" panose="02020603050405020304" pitchFamily="18" charset="0"/>
            </a:endParaRPr>
          </a:p>
          <a:p>
            <a:pPr algn="ctr">
              <a:lnSpc>
                <a:spcPct val="150000"/>
              </a:lnSpc>
            </a:pPr>
            <a:r>
              <a:rPr lang="az-Latn-AZ" sz="2000" b="1" dirty="0" smtClean="0">
                <a:solidFill>
                  <a:schemeClr val="tx2">
                    <a:lumMod val="75000"/>
                  </a:schemeClr>
                </a:solidFill>
                <a:latin typeface="Times New Roman" panose="02020603050405020304" pitchFamily="18" charset="0"/>
                <a:cs typeface="Times New Roman" panose="02020603050405020304" pitchFamily="18" charset="0"/>
              </a:rPr>
              <a:t>Konvensiyanın </a:t>
            </a:r>
            <a:r>
              <a:rPr lang="az-Latn-AZ" sz="2000" b="1" dirty="0">
                <a:solidFill>
                  <a:schemeClr val="tx2">
                    <a:lumMod val="75000"/>
                  </a:schemeClr>
                </a:solidFill>
                <a:latin typeface="Times New Roman" panose="02020603050405020304" pitchFamily="18" charset="0"/>
                <a:cs typeface="Times New Roman" panose="02020603050405020304" pitchFamily="18" charset="0"/>
              </a:rPr>
              <a:t>müdafiəsini istisna edən yanaşma.</a:t>
            </a:r>
          </a:p>
        </p:txBody>
      </p:sp>
      <p:sp>
        <p:nvSpPr>
          <p:cNvPr id="8" name="Rounded Rectangle 7"/>
          <p:cNvSpPr/>
          <p:nvPr/>
        </p:nvSpPr>
        <p:spPr>
          <a:xfrm>
            <a:off x="4775200" y="3190240"/>
            <a:ext cx="4104640" cy="3007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az-Latn-AZ" sz="2000" dirty="0">
                <a:latin typeface="Times New Roman" panose="02020603050405020304" pitchFamily="18" charset="0"/>
                <a:cs typeface="Times New Roman" panose="02020603050405020304" pitchFamily="18" charset="0"/>
              </a:rPr>
              <a:t>AİHK-</a:t>
            </a:r>
            <a:r>
              <a:rPr lang="az-Latn-AZ" sz="2000" dirty="0" err="1">
                <a:latin typeface="Times New Roman" panose="02020603050405020304" pitchFamily="18" charset="0"/>
                <a:cs typeface="Times New Roman" panose="02020603050405020304" pitchFamily="18" charset="0"/>
              </a:rPr>
              <a:t>nın</a:t>
            </a:r>
            <a:r>
              <a:rPr lang="az-Latn-AZ" sz="2000" dirty="0">
                <a:latin typeface="Times New Roman" panose="02020603050405020304" pitchFamily="18" charset="0"/>
                <a:cs typeface="Times New Roman" panose="02020603050405020304" pitchFamily="18" charset="0"/>
              </a:rPr>
              <a:t> 10-cu maddəsinin 2-ci bəndi ilə  müəyyən edilmiş qaydada </a:t>
            </a:r>
            <a:endParaRPr lang="az-Latn-AZ" sz="2000" dirty="0" smtClean="0">
              <a:latin typeface="Times New Roman" panose="02020603050405020304" pitchFamily="18" charset="0"/>
              <a:cs typeface="Times New Roman" panose="02020603050405020304" pitchFamily="18" charset="0"/>
            </a:endParaRPr>
          </a:p>
          <a:p>
            <a:pPr algn="ctr">
              <a:lnSpc>
                <a:spcPct val="150000"/>
              </a:lnSpc>
            </a:pPr>
            <a:r>
              <a:rPr lang="az-Latn-AZ" sz="2000" b="1" dirty="0" smtClean="0">
                <a:solidFill>
                  <a:schemeClr val="tx2">
                    <a:lumMod val="75000"/>
                  </a:schemeClr>
                </a:solidFill>
                <a:latin typeface="Times New Roman" panose="02020603050405020304" pitchFamily="18" charset="0"/>
                <a:cs typeface="Times New Roman" panose="02020603050405020304" pitchFamily="18" charset="0"/>
              </a:rPr>
              <a:t>Konvensiyanın </a:t>
            </a:r>
            <a:r>
              <a:rPr lang="az-Latn-AZ" sz="2000" b="1" dirty="0">
                <a:solidFill>
                  <a:schemeClr val="tx2">
                    <a:lumMod val="75000"/>
                  </a:schemeClr>
                </a:solidFill>
                <a:latin typeface="Times New Roman" panose="02020603050405020304" pitchFamily="18" charset="0"/>
                <a:cs typeface="Times New Roman" panose="02020603050405020304" pitchFamily="18" charset="0"/>
              </a:rPr>
              <a:t>müdafiəsinə məhdudiyyətlər </a:t>
            </a:r>
            <a:r>
              <a:rPr lang="az-Latn-AZ" sz="2000" b="1" dirty="0" smtClean="0">
                <a:solidFill>
                  <a:schemeClr val="tx2">
                    <a:lumMod val="75000"/>
                  </a:schemeClr>
                </a:solidFill>
                <a:latin typeface="Times New Roman" panose="02020603050405020304" pitchFamily="18" charset="0"/>
                <a:cs typeface="Times New Roman" panose="02020603050405020304" pitchFamily="18" charset="0"/>
              </a:rPr>
              <a:t>müəyyən edən yanaşma.</a:t>
            </a:r>
            <a:endParaRPr lang="en-US" sz="2000" dirty="0">
              <a:solidFill>
                <a:schemeClr val="tx2">
                  <a:lumMod val="75000"/>
                </a:schemeClr>
              </a:solidFill>
            </a:endParaRPr>
          </a:p>
        </p:txBody>
      </p:sp>
      <p:sp>
        <p:nvSpPr>
          <p:cNvPr id="9"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Nİtqİ </a:t>
            </a:r>
            <a:r>
              <a:rPr lang="az-Latn-AZ" sz="4000" b="1" cap="all" dirty="0" err="1" smtClean="0">
                <a:ln w="0"/>
                <a:solidFill>
                  <a:schemeClr val="bg1"/>
                </a:solidFill>
                <a:effectLst>
                  <a:reflection blurRad="12700" stA="50000" endPos="50000" dist="5000" dir="5400000" sy="-100000" rotWithShape="0"/>
                </a:effectLst>
                <a:latin typeface="Calibri" charset="0"/>
              </a:rPr>
              <a:t>vS</a:t>
            </a:r>
            <a:r>
              <a:rPr lang="az-Latn-AZ" sz="4000" b="1" cap="all" dirty="0" smtClean="0">
                <a:ln w="0"/>
                <a:solidFill>
                  <a:schemeClr val="bg1"/>
                </a:solidFill>
                <a:effectLst>
                  <a:reflection blurRad="12700" stA="50000" endPos="50000" dist="5000" dir="5400000" sy="-100000" rotWithShape="0"/>
                </a:effectLst>
                <a:latin typeface="Calibri" charset="0"/>
              </a:rPr>
              <a:t>. İfadə AzadlIğI</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378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872067" y="1920240"/>
            <a:ext cx="7408333" cy="4205923"/>
          </a:xfrm>
        </p:spPr>
        <p:txBody>
          <a:bodyPr>
            <a:noAutofit/>
          </a:bodyPr>
          <a:lstStyle/>
          <a:p>
            <a:pPr>
              <a:lnSpc>
                <a:spcPct val="90000"/>
              </a:lnSpc>
              <a:buFont typeface="Wingdings" pitchFamily="2" charset="2"/>
              <a:buNone/>
            </a:pPr>
            <a:r>
              <a:rPr lang="az-Latn-AZ" altLang="en-US" sz="1600" b="1" dirty="0">
                <a:latin typeface="Times New Roman" panose="02020603050405020304" pitchFamily="18" charset="0"/>
                <a:cs typeface="Times New Roman" panose="02020603050405020304" pitchFamily="18" charset="0"/>
              </a:rPr>
              <a:t>Azərbaycan Respublikası Cinayət Məcəlləsi</a:t>
            </a:r>
          </a:p>
          <a:p>
            <a:pPr marL="0" indent="0">
              <a:lnSpc>
                <a:spcPct val="80000"/>
              </a:lnSpc>
              <a:buNone/>
            </a:pPr>
            <a:endParaRPr lang="az-Latn-AZ" altLang="en-US" sz="1600" dirty="0" smtClean="0">
              <a:latin typeface="Times New Roman" panose="02020603050405020304" pitchFamily="18" charset="0"/>
              <a:cs typeface="Times New Roman" panose="02020603050405020304" pitchFamily="18" charset="0"/>
            </a:endParaRPr>
          </a:p>
          <a:p>
            <a:pPr marL="0" indent="0">
              <a:lnSpc>
                <a:spcPct val="80000"/>
              </a:lnSpc>
              <a:buNone/>
            </a:pPr>
            <a:r>
              <a:rPr lang="az-Latn-AZ" altLang="en-US" sz="1600" dirty="0" smtClean="0">
                <a:latin typeface="Times New Roman" panose="02020603050405020304" pitchFamily="18" charset="0"/>
                <a:cs typeface="Times New Roman" panose="02020603050405020304" pitchFamily="18" charset="0"/>
              </a:rPr>
              <a:t>Maddə </a:t>
            </a:r>
            <a:r>
              <a:rPr lang="az-Latn-AZ" altLang="en-US" sz="1600" dirty="0">
                <a:latin typeface="Times New Roman" panose="02020603050405020304" pitchFamily="18" charset="0"/>
                <a:cs typeface="Times New Roman" panose="02020603050405020304" pitchFamily="18" charset="0"/>
              </a:rPr>
              <a:t>283.</a:t>
            </a:r>
            <a:r>
              <a:rPr lang="az-Latn-AZ" altLang="en-US" sz="1600" b="1" dirty="0">
                <a:latin typeface="Times New Roman" panose="02020603050405020304" pitchFamily="18" charset="0"/>
                <a:cs typeface="Times New Roman" panose="02020603050405020304" pitchFamily="18" charset="0"/>
              </a:rPr>
              <a:t> Milli, irqi, sosial</a:t>
            </a:r>
            <a:r>
              <a:rPr lang="az-Latn-AZ" altLang="en-US" sz="1600" dirty="0">
                <a:latin typeface="Times New Roman" panose="02020603050405020304" pitchFamily="18" charset="0"/>
                <a:cs typeface="Times New Roman" panose="02020603050405020304" pitchFamily="18" charset="0"/>
              </a:rPr>
              <a:t> </a:t>
            </a:r>
            <a:r>
              <a:rPr lang="az-Latn-AZ" altLang="en-US" sz="1600" b="1" dirty="0">
                <a:latin typeface="Times New Roman" panose="02020603050405020304" pitchFamily="18" charset="0"/>
                <a:cs typeface="Times New Roman" panose="02020603050405020304" pitchFamily="18" charset="0"/>
              </a:rPr>
              <a:t>və ya dini nifrət və düşmənçiliyin salınması</a:t>
            </a:r>
            <a:endParaRPr lang="az-Latn-AZ" altLang="en-US" sz="1600" dirty="0">
              <a:latin typeface="Times New Roman" panose="02020603050405020304" pitchFamily="18" charset="0"/>
              <a:cs typeface="Times New Roman" panose="02020603050405020304" pitchFamily="18" charset="0"/>
            </a:endParaRPr>
          </a:p>
          <a:p>
            <a:pPr algn="just">
              <a:lnSpc>
                <a:spcPct val="80000"/>
              </a:lnSpc>
              <a:buFont typeface="Wingdings" pitchFamily="2" charset="2"/>
              <a:buNone/>
            </a:pPr>
            <a:r>
              <a:rPr lang="az-Latn-AZ" altLang="en-US" sz="1600" dirty="0">
                <a:latin typeface="Times New Roman" panose="02020603050405020304" pitchFamily="18" charset="0"/>
                <a:cs typeface="Times New Roman" panose="02020603050405020304" pitchFamily="18" charset="0"/>
              </a:rPr>
              <a:t>	</a:t>
            </a:r>
            <a:r>
              <a:rPr lang="az-Latn-AZ" altLang="en-US" sz="1600" u="sng" dirty="0" smtClean="0">
                <a:latin typeface="Times New Roman" panose="02020603050405020304" pitchFamily="18" charset="0"/>
                <a:cs typeface="Times New Roman" panose="02020603050405020304" pitchFamily="18" charset="0"/>
              </a:rPr>
              <a:t>Milli</a:t>
            </a:r>
            <a:r>
              <a:rPr lang="az-Latn-AZ" altLang="en-US" sz="1600" u="sng" dirty="0">
                <a:latin typeface="Times New Roman" panose="02020603050405020304" pitchFamily="18" charset="0"/>
                <a:cs typeface="Times New Roman" panose="02020603050405020304" pitchFamily="18" charset="0"/>
              </a:rPr>
              <a:t>, irqi, sosial və ya dini nifrət və düşmənçiliyin salınmasına, milli ləyaqətin </a:t>
            </a:r>
            <a:r>
              <a:rPr lang="az-Latn-AZ" altLang="en-US" sz="1600" u="sng" dirty="0" err="1">
                <a:latin typeface="Times New Roman" panose="02020603050405020304" pitchFamily="18" charset="0"/>
                <a:cs typeface="Times New Roman" panose="02020603050405020304" pitchFamily="18" charset="0"/>
              </a:rPr>
              <a:t>alçaldılmasına</a:t>
            </a:r>
            <a:r>
              <a:rPr lang="az-Latn-AZ" altLang="en-US" sz="1600" u="sng" dirty="0">
                <a:latin typeface="Times New Roman" panose="02020603050405020304" pitchFamily="18" charset="0"/>
                <a:cs typeface="Times New Roman" panose="02020603050405020304" pitchFamily="18" charset="0"/>
              </a:rPr>
              <a:t>, habelə milli, </a:t>
            </a:r>
            <a:r>
              <a:rPr lang="az-Latn-AZ" altLang="en-US" sz="1600" u="sng" dirty="0" smtClean="0">
                <a:latin typeface="Times New Roman" panose="02020603050405020304" pitchFamily="18" charset="0"/>
                <a:cs typeface="Times New Roman" panose="02020603050405020304" pitchFamily="18" charset="0"/>
              </a:rPr>
              <a:t>irqi, sosial </a:t>
            </a:r>
            <a:r>
              <a:rPr lang="az-Latn-AZ" altLang="en-US" sz="1600" u="sng" dirty="0">
                <a:latin typeface="Times New Roman" panose="02020603050405020304" pitchFamily="18" charset="0"/>
                <a:cs typeface="Times New Roman" panose="02020603050405020304" pitchFamily="18" charset="0"/>
              </a:rPr>
              <a:t>və ya dini mənsubiyyətindən asılı olaraq vətəndaşların hüquqlarının </a:t>
            </a:r>
            <a:r>
              <a:rPr lang="az-Latn-AZ" altLang="en-US" sz="1600" u="sng" dirty="0" err="1">
                <a:latin typeface="Times New Roman" panose="02020603050405020304" pitchFamily="18" charset="0"/>
                <a:cs typeface="Times New Roman" panose="02020603050405020304" pitchFamily="18" charset="0"/>
              </a:rPr>
              <a:t>məhdudlaşdırılmasına</a:t>
            </a:r>
            <a:r>
              <a:rPr lang="az-Latn-AZ" altLang="en-US" sz="1600" u="sng" dirty="0">
                <a:latin typeface="Times New Roman" panose="02020603050405020304" pitchFamily="18" charset="0"/>
                <a:cs typeface="Times New Roman" panose="02020603050405020304" pitchFamily="18" charset="0"/>
              </a:rPr>
              <a:t> və ya </a:t>
            </a:r>
            <a:r>
              <a:rPr lang="az-Latn-AZ" altLang="en-US" sz="1600" u="sng" dirty="0" err="1">
                <a:latin typeface="Times New Roman" panose="02020603050405020304" pitchFamily="18" charset="0"/>
                <a:cs typeface="Times New Roman" panose="02020603050405020304" pitchFamily="18" charset="0"/>
              </a:rPr>
              <a:t>üstünlüklərinin</a:t>
            </a:r>
            <a:r>
              <a:rPr lang="az-Latn-AZ" altLang="en-US" sz="1600" u="sng" dirty="0">
                <a:latin typeface="Times New Roman" panose="02020603050405020304" pitchFamily="18" charset="0"/>
                <a:cs typeface="Times New Roman" panose="02020603050405020304" pitchFamily="18" charset="0"/>
              </a:rPr>
              <a:t> müəyyən </a:t>
            </a:r>
            <a:r>
              <a:rPr lang="az-Latn-AZ" altLang="en-US" sz="1600" u="sng" dirty="0" err="1">
                <a:latin typeface="Times New Roman" panose="02020603050405020304" pitchFamily="18" charset="0"/>
                <a:cs typeface="Times New Roman" panose="02020603050405020304" pitchFamily="18" charset="0"/>
              </a:rPr>
              <a:t>edilməsinə</a:t>
            </a:r>
            <a:r>
              <a:rPr lang="az-Latn-AZ" altLang="en-US" sz="1600" u="sng" dirty="0">
                <a:latin typeface="Times New Roman" panose="02020603050405020304" pitchFamily="18" charset="0"/>
                <a:cs typeface="Times New Roman" panose="02020603050405020304" pitchFamily="18" charset="0"/>
              </a:rPr>
              <a:t> yönələn hərəkətlər, aşkar </a:t>
            </a:r>
            <a:r>
              <a:rPr lang="az-Latn-AZ" altLang="en-US" sz="1600" u="sng" dirty="0" smtClean="0">
                <a:latin typeface="Times New Roman" panose="02020603050405020304" pitchFamily="18" charset="0"/>
                <a:cs typeface="Times New Roman" panose="02020603050405020304" pitchFamily="18" charset="0"/>
              </a:rPr>
              <a:t>surətdə, o cümlədən kütləvi </a:t>
            </a:r>
            <a:r>
              <a:rPr lang="az-Latn-AZ" altLang="en-US" sz="1600" u="sng" dirty="0">
                <a:latin typeface="Times New Roman" panose="02020603050405020304" pitchFamily="18" charset="0"/>
                <a:cs typeface="Times New Roman" panose="02020603050405020304" pitchFamily="18" charset="0"/>
              </a:rPr>
              <a:t>informasiya </a:t>
            </a:r>
            <a:r>
              <a:rPr lang="az-Latn-AZ" altLang="en-US" sz="1600" u="sng" dirty="0" err="1">
                <a:latin typeface="Times New Roman" panose="02020603050405020304" pitchFamily="18" charset="0"/>
                <a:cs typeface="Times New Roman" panose="02020603050405020304" pitchFamily="18" charset="0"/>
              </a:rPr>
              <a:t>vasitələrindən</a:t>
            </a:r>
            <a:r>
              <a:rPr lang="az-Latn-AZ" altLang="en-US" sz="1600" u="sng" dirty="0">
                <a:latin typeface="Times New Roman" panose="02020603050405020304" pitchFamily="18" charset="0"/>
                <a:cs typeface="Times New Roman" panose="02020603050405020304" pitchFamily="18" charset="0"/>
              </a:rPr>
              <a:t> istifadə olunmaqla </a:t>
            </a:r>
            <a:r>
              <a:rPr lang="az-Latn-AZ" altLang="en-US" sz="1600" u="sng" dirty="0" err="1" smtClean="0">
                <a:latin typeface="Times New Roman" panose="02020603050405020304" pitchFamily="18" charset="0"/>
                <a:cs typeface="Times New Roman" panose="02020603050405020304" pitchFamily="18" charset="0"/>
              </a:rPr>
              <a:t>törədildikdə</a:t>
            </a:r>
            <a:r>
              <a:rPr lang="az-Latn-AZ" altLang="en-US" sz="1600" u="sng" dirty="0" smtClean="0">
                <a:latin typeface="Times New Roman" panose="02020603050405020304" pitchFamily="18" charset="0"/>
                <a:cs typeface="Times New Roman" panose="02020603050405020304" pitchFamily="18" charset="0"/>
              </a:rPr>
              <a:t> -</a:t>
            </a:r>
          </a:p>
          <a:p>
            <a:pPr>
              <a:lnSpc>
                <a:spcPct val="80000"/>
              </a:lnSpc>
              <a:buFont typeface="Wingdings" pitchFamily="2" charset="2"/>
              <a:buNone/>
            </a:pPr>
            <a:endParaRPr lang="az-Latn-AZ" altLang="en-US" sz="1600" b="1" u="sng" dirty="0">
              <a:latin typeface="Times New Roman" panose="02020603050405020304" pitchFamily="18" charset="0"/>
              <a:cs typeface="Times New Roman" panose="02020603050405020304" pitchFamily="18" charset="0"/>
            </a:endParaRPr>
          </a:p>
          <a:p>
            <a:pPr>
              <a:lnSpc>
                <a:spcPct val="80000"/>
              </a:lnSpc>
              <a:buFont typeface="Wingdings" pitchFamily="2" charset="2"/>
              <a:buNone/>
            </a:pPr>
            <a:r>
              <a:rPr lang="az-Latn-AZ" altLang="en-US" sz="1600" b="1" dirty="0">
                <a:latin typeface="Times New Roman" panose="02020603050405020304" pitchFamily="18" charset="0"/>
                <a:cs typeface="Times New Roman" panose="02020603050405020304" pitchFamily="18" charset="0"/>
              </a:rPr>
              <a:t>	</a:t>
            </a:r>
            <a:r>
              <a:rPr lang="az-Latn-AZ" altLang="en-US" sz="1600" b="1" dirty="0" smtClean="0">
                <a:latin typeface="Times New Roman" panose="02020603050405020304" pitchFamily="18" charset="0"/>
                <a:cs typeface="Times New Roman" panose="02020603050405020304" pitchFamily="18" charset="0"/>
              </a:rPr>
              <a:t>1000 manatdan 2000 </a:t>
            </a:r>
            <a:r>
              <a:rPr lang="az-Latn-AZ" altLang="en-US" sz="1600" b="1" dirty="0">
                <a:latin typeface="Times New Roman" panose="02020603050405020304" pitchFamily="18" charset="0"/>
                <a:cs typeface="Times New Roman" panose="02020603050405020304" pitchFamily="18" charset="0"/>
              </a:rPr>
              <a:t>manatadək </a:t>
            </a:r>
            <a:r>
              <a:rPr lang="az-Latn-AZ" altLang="en-US" sz="1600" b="1" dirty="0" smtClean="0">
                <a:latin typeface="Times New Roman" panose="02020603050405020304" pitchFamily="18" charset="0"/>
                <a:cs typeface="Times New Roman" panose="02020603050405020304" pitchFamily="18" charset="0"/>
              </a:rPr>
              <a:t>miqdarda cərimə </a:t>
            </a:r>
            <a:r>
              <a:rPr lang="az-Latn-AZ" altLang="en-US" sz="1600" b="1" dirty="0">
                <a:latin typeface="Times New Roman" panose="02020603050405020304" pitchFamily="18" charset="0"/>
                <a:cs typeface="Times New Roman" panose="02020603050405020304" pitchFamily="18" charset="0"/>
              </a:rPr>
              <a:t>və ya </a:t>
            </a:r>
            <a:r>
              <a:rPr lang="az-Latn-AZ" altLang="en-US" sz="1600" b="1" dirty="0" smtClean="0">
                <a:latin typeface="Times New Roman" panose="02020603050405020304" pitchFamily="18" charset="0"/>
                <a:cs typeface="Times New Roman" panose="02020603050405020304" pitchFamily="18" charset="0"/>
              </a:rPr>
              <a:t>2 </a:t>
            </a:r>
            <a:r>
              <a:rPr lang="az-Latn-AZ" altLang="en-US" sz="1600" b="1" dirty="0">
                <a:latin typeface="Times New Roman" panose="02020603050405020304" pitchFamily="18" charset="0"/>
                <a:cs typeface="Times New Roman" panose="02020603050405020304" pitchFamily="18" charset="0"/>
              </a:rPr>
              <a:t>ilədək müddətə islah işləri və ya </a:t>
            </a:r>
            <a:r>
              <a:rPr lang="az-Latn-AZ" altLang="en-US" sz="1600" b="1" dirty="0" smtClean="0">
                <a:latin typeface="Times New Roman" panose="02020603050405020304" pitchFamily="18" charset="0"/>
                <a:cs typeface="Times New Roman" panose="02020603050405020304" pitchFamily="18" charset="0"/>
              </a:rPr>
              <a:t>2 </a:t>
            </a:r>
            <a:r>
              <a:rPr lang="az-Latn-AZ" altLang="en-US" sz="1600" b="1" dirty="0">
                <a:latin typeface="Times New Roman" panose="02020603050405020304" pitchFamily="18" charset="0"/>
                <a:cs typeface="Times New Roman" panose="02020603050405020304" pitchFamily="18" charset="0"/>
              </a:rPr>
              <a:t>ildən </a:t>
            </a:r>
            <a:r>
              <a:rPr lang="az-Latn-AZ" altLang="en-US" sz="1600" b="1" dirty="0" smtClean="0">
                <a:latin typeface="Times New Roman" panose="02020603050405020304" pitchFamily="18" charset="0"/>
                <a:cs typeface="Times New Roman" panose="02020603050405020304" pitchFamily="18" charset="0"/>
              </a:rPr>
              <a:t>4 </a:t>
            </a:r>
            <a:r>
              <a:rPr lang="az-Latn-AZ" altLang="en-US" sz="1600" b="1" dirty="0">
                <a:latin typeface="Times New Roman" panose="02020603050405020304" pitchFamily="18" charset="0"/>
                <a:cs typeface="Times New Roman" panose="02020603050405020304" pitchFamily="18" charset="0"/>
              </a:rPr>
              <a:t>ilədək müddətə azadlıqdan məhrum etmə ilə </a:t>
            </a:r>
            <a:r>
              <a:rPr lang="az-Latn-AZ" altLang="en-US" sz="1600" b="1" dirty="0" err="1">
                <a:latin typeface="Times New Roman" panose="02020603050405020304" pitchFamily="18" charset="0"/>
                <a:cs typeface="Times New Roman" panose="02020603050405020304" pitchFamily="18" charset="0"/>
              </a:rPr>
              <a:t>cəzalandırılır</a:t>
            </a:r>
            <a:r>
              <a:rPr lang="az-Latn-AZ" altLang="en-US" sz="1600" b="1" dirty="0">
                <a:latin typeface="Times New Roman" panose="02020603050405020304" pitchFamily="18" charset="0"/>
                <a:cs typeface="Times New Roman" panose="02020603050405020304" pitchFamily="18" charset="0"/>
              </a:rPr>
              <a:t>.</a:t>
            </a:r>
          </a:p>
          <a:p>
            <a:pPr>
              <a:lnSpc>
                <a:spcPct val="80000"/>
              </a:lnSpc>
              <a:buFont typeface="Wingdings" pitchFamily="2" charset="2"/>
              <a:buNone/>
            </a:pPr>
            <a:r>
              <a:rPr lang="az-Latn-AZ" altLang="en-US" sz="1600" b="1" dirty="0">
                <a:latin typeface="Times New Roman" panose="02020603050405020304" pitchFamily="18" charset="0"/>
                <a:cs typeface="Times New Roman" panose="02020603050405020304" pitchFamily="18" charset="0"/>
              </a:rPr>
              <a:t>	</a:t>
            </a:r>
            <a:endParaRPr lang="az-Latn-AZ" altLang="en-US" sz="1600" b="1" dirty="0" smtClean="0">
              <a:latin typeface="Times New Roman" panose="02020603050405020304" pitchFamily="18" charset="0"/>
              <a:cs typeface="Times New Roman" panose="02020603050405020304" pitchFamily="18" charset="0"/>
            </a:endParaRPr>
          </a:p>
          <a:p>
            <a:pPr>
              <a:lnSpc>
                <a:spcPct val="80000"/>
              </a:lnSpc>
              <a:buFont typeface="Wingdings" pitchFamily="2" charset="2"/>
              <a:buNone/>
            </a:pPr>
            <a:r>
              <a:rPr lang="az-Latn-AZ" altLang="en-US" sz="1600" dirty="0" smtClean="0">
                <a:latin typeface="Times New Roman" panose="02020603050405020304" pitchFamily="18" charset="0"/>
                <a:cs typeface="Times New Roman" panose="02020603050405020304" pitchFamily="18" charset="0"/>
              </a:rPr>
              <a:t>Eyni </a:t>
            </a:r>
            <a:r>
              <a:rPr lang="az-Latn-AZ" altLang="en-US" sz="1600" dirty="0">
                <a:latin typeface="Times New Roman" panose="02020603050405020304" pitchFamily="18" charset="0"/>
                <a:cs typeface="Times New Roman" panose="02020603050405020304" pitchFamily="18" charset="0"/>
              </a:rPr>
              <a:t>əməllər:</a:t>
            </a:r>
          </a:p>
          <a:p>
            <a:pPr algn="just">
              <a:lnSpc>
                <a:spcPct val="80000"/>
              </a:lnSpc>
              <a:buFont typeface="Wingdings" pitchFamily="2" charset="2"/>
              <a:buNone/>
            </a:pPr>
            <a:r>
              <a:rPr lang="az-Latn-AZ" altLang="en-US" sz="1600" dirty="0">
                <a:latin typeface="Times New Roman" panose="02020603050405020304" pitchFamily="18" charset="0"/>
                <a:cs typeface="Times New Roman" panose="02020603050405020304" pitchFamily="18" charset="0"/>
              </a:rPr>
              <a:t>	283.2.1. zor tətbiq etməklə və ya zor tətbiq etmə hədəsi ilə </a:t>
            </a:r>
            <a:r>
              <a:rPr lang="az-Latn-AZ" altLang="en-US" sz="1600" dirty="0" err="1">
                <a:latin typeface="Times New Roman" panose="02020603050405020304" pitchFamily="18" charset="0"/>
                <a:cs typeface="Times New Roman" panose="02020603050405020304" pitchFamily="18" charset="0"/>
              </a:rPr>
              <a:t>törədildikdə</a:t>
            </a:r>
            <a:r>
              <a:rPr lang="az-Latn-AZ" altLang="en-US" sz="1600" dirty="0">
                <a:latin typeface="Times New Roman" panose="02020603050405020304" pitchFamily="18" charset="0"/>
                <a:cs typeface="Times New Roman" panose="02020603050405020304" pitchFamily="18" charset="0"/>
              </a:rPr>
              <a:t>;</a:t>
            </a:r>
          </a:p>
          <a:p>
            <a:pPr algn="just">
              <a:lnSpc>
                <a:spcPct val="80000"/>
              </a:lnSpc>
              <a:buFont typeface="Wingdings" pitchFamily="2" charset="2"/>
              <a:buNone/>
            </a:pPr>
            <a:r>
              <a:rPr lang="az-Latn-AZ" altLang="en-US" sz="1600" dirty="0">
                <a:latin typeface="Times New Roman" panose="02020603050405020304" pitchFamily="18" charset="0"/>
                <a:cs typeface="Times New Roman" panose="02020603050405020304" pitchFamily="18" charset="0"/>
              </a:rPr>
              <a:t>	283.2.2. şəxs tərəfindən öz qulluq mövqeyindən istifadə etməklə </a:t>
            </a:r>
            <a:r>
              <a:rPr lang="az-Latn-AZ" altLang="en-US" sz="1600" dirty="0" err="1">
                <a:latin typeface="Times New Roman" panose="02020603050405020304" pitchFamily="18" charset="0"/>
                <a:cs typeface="Times New Roman" panose="02020603050405020304" pitchFamily="18" charset="0"/>
              </a:rPr>
              <a:t>törədildikdə</a:t>
            </a:r>
            <a:r>
              <a:rPr lang="az-Latn-AZ" altLang="en-US" sz="1600" dirty="0">
                <a:latin typeface="Times New Roman" panose="02020603050405020304" pitchFamily="18" charset="0"/>
                <a:cs typeface="Times New Roman" panose="02020603050405020304" pitchFamily="18" charset="0"/>
              </a:rPr>
              <a:t>;</a:t>
            </a:r>
          </a:p>
          <a:p>
            <a:pPr>
              <a:lnSpc>
                <a:spcPct val="80000"/>
              </a:lnSpc>
              <a:buFont typeface="Wingdings" pitchFamily="2" charset="2"/>
              <a:buNone/>
            </a:pPr>
            <a:r>
              <a:rPr lang="az-Latn-AZ" altLang="en-US" sz="1600" dirty="0">
                <a:latin typeface="Times New Roman" panose="02020603050405020304" pitchFamily="18" charset="0"/>
                <a:cs typeface="Times New Roman" panose="02020603050405020304" pitchFamily="18" charset="0"/>
              </a:rPr>
              <a:t>	283.2.3. mütəşəkkil dəstə tərəfindən </a:t>
            </a:r>
            <a:r>
              <a:rPr lang="az-Latn-AZ" altLang="en-US" sz="1600" dirty="0" err="1" smtClean="0">
                <a:latin typeface="Times New Roman" panose="02020603050405020304" pitchFamily="18" charset="0"/>
                <a:cs typeface="Times New Roman" panose="02020603050405020304" pitchFamily="18" charset="0"/>
              </a:rPr>
              <a:t>törədildikdə</a:t>
            </a:r>
            <a:r>
              <a:rPr lang="az-Latn-AZ" altLang="en-US" sz="1600" dirty="0">
                <a:latin typeface="Times New Roman" panose="02020603050405020304" pitchFamily="18" charset="0"/>
                <a:cs typeface="Times New Roman" panose="02020603050405020304" pitchFamily="18" charset="0"/>
              </a:rPr>
              <a:t> </a:t>
            </a:r>
            <a:r>
              <a:rPr lang="az-Latn-AZ" altLang="en-US" sz="1600" dirty="0" smtClean="0">
                <a:latin typeface="Times New Roman" panose="02020603050405020304" pitchFamily="18" charset="0"/>
                <a:cs typeface="Times New Roman" panose="02020603050405020304" pitchFamily="18" charset="0"/>
              </a:rPr>
              <a:t>-</a:t>
            </a:r>
            <a:endParaRPr lang="az-Latn-AZ" altLang="en-US" sz="1600" dirty="0">
              <a:latin typeface="Times New Roman" panose="02020603050405020304" pitchFamily="18" charset="0"/>
              <a:cs typeface="Times New Roman" panose="02020603050405020304" pitchFamily="18" charset="0"/>
            </a:endParaRPr>
          </a:p>
          <a:p>
            <a:pPr>
              <a:lnSpc>
                <a:spcPct val="80000"/>
              </a:lnSpc>
              <a:buFont typeface="Wingdings" pitchFamily="2" charset="2"/>
              <a:buNone/>
            </a:pPr>
            <a:r>
              <a:rPr lang="az-Latn-AZ" altLang="en-US" sz="1600" dirty="0">
                <a:latin typeface="Times New Roman" panose="02020603050405020304" pitchFamily="18" charset="0"/>
                <a:cs typeface="Times New Roman" panose="02020603050405020304" pitchFamily="18" charset="0"/>
              </a:rPr>
              <a:t>	</a:t>
            </a:r>
            <a:endParaRPr lang="az-Latn-AZ" altLang="en-US" sz="1600" dirty="0" smtClean="0">
              <a:latin typeface="Times New Roman" panose="02020603050405020304" pitchFamily="18" charset="0"/>
              <a:cs typeface="Times New Roman" panose="02020603050405020304" pitchFamily="18" charset="0"/>
            </a:endParaRPr>
          </a:p>
          <a:p>
            <a:pPr>
              <a:lnSpc>
                <a:spcPct val="80000"/>
              </a:lnSpc>
              <a:buFont typeface="Wingdings" pitchFamily="2" charset="2"/>
              <a:buNone/>
            </a:pPr>
            <a:r>
              <a:rPr lang="az-Latn-AZ" altLang="en-US" sz="1600" b="1" dirty="0" smtClean="0">
                <a:latin typeface="Times New Roman" panose="02020603050405020304" pitchFamily="18" charset="0"/>
                <a:cs typeface="Times New Roman" panose="02020603050405020304" pitchFamily="18" charset="0"/>
              </a:rPr>
              <a:t>3 </a:t>
            </a:r>
            <a:r>
              <a:rPr lang="az-Latn-AZ" altLang="en-US" sz="1600" b="1" dirty="0">
                <a:latin typeface="Times New Roman" panose="02020603050405020304" pitchFamily="18" charset="0"/>
                <a:cs typeface="Times New Roman" panose="02020603050405020304" pitchFamily="18" charset="0"/>
              </a:rPr>
              <a:t>ildən </a:t>
            </a:r>
            <a:r>
              <a:rPr lang="az-Latn-AZ" altLang="en-US" sz="1600" b="1" dirty="0" smtClean="0">
                <a:latin typeface="Times New Roman" panose="02020603050405020304" pitchFamily="18" charset="0"/>
                <a:cs typeface="Times New Roman" panose="02020603050405020304" pitchFamily="18" charset="0"/>
              </a:rPr>
              <a:t>5 </a:t>
            </a:r>
            <a:r>
              <a:rPr lang="az-Latn-AZ" altLang="en-US" sz="1600" b="1" dirty="0">
                <a:latin typeface="Times New Roman" panose="02020603050405020304" pitchFamily="18" charset="0"/>
                <a:cs typeface="Times New Roman" panose="02020603050405020304" pitchFamily="18" charset="0"/>
              </a:rPr>
              <a:t>ilədək müddətə azadlıqdan məhrum etmə ilə </a:t>
            </a:r>
            <a:r>
              <a:rPr lang="az-Latn-AZ" altLang="en-US" sz="1600" b="1" dirty="0" err="1">
                <a:latin typeface="Times New Roman" panose="02020603050405020304" pitchFamily="18" charset="0"/>
                <a:cs typeface="Times New Roman" panose="02020603050405020304" pitchFamily="18" charset="0"/>
              </a:rPr>
              <a:t>cəzalandırılır</a:t>
            </a:r>
            <a:r>
              <a:rPr lang="az-Latn-AZ" altLang="en-US" sz="1600" b="1" dirty="0" smtClean="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7"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Nİtqİ </a:t>
            </a:r>
            <a:r>
              <a:rPr lang="az-Latn-AZ" sz="4000" b="1" cap="all" dirty="0" err="1" smtClean="0">
                <a:ln w="0"/>
                <a:solidFill>
                  <a:schemeClr val="bg1"/>
                </a:solidFill>
                <a:effectLst>
                  <a:reflection blurRad="12700" stA="50000" endPos="50000" dist="5000" dir="5400000" sy="-100000" rotWithShape="0"/>
                </a:effectLst>
                <a:latin typeface="Calibri" charset="0"/>
              </a:rPr>
              <a:t>vS</a:t>
            </a:r>
            <a:r>
              <a:rPr lang="az-Latn-AZ" sz="4000" b="1" cap="all" dirty="0" smtClean="0">
                <a:ln w="0"/>
                <a:solidFill>
                  <a:schemeClr val="bg1"/>
                </a:solidFill>
                <a:effectLst>
                  <a:reflection blurRad="12700" stA="50000" endPos="50000" dist="5000" dir="5400000" sy="-100000" rotWithShape="0"/>
                </a:effectLst>
                <a:latin typeface="Calibri" charset="0"/>
              </a:rPr>
              <a:t> İfadə AzadlIğI</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368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8961" y="1591056"/>
            <a:ext cx="8382000" cy="4856163"/>
          </a:xfrm>
        </p:spPr>
        <p:txBody>
          <a:bodyPr>
            <a:noAutofit/>
          </a:bodyPr>
          <a:lstStyle/>
          <a:p>
            <a:pPr algn="just"/>
            <a:endParaRPr lang="az-Latn-AZ" sz="2000" b="1" dirty="0" smtClean="0">
              <a:latin typeface="Calibri"/>
              <a:cs typeface="Calibri"/>
            </a:endParaRPr>
          </a:p>
          <a:p>
            <a:pPr algn="just"/>
            <a:endParaRPr lang="az-Latn-AZ" sz="2000" b="1" dirty="0">
              <a:latin typeface="Calibri"/>
              <a:cs typeface="Calibri"/>
            </a:endParaRPr>
          </a:p>
          <a:p>
            <a:pPr algn="just"/>
            <a:endParaRPr lang="az-Latn-AZ" sz="2000" b="1" dirty="0" smtClean="0">
              <a:latin typeface="Calibri"/>
              <a:cs typeface="Calibri"/>
            </a:endParaRPr>
          </a:p>
          <a:p>
            <a:pPr algn="just"/>
            <a:endParaRPr lang="az-Latn-AZ" sz="2000" b="1" dirty="0" smtClean="0">
              <a:latin typeface="Calibri"/>
              <a:cs typeface="Calibri"/>
            </a:endParaRPr>
          </a:p>
          <a:p>
            <a:pPr algn="just"/>
            <a:r>
              <a:rPr lang="az-Latn-AZ" sz="2000" b="1" dirty="0" smtClean="0">
                <a:latin typeface="Calibri"/>
                <a:cs typeface="Calibri"/>
              </a:rPr>
              <a:t>Etnik Nifrət   </a:t>
            </a:r>
            <a:r>
              <a:rPr lang="az-Latn-AZ" sz="2000" b="1" dirty="0">
                <a:latin typeface="Calibri"/>
                <a:cs typeface="Calibri"/>
              </a:rPr>
              <a:t>	</a:t>
            </a:r>
            <a:r>
              <a:rPr lang="az-Latn-AZ" sz="2000" b="1" dirty="0" smtClean="0">
                <a:latin typeface="Calibri"/>
                <a:cs typeface="Calibri"/>
              </a:rPr>
              <a:t>		</a:t>
            </a:r>
            <a:endParaRPr lang="az-Latn-AZ" sz="2000" dirty="0" smtClean="0">
              <a:latin typeface="Calibri"/>
              <a:cs typeface="Calibri"/>
            </a:endParaRPr>
          </a:p>
          <a:p>
            <a:pPr lvl="7" algn="just">
              <a:buFont typeface="Arial" panose="020B0604020202020204" pitchFamily="34" charset="0"/>
              <a:buChar char="•"/>
            </a:pPr>
            <a:r>
              <a:rPr lang="az-Latn-AZ" sz="2000" dirty="0" smtClean="0">
                <a:solidFill>
                  <a:schemeClr val="accent1">
                    <a:lumMod val="50000"/>
                  </a:schemeClr>
                </a:solidFill>
                <a:latin typeface="Calibri"/>
                <a:cs typeface="Calibri"/>
              </a:rPr>
              <a:t>Pavel İvanov Rusiyaya qarşı (20.02.2007; </a:t>
            </a:r>
            <a:r>
              <a:rPr lang="az-Latn-AZ" sz="2000" dirty="0" err="1" smtClean="0">
                <a:solidFill>
                  <a:schemeClr val="accent1">
                    <a:lumMod val="50000"/>
                  </a:schemeClr>
                </a:solidFill>
                <a:latin typeface="Calibri"/>
                <a:cs typeface="Calibri"/>
              </a:rPr>
              <a:t>q.b.q</a:t>
            </a:r>
            <a:r>
              <a:rPr lang="az-Latn-AZ" sz="2000" dirty="0" smtClean="0">
                <a:solidFill>
                  <a:schemeClr val="accent1">
                    <a:lumMod val="50000"/>
                  </a:schemeClr>
                </a:solidFill>
                <a:latin typeface="Calibri"/>
                <a:cs typeface="Calibri"/>
              </a:rPr>
              <a:t>.) </a:t>
            </a:r>
          </a:p>
          <a:p>
            <a:pPr lvl="7" algn="just">
              <a:buFont typeface="Arial" panose="020B0604020202020204" pitchFamily="34" charset="0"/>
              <a:buChar char="•"/>
            </a:pPr>
            <a:r>
              <a:rPr lang="en-GB" sz="2000" dirty="0" smtClean="0">
                <a:solidFill>
                  <a:schemeClr val="accent1">
                    <a:lumMod val="50000"/>
                  </a:schemeClr>
                </a:solidFill>
                <a:latin typeface="Calibri"/>
                <a:cs typeface="Calibri"/>
              </a:rPr>
              <a:t>W.P. V</a:t>
            </a:r>
            <a:r>
              <a:rPr lang="az-Latn-AZ" sz="2000" dirty="0" smtClean="0">
                <a:solidFill>
                  <a:schemeClr val="accent1">
                    <a:lumMod val="50000"/>
                  </a:schemeClr>
                </a:solidFill>
                <a:latin typeface="Calibri"/>
                <a:cs typeface="Calibri"/>
              </a:rPr>
              <a:t>və digərləri Polşaya qarşı (02.09.2004; </a:t>
            </a:r>
            <a:r>
              <a:rPr lang="az-Latn-AZ" sz="2000" dirty="0" err="1" smtClean="0">
                <a:solidFill>
                  <a:schemeClr val="accent1">
                    <a:lumMod val="50000"/>
                  </a:schemeClr>
                </a:solidFill>
                <a:latin typeface="Calibri"/>
                <a:cs typeface="Calibri"/>
              </a:rPr>
              <a:t>q.b.q</a:t>
            </a:r>
            <a:r>
              <a:rPr lang="az-Latn-AZ" sz="2000" dirty="0" smtClean="0">
                <a:solidFill>
                  <a:schemeClr val="accent1">
                    <a:lumMod val="50000"/>
                  </a:schemeClr>
                </a:solidFill>
                <a:latin typeface="Calibri"/>
                <a:cs typeface="Calibri"/>
              </a:rPr>
              <a:t>.)</a:t>
            </a:r>
          </a:p>
          <a:p>
            <a:pPr algn="just"/>
            <a:endParaRPr lang="az-Latn-AZ" sz="2000" b="1" dirty="0" smtClean="0">
              <a:solidFill>
                <a:schemeClr val="accent1">
                  <a:lumMod val="50000"/>
                </a:schemeClr>
              </a:solidFill>
              <a:latin typeface="Calibri"/>
              <a:cs typeface="Calibri"/>
            </a:endParaRPr>
          </a:p>
          <a:p>
            <a:pPr algn="just"/>
            <a:r>
              <a:rPr lang="az-Latn-AZ" sz="2000" b="1" dirty="0" err="1" smtClean="0">
                <a:latin typeface="Calibri"/>
                <a:cs typeface="Calibri"/>
              </a:rPr>
              <a:t>Neqationizm</a:t>
            </a:r>
            <a:r>
              <a:rPr lang="az-Latn-AZ" sz="2000" b="1" dirty="0" smtClean="0">
                <a:latin typeface="Calibri"/>
                <a:cs typeface="Calibri"/>
              </a:rPr>
              <a:t> </a:t>
            </a:r>
            <a:r>
              <a:rPr lang="az-Latn-AZ" sz="2000" b="1" dirty="0">
                <a:latin typeface="Calibri"/>
                <a:cs typeface="Calibri"/>
              </a:rPr>
              <a:t>və </a:t>
            </a:r>
            <a:r>
              <a:rPr lang="az-Latn-AZ" sz="2000" b="1" dirty="0" smtClean="0">
                <a:latin typeface="Calibri"/>
                <a:cs typeface="Calibri"/>
              </a:rPr>
              <a:t>Revizionizm</a:t>
            </a:r>
          </a:p>
          <a:p>
            <a:pPr algn="just"/>
            <a:endParaRPr lang="az-Latn-AZ" sz="2000" b="1" dirty="0" smtClean="0">
              <a:latin typeface="Calibri"/>
              <a:cs typeface="Calibri"/>
            </a:endParaRPr>
          </a:p>
          <a:p>
            <a:pPr lvl="7" algn="just">
              <a:buFont typeface="Arial" panose="020B0604020202020204" pitchFamily="34" charset="0"/>
              <a:buChar char="•"/>
            </a:pPr>
            <a:r>
              <a:rPr lang="az-Latn-AZ" sz="2000" dirty="0" err="1" smtClean="0">
                <a:solidFill>
                  <a:schemeClr val="accent1">
                    <a:lumMod val="50000"/>
                  </a:schemeClr>
                </a:solidFill>
                <a:latin typeface="Calibri"/>
                <a:cs typeface="Calibri"/>
              </a:rPr>
              <a:t>Garaudy</a:t>
            </a:r>
            <a:r>
              <a:rPr lang="az-Latn-AZ" sz="2000" dirty="0" smtClean="0">
                <a:solidFill>
                  <a:schemeClr val="accent1">
                    <a:lumMod val="50000"/>
                  </a:schemeClr>
                </a:solidFill>
                <a:latin typeface="Calibri"/>
                <a:cs typeface="Calibri"/>
              </a:rPr>
              <a:t> Fransaya qarşı (24.06.2003; </a:t>
            </a:r>
            <a:r>
              <a:rPr lang="az-Latn-AZ" sz="2000" dirty="0" err="1">
                <a:solidFill>
                  <a:schemeClr val="accent1">
                    <a:lumMod val="50000"/>
                  </a:schemeClr>
                </a:solidFill>
                <a:latin typeface="Calibri"/>
                <a:cs typeface="Calibri"/>
              </a:rPr>
              <a:t>q.b.q</a:t>
            </a:r>
            <a:r>
              <a:rPr lang="az-Latn-AZ" sz="2000" dirty="0">
                <a:solidFill>
                  <a:schemeClr val="accent1">
                    <a:lumMod val="50000"/>
                  </a:schemeClr>
                </a:solidFill>
                <a:latin typeface="Calibri"/>
                <a:cs typeface="Calibri"/>
              </a:rPr>
              <a:t>.)</a:t>
            </a:r>
            <a:r>
              <a:rPr lang="az-Latn-AZ" sz="2000" dirty="0" smtClean="0">
                <a:solidFill>
                  <a:schemeClr val="accent1">
                    <a:lumMod val="50000"/>
                  </a:schemeClr>
                </a:solidFill>
                <a:latin typeface="Calibri"/>
                <a:cs typeface="Calibri"/>
              </a:rPr>
              <a:t> </a:t>
            </a:r>
          </a:p>
          <a:p>
            <a:pPr lvl="7" algn="just">
              <a:buFont typeface="Arial" panose="020B0604020202020204" pitchFamily="34" charset="0"/>
              <a:buChar char="•"/>
            </a:pPr>
            <a:r>
              <a:rPr lang="az-Latn-AZ" sz="2000" dirty="0" err="1" smtClean="0">
                <a:solidFill>
                  <a:schemeClr val="accent1">
                    <a:lumMod val="50000"/>
                  </a:schemeClr>
                </a:solidFill>
                <a:latin typeface="Calibri"/>
                <a:cs typeface="Calibri"/>
              </a:rPr>
              <a:t>Honsik</a:t>
            </a:r>
            <a:r>
              <a:rPr lang="az-Latn-AZ" sz="2000" dirty="0" smtClean="0">
                <a:solidFill>
                  <a:schemeClr val="accent1">
                    <a:lumMod val="50000"/>
                  </a:schemeClr>
                </a:solidFill>
                <a:latin typeface="Calibri"/>
                <a:cs typeface="Calibri"/>
              </a:rPr>
              <a:t> Avstriyaya qarşı (18.10.1995; </a:t>
            </a:r>
            <a:r>
              <a:rPr lang="az-Latn-AZ" sz="2000" dirty="0" err="1" smtClean="0">
                <a:solidFill>
                  <a:schemeClr val="accent1">
                    <a:lumMod val="50000"/>
                  </a:schemeClr>
                </a:solidFill>
                <a:latin typeface="Calibri"/>
                <a:cs typeface="Calibri"/>
              </a:rPr>
              <a:t>İHAKs</a:t>
            </a:r>
            <a:r>
              <a:rPr lang="az-Latn-AZ" sz="2000" dirty="0" smtClean="0">
                <a:solidFill>
                  <a:schemeClr val="accent1">
                    <a:lumMod val="50000"/>
                  </a:schemeClr>
                </a:solidFill>
                <a:latin typeface="Calibri"/>
                <a:cs typeface="Calibri"/>
              </a:rPr>
              <a:t> q.)</a:t>
            </a:r>
          </a:p>
          <a:p>
            <a:pPr lvl="7" algn="just">
              <a:buFont typeface="Arial" panose="020B0604020202020204" pitchFamily="34" charset="0"/>
              <a:buChar char="•"/>
            </a:pPr>
            <a:r>
              <a:rPr lang="az-Latn-AZ" sz="2000" dirty="0" err="1" smtClean="0">
                <a:solidFill>
                  <a:schemeClr val="accent1">
                    <a:lumMod val="50000"/>
                  </a:schemeClr>
                </a:solidFill>
                <a:latin typeface="Calibri"/>
                <a:cs typeface="Calibri"/>
              </a:rPr>
              <a:t>Marais</a:t>
            </a:r>
            <a:r>
              <a:rPr lang="az-Latn-AZ" sz="2000" dirty="0" smtClean="0">
                <a:solidFill>
                  <a:schemeClr val="accent1">
                    <a:lumMod val="50000"/>
                  </a:schemeClr>
                </a:solidFill>
                <a:latin typeface="Calibri"/>
                <a:cs typeface="Calibri"/>
              </a:rPr>
              <a:t> Fransaya qarşı (24.06.1996; </a:t>
            </a:r>
            <a:r>
              <a:rPr lang="az-Latn-AZ" sz="2000" dirty="0" err="1" smtClean="0">
                <a:solidFill>
                  <a:schemeClr val="accent1">
                    <a:lumMod val="50000"/>
                  </a:schemeClr>
                </a:solidFill>
                <a:latin typeface="Calibri"/>
                <a:cs typeface="Calibri"/>
              </a:rPr>
              <a:t>İHAKs</a:t>
            </a:r>
            <a:r>
              <a:rPr lang="az-Latn-AZ" sz="2000" dirty="0" smtClean="0">
                <a:solidFill>
                  <a:schemeClr val="accent1">
                    <a:lumMod val="50000"/>
                  </a:schemeClr>
                </a:solidFill>
                <a:latin typeface="Calibri"/>
                <a:cs typeface="Calibri"/>
              </a:rPr>
              <a:t> </a:t>
            </a:r>
            <a:r>
              <a:rPr lang="az-Latn-AZ" sz="2000" dirty="0">
                <a:solidFill>
                  <a:schemeClr val="accent1">
                    <a:lumMod val="50000"/>
                  </a:schemeClr>
                </a:solidFill>
                <a:latin typeface="Calibri"/>
                <a:cs typeface="Calibri"/>
              </a:rPr>
              <a:t>q.</a:t>
            </a:r>
            <a:r>
              <a:rPr lang="az-Latn-AZ" sz="2000" dirty="0" smtClean="0">
                <a:solidFill>
                  <a:schemeClr val="accent1">
                    <a:lumMod val="50000"/>
                  </a:schemeClr>
                </a:solidFill>
                <a:latin typeface="Calibri"/>
                <a:cs typeface="Calibri"/>
              </a:rPr>
              <a:t>)</a:t>
            </a:r>
            <a:endParaRPr lang="az-Latn-AZ" sz="2000" dirty="0">
              <a:solidFill>
                <a:schemeClr val="accent1">
                  <a:lumMod val="50000"/>
                </a:schemeClr>
              </a:solidFill>
              <a:latin typeface="Calibri"/>
              <a:cs typeface="Calibri"/>
            </a:endParaRPr>
          </a:p>
          <a:p>
            <a:pPr algn="just"/>
            <a:endParaRPr lang="en-US" sz="2000" dirty="0">
              <a:solidFill>
                <a:schemeClr val="accent1">
                  <a:lumMod val="50000"/>
                </a:schemeClr>
              </a:solidFill>
              <a:latin typeface="Calibri"/>
              <a:cs typeface="Calibri"/>
            </a:endParaRPr>
          </a:p>
        </p:txBody>
      </p:sp>
      <p:sp>
        <p:nvSpPr>
          <p:cNvPr id="3" name="Title 2"/>
          <p:cNvSpPr>
            <a:spLocks noGrp="1"/>
          </p:cNvSpPr>
          <p:nvPr>
            <p:ph type="title"/>
          </p:nvPr>
        </p:nvSpPr>
        <p:spPr>
          <a:xfrm>
            <a:off x="386080" y="1849120"/>
            <a:ext cx="8229600" cy="447040"/>
          </a:xfrm>
        </p:spPr>
        <p:txBody>
          <a:bodyPr>
            <a:normAutofit fontScale="90000"/>
          </a:bodyPr>
          <a:lstStyle/>
          <a:p>
            <a:r>
              <a:rPr lang="az-Latn-AZ" sz="2800" dirty="0" smtClean="0">
                <a:latin typeface="Calibri"/>
                <a:cs typeface="Calibri"/>
              </a:rPr>
              <a:t/>
            </a:r>
            <a:br>
              <a:rPr lang="az-Latn-AZ" sz="2800" dirty="0" smtClean="0">
                <a:latin typeface="Calibri"/>
                <a:cs typeface="Calibri"/>
              </a:rPr>
            </a:br>
            <a:r>
              <a:rPr lang="az-Latn-AZ" sz="2800" dirty="0" smtClean="0">
                <a:latin typeface="Calibri"/>
                <a:cs typeface="Calibri"/>
              </a:rPr>
              <a:t/>
            </a:r>
            <a:br>
              <a:rPr lang="az-Latn-AZ" sz="2800" dirty="0" smtClean="0">
                <a:latin typeface="Calibri"/>
                <a:cs typeface="Calibri"/>
              </a:rPr>
            </a:br>
            <a:r>
              <a:rPr lang="az-Latn-AZ" sz="2800" b="1" dirty="0">
                <a:solidFill>
                  <a:schemeClr val="tx2"/>
                </a:solidFill>
                <a:latin typeface="Calibri" charset="0"/>
              </a:rPr>
              <a:t/>
            </a:r>
            <a:br>
              <a:rPr lang="az-Latn-AZ" sz="2800" b="1" dirty="0">
                <a:solidFill>
                  <a:schemeClr val="tx2"/>
                </a:solidFill>
                <a:latin typeface="Calibri" charset="0"/>
              </a:rPr>
            </a:br>
            <a:r>
              <a:rPr lang="az-Latn-AZ" sz="2800" dirty="0" smtClean="0">
                <a:solidFill>
                  <a:schemeClr val="tx2"/>
                </a:solidFill>
                <a:latin typeface="Calibri"/>
                <a:cs typeface="Calibri"/>
              </a:rPr>
              <a:t/>
            </a:r>
            <a:br>
              <a:rPr lang="az-Latn-AZ" sz="2800" dirty="0" smtClean="0">
                <a:solidFill>
                  <a:schemeClr val="tx2"/>
                </a:solidFill>
                <a:latin typeface="Calibri"/>
                <a:cs typeface="Calibri"/>
              </a:rPr>
            </a:br>
            <a:r>
              <a:rPr lang="az-Latn-AZ" sz="2800" b="1" dirty="0" smtClean="0">
                <a:solidFill>
                  <a:schemeClr val="accent1">
                    <a:lumMod val="50000"/>
                  </a:schemeClr>
                </a:solidFill>
                <a:latin typeface="Calibri"/>
                <a:cs typeface="Calibri"/>
              </a:rPr>
              <a:t>Konvensiyanın müdafiəsini istisna edən yanaşma</a:t>
            </a:r>
            <a:r>
              <a:rPr lang="en-US" sz="2800" b="1" dirty="0">
                <a:solidFill>
                  <a:schemeClr val="accent1">
                    <a:lumMod val="50000"/>
                  </a:schemeClr>
                </a:solidFill>
                <a:latin typeface="Calibri"/>
                <a:cs typeface="Calibri"/>
              </a:rPr>
              <a:t/>
            </a:r>
            <a:br>
              <a:rPr lang="en-US" sz="2800" b="1" dirty="0">
                <a:solidFill>
                  <a:schemeClr val="accent1">
                    <a:lumMod val="50000"/>
                  </a:schemeClr>
                </a:solidFill>
                <a:latin typeface="Calibri"/>
                <a:cs typeface="Calibri"/>
              </a:rPr>
            </a:br>
            <a:endParaRPr lang="en-US" sz="2800" b="1" dirty="0">
              <a:solidFill>
                <a:schemeClr val="accent1">
                  <a:lumMod val="50000"/>
                </a:schemeClr>
              </a:solidFill>
              <a:latin typeface="Calibri"/>
              <a:cs typeface="Calibri"/>
            </a:endParaRPr>
          </a:p>
        </p:txBody>
      </p:sp>
      <p:sp>
        <p:nvSpPr>
          <p:cNvPr id="4"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3200" b="1" cap="all" dirty="0" smtClean="0">
                <a:ln w="0"/>
                <a:solidFill>
                  <a:schemeClr val="bg1"/>
                </a:solidFill>
                <a:effectLst>
                  <a:reflection blurRad="12700" stA="50000" endPos="50000" dist="5000" dir="5400000" sy="-100000" rotWithShape="0"/>
                </a:effectLst>
                <a:latin typeface="Calibri" charset="0"/>
              </a:rPr>
              <a:t>Nİ</a:t>
            </a:r>
            <a:r>
              <a:rPr lang="en-GB" sz="3200" b="1" cap="all" dirty="0" smtClean="0">
                <a:ln w="0"/>
                <a:solidFill>
                  <a:schemeClr val="bg1"/>
                </a:solidFill>
                <a:effectLst>
                  <a:reflection blurRad="12700" stA="50000" endPos="50000" dist="5000" dir="5400000" sy="-100000" rotWithShape="0"/>
                </a:effectLst>
                <a:latin typeface="Calibri" charset="0"/>
              </a:rPr>
              <a:t>fr</a:t>
            </a:r>
            <a:r>
              <a:rPr lang="az-Latn-AZ" sz="3200" b="1" cap="all" dirty="0" smtClean="0">
                <a:ln w="0"/>
                <a:solidFill>
                  <a:schemeClr val="bg1"/>
                </a:solidFill>
                <a:effectLst>
                  <a:reflection blurRad="12700" stA="50000" endPos="50000" dist="5000" dir="5400000" sy="-100000" rotWithShape="0"/>
                </a:effectLst>
                <a:latin typeface="Calibri" charset="0"/>
              </a:rPr>
              <a:t>ət Nİtqİ </a:t>
            </a:r>
            <a:r>
              <a:rPr lang="az-Latn-AZ" sz="3200" b="1" cap="all" dirty="0" err="1" smtClean="0">
                <a:ln w="0"/>
                <a:solidFill>
                  <a:schemeClr val="bg1"/>
                </a:solidFill>
                <a:effectLst>
                  <a:reflection blurRad="12700" stA="50000" endPos="50000" dist="5000" dir="5400000" sy="-100000" rotWithShape="0"/>
                </a:effectLst>
                <a:latin typeface="Calibri" charset="0"/>
              </a:rPr>
              <a:t>sahəSİndə</a:t>
            </a:r>
            <a:r>
              <a:rPr lang="az-Latn-AZ" sz="3200" b="1" cap="all" dirty="0" smtClean="0">
                <a:ln w="0"/>
                <a:solidFill>
                  <a:schemeClr val="bg1"/>
                </a:solidFill>
                <a:effectLst>
                  <a:reflection blurRad="12700" stA="50000" endPos="50000" dist="5000" dir="5400000" sy="-100000" rotWithShape="0"/>
                </a:effectLst>
                <a:latin typeface="Calibri" charset="0"/>
              </a:rPr>
              <a:t> AİHM-</a:t>
            </a:r>
            <a:r>
              <a:rPr lang="az-Latn-AZ" sz="3200" b="1" cap="all" dirty="0" err="1" smtClean="0">
                <a:ln w="0"/>
                <a:solidFill>
                  <a:schemeClr val="bg1"/>
                </a:solidFill>
                <a:effectLst>
                  <a:reflection blurRad="12700" stA="50000" endPos="50000" dist="5000" dir="5400000" sy="-100000" rotWithShape="0"/>
                </a:effectLst>
                <a:latin typeface="Calibri" charset="0"/>
              </a:rPr>
              <a:t>nİn</a:t>
            </a:r>
            <a:r>
              <a:rPr lang="az-Latn-AZ" sz="3200" b="1" cap="all" dirty="0" smtClean="0">
                <a:ln w="0"/>
                <a:solidFill>
                  <a:schemeClr val="bg1"/>
                </a:solidFill>
                <a:effectLst>
                  <a:reflection blurRad="12700" stA="50000" endPos="50000" dist="5000" dir="5400000" sy="-100000" rotWithShape="0"/>
                </a:effectLst>
                <a:latin typeface="Calibri" charset="0"/>
              </a:rPr>
              <a:t> </a:t>
            </a:r>
            <a:r>
              <a:rPr lang="az-Latn-AZ" sz="3200" b="1" cap="all" dirty="0" err="1" smtClean="0">
                <a:ln w="0"/>
                <a:solidFill>
                  <a:schemeClr val="bg1"/>
                </a:solidFill>
                <a:effectLst>
                  <a:reflection blurRad="12700" stA="50000" endPos="50000" dist="5000" dir="5400000" sy="-100000" rotWithShape="0"/>
                </a:effectLst>
                <a:latin typeface="Calibri" charset="0"/>
              </a:rPr>
              <a:t>presedentlərİ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58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0307" y="1930400"/>
            <a:ext cx="8078893" cy="4683760"/>
          </a:xfrm>
        </p:spPr>
        <p:txBody>
          <a:bodyPr>
            <a:noAutofit/>
          </a:bodyPr>
          <a:lstStyle/>
          <a:p>
            <a:pPr algn="just"/>
            <a:endParaRPr lang="az-Latn-AZ" b="1" dirty="0" smtClean="0">
              <a:latin typeface="Calibri"/>
              <a:cs typeface="Calibri"/>
            </a:endParaRPr>
          </a:p>
          <a:p>
            <a:pPr algn="just"/>
            <a:endParaRPr lang="az-Latn-AZ" b="1" dirty="0" smtClean="0">
              <a:latin typeface="Calibri"/>
              <a:cs typeface="Calibri"/>
            </a:endParaRPr>
          </a:p>
          <a:p>
            <a:pPr algn="just"/>
            <a:r>
              <a:rPr lang="az-Latn-AZ" b="1" dirty="0" smtClean="0">
                <a:latin typeface="Calibri"/>
                <a:cs typeface="Calibri"/>
              </a:rPr>
              <a:t>İrsi Nifrət </a:t>
            </a:r>
          </a:p>
          <a:p>
            <a:pPr lvl="7" algn="just">
              <a:buFont typeface="Arial" panose="020B0604020202020204" pitchFamily="34" charset="0"/>
              <a:buChar char="•"/>
            </a:pPr>
            <a:r>
              <a:rPr lang="az-Latn-AZ" sz="2000" dirty="0" err="1" smtClean="0">
                <a:solidFill>
                  <a:schemeClr val="accent1">
                    <a:lumMod val="50000"/>
                  </a:schemeClr>
                </a:solidFill>
                <a:latin typeface="Calibri"/>
                <a:cs typeface="Calibri"/>
              </a:rPr>
              <a:t>Glimmerveen</a:t>
            </a:r>
            <a:r>
              <a:rPr lang="az-Latn-AZ" sz="2000" dirty="0" smtClean="0">
                <a:solidFill>
                  <a:schemeClr val="accent1">
                    <a:lumMod val="50000"/>
                  </a:schemeClr>
                </a:solidFill>
                <a:latin typeface="Calibri"/>
                <a:cs typeface="Calibri"/>
              </a:rPr>
              <a:t> və </a:t>
            </a:r>
            <a:r>
              <a:rPr lang="az-Latn-AZ" sz="2000" dirty="0" err="1" smtClean="0">
                <a:solidFill>
                  <a:schemeClr val="accent1">
                    <a:lumMod val="50000"/>
                  </a:schemeClr>
                </a:solidFill>
                <a:latin typeface="Calibri"/>
                <a:cs typeface="Calibri"/>
              </a:rPr>
              <a:t>Hagenbeek</a:t>
            </a:r>
            <a:r>
              <a:rPr lang="az-Latn-AZ" sz="2000" dirty="0" smtClean="0">
                <a:solidFill>
                  <a:schemeClr val="accent1">
                    <a:lumMod val="50000"/>
                  </a:schemeClr>
                </a:solidFill>
                <a:latin typeface="Calibri"/>
                <a:cs typeface="Calibri"/>
              </a:rPr>
              <a:t> Niderlanda qarşı (24.06.2003; </a:t>
            </a:r>
            <a:r>
              <a:rPr lang="az-Latn-AZ" sz="2000" dirty="0" err="1" smtClean="0">
                <a:solidFill>
                  <a:schemeClr val="accent1">
                    <a:lumMod val="50000"/>
                  </a:schemeClr>
                </a:solidFill>
                <a:latin typeface="Calibri"/>
                <a:cs typeface="Calibri"/>
              </a:rPr>
              <a:t>İHAKs</a:t>
            </a:r>
            <a:r>
              <a:rPr lang="az-Latn-AZ" sz="2000" dirty="0" smtClean="0">
                <a:solidFill>
                  <a:schemeClr val="accent1">
                    <a:lumMod val="50000"/>
                  </a:schemeClr>
                </a:solidFill>
                <a:latin typeface="Calibri"/>
                <a:cs typeface="Calibri"/>
              </a:rPr>
              <a:t> q.) </a:t>
            </a:r>
          </a:p>
          <a:p>
            <a:pPr algn="just"/>
            <a:r>
              <a:rPr lang="az-Latn-AZ" b="1" dirty="0" smtClean="0">
                <a:latin typeface="Calibri"/>
                <a:cs typeface="Calibri"/>
              </a:rPr>
              <a:t>Dini Nifrət</a:t>
            </a:r>
          </a:p>
          <a:p>
            <a:pPr lvl="7" algn="just">
              <a:buFont typeface="Arial" panose="020B0604020202020204" pitchFamily="34" charset="0"/>
              <a:buChar char="•"/>
            </a:pPr>
            <a:r>
              <a:rPr lang="az-Latn-AZ" sz="2000" dirty="0" err="1" smtClean="0">
                <a:solidFill>
                  <a:schemeClr val="accent1">
                    <a:lumMod val="50000"/>
                  </a:schemeClr>
                </a:solidFill>
                <a:latin typeface="Calibri"/>
                <a:cs typeface="Calibri"/>
              </a:rPr>
              <a:t>Nor</a:t>
            </a:r>
            <a:r>
              <a:rPr lang="en-GB" sz="2000" dirty="0" smtClean="0">
                <a:solidFill>
                  <a:schemeClr val="accent1">
                    <a:lumMod val="50000"/>
                  </a:schemeClr>
                </a:solidFill>
                <a:latin typeface="Calibri"/>
                <a:cs typeface="Calibri"/>
              </a:rPr>
              <a:t>wood </a:t>
            </a:r>
            <a:r>
              <a:rPr lang="az-Latn-AZ" sz="2000" dirty="0" smtClean="0">
                <a:solidFill>
                  <a:schemeClr val="accent1">
                    <a:lumMod val="50000"/>
                  </a:schemeClr>
                </a:solidFill>
                <a:latin typeface="Calibri"/>
                <a:cs typeface="Calibri"/>
              </a:rPr>
              <a:t>Birləşmiş Krallığa qarşı (16.11.2004; </a:t>
            </a:r>
            <a:r>
              <a:rPr lang="az-Latn-AZ" sz="2000" dirty="0" err="1" smtClean="0">
                <a:solidFill>
                  <a:schemeClr val="accent1">
                    <a:lumMod val="50000"/>
                  </a:schemeClr>
                </a:solidFill>
                <a:latin typeface="Calibri"/>
                <a:cs typeface="Calibri"/>
              </a:rPr>
              <a:t>q.b.q</a:t>
            </a:r>
            <a:r>
              <a:rPr lang="az-Latn-AZ" sz="2000" dirty="0" smtClean="0">
                <a:solidFill>
                  <a:schemeClr val="accent1">
                    <a:lumMod val="50000"/>
                  </a:schemeClr>
                </a:solidFill>
                <a:latin typeface="Calibri"/>
                <a:cs typeface="Calibri"/>
              </a:rPr>
              <a:t>.)</a:t>
            </a:r>
          </a:p>
          <a:p>
            <a:pPr algn="just"/>
            <a:endParaRPr lang="az-Latn-AZ" sz="2000" dirty="0" smtClean="0">
              <a:solidFill>
                <a:schemeClr val="accent1">
                  <a:lumMod val="50000"/>
                </a:schemeClr>
              </a:solidFill>
              <a:latin typeface="Calibri"/>
              <a:cs typeface="Calibri"/>
            </a:endParaRPr>
          </a:p>
          <a:p>
            <a:pPr algn="just"/>
            <a:r>
              <a:rPr lang="az-Latn-AZ" b="1" dirty="0" smtClean="0">
                <a:latin typeface="Calibri"/>
                <a:cs typeface="Calibri"/>
              </a:rPr>
              <a:t>Demokratik qaydaya təhlükə</a:t>
            </a:r>
            <a:r>
              <a:rPr lang="az-Latn-AZ" sz="2000" dirty="0" smtClean="0">
                <a:latin typeface="Calibri"/>
                <a:cs typeface="Calibri"/>
              </a:rPr>
              <a:t>	</a:t>
            </a:r>
          </a:p>
          <a:p>
            <a:pPr lvl="7" algn="just">
              <a:buFont typeface="Arial" panose="020B0604020202020204" pitchFamily="34" charset="0"/>
              <a:buChar char="•"/>
            </a:pPr>
            <a:r>
              <a:rPr lang="az-Latn-AZ" sz="2000" dirty="0" smtClean="0">
                <a:solidFill>
                  <a:schemeClr val="accent1">
                    <a:lumMod val="50000"/>
                  </a:schemeClr>
                </a:solidFill>
                <a:latin typeface="Calibri"/>
                <a:cs typeface="Calibri"/>
              </a:rPr>
              <a:t>Almaniyanın Kommunist Partiyası Almaniyaya qarşı (20.07.1957; </a:t>
            </a:r>
            <a:r>
              <a:rPr lang="az-Latn-AZ" sz="2000" dirty="0" err="1">
                <a:solidFill>
                  <a:schemeClr val="accent1">
                    <a:lumMod val="50000"/>
                  </a:schemeClr>
                </a:solidFill>
                <a:latin typeface="Calibri"/>
                <a:cs typeface="Calibri"/>
              </a:rPr>
              <a:t>İHAKs</a:t>
            </a:r>
            <a:r>
              <a:rPr lang="az-Latn-AZ" sz="2000" dirty="0">
                <a:solidFill>
                  <a:schemeClr val="accent1">
                    <a:lumMod val="50000"/>
                  </a:schemeClr>
                </a:solidFill>
                <a:latin typeface="Calibri"/>
                <a:cs typeface="Calibri"/>
              </a:rPr>
              <a:t> q</a:t>
            </a:r>
            <a:r>
              <a:rPr lang="az-Latn-AZ" sz="2000" dirty="0" smtClean="0">
                <a:solidFill>
                  <a:schemeClr val="accent1">
                    <a:lumMod val="50000"/>
                  </a:schemeClr>
                </a:solidFill>
                <a:latin typeface="Calibri"/>
                <a:cs typeface="Calibri"/>
              </a:rPr>
              <a:t>.)</a:t>
            </a:r>
          </a:p>
          <a:p>
            <a:pPr lvl="7" algn="just">
              <a:buFont typeface="Arial" panose="020B0604020202020204" pitchFamily="34" charset="0"/>
              <a:buChar char="•"/>
            </a:pPr>
            <a:r>
              <a:rPr lang="az-Latn-AZ" sz="2000" dirty="0" err="1" smtClean="0">
                <a:solidFill>
                  <a:schemeClr val="accent1">
                    <a:lumMod val="50000"/>
                  </a:schemeClr>
                </a:solidFill>
                <a:latin typeface="Calibri"/>
                <a:cs typeface="Calibri"/>
              </a:rPr>
              <a:t>Schimanek</a:t>
            </a:r>
            <a:r>
              <a:rPr lang="az-Latn-AZ" sz="2000" dirty="0" smtClean="0">
                <a:solidFill>
                  <a:schemeClr val="accent1">
                    <a:lumMod val="50000"/>
                  </a:schemeClr>
                </a:solidFill>
                <a:latin typeface="Calibri"/>
                <a:cs typeface="Calibri"/>
              </a:rPr>
              <a:t> Avstriyaya qarşı (01.02.2000; </a:t>
            </a:r>
            <a:r>
              <a:rPr lang="az-Latn-AZ" sz="2000" dirty="0" err="1">
                <a:solidFill>
                  <a:schemeClr val="accent1">
                    <a:lumMod val="50000"/>
                  </a:schemeClr>
                </a:solidFill>
                <a:latin typeface="Calibri"/>
                <a:cs typeface="Calibri"/>
              </a:rPr>
              <a:t>q.b.q</a:t>
            </a:r>
            <a:r>
              <a:rPr lang="az-Latn-AZ" sz="2000" dirty="0">
                <a:solidFill>
                  <a:schemeClr val="accent1">
                    <a:lumMod val="50000"/>
                  </a:schemeClr>
                </a:solidFill>
                <a:latin typeface="Calibri"/>
                <a:cs typeface="Calibri"/>
              </a:rPr>
              <a:t>.)</a:t>
            </a:r>
          </a:p>
          <a:p>
            <a:pPr lvl="7" algn="just">
              <a:buFont typeface="Arial" panose="020B0604020202020204" pitchFamily="34" charset="0"/>
              <a:buChar char="•"/>
            </a:pPr>
            <a:endParaRPr lang="az-Latn-AZ" sz="2000" dirty="0">
              <a:latin typeface="Calibri"/>
              <a:cs typeface="Calibri"/>
            </a:endParaRPr>
          </a:p>
          <a:p>
            <a:pPr algn="just"/>
            <a:endParaRPr lang="az-Latn-AZ" sz="2000" dirty="0" smtClean="0">
              <a:latin typeface="Calibri"/>
              <a:cs typeface="Calibri"/>
            </a:endParaRPr>
          </a:p>
          <a:p>
            <a:pPr algn="just"/>
            <a:endParaRPr lang="en-US" sz="2000" dirty="0">
              <a:latin typeface="Calibri"/>
              <a:cs typeface="Calibri"/>
            </a:endParaRPr>
          </a:p>
        </p:txBody>
      </p:sp>
      <p:sp>
        <p:nvSpPr>
          <p:cNvPr id="7" name="Title 2"/>
          <p:cNvSpPr>
            <a:spLocks noGrp="1"/>
          </p:cNvSpPr>
          <p:nvPr>
            <p:ph type="title"/>
          </p:nvPr>
        </p:nvSpPr>
        <p:spPr>
          <a:xfrm>
            <a:off x="233680" y="2067560"/>
            <a:ext cx="8229600" cy="355600"/>
          </a:xfrm>
        </p:spPr>
        <p:txBody>
          <a:bodyPr>
            <a:normAutofit fontScale="90000"/>
          </a:bodyPr>
          <a:lstStyle/>
          <a:p>
            <a:r>
              <a:rPr lang="az-Latn-AZ" sz="2800" dirty="0" smtClean="0">
                <a:latin typeface="Calibri"/>
                <a:cs typeface="Calibri"/>
              </a:rPr>
              <a:t/>
            </a:r>
            <a:br>
              <a:rPr lang="az-Latn-AZ" sz="2800" dirty="0" smtClean="0">
                <a:latin typeface="Calibri"/>
                <a:cs typeface="Calibri"/>
              </a:rPr>
            </a:br>
            <a:r>
              <a:rPr lang="az-Latn-AZ" sz="2800" dirty="0" smtClean="0">
                <a:latin typeface="Calibri"/>
                <a:cs typeface="Calibri"/>
              </a:rPr>
              <a:t/>
            </a:r>
            <a:br>
              <a:rPr lang="az-Latn-AZ" sz="2800" dirty="0" smtClean="0">
                <a:latin typeface="Calibri"/>
                <a:cs typeface="Calibri"/>
              </a:rPr>
            </a:br>
            <a:r>
              <a:rPr lang="az-Latn-AZ" sz="2800" b="1" dirty="0" smtClean="0">
                <a:solidFill>
                  <a:schemeClr val="accent1">
                    <a:lumMod val="50000"/>
                  </a:schemeClr>
                </a:solidFill>
                <a:latin typeface="Calibri"/>
                <a:cs typeface="Calibri"/>
              </a:rPr>
              <a:t>Konvensiyanın müdafiəsini istisna edən yanaşma</a:t>
            </a:r>
            <a:r>
              <a:rPr lang="en-US" sz="2800" b="1" dirty="0">
                <a:solidFill>
                  <a:schemeClr val="accent1">
                    <a:lumMod val="50000"/>
                  </a:schemeClr>
                </a:solidFill>
                <a:latin typeface="Calibri"/>
                <a:cs typeface="Calibri"/>
              </a:rPr>
              <a:t/>
            </a:r>
            <a:br>
              <a:rPr lang="en-US" sz="2800" b="1" dirty="0">
                <a:solidFill>
                  <a:schemeClr val="accent1">
                    <a:lumMod val="50000"/>
                  </a:schemeClr>
                </a:solidFill>
                <a:latin typeface="Calibri"/>
                <a:cs typeface="Calibri"/>
              </a:rPr>
            </a:br>
            <a:endParaRPr lang="en-US" sz="2800" b="1" dirty="0">
              <a:solidFill>
                <a:schemeClr val="accent1">
                  <a:lumMod val="50000"/>
                </a:schemeClr>
              </a:solidFill>
              <a:latin typeface="Calibri"/>
              <a:cs typeface="Calibri"/>
            </a:endParaRPr>
          </a:p>
        </p:txBody>
      </p:sp>
      <p:sp>
        <p:nvSpPr>
          <p:cNvPr id="8"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3200" b="1" cap="all" dirty="0" smtClean="0">
                <a:ln w="0"/>
                <a:solidFill>
                  <a:schemeClr val="bg1"/>
                </a:solidFill>
                <a:effectLst>
                  <a:reflection blurRad="12700" stA="50000" endPos="50000" dist="5000" dir="5400000" sy="-100000" rotWithShape="0"/>
                </a:effectLst>
                <a:latin typeface="Calibri" charset="0"/>
              </a:rPr>
              <a:t>Nİ</a:t>
            </a:r>
            <a:r>
              <a:rPr lang="en-GB" sz="3200" b="1" cap="all" dirty="0" smtClean="0">
                <a:ln w="0"/>
                <a:solidFill>
                  <a:schemeClr val="bg1"/>
                </a:solidFill>
                <a:effectLst>
                  <a:reflection blurRad="12700" stA="50000" endPos="50000" dist="5000" dir="5400000" sy="-100000" rotWithShape="0"/>
                </a:effectLst>
                <a:latin typeface="Calibri" charset="0"/>
              </a:rPr>
              <a:t>fr</a:t>
            </a:r>
            <a:r>
              <a:rPr lang="az-Latn-AZ" sz="3200" b="1" cap="all" dirty="0" smtClean="0">
                <a:ln w="0"/>
                <a:solidFill>
                  <a:schemeClr val="bg1"/>
                </a:solidFill>
                <a:effectLst>
                  <a:reflection blurRad="12700" stA="50000" endPos="50000" dist="5000" dir="5400000" sy="-100000" rotWithShape="0"/>
                </a:effectLst>
                <a:latin typeface="Calibri" charset="0"/>
              </a:rPr>
              <a:t>ət Nİtqİ </a:t>
            </a:r>
            <a:r>
              <a:rPr lang="az-Latn-AZ" sz="3200" b="1" cap="all" dirty="0" err="1" smtClean="0">
                <a:ln w="0"/>
                <a:solidFill>
                  <a:schemeClr val="bg1"/>
                </a:solidFill>
                <a:effectLst>
                  <a:reflection blurRad="12700" stA="50000" endPos="50000" dist="5000" dir="5400000" sy="-100000" rotWithShape="0"/>
                </a:effectLst>
                <a:latin typeface="Calibri" charset="0"/>
              </a:rPr>
              <a:t>sahəSİndə</a:t>
            </a:r>
            <a:r>
              <a:rPr lang="az-Latn-AZ" sz="3200" b="1" cap="all" dirty="0" smtClean="0">
                <a:ln w="0"/>
                <a:solidFill>
                  <a:schemeClr val="bg1"/>
                </a:solidFill>
                <a:effectLst>
                  <a:reflection blurRad="12700" stA="50000" endPos="50000" dist="5000" dir="5400000" sy="-100000" rotWithShape="0"/>
                </a:effectLst>
                <a:latin typeface="Calibri" charset="0"/>
              </a:rPr>
              <a:t> AİHM-</a:t>
            </a:r>
            <a:r>
              <a:rPr lang="az-Latn-AZ" sz="3200" b="1" cap="all" dirty="0" err="1" smtClean="0">
                <a:ln w="0"/>
                <a:solidFill>
                  <a:schemeClr val="bg1"/>
                </a:solidFill>
                <a:effectLst>
                  <a:reflection blurRad="12700" stA="50000" endPos="50000" dist="5000" dir="5400000" sy="-100000" rotWithShape="0"/>
                </a:effectLst>
                <a:latin typeface="Calibri" charset="0"/>
              </a:rPr>
              <a:t>nİn</a:t>
            </a:r>
            <a:r>
              <a:rPr lang="az-Latn-AZ" sz="3200" b="1" cap="all" dirty="0" smtClean="0">
                <a:ln w="0"/>
                <a:solidFill>
                  <a:schemeClr val="bg1"/>
                </a:solidFill>
                <a:effectLst>
                  <a:reflection blurRad="12700" stA="50000" endPos="50000" dist="5000" dir="5400000" sy="-100000" rotWithShape="0"/>
                </a:effectLst>
                <a:latin typeface="Calibri" charset="0"/>
              </a:rPr>
              <a:t> </a:t>
            </a:r>
            <a:r>
              <a:rPr lang="az-Latn-AZ" sz="3200" b="1" cap="all" dirty="0" err="1" smtClean="0">
                <a:ln w="0"/>
                <a:solidFill>
                  <a:schemeClr val="bg1"/>
                </a:solidFill>
                <a:effectLst>
                  <a:reflection blurRad="12700" stA="50000" endPos="50000" dist="5000" dir="5400000" sy="-100000" rotWithShape="0"/>
                </a:effectLst>
                <a:latin typeface="Calibri" charset="0"/>
              </a:rPr>
              <a:t>presedentlərİ</a:t>
            </a:r>
            <a:r>
              <a:rPr lang="az-Latn-AZ" sz="3200" b="1" cap="all" dirty="0" smtClean="0">
                <a:ln w="0"/>
                <a:solidFill>
                  <a:schemeClr val="bg1"/>
                </a:solidFill>
                <a:effectLst>
                  <a:reflection blurRad="12700" stA="50000" endPos="50000" dist="5000" dir="5400000" sy="-100000" rotWithShape="0"/>
                </a:effectLst>
                <a:latin typeface="Calibri" charset="0"/>
              </a:rPr>
              <a:t> (İ)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298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06320"/>
            <a:ext cx="8078893" cy="4140899"/>
          </a:xfrm>
        </p:spPr>
        <p:txBody>
          <a:bodyPr>
            <a:noAutofit/>
          </a:bodyPr>
          <a:lstStyle/>
          <a:p>
            <a:pPr algn="just"/>
            <a:endParaRPr lang="az-Latn-AZ" sz="1600" b="1" dirty="0" smtClean="0">
              <a:latin typeface="Calibri"/>
              <a:cs typeface="Calibri"/>
            </a:endParaRPr>
          </a:p>
          <a:p>
            <a:pPr algn="just"/>
            <a:endParaRPr lang="az-Latn-AZ" sz="1600" b="1" dirty="0" smtClean="0">
              <a:latin typeface="Calibri"/>
              <a:cs typeface="Calibri"/>
            </a:endParaRPr>
          </a:p>
          <a:p>
            <a:pPr algn="just"/>
            <a:r>
              <a:rPr lang="az-Latn-AZ" sz="1600" b="1" dirty="0" smtClean="0">
                <a:latin typeface="Calibri"/>
                <a:cs typeface="Calibri"/>
              </a:rPr>
              <a:t>Düşmənçiliyə və Zorakılığa </a:t>
            </a:r>
            <a:r>
              <a:rPr lang="az-Latn-AZ" sz="1600" b="1" dirty="0" err="1" smtClean="0">
                <a:latin typeface="Calibri"/>
                <a:cs typeface="Calibri"/>
              </a:rPr>
              <a:t>Təhriketmə</a:t>
            </a:r>
            <a:endParaRPr lang="az-Latn-AZ" sz="1600" b="1" dirty="0" smtClean="0">
              <a:latin typeface="Calibri"/>
              <a:cs typeface="Calibri"/>
            </a:endParaRPr>
          </a:p>
          <a:p>
            <a:pPr lvl="7" algn="just">
              <a:buFont typeface="Arial" panose="020B0604020202020204" pitchFamily="34" charset="0"/>
              <a:buChar char="•"/>
            </a:pPr>
            <a:r>
              <a:rPr lang="az-Latn-AZ" sz="1600" b="1" dirty="0" err="1" smtClean="0">
                <a:solidFill>
                  <a:schemeClr val="accent1">
                    <a:lumMod val="50000"/>
                  </a:schemeClr>
                </a:solidFill>
                <a:latin typeface="Calibri"/>
                <a:cs typeface="Calibri"/>
              </a:rPr>
              <a:t>Sürek</a:t>
            </a:r>
            <a:r>
              <a:rPr lang="az-Latn-AZ" sz="1600" b="1" dirty="0" smtClean="0">
                <a:solidFill>
                  <a:schemeClr val="accent1">
                    <a:lumMod val="50000"/>
                  </a:schemeClr>
                </a:solidFill>
                <a:latin typeface="Calibri"/>
                <a:cs typeface="Calibri"/>
              </a:rPr>
              <a:t> </a:t>
            </a:r>
            <a:r>
              <a:rPr lang="az-Latn-AZ" sz="1600" b="1" dirty="0" err="1" smtClean="0">
                <a:solidFill>
                  <a:schemeClr val="accent1">
                    <a:lumMod val="50000"/>
                  </a:schemeClr>
                </a:solidFill>
                <a:latin typeface="Calibri"/>
                <a:cs typeface="Calibri"/>
              </a:rPr>
              <a:t>Türkiyyəyə</a:t>
            </a:r>
            <a:r>
              <a:rPr lang="az-Latn-AZ" sz="1600" b="1" dirty="0" smtClean="0">
                <a:solidFill>
                  <a:schemeClr val="accent1">
                    <a:lumMod val="50000"/>
                  </a:schemeClr>
                </a:solidFill>
                <a:latin typeface="Calibri"/>
                <a:cs typeface="Calibri"/>
              </a:rPr>
              <a:t> qarşı (08.07.1999; </a:t>
            </a:r>
            <a:r>
              <a:rPr lang="az-Latn-AZ" sz="1600" b="1" dirty="0" err="1" smtClean="0">
                <a:solidFill>
                  <a:schemeClr val="accent1">
                    <a:lumMod val="50000"/>
                  </a:schemeClr>
                </a:solidFill>
                <a:latin typeface="Calibri"/>
                <a:cs typeface="Calibri"/>
              </a:rPr>
              <a:t>B.P.q</a:t>
            </a:r>
            <a:r>
              <a:rPr lang="az-Latn-AZ" sz="1600" b="1" dirty="0" smtClean="0">
                <a:solidFill>
                  <a:schemeClr val="accent1">
                    <a:lumMod val="50000"/>
                  </a:schemeClr>
                </a:solidFill>
                <a:latin typeface="Calibri"/>
                <a:cs typeface="Calibri"/>
              </a:rPr>
              <a:t>.)</a:t>
            </a:r>
          </a:p>
          <a:p>
            <a:pPr lvl="7" algn="just">
              <a:buFont typeface="Arial" panose="020B0604020202020204" pitchFamily="34" charset="0"/>
              <a:buChar char="•"/>
            </a:pPr>
            <a:r>
              <a:rPr lang="az-Latn-AZ" sz="1600" b="1" dirty="0" smtClean="0">
                <a:solidFill>
                  <a:schemeClr val="accent1">
                    <a:lumMod val="50000"/>
                  </a:schemeClr>
                </a:solidFill>
                <a:latin typeface="Calibri"/>
                <a:cs typeface="Calibri"/>
              </a:rPr>
              <a:t>Gündüz </a:t>
            </a:r>
            <a:r>
              <a:rPr lang="az-Latn-AZ" sz="1600" b="1" dirty="0" err="1" smtClean="0">
                <a:solidFill>
                  <a:schemeClr val="accent1">
                    <a:lumMod val="50000"/>
                  </a:schemeClr>
                </a:solidFill>
                <a:latin typeface="Calibri"/>
                <a:cs typeface="Calibri"/>
              </a:rPr>
              <a:t>Türkiyyəyə</a:t>
            </a:r>
            <a:r>
              <a:rPr lang="az-Latn-AZ" sz="1600" b="1" dirty="0" smtClean="0">
                <a:solidFill>
                  <a:schemeClr val="accent1">
                    <a:lumMod val="50000"/>
                  </a:schemeClr>
                </a:solidFill>
                <a:latin typeface="Calibri"/>
                <a:cs typeface="Calibri"/>
              </a:rPr>
              <a:t> qarşı (13.11.2003; </a:t>
            </a:r>
            <a:r>
              <a:rPr lang="az-Latn-AZ" sz="1600" b="1" dirty="0" err="1" smtClean="0">
                <a:solidFill>
                  <a:schemeClr val="accent1">
                    <a:lumMod val="50000"/>
                  </a:schemeClr>
                </a:solidFill>
                <a:latin typeface="Calibri"/>
                <a:cs typeface="Calibri"/>
              </a:rPr>
              <a:t>q.b.q</a:t>
            </a:r>
            <a:r>
              <a:rPr lang="az-Latn-AZ" sz="1600" b="1" dirty="0" smtClean="0">
                <a:solidFill>
                  <a:schemeClr val="accent1">
                    <a:lumMod val="50000"/>
                  </a:schemeClr>
                </a:solidFill>
                <a:latin typeface="Calibri"/>
                <a:cs typeface="Calibri"/>
              </a:rPr>
              <a:t>.) </a:t>
            </a:r>
          </a:p>
          <a:p>
            <a:pPr lvl="7" algn="just">
              <a:buFont typeface="Arial" panose="020B0604020202020204" pitchFamily="34" charset="0"/>
              <a:buChar char="•"/>
            </a:pPr>
            <a:r>
              <a:rPr lang="az-Latn-AZ" sz="1600" b="1" dirty="0" smtClean="0">
                <a:solidFill>
                  <a:schemeClr val="accent1">
                    <a:lumMod val="50000"/>
                  </a:schemeClr>
                </a:solidFill>
                <a:latin typeface="Calibri"/>
                <a:cs typeface="Calibri"/>
              </a:rPr>
              <a:t>Gündüz </a:t>
            </a:r>
            <a:r>
              <a:rPr lang="az-Latn-AZ" sz="1600" b="1" dirty="0" err="1">
                <a:solidFill>
                  <a:schemeClr val="accent1">
                    <a:lumMod val="50000"/>
                  </a:schemeClr>
                </a:solidFill>
                <a:latin typeface="Calibri"/>
                <a:cs typeface="Calibri"/>
              </a:rPr>
              <a:t>Türkiyyəyə</a:t>
            </a:r>
            <a:r>
              <a:rPr lang="az-Latn-AZ" sz="1600" b="1" dirty="0">
                <a:solidFill>
                  <a:schemeClr val="accent1">
                    <a:lumMod val="50000"/>
                  </a:schemeClr>
                </a:solidFill>
                <a:latin typeface="Calibri"/>
                <a:cs typeface="Calibri"/>
              </a:rPr>
              <a:t> qarşı </a:t>
            </a:r>
            <a:r>
              <a:rPr lang="az-Latn-AZ" sz="1600" b="1" dirty="0" smtClean="0">
                <a:solidFill>
                  <a:schemeClr val="accent1">
                    <a:lumMod val="50000"/>
                  </a:schemeClr>
                </a:solidFill>
                <a:latin typeface="Calibri"/>
                <a:cs typeface="Calibri"/>
              </a:rPr>
              <a:t>(04.12.2003) </a:t>
            </a:r>
            <a:endParaRPr lang="az-Latn-AZ" sz="1600" b="1" dirty="0">
              <a:solidFill>
                <a:schemeClr val="accent1">
                  <a:lumMod val="50000"/>
                </a:schemeClr>
              </a:solidFill>
              <a:latin typeface="Calibri"/>
              <a:cs typeface="Calibri"/>
            </a:endParaRPr>
          </a:p>
          <a:p>
            <a:pPr algn="just"/>
            <a:endParaRPr lang="az-Latn-AZ" sz="1600" b="1" dirty="0" smtClean="0">
              <a:solidFill>
                <a:schemeClr val="accent1">
                  <a:lumMod val="50000"/>
                </a:schemeClr>
              </a:solidFill>
              <a:latin typeface="Calibri"/>
              <a:cs typeface="Calibri"/>
            </a:endParaRPr>
          </a:p>
          <a:p>
            <a:pPr algn="just"/>
            <a:r>
              <a:rPr lang="az-Latn-AZ" sz="1600" b="1" dirty="0" smtClean="0">
                <a:latin typeface="Calibri"/>
                <a:cs typeface="Calibri"/>
              </a:rPr>
              <a:t>İrsi Ayrı-seçkiliyə və Nifrətə </a:t>
            </a:r>
            <a:r>
              <a:rPr lang="az-Latn-AZ" sz="1600" b="1" dirty="0" err="1" smtClean="0">
                <a:latin typeface="Calibri"/>
                <a:cs typeface="Calibri"/>
              </a:rPr>
              <a:t>Təhriketmə</a:t>
            </a:r>
            <a:endParaRPr lang="az-Latn-AZ" sz="1600" b="1" dirty="0" smtClean="0">
              <a:latin typeface="Calibri"/>
              <a:cs typeface="Calibri"/>
            </a:endParaRPr>
          </a:p>
          <a:p>
            <a:pPr lvl="7" algn="just">
              <a:buFont typeface="Arial" panose="020B0604020202020204" pitchFamily="34" charset="0"/>
              <a:buChar char="•"/>
            </a:pPr>
            <a:r>
              <a:rPr lang="az-Latn-AZ" sz="1600" b="1" dirty="0" err="1" smtClean="0">
                <a:solidFill>
                  <a:schemeClr val="accent1">
                    <a:lumMod val="50000"/>
                  </a:schemeClr>
                </a:solidFill>
                <a:latin typeface="Calibri"/>
                <a:cs typeface="Calibri"/>
              </a:rPr>
              <a:t>Jersild</a:t>
            </a:r>
            <a:r>
              <a:rPr lang="az-Latn-AZ" sz="1600" b="1" dirty="0" smtClean="0">
                <a:solidFill>
                  <a:schemeClr val="accent1">
                    <a:lumMod val="50000"/>
                  </a:schemeClr>
                </a:solidFill>
                <a:latin typeface="Calibri"/>
                <a:cs typeface="Calibri"/>
              </a:rPr>
              <a:t> Danimarkaya qarşı (23.09.1994)</a:t>
            </a:r>
            <a:endParaRPr lang="az-Latn-AZ" sz="1600" b="1" dirty="0">
              <a:solidFill>
                <a:schemeClr val="accent1">
                  <a:lumMod val="50000"/>
                </a:schemeClr>
              </a:solidFill>
              <a:latin typeface="Calibri"/>
              <a:cs typeface="Calibri"/>
            </a:endParaRPr>
          </a:p>
          <a:p>
            <a:pPr algn="just"/>
            <a:endParaRPr lang="az-Latn-AZ" sz="1600" b="1" dirty="0" smtClean="0">
              <a:solidFill>
                <a:schemeClr val="accent1">
                  <a:lumMod val="50000"/>
                </a:schemeClr>
              </a:solidFill>
              <a:latin typeface="Calibri"/>
              <a:cs typeface="Calibri"/>
            </a:endParaRPr>
          </a:p>
          <a:p>
            <a:pPr marL="0" indent="0" algn="just">
              <a:buNone/>
            </a:pPr>
            <a:endParaRPr lang="az-Latn-AZ" sz="1600" b="1" dirty="0" smtClean="0">
              <a:latin typeface="Calibri"/>
              <a:cs typeface="Calibri"/>
            </a:endParaRPr>
          </a:p>
          <a:p>
            <a:pPr algn="just"/>
            <a:r>
              <a:rPr lang="az-Latn-AZ" sz="1600" b="1" dirty="0" smtClean="0">
                <a:latin typeface="Calibri"/>
                <a:cs typeface="Calibri"/>
              </a:rPr>
              <a:t>Dini Dözümsüzlüyə </a:t>
            </a:r>
            <a:r>
              <a:rPr lang="az-Latn-AZ" sz="1600" b="1" dirty="0" err="1" smtClean="0">
                <a:latin typeface="Calibri"/>
                <a:cs typeface="Calibri"/>
              </a:rPr>
              <a:t>Təhriketmə</a:t>
            </a:r>
            <a:endParaRPr lang="az-Latn-AZ" sz="1600" b="1" dirty="0" smtClean="0">
              <a:latin typeface="Calibri"/>
              <a:cs typeface="Calibri"/>
            </a:endParaRPr>
          </a:p>
          <a:p>
            <a:pPr lvl="7" algn="just">
              <a:buSzPct val="100000"/>
              <a:buFont typeface="Arial" panose="020B0604020202020204" pitchFamily="34" charset="0"/>
              <a:buChar char="•"/>
            </a:pPr>
            <a:r>
              <a:rPr lang="az-Latn-AZ" sz="1600" b="1" dirty="0" err="1" smtClean="0">
                <a:solidFill>
                  <a:schemeClr val="accent1">
                    <a:lumMod val="50000"/>
                  </a:schemeClr>
                </a:solidFill>
                <a:latin typeface="Calibri"/>
                <a:cs typeface="Calibri"/>
              </a:rPr>
              <a:t>Erbakan</a:t>
            </a:r>
            <a:r>
              <a:rPr lang="az-Latn-AZ" sz="1600" b="1" dirty="0" smtClean="0">
                <a:solidFill>
                  <a:schemeClr val="accent1">
                    <a:lumMod val="50000"/>
                  </a:schemeClr>
                </a:solidFill>
                <a:latin typeface="Calibri"/>
                <a:cs typeface="Calibri"/>
              </a:rPr>
              <a:t> </a:t>
            </a:r>
            <a:r>
              <a:rPr lang="az-Latn-AZ" sz="1600" b="1" dirty="0" err="1">
                <a:solidFill>
                  <a:schemeClr val="accent1">
                    <a:lumMod val="50000"/>
                  </a:schemeClr>
                </a:solidFill>
                <a:latin typeface="Calibri"/>
                <a:cs typeface="Calibri"/>
              </a:rPr>
              <a:t>Türkiyyəyə</a:t>
            </a:r>
            <a:r>
              <a:rPr lang="az-Latn-AZ" sz="1600" b="1" dirty="0">
                <a:solidFill>
                  <a:schemeClr val="accent1">
                    <a:lumMod val="50000"/>
                  </a:schemeClr>
                </a:solidFill>
                <a:latin typeface="Calibri"/>
                <a:cs typeface="Calibri"/>
              </a:rPr>
              <a:t> qarşı (</a:t>
            </a:r>
            <a:r>
              <a:rPr lang="az-Latn-AZ" sz="1600" b="1" dirty="0" smtClean="0">
                <a:solidFill>
                  <a:schemeClr val="accent1">
                    <a:lumMod val="50000"/>
                  </a:schemeClr>
                </a:solidFill>
                <a:latin typeface="Calibri"/>
                <a:cs typeface="Calibri"/>
              </a:rPr>
              <a:t>06.07.2006)</a:t>
            </a:r>
          </a:p>
        </p:txBody>
      </p:sp>
      <p:sp>
        <p:nvSpPr>
          <p:cNvPr id="3" name="Title 2"/>
          <p:cNvSpPr>
            <a:spLocks noGrp="1"/>
          </p:cNvSpPr>
          <p:nvPr>
            <p:ph type="title"/>
          </p:nvPr>
        </p:nvSpPr>
        <p:spPr>
          <a:xfrm>
            <a:off x="731520" y="2067560"/>
            <a:ext cx="7579360" cy="477520"/>
          </a:xfrm>
        </p:spPr>
        <p:txBody>
          <a:bodyPr>
            <a:noAutofit/>
          </a:bodyPr>
          <a:lstStyle/>
          <a:p>
            <a:pPr algn="l"/>
            <a:r>
              <a:rPr lang="az-Latn-AZ" sz="2000" b="1" dirty="0" smtClean="0">
                <a:solidFill>
                  <a:schemeClr val="accent1">
                    <a:lumMod val="50000"/>
                  </a:schemeClr>
                </a:solidFill>
                <a:latin typeface="Calibri"/>
                <a:cs typeface="Calibri"/>
              </a:rPr>
              <a:t>Konvensiyanın müdafiəsinə məhdudiyyətlər müəyyən edən yanaşma</a:t>
            </a:r>
            <a:r>
              <a:rPr lang="en-US" sz="1600" dirty="0">
                <a:solidFill>
                  <a:schemeClr val="accent1">
                    <a:lumMod val="50000"/>
                  </a:schemeClr>
                </a:solidFill>
                <a:latin typeface="Calibri"/>
                <a:cs typeface="Calibri"/>
              </a:rPr>
              <a:t/>
            </a:r>
            <a:br>
              <a:rPr lang="en-US" sz="1600" dirty="0">
                <a:solidFill>
                  <a:schemeClr val="accent1">
                    <a:lumMod val="50000"/>
                  </a:schemeClr>
                </a:solidFill>
                <a:latin typeface="Calibri"/>
                <a:cs typeface="Calibri"/>
              </a:rPr>
            </a:br>
            <a:endParaRPr lang="en-US" sz="1600" dirty="0">
              <a:solidFill>
                <a:schemeClr val="accent1">
                  <a:lumMod val="50000"/>
                </a:schemeClr>
              </a:solidFill>
              <a:latin typeface="Calibri"/>
              <a:cs typeface="Calibri"/>
            </a:endParaRPr>
          </a:p>
        </p:txBody>
      </p:sp>
      <p:sp>
        <p:nvSpPr>
          <p:cNvPr id="5"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3200" b="1" cap="all" dirty="0" smtClean="0">
                <a:ln w="0"/>
                <a:solidFill>
                  <a:schemeClr val="bg1"/>
                </a:solidFill>
                <a:effectLst>
                  <a:reflection blurRad="12700" stA="50000" endPos="50000" dist="5000" dir="5400000" sy="-100000" rotWithShape="0"/>
                </a:effectLst>
                <a:latin typeface="Calibri" charset="0"/>
              </a:rPr>
              <a:t>Nİ</a:t>
            </a:r>
            <a:r>
              <a:rPr lang="en-GB" sz="3200" b="1" cap="all" dirty="0" smtClean="0">
                <a:ln w="0"/>
                <a:solidFill>
                  <a:schemeClr val="bg1"/>
                </a:solidFill>
                <a:effectLst>
                  <a:reflection blurRad="12700" stA="50000" endPos="50000" dist="5000" dir="5400000" sy="-100000" rotWithShape="0"/>
                </a:effectLst>
                <a:latin typeface="Calibri" charset="0"/>
              </a:rPr>
              <a:t>fr</a:t>
            </a:r>
            <a:r>
              <a:rPr lang="az-Latn-AZ" sz="3200" b="1" cap="all" dirty="0" smtClean="0">
                <a:ln w="0"/>
                <a:solidFill>
                  <a:schemeClr val="bg1"/>
                </a:solidFill>
                <a:effectLst>
                  <a:reflection blurRad="12700" stA="50000" endPos="50000" dist="5000" dir="5400000" sy="-100000" rotWithShape="0"/>
                </a:effectLst>
                <a:latin typeface="Calibri" charset="0"/>
              </a:rPr>
              <a:t>ət Nİtqİ </a:t>
            </a:r>
            <a:r>
              <a:rPr lang="az-Latn-AZ" sz="3200" b="1" cap="all" dirty="0" err="1" smtClean="0">
                <a:ln w="0"/>
                <a:solidFill>
                  <a:schemeClr val="bg1"/>
                </a:solidFill>
                <a:effectLst>
                  <a:reflection blurRad="12700" stA="50000" endPos="50000" dist="5000" dir="5400000" sy="-100000" rotWithShape="0"/>
                </a:effectLst>
                <a:latin typeface="Calibri" charset="0"/>
              </a:rPr>
              <a:t>sahəSİndə</a:t>
            </a:r>
            <a:r>
              <a:rPr lang="az-Latn-AZ" sz="3200" b="1" cap="all" dirty="0" smtClean="0">
                <a:ln w="0"/>
                <a:solidFill>
                  <a:schemeClr val="bg1"/>
                </a:solidFill>
                <a:effectLst>
                  <a:reflection blurRad="12700" stA="50000" endPos="50000" dist="5000" dir="5400000" sy="-100000" rotWithShape="0"/>
                </a:effectLst>
                <a:latin typeface="Calibri" charset="0"/>
              </a:rPr>
              <a:t> AİHM-</a:t>
            </a:r>
            <a:r>
              <a:rPr lang="az-Latn-AZ" sz="3200" b="1" cap="all" dirty="0" err="1" smtClean="0">
                <a:ln w="0"/>
                <a:solidFill>
                  <a:schemeClr val="bg1"/>
                </a:solidFill>
                <a:effectLst>
                  <a:reflection blurRad="12700" stA="50000" endPos="50000" dist="5000" dir="5400000" sy="-100000" rotWithShape="0"/>
                </a:effectLst>
                <a:latin typeface="Calibri" charset="0"/>
              </a:rPr>
              <a:t>nİn</a:t>
            </a:r>
            <a:r>
              <a:rPr lang="az-Latn-AZ" sz="3200" b="1" cap="all" dirty="0" smtClean="0">
                <a:ln w="0"/>
                <a:solidFill>
                  <a:schemeClr val="bg1"/>
                </a:solidFill>
                <a:effectLst>
                  <a:reflection blurRad="12700" stA="50000" endPos="50000" dist="5000" dir="5400000" sy="-100000" rotWithShape="0"/>
                </a:effectLst>
                <a:latin typeface="Calibri" charset="0"/>
              </a:rPr>
              <a:t> </a:t>
            </a:r>
            <a:r>
              <a:rPr lang="az-Latn-AZ" sz="3200" b="1" cap="all" dirty="0" err="1" smtClean="0">
                <a:ln w="0"/>
                <a:solidFill>
                  <a:schemeClr val="bg1"/>
                </a:solidFill>
                <a:effectLst>
                  <a:reflection blurRad="12700" stA="50000" endPos="50000" dist="5000" dir="5400000" sy="-100000" rotWithShape="0"/>
                </a:effectLst>
                <a:latin typeface="Calibri" charset="0"/>
              </a:rPr>
              <a:t>presedentlərİ</a:t>
            </a:r>
            <a:r>
              <a:rPr lang="az-Latn-AZ" sz="3200" b="1" cap="all" dirty="0" smtClean="0">
                <a:ln w="0"/>
                <a:solidFill>
                  <a:schemeClr val="bg1"/>
                </a:solidFill>
                <a:effectLst>
                  <a:reflection blurRad="12700" stA="50000" endPos="50000" dist="5000" dir="5400000" sy="-100000" rotWithShape="0"/>
                </a:effectLst>
                <a:latin typeface="Calibri" charset="0"/>
              </a:rPr>
              <a:t> (İİ)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251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27199"/>
            <a:ext cx="8038253" cy="4663441"/>
          </a:xfrm>
        </p:spPr>
        <p:txBody>
          <a:bodyPr numCol="1">
            <a:normAutofit fontScale="85000" lnSpcReduction="20000"/>
          </a:bodyPr>
          <a:lstStyle/>
          <a:p>
            <a:pPr marL="457200" indent="-457200" algn="just">
              <a:lnSpc>
                <a:spcPct val="80000"/>
              </a:lnSpc>
              <a:buFont typeface="+mj-lt"/>
              <a:buAutoNum type="arabicPeriod"/>
            </a:pPr>
            <a:r>
              <a:rPr lang="az-Latn-AZ" sz="2000" b="1" dirty="0" smtClean="0">
                <a:solidFill>
                  <a:schemeClr val="accent1">
                    <a:lumMod val="50000"/>
                  </a:schemeClr>
                </a:solidFill>
                <a:latin typeface="Calibri" charset="0"/>
              </a:rPr>
              <a:t>Təlimə Giriş</a:t>
            </a:r>
          </a:p>
          <a:p>
            <a:pPr marL="457200" indent="-457200" algn="just">
              <a:lnSpc>
                <a:spcPct val="80000"/>
              </a:lnSpc>
              <a:buFont typeface="+mj-lt"/>
              <a:buAutoNum type="arabicPeriod"/>
            </a:pPr>
            <a:endParaRPr lang="az-Latn-AZ" sz="2000" b="1" dirty="0">
              <a:solidFill>
                <a:schemeClr val="accent1">
                  <a:lumMod val="50000"/>
                </a:schemeClr>
              </a:solidFill>
              <a:latin typeface="Calibri" charset="0"/>
            </a:endParaRPr>
          </a:p>
          <a:p>
            <a:pPr marL="457200" indent="-457200" algn="just">
              <a:lnSpc>
                <a:spcPct val="80000"/>
              </a:lnSpc>
              <a:buFont typeface="+mj-lt"/>
              <a:buAutoNum type="arabicPeriod"/>
            </a:pPr>
            <a:r>
              <a:rPr lang="az-Latn-AZ" sz="2000" b="1" dirty="0" smtClean="0">
                <a:solidFill>
                  <a:schemeClr val="accent1">
                    <a:lumMod val="50000"/>
                  </a:schemeClr>
                </a:solidFill>
                <a:latin typeface="Calibri" charset="0"/>
              </a:rPr>
              <a:t>Nifrət Nitqi</a:t>
            </a:r>
            <a:endParaRPr lang="en-GB" sz="2000" b="1" dirty="0" smtClean="0">
              <a:solidFill>
                <a:schemeClr val="accent1">
                  <a:lumMod val="50000"/>
                </a:schemeClr>
              </a:solidFill>
              <a:latin typeface="Calibri" charset="0"/>
            </a:endParaRPr>
          </a:p>
          <a:p>
            <a:pPr marL="457200" indent="-457200" algn="just">
              <a:lnSpc>
                <a:spcPct val="80000"/>
              </a:lnSpc>
              <a:buFont typeface="+mj-lt"/>
              <a:buAutoNum type="arabicPeriod"/>
            </a:pPr>
            <a:endParaRPr lang="en-GB" sz="2000" b="1" dirty="0">
              <a:solidFill>
                <a:schemeClr val="accent1">
                  <a:lumMod val="50000"/>
                </a:schemeClr>
              </a:solidFill>
              <a:latin typeface="Calibri" charset="0"/>
            </a:endParaRPr>
          </a:p>
          <a:p>
            <a:pPr marL="457200" indent="-457200" algn="just">
              <a:lnSpc>
                <a:spcPct val="80000"/>
              </a:lnSpc>
              <a:buFont typeface="+mj-lt"/>
              <a:buAutoNum type="arabicPeriod"/>
            </a:pPr>
            <a:r>
              <a:rPr lang="en-GB" sz="2000" b="1" dirty="0" err="1" smtClean="0">
                <a:solidFill>
                  <a:schemeClr val="accent1">
                    <a:lumMod val="50000"/>
                  </a:schemeClr>
                </a:solidFill>
                <a:latin typeface="Calibri" charset="0"/>
              </a:rPr>
              <a:t>Nifr</a:t>
            </a:r>
            <a:r>
              <a:rPr lang="az-Latn-AZ" sz="2000" b="1" dirty="0" smtClean="0">
                <a:solidFill>
                  <a:schemeClr val="accent1">
                    <a:lumMod val="50000"/>
                  </a:schemeClr>
                </a:solidFill>
                <a:latin typeface="Calibri" charset="0"/>
              </a:rPr>
              <a:t>ət Nitqi və İfadə Azadlığı</a:t>
            </a:r>
          </a:p>
          <a:p>
            <a:pPr marL="457200" indent="-457200" algn="just">
              <a:lnSpc>
                <a:spcPct val="80000"/>
              </a:lnSpc>
              <a:buFont typeface="+mj-lt"/>
              <a:buAutoNum type="arabicPeriod"/>
            </a:pPr>
            <a:endParaRPr lang="az-Latn-AZ" sz="2000" b="1" dirty="0" smtClean="0">
              <a:solidFill>
                <a:schemeClr val="accent1">
                  <a:lumMod val="50000"/>
                </a:schemeClr>
              </a:solidFill>
              <a:latin typeface="Calibri" charset="0"/>
            </a:endParaRPr>
          </a:p>
          <a:p>
            <a:pPr marL="457200" indent="-457200" algn="just">
              <a:lnSpc>
                <a:spcPct val="80000"/>
              </a:lnSpc>
              <a:buFont typeface="+mj-lt"/>
              <a:buAutoNum type="arabicPeriod"/>
            </a:pPr>
            <a:r>
              <a:rPr lang="en-GB" sz="2000" b="1" dirty="0" err="1" smtClean="0">
                <a:solidFill>
                  <a:schemeClr val="accent1">
                    <a:lumMod val="50000"/>
                  </a:schemeClr>
                </a:solidFill>
                <a:latin typeface="Calibri" charset="0"/>
              </a:rPr>
              <a:t>Nifr</a:t>
            </a:r>
            <a:r>
              <a:rPr lang="az-Latn-AZ" sz="2000" b="1" dirty="0">
                <a:solidFill>
                  <a:schemeClr val="accent1">
                    <a:lumMod val="50000"/>
                  </a:schemeClr>
                </a:solidFill>
                <a:latin typeface="Calibri" charset="0"/>
              </a:rPr>
              <a:t>ət </a:t>
            </a:r>
            <a:r>
              <a:rPr lang="az-Latn-AZ" sz="2000" b="1" dirty="0" smtClean="0">
                <a:solidFill>
                  <a:schemeClr val="accent1">
                    <a:lumMod val="50000"/>
                  </a:schemeClr>
                </a:solidFill>
                <a:latin typeface="Calibri" charset="0"/>
              </a:rPr>
              <a:t>Nitqi </a:t>
            </a:r>
            <a:r>
              <a:rPr lang="az-Latn-AZ" sz="2000" b="1" dirty="0" err="1" smtClean="0">
                <a:solidFill>
                  <a:schemeClr val="accent1">
                    <a:lumMod val="50000"/>
                  </a:schemeClr>
                </a:solidFill>
                <a:latin typeface="Calibri" charset="0"/>
              </a:rPr>
              <a:t>vs</a:t>
            </a:r>
            <a:r>
              <a:rPr lang="az-Latn-AZ" sz="2000" b="1" dirty="0" smtClean="0">
                <a:solidFill>
                  <a:schemeClr val="accent1">
                    <a:lumMod val="50000"/>
                  </a:schemeClr>
                </a:solidFill>
                <a:latin typeface="Calibri" charset="0"/>
              </a:rPr>
              <a:t>. </a:t>
            </a:r>
            <a:r>
              <a:rPr lang="az-Latn-AZ" sz="2000" b="1" dirty="0">
                <a:solidFill>
                  <a:schemeClr val="accent1">
                    <a:lumMod val="50000"/>
                  </a:schemeClr>
                </a:solidFill>
                <a:latin typeface="Calibri" charset="0"/>
              </a:rPr>
              <a:t>İ</a:t>
            </a:r>
            <a:r>
              <a:rPr lang="az-Latn-AZ" sz="2000" b="1" dirty="0" smtClean="0">
                <a:solidFill>
                  <a:schemeClr val="accent1">
                    <a:lumMod val="50000"/>
                  </a:schemeClr>
                </a:solidFill>
                <a:latin typeface="Calibri" charset="0"/>
              </a:rPr>
              <a:t>fadə Azadlığı</a:t>
            </a:r>
            <a:endParaRPr lang="az-Latn-AZ" sz="2000" b="1" dirty="0">
              <a:solidFill>
                <a:schemeClr val="accent1">
                  <a:lumMod val="50000"/>
                </a:schemeClr>
              </a:solidFill>
              <a:latin typeface="Calibri" charset="0"/>
            </a:endParaRPr>
          </a:p>
          <a:p>
            <a:pPr marL="457200" indent="-457200" algn="just">
              <a:lnSpc>
                <a:spcPct val="80000"/>
              </a:lnSpc>
              <a:buFont typeface="+mj-lt"/>
              <a:buAutoNum type="arabicPeriod"/>
            </a:pPr>
            <a:endParaRPr lang="az-Latn-AZ" sz="2000" b="1" dirty="0">
              <a:solidFill>
                <a:schemeClr val="accent1">
                  <a:lumMod val="50000"/>
                </a:schemeClr>
              </a:solidFill>
              <a:latin typeface="Calibri" charset="0"/>
            </a:endParaRPr>
          </a:p>
          <a:p>
            <a:pPr marL="457200" indent="-457200" algn="just">
              <a:lnSpc>
                <a:spcPct val="80000"/>
              </a:lnSpc>
              <a:buFont typeface="+mj-lt"/>
              <a:buAutoNum type="arabicPeriod"/>
            </a:pPr>
            <a:r>
              <a:rPr lang="az-Latn-AZ" sz="2000" b="1" dirty="0" smtClean="0">
                <a:solidFill>
                  <a:schemeClr val="accent1">
                    <a:lumMod val="50000"/>
                  </a:schemeClr>
                </a:solidFill>
                <a:latin typeface="Calibri" charset="0"/>
              </a:rPr>
              <a:t>Rol oyunu</a:t>
            </a:r>
          </a:p>
          <a:p>
            <a:pPr marL="457200" indent="-457200" algn="just">
              <a:lnSpc>
                <a:spcPct val="80000"/>
              </a:lnSpc>
              <a:buFont typeface="+mj-lt"/>
              <a:buAutoNum type="arabicPeriod"/>
            </a:pPr>
            <a:endParaRPr lang="az-Latn-AZ" sz="2000" b="1" dirty="0">
              <a:solidFill>
                <a:schemeClr val="accent1">
                  <a:lumMod val="50000"/>
                </a:schemeClr>
              </a:solidFill>
              <a:latin typeface="Calibri" charset="0"/>
            </a:endParaRPr>
          </a:p>
          <a:p>
            <a:pPr marL="457200" indent="-457200" algn="just">
              <a:lnSpc>
                <a:spcPct val="80000"/>
              </a:lnSpc>
              <a:buFont typeface="+mj-lt"/>
              <a:buAutoNum type="arabicPeriod"/>
            </a:pPr>
            <a:r>
              <a:rPr lang="az-Latn-AZ" sz="2000" b="1" dirty="0" smtClean="0">
                <a:solidFill>
                  <a:schemeClr val="accent1">
                    <a:lumMod val="50000"/>
                  </a:schemeClr>
                </a:solidFill>
                <a:latin typeface="Calibri" charset="0"/>
              </a:rPr>
              <a:t>Nifrət Nitqi sahəsində AİHM-</a:t>
            </a:r>
            <a:r>
              <a:rPr lang="az-Latn-AZ" sz="2000" b="1" dirty="0" err="1" smtClean="0">
                <a:solidFill>
                  <a:schemeClr val="accent1">
                    <a:lumMod val="50000"/>
                  </a:schemeClr>
                </a:solidFill>
                <a:latin typeface="Calibri" charset="0"/>
              </a:rPr>
              <a:t>nin</a:t>
            </a:r>
            <a:r>
              <a:rPr lang="az-Latn-AZ" sz="2000" b="1" dirty="0" smtClean="0">
                <a:solidFill>
                  <a:schemeClr val="accent1">
                    <a:lumMod val="50000"/>
                  </a:schemeClr>
                </a:solidFill>
                <a:latin typeface="Calibri" charset="0"/>
              </a:rPr>
              <a:t> </a:t>
            </a:r>
            <a:r>
              <a:rPr lang="az-Latn-AZ" sz="2000" b="1" dirty="0" err="1" smtClean="0">
                <a:solidFill>
                  <a:schemeClr val="accent1">
                    <a:lumMod val="50000"/>
                  </a:schemeClr>
                </a:solidFill>
                <a:latin typeface="Calibri" charset="0"/>
              </a:rPr>
              <a:t>presedentləri</a:t>
            </a:r>
            <a:endParaRPr lang="az-Latn-AZ" sz="2000" b="1" dirty="0" smtClean="0">
              <a:solidFill>
                <a:schemeClr val="accent1">
                  <a:lumMod val="50000"/>
                </a:schemeClr>
              </a:solidFill>
              <a:latin typeface="Calibri" charset="0"/>
            </a:endParaRPr>
          </a:p>
          <a:p>
            <a:pPr marL="457200" indent="-457200" algn="just">
              <a:lnSpc>
                <a:spcPct val="80000"/>
              </a:lnSpc>
              <a:buFont typeface="+mj-lt"/>
              <a:buAutoNum type="arabicPeriod"/>
            </a:pPr>
            <a:endParaRPr lang="az-Latn-AZ" sz="2000" b="1" dirty="0" smtClean="0">
              <a:solidFill>
                <a:schemeClr val="accent1">
                  <a:lumMod val="50000"/>
                </a:schemeClr>
              </a:solidFill>
              <a:latin typeface="Calibri" charset="0"/>
            </a:endParaRPr>
          </a:p>
          <a:p>
            <a:pPr marL="457200" indent="-457200" algn="just">
              <a:lnSpc>
                <a:spcPct val="80000"/>
              </a:lnSpc>
              <a:buFont typeface="+mj-lt"/>
              <a:buAutoNum type="arabicPeriod"/>
            </a:pPr>
            <a:r>
              <a:rPr lang="az-Latn-AZ" sz="2000" b="1" dirty="0" smtClean="0">
                <a:solidFill>
                  <a:schemeClr val="accent1">
                    <a:lumMod val="50000"/>
                  </a:schemeClr>
                </a:solidFill>
                <a:latin typeface="Calibri" charset="0"/>
              </a:rPr>
              <a:t>Nifrət Nitqi ilə bağlı Qrup işi</a:t>
            </a:r>
          </a:p>
          <a:p>
            <a:pPr marL="457200" indent="-457200" algn="just">
              <a:lnSpc>
                <a:spcPct val="80000"/>
              </a:lnSpc>
              <a:buFont typeface="+mj-lt"/>
              <a:buAutoNum type="arabicPeriod"/>
            </a:pPr>
            <a:endParaRPr lang="az-Latn-AZ" sz="2000" b="1" dirty="0">
              <a:solidFill>
                <a:schemeClr val="accent1">
                  <a:lumMod val="50000"/>
                </a:schemeClr>
              </a:solidFill>
              <a:latin typeface="Calibri" charset="0"/>
            </a:endParaRPr>
          </a:p>
          <a:p>
            <a:pPr marL="457200" indent="-457200" algn="just">
              <a:lnSpc>
                <a:spcPct val="80000"/>
              </a:lnSpc>
              <a:buFont typeface="+mj-lt"/>
              <a:buAutoNum type="arabicPeriod"/>
            </a:pPr>
            <a:r>
              <a:rPr lang="az-Latn-AZ" sz="2000" b="1" dirty="0" smtClean="0">
                <a:solidFill>
                  <a:schemeClr val="accent1">
                    <a:lumMod val="50000"/>
                  </a:schemeClr>
                </a:solidFill>
                <a:latin typeface="Calibri" charset="0"/>
              </a:rPr>
              <a:t>Nifrət Cinayəti</a:t>
            </a:r>
          </a:p>
          <a:p>
            <a:pPr marL="457200" indent="-457200" algn="just">
              <a:lnSpc>
                <a:spcPct val="80000"/>
              </a:lnSpc>
              <a:buFont typeface="+mj-lt"/>
              <a:buAutoNum type="arabicPeriod"/>
            </a:pPr>
            <a:endParaRPr lang="az-Latn-AZ" sz="2000" b="1" dirty="0" smtClean="0">
              <a:solidFill>
                <a:schemeClr val="accent1">
                  <a:lumMod val="50000"/>
                </a:schemeClr>
              </a:solidFill>
              <a:latin typeface="Calibri" charset="0"/>
            </a:endParaRPr>
          </a:p>
          <a:p>
            <a:pPr marL="457200" indent="-457200" algn="just">
              <a:lnSpc>
                <a:spcPct val="80000"/>
              </a:lnSpc>
              <a:buFont typeface="+mj-lt"/>
              <a:buAutoNum type="arabicPeriod"/>
            </a:pPr>
            <a:r>
              <a:rPr lang="az-Latn-AZ" sz="2000" b="1" dirty="0">
                <a:solidFill>
                  <a:schemeClr val="accent1">
                    <a:lumMod val="50000"/>
                  </a:schemeClr>
                </a:solidFill>
                <a:latin typeface="Calibri" charset="0"/>
              </a:rPr>
              <a:t>Nifrət </a:t>
            </a:r>
            <a:r>
              <a:rPr lang="az-Latn-AZ" sz="2000" b="1" dirty="0" smtClean="0">
                <a:solidFill>
                  <a:schemeClr val="accent1">
                    <a:lumMod val="50000"/>
                  </a:schemeClr>
                </a:solidFill>
                <a:latin typeface="Calibri" charset="0"/>
              </a:rPr>
              <a:t>Cinayəti </a:t>
            </a:r>
            <a:r>
              <a:rPr lang="az-Latn-AZ" sz="2000" b="1" dirty="0">
                <a:solidFill>
                  <a:schemeClr val="accent1">
                    <a:lumMod val="50000"/>
                  </a:schemeClr>
                </a:solidFill>
                <a:latin typeface="Calibri" charset="0"/>
              </a:rPr>
              <a:t>sahəsində AİHM-</a:t>
            </a:r>
            <a:r>
              <a:rPr lang="az-Latn-AZ" sz="2000" b="1" dirty="0" err="1">
                <a:solidFill>
                  <a:schemeClr val="accent1">
                    <a:lumMod val="50000"/>
                  </a:schemeClr>
                </a:solidFill>
                <a:latin typeface="Calibri" charset="0"/>
              </a:rPr>
              <a:t>nin</a:t>
            </a:r>
            <a:r>
              <a:rPr lang="az-Latn-AZ" sz="2000" b="1" dirty="0">
                <a:solidFill>
                  <a:schemeClr val="accent1">
                    <a:lumMod val="50000"/>
                  </a:schemeClr>
                </a:solidFill>
                <a:latin typeface="Calibri" charset="0"/>
              </a:rPr>
              <a:t> </a:t>
            </a:r>
            <a:r>
              <a:rPr lang="az-Latn-AZ" sz="2000" b="1" dirty="0" err="1" smtClean="0">
                <a:solidFill>
                  <a:schemeClr val="accent1">
                    <a:lumMod val="50000"/>
                  </a:schemeClr>
                </a:solidFill>
                <a:latin typeface="Calibri" charset="0"/>
              </a:rPr>
              <a:t>presedentləri</a:t>
            </a:r>
            <a:endParaRPr lang="az-Latn-AZ" sz="2000" b="1" dirty="0" smtClean="0">
              <a:solidFill>
                <a:schemeClr val="accent1">
                  <a:lumMod val="50000"/>
                </a:schemeClr>
              </a:solidFill>
              <a:latin typeface="Calibri" charset="0"/>
            </a:endParaRPr>
          </a:p>
          <a:p>
            <a:pPr marL="457200" indent="-457200" algn="just">
              <a:lnSpc>
                <a:spcPct val="80000"/>
              </a:lnSpc>
              <a:buFont typeface="+mj-lt"/>
              <a:buAutoNum type="arabicPeriod"/>
            </a:pPr>
            <a:endParaRPr lang="az-Latn-AZ" sz="2000" b="1" dirty="0" smtClean="0">
              <a:solidFill>
                <a:schemeClr val="accent1">
                  <a:lumMod val="50000"/>
                </a:schemeClr>
              </a:solidFill>
              <a:latin typeface="Calibri" charset="0"/>
            </a:endParaRPr>
          </a:p>
          <a:p>
            <a:pPr marL="457200" indent="-457200" algn="just">
              <a:lnSpc>
                <a:spcPct val="80000"/>
              </a:lnSpc>
              <a:buFont typeface="+mj-lt"/>
              <a:buAutoNum type="arabicPeriod"/>
            </a:pPr>
            <a:r>
              <a:rPr lang="az-Latn-AZ" sz="2000" b="1" dirty="0">
                <a:solidFill>
                  <a:schemeClr val="accent1">
                    <a:lumMod val="50000"/>
                  </a:schemeClr>
                </a:solidFill>
                <a:latin typeface="Calibri" charset="0"/>
              </a:rPr>
              <a:t>Nifrət </a:t>
            </a:r>
            <a:r>
              <a:rPr lang="az-Latn-AZ" sz="2000" b="1" dirty="0" smtClean="0">
                <a:solidFill>
                  <a:schemeClr val="accent1">
                    <a:lumMod val="50000"/>
                  </a:schemeClr>
                </a:solidFill>
                <a:latin typeface="Calibri" charset="0"/>
              </a:rPr>
              <a:t>Cinayəti </a:t>
            </a:r>
            <a:r>
              <a:rPr lang="az-Latn-AZ" sz="2000" b="1" dirty="0">
                <a:solidFill>
                  <a:schemeClr val="accent1">
                    <a:lumMod val="50000"/>
                  </a:schemeClr>
                </a:solidFill>
                <a:latin typeface="Calibri" charset="0"/>
              </a:rPr>
              <a:t>ilə </a:t>
            </a:r>
            <a:r>
              <a:rPr lang="az-Latn-AZ" sz="2000" b="1" dirty="0" smtClean="0">
                <a:solidFill>
                  <a:schemeClr val="accent1">
                    <a:lumMod val="50000"/>
                  </a:schemeClr>
                </a:solidFill>
                <a:latin typeface="Calibri" charset="0"/>
              </a:rPr>
              <a:t>bağlı Müzakirələr</a:t>
            </a:r>
          </a:p>
          <a:p>
            <a:pPr marL="457200" indent="-457200" algn="just">
              <a:lnSpc>
                <a:spcPct val="80000"/>
              </a:lnSpc>
              <a:buFont typeface="+mj-lt"/>
              <a:buAutoNum type="arabicPeriod"/>
            </a:pPr>
            <a:endParaRPr lang="az-Latn-AZ" sz="2000" b="1" dirty="0" smtClean="0">
              <a:solidFill>
                <a:schemeClr val="accent1">
                  <a:lumMod val="50000"/>
                </a:schemeClr>
              </a:solidFill>
              <a:latin typeface="Calibri" charset="0"/>
            </a:endParaRPr>
          </a:p>
          <a:p>
            <a:pPr marL="457200" indent="-457200" algn="just">
              <a:lnSpc>
                <a:spcPct val="80000"/>
              </a:lnSpc>
              <a:buFont typeface="+mj-lt"/>
              <a:buAutoNum type="arabicPeriod"/>
            </a:pPr>
            <a:r>
              <a:rPr lang="az-Latn-AZ" sz="2000" b="1" dirty="0" smtClean="0">
                <a:solidFill>
                  <a:schemeClr val="accent1">
                    <a:lumMod val="50000"/>
                  </a:schemeClr>
                </a:solidFill>
                <a:latin typeface="Calibri" charset="0"/>
              </a:rPr>
              <a:t>Təlimin Yekunu</a:t>
            </a:r>
          </a:p>
          <a:p>
            <a:pPr marL="0" indent="0" algn="just">
              <a:lnSpc>
                <a:spcPct val="80000"/>
              </a:lnSpc>
              <a:buNone/>
            </a:pPr>
            <a:endParaRPr lang="az-Latn-AZ" sz="2000" b="1" dirty="0" smtClean="0">
              <a:solidFill>
                <a:schemeClr val="accent1">
                  <a:lumMod val="50000"/>
                </a:schemeClr>
              </a:solidFill>
              <a:latin typeface="Calibri" charset="0"/>
            </a:endParaRPr>
          </a:p>
        </p:txBody>
      </p:sp>
      <p:sp>
        <p:nvSpPr>
          <p:cNvPr id="5" name="Title 3"/>
          <p:cNvSpPr txBox="1">
            <a:spLocks/>
          </p:cNvSpPr>
          <p:nvPr/>
        </p:nvSpPr>
        <p:spPr>
          <a:xfrm>
            <a:off x="609600"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G ü n d ə l İ k</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820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1520" y="2743200"/>
            <a:ext cx="8078893" cy="3323019"/>
          </a:xfrm>
        </p:spPr>
        <p:txBody>
          <a:bodyPr>
            <a:noAutofit/>
          </a:bodyPr>
          <a:lstStyle/>
          <a:p>
            <a:pPr marL="274320" lvl="8" indent="-274320" algn="just">
              <a:spcBef>
                <a:spcPct val="20000"/>
              </a:spcBef>
              <a:buSzPct val="100000"/>
              <a:buFont typeface="Symbol" pitchFamily="18" charset="2"/>
              <a:buChar char=""/>
            </a:pPr>
            <a:endParaRPr lang="az-Latn-AZ" sz="1600" b="1" dirty="0" smtClean="0">
              <a:latin typeface="Calibri"/>
              <a:cs typeface="Calibri"/>
            </a:endParaRPr>
          </a:p>
          <a:p>
            <a:pPr marL="274320" lvl="8" indent="-274320" algn="just">
              <a:spcBef>
                <a:spcPct val="20000"/>
              </a:spcBef>
              <a:buSzPct val="100000"/>
              <a:buFont typeface="Symbol" pitchFamily="18" charset="2"/>
              <a:buChar char=""/>
            </a:pPr>
            <a:r>
              <a:rPr lang="az-Latn-AZ" sz="2000" b="1" dirty="0" smtClean="0">
                <a:latin typeface="Calibri"/>
                <a:cs typeface="Calibri"/>
              </a:rPr>
              <a:t>Etnik </a:t>
            </a:r>
            <a:r>
              <a:rPr lang="az-Latn-AZ" sz="2000" b="1" dirty="0">
                <a:latin typeface="Calibri"/>
                <a:cs typeface="Calibri"/>
              </a:rPr>
              <a:t>Nifrətə </a:t>
            </a:r>
            <a:r>
              <a:rPr lang="az-Latn-AZ" sz="2000" b="1" dirty="0" err="1" smtClean="0">
                <a:latin typeface="Calibri"/>
                <a:cs typeface="Calibri"/>
              </a:rPr>
              <a:t>Təhriketmə</a:t>
            </a:r>
            <a:r>
              <a:rPr lang="az-Latn-AZ" sz="2000" b="1" dirty="0" smtClean="0">
                <a:latin typeface="Calibri"/>
                <a:cs typeface="Calibri"/>
              </a:rPr>
              <a:t>  </a:t>
            </a:r>
            <a:endParaRPr lang="az-Latn-AZ" sz="2000" dirty="0" smtClean="0">
              <a:latin typeface="Calibri"/>
              <a:cs typeface="Calibri"/>
            </a:endParaRPr>
          </a:p>
          <a:p>
            <a:pPr lvl="7" algn="just">
              <a:buSzPct val="100000"/>
              <a:buFont typeface="Arial" panose="020B0604020202020204" pitchFamily="34" charset="0"/>
              <a:buChar char="•"/>
            </a:pPr>
            <a:r>
              <a:rPr lang="az-Latn-AZ" sz="2000" b="1" dirty="0" err="1">
                <a:solidFill>
                  <a:schemeClr val="accent1">
                    <a:lumMod val="50000"/>
                  </a:schemeClr>
                </a:solidFill>
                <a:latin typeface="Calibri"/>
                <a:cs typeface="Calibri"/>
              </a:rPr>
              <a:t>Balsyte-Lideikiene</a:t>
            </a:r>
            <a:r>
              <a:rPr lang="az-Latn-AZ" sz="2000" b="1" dirty="0">
                <a:solidFill>
                  <a:schemeClr val="accent1">
                    <a:lumMod val="50000"/>
                  </a:schemeClr>
                </a:solidFill>
                <a:latin typeface="Calibri"/>
                <a:cs typeface="Calibri"/>
              </a:rPr>
              <a:t> Litvaya qarşı (04.11.2008)</a:t>
            </a:r>
          </a:p>
          <a:p>
            <a:pPr algn="just"/>
            <a:endParaRPr lang="az-Latn-AZ" sz="2000" b="1" dirty="0" smtClean="0">
              <a:latin typeface="Calibri"/>
              <a:cs typeface="Calibri"/>
            </a:endParaRPr>
          </a:p>
          <a:p>
            <a:pPr algn="just"/>
            <a:r>
              <a:rPr lang="az-Latn-AZ" sz="2000" b="1" dirty="0" smtClean="0">
                <a:latin typeface="Calibri"/>
                <a:cs typeface="Calibri"/>
              </a:rPr>
              <a:t>Milli Nifrətə </a:t>
            </a:r>
            <a:r>
              <a:rPr lang="az-Latn-AZ" sz="2000" b="1" dirty="0" err="1" smtClean="0">
                <a:latin typeface="Calibri"/>
                <a:cs typeface="Calibri"/>
              </a:rPr>
              <a:t>Təhriketmə</a:t>
            </a:r>
            <a:r>
              <a:rPr lang="az-Latn-AZ" sz="2000" b="1" dirty="0" smtClean="0">
                <a:latin typeface="Calibri"/>
                <a:cs typeface="Calibri"/>
              </a:rPr>
              <a:t>    </a:t>
            </a:r>
          </a:p>
          <a:p>
            <a:pPr lvl="7" algn="just">
              <a:buSzPct val="100000"/>
              <a:buFont typeface="Arial" panose="020B0604020202020204" pitchFamily="34" charset="0"/>
              <a:buChar char="•"/>
            </a:pPr>
            <a:r>
              <a:rPr lang="az-Latn-AZ" sz="2000" b="1" dirty="0" err="1">
                <a:solidFill>
                  <a:schemeClr val="accent1">
                    <a:lumMod val="50000"/>
                  </a:schemeClr>
                </a:solidFill>
                <a:latin typeface="Calibri"/>
                <a:cs typeface="Calibri"/>
              </a:rPr>
              <a:t>Hösl-Daum</a:t>
            </a:r>
            <a:r>
              <a:rPr lang="az-Latn-AZ" sz="2000" b="1" dirty="0">
                <a:solidFill>
                  <a:schemeClr val="accent1">
                    <a:lumMod val="50000"/>
                  </a:schemeClr>
                </a:solidFill>
                <a:latin typeface="Calibri"/>
                <a:cs typeface="Calibri"/>
              </a:rPr>
              <a:t> və digərləri Polşaya qarşı (</a:t>
            </a:r>
            <a:r>
              <a:rPr lang="az-Latn-AZ" sz="2000" b="1" dirty="0" smtClean="0">
                <a:solidFill>
                  <a:schemeClr val="accent1">
                    <a:lumMod val="50000"/>
                  </a:schemeClr>
                </a:solidFill>
                <a:latin typeface="Calibri"/>
                <a:cs typeface="Calibri"/>
              </a:rPr>
              <a:t>07.10.2014; </a:t>
            </a:r>
            <a:r>
              <a:rPr lang="az-Latn-AZ" sz="2000" b="1" dirty="0" err="1" smtClean="0">
                <a:solidFill>
                  <a:schemeClr val="accent1">
                    <a:lumMod val="50000"/>
                  </a:schemeClr>
                </a:solidFill>
                <a:latin typeface="Calibri"/>
                <a:cs typeface="Calibri"/>
              </a:rPr>
              <a:t>q.b.q</a:t>
            </a:r>
            <a:r>
              <a:rPr lang="az-Latn-AZ" sz="2000" b="1" dirty="0" smtClean="0">
                <a:solidFill>
                  <a:schemeClr val="accent1">
                    <a:lumMod val="50000"/>
                  </a:schemeClr>
                </a:solidFill>
                <a:latin typeface="Calibri"/>
                <a:cs typeface="Calibri"/>
              </a:rPr>
              <a:t>.) </a:t>
            </a:r>
            <a:endParaRPr lang="az-Latn-AZ" sz="2000" b="1" dirty="0">
              <a:solidFill>
                <a:schemeClr val="accent1">
                  <a:lumMod val="50000"/>
                </a:schemeClr>
              </a:solidFill>
              <a:latin typeface="Calibri"/>
              <a:cs typeface="Calibri"/>
            </a:endParaRPr>
          </a:p>
          <a:p>
            <a:pPr algn="just"/>
            <a:endParaRPr lang="az-Latn-AZ" sz="2000" b="1" dirty="0" smtClean="0">
              <a:latin typeface="Calibri"/>
              <a:cs typeface="Calibri"/>
            </a:endParaRPr>
          </a:p>
          <a:p>
            <a:pPr algn="just"/>
            <a:r>
              <a:rPr lang="az-Latn-AZ" sz="2000" b="1" dirty="0" smtClean="0">
                <a:latin typeface="Calibri"/>
                <a:cs typeface="Calibri"/>
              </a:rPr>
              <a:t>Nifrət Nitqi və İnternet</a:t>
            </a:r>
          </a:p>
          <a:p>
            <a:pPr lvl="7" algn="just">
              <a:buSzPct val="100000"/>
              <a:buFont typeface="Arial" panose="020B0604020202020204" pitchFamily="34" charset="0"/>
              <a:buChar char="•"/>
            </a:pPr>
            <a:r>
              <a:rPr lang="az-Latn-AZ" sz="2000" b="1" dirty="0" err="1">
                <a:solidFill>
                  <a:schemeClr val="accent1">
                    <a:lumMod val="50000"/>
                  </a:schemeClr>
                </a:solidFill>
                <a:latin typeface="Calibri"/>
                <a:cs typeface="Calibri"/>
              </a:rPr>
              <a:t>Delfi</a:t>
            </a:r>
            <a:r>
              <a:rPr lang="az-Latn-AZ" sz="2000" b="1" dirty="0">
                <a:solidFill>
                  <a:schemeClr val="accent1">
                    <a:lumMod val="50000"/>
                  </a:schemeClr>
                </a:solidFill>
                <a:latin typeface="Calibri"/>
                <a:cs typeface="Calibri"/>
              </a:rPr>
              <a:t> AS Estoniyaya </a:t>
            </a:r>
            <a:r>
              <a:rPr lang="az-Latn-AZ" sz="2000" b="1" dirty="0" smtClean="0">
                <a:solidFill>
                  <a:schemeClr val="accent1">
                    <a:lumMod val="50000"/>
                  </a:schemeClr>
                </a:solidFill>
                <a:latin typeface="Calibri"/>
                <a:cs typeface="Calibri"/>
              </a:rPr>
              <a:t>qarşı (16.06.2015, </a:t>
            </a:r>
            <a:r>
              <a:rPr lang="az-Latn-AZ" sz="2000" b="1" dirty="0" err="1" smtClean="0">
                <a:solidFill>
                  <a:schemeClr val="accent1">
                    <a:lumMod val="50000"/>
                  </a:schemeClr>
                </a:solidFill>
                <a:latin typeface="Calibri"/>
                <a:cs typeface="Calibri"/>
              </a:rPr>
              <a:t>B.P.q</a:t>
            </a:r>
            <a:r>
              <a:rPr lang="az-Latn-AZ" sz="2000" b="1" dirty="0" smtClean="0">
                <a:solidFill>
                  <a:schemeClr val="accent1">
                    <a:lumMod val="50000"/>
                  </a:schemeClr>
                </a:solidFill>
                <a:latin typeface="Calibri"/>
                <a:cs typeface="Calibri"/>
              </a:rPr>
              <a:t>.)</a:t>
            </a:r>
            <a:endParaRPr lang="en-US" sz="2000" dirty="0">
              <a:latin typeface="Calibri"/>
              <a:cs typeface="Calibri"/>
            </a:endParaRPr>
          </a:p>
        </p:txBody>
      </p:sp>
      <p:sp>
        <p:nvSpPr>
          <p:cNvPr id="6" name="Title 2"/>
          <p:cNvSpPr>
            <a:spLocks noGrp="1"/>
          </p:cNvSpPr>
          <p:nvPr>
            <p:ph type="title"/>
          </p:nvPr>
        </p:nvSpPr>
        <p:spPr>
          <a:xfrm>
            <a:off x="731520" y="2545080"/>
            <a:ext cx="7579360" cy="477520"/>
          </a:xfrm>
        </p:spPr>
        <p:txBody>
          <a:bodyPr>
            <a:noAutofit/>
          </a:bodyPr>
          <a:lstStyle/>
          <a:p>
            <a:pPr algn="l"/>
            <a:r>
              <a:rPr lang="az-Latn-AZ" sz="2000" b="1" dirty="0" smtClean="0">
                <a:solidFill>
                  <a:srgbClr val="0070C0"/>
                </a:solidFill>
                <a:latin typeface="Calibri"/>
                <a:cs typeface="Calibri"/>
              </a:rPr>
              <a:t>Konvensiyanın müdafiəsinə məhdudiyyətlər müəyyən edən yanaşma</a:t>
            </a:r>
            <a:r>
              <a:rPr lang="en-US" sz="1600" dirty="0">
                <a:solidFill>
                  <a:srgbClr val="0070C0"/>
                </a:solidFill>
                <a:latin typeface="Calibri"/>
                <a:cs typeface="Calibri"/>
              </a:rPr>
              <a:t/>
            </a:r>
            <a:br>
              <a:rPr lang="en-US" sz="1600" dirty="0">
                <a:solidFill>
                  <a:srgbClr val="0070C0"/>
                </a:solidFill>
                <a:latin typeface="Calibri"/>
                <a:cs typeface="Calibri"/>
              </a:rPr>
            </a:br>
            <a:r>
              <a:rPr lang="az-Latn-AZ" sz="1600" dirty="0" smtClean="0">
                <a:solidFill>
                  <a:srgbClr val="0070C0"/>
                </a:solidFill>
                <a:latin typeface="Calibri"/>
                <a:cs typeface="Calibri"/>
              </a:rPr>
              <a:t/>
            </a:r>
            <a:br>
              <a:rPr lang="az-Latn-AZ" sz="1600" dirty="0" smtClean="0">
                <a:solidFill>
                  <a:srgbClr val="0070C0"/>
                </a:solidFill>
                <a:latin typeface="Calibri"/>
                <a:cs typeface="Calibri"/>
              </a:rPr>
            </a:br>
            <a:endParaRPr lang="en-US" sz="1600" dirty="0">
              <a:solidFill>
                <a:srgbClr val="0070C0"/>
              </a:solidFill>
              <a:latin typeface="Calibri"/>
              <a:cs typeface="Calibri"/>
            </a:endParaRPr>
          </a:p>
        </p:txBody>
      </p:sp>
      <p:sp>
        <p:nvSpPr>
          <p:cNvPr id="8"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3200" b="1" cap="all" dirty="0" smtClean="0">
                <a:ln w="0"/>
                <a:solidFill>
                  <a:schemeClr val="bg1"/>
                </a:solidFill>
                <a:effectLst>
                  <a:reflection blurRad="12700" stA="50000" endPos="50000" dist="5000" dir="5400000" sy="-100000" rotWithShape="0"/>
                </a:effectLst>
                <a:latin typeface="Calibri" charset="0"/>
              </a:rPr>
              <a:t>Nİ</a:t>
            </a:r>
            <a:r>
              <a:rPr lang="en-GB" sz="3200" b="1" cap="all" dirty="0" smtClean="0">
                <a:ln w="0"/>
                <a:solidFill>
                  <a:schemeClr val="bg1"/>
                </a:solidFill>
                <a:effectLst>
                  <a:reflection blurRad="12700" stA="50000" endPos="50000" dist="5000" dir="5400000" sy="-100000" rotWithShape="0"/>
                </a:effectLst>
                <a:latin typeface="Calibri" charset="0"/>
              </a:rPr>
              <a:t>fr</a:t>
            </a:r>
            <a:r>
              <a:rPr lang="az-Latn-AZ" sz="3200" b="1" cap="all" dirty="0" smtClean="0">
                <a:ln w="0"/>
                <a:solidFill>
                  <a:schemeClr val="bg1"/>
                </a:solidFill>
                <a:effectLst>
                  <a:reflection blurRad="12700" stA="50000" endPos="50000" dist="5000" dir="5400000" sy="-100000" rotWithShape="0"/>
                </a:effectLst>
                <a:latin typeface="Calibri" charset="0"/>
              </a:rPr>
              <a:t>ət Nİtqİ </a:t>
            </a:r>
            <a:r>
              <a:rPr lang="az-Latn-AZ" sz="3200" b="1" cap="all" dirty="0" err="1" smtClean="0">
                <a:ln w="0"/>
                <a:solidFill>
                  <a:schemeClr val="bg1"/>
                </a:solidFill>
                <a:effectLst>
                  <a:reflection blurRad="12700" stA="50000" endPos="50000" dist="5000" dir="5400000" sy="-100000" rotWithShape="0"/>
                </a:effectLst>
                <a:latin typeface="Calibri" charset="0"/>
              </a:rPr>
              <a:t>sahəSİndə</a:t>
            </a:r>
            <a:r>
              <a:rPr lang="az-Latn-AZ" sz="3200" b="1" cap="all" dirty="0" smtClean="0">
                <a:ln w="0"/>
                <a:solidFill>
                  <a:schemeClr val="bg1"/>
                </a:solidFill>
                <a:effectLst>
                  <a:reflection blurRad="12700" stA="50000" endPos="50000" dist="5000" dir="5400000" sy="-100000" rotWithShape="0"/>
                </a:effectLst>
                <a:latin typeface="Calibri" charset="0"/>
              </a:rPr>
              <a:t> AİHM-</a:t>
            </a:r>
            <a:r>
              <a:rPr lang="az-Latn-AZ" sz="3200" b="1" cap="all" dirty="0" err="1" smtClean="0">
                <a:ln w="0"/>
                <a:solidFill>
                  <a:schemeClr val="bg1"/>
                </a:solidFill>
                <a:effectLst>
                  <a:reflection blurRad="12700" stA="50000" endPos="50000" dist="5000" dir="5400000" sy="-100000" rotWithShape="0"/>
                </a:effectLst>
                <a:latin typeface="Calibri" charset="0"/>
              </a:rPr>
              <a:t>nİn</a:t>
            </a:r>
            <a:r>
              <a:rPr lang="az-Latn-AZ" sz="3200" b="1" cap="all" dirty="0" smtClean="0">
                <a:ln w="0"/>
                <a:solidFill>
                  <a:schemeClr val="bg1"/>
                </a:solidFill>
                <a:effectLst>
                  <a:reflection blurRad="12700" stA="50000" endPos="50000" dist="5000" dir="5400000" sy="-100000" rotWithShape="0"/>
                </a:effectLst>
                <a:latin typeface="Calibri" charset="0"/>
              </a:rPr>
              <a:t> </a:t>
            </a:r>
            <a:r>
              <a:rPr lang="az-Latn-AZ" sz="3200" b="1" cap="all" dirty="0" err="1" smtClean="0">
                <a:ln w="0"/>
                <a:solidFill>
                  <a:schemeClr val="bg1"/>
                </a:solidFill>
                <a:effectLst>
                  <a:reflection blurRad="12700" stA="50000" endPos="50000" dist="5000" dir="5400000" sy="-100000" rotWithShape="0"/>
                </a:effectLst>
                <a:latin typeface="Calibri" charset="0"/>
              </a:rPr>
              <a:t>presedentlərİ</a:t>
            </a:r>
            <a:r>
              <a:rPr lang="az-Latn-AZ" sz="3200" b="1" cap="all" dirty="0" smtClean="0">
                <a:ln w="0"/>
                <a:solidFill>
                  <a:schemeClr val="bg1"/>
                </a:solidFill>
                <a:effectLst>
                  <a:reflection blurRad="12700" stA="50000" endPos="50000" dist="5000" dir="5400000" sy="-100000" rotWithShape="0"/>
                </a:effectLst>
                <a:latin typeface="Calibri" charset="0"/>
              </a:rPr>
              <a:t> (İİİ)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490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325120" y="338328"/>
            <a:ext cx="836168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Q r u p    İ ş İ</a:t>
            </a:r>
            <a:endParaRPr lang="en-US" sz="4000"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985" y="2359342"/>
            <a:ext cx="4933950"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732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8078893" cy="4856163"/>
          </a:xfrm>
        </p:spPr>
        <p:txBody>
          <a:bodyPr>
            <a:noAutofit/>
          </a:bodyPr>
          <a:lstStyle/>
          <a:p>
            <a:pPr marL="274320" lvl="8" indent="-274320" algn="just">
              <a:spcBef>
                <a:spcPct val="20000"/>
              </a:spcBef>
              <a:buSzPct val="100000"/>
              <a:buFont typeface="Symbol" pitchFamily="18" charset="2"/>
              <a:buChar char=""/>
            </a:pPr>
            <a:endParaRPr lang="az-Latn-AZ" sz="1600" b="1" dirty="0" smtClean="0">
              <a:latin typeface="Times New Roman" panose="02020603050405020304" pitchFamily="18" charset="0"/>
              <a:cs typeface="Times New Roman" panose="02020603050405020304" pitchFamily="18" charset="0"/>
            </a:endParaRPr>
          </a:p>
          <a:p>
            <a:pPr marL="274320" lvl="8" indent="-274320" algn="just">
              <a:spcBef>
                <a:spcPct val="20000"/>
              </a:spcBef>
              <a:buSzPct val="100000"/>
              <a:buFont typeface="Symbol" pitchFamily="18" charset="2"/>
              <a:buChar char=""/>
            </a:pPr>
            <a:endParaRPr lang="az-Latn-AZ" sz="1600" b="1" dirty="0">
              <a:latin typeface="Times New Roman" panose="02020603050405020304" pitchFamily="18" charset="0"/>
              <a:cs typeface="Times New Roman" panose="02020603050405020304" pitchFamily="18" charset="0"/>
            </a:endParaRPr>
          </a:p>
          <a:p>
            <a:r>
              <a:rPr lang="az-Latn-AZ" sz="1600" u="sng" dirty="0">
                <a:solidFill>
                  <a:schemeClr val="accent1">
                    <a:lumMod val="75000"/>
                  </a:schemeClr>
                </a:solidFill>
                <a:latin typeface="Times New Roman" panose="02020603050405020304" pitchFamily="18" charset="0"/>
                <a:cs typeface="Times New Roman" panose="02020603050405020304" pitchFamily="18" charset="0"/>
                <a:hlinkClick r:id="rId3"/>
              </a:rPr>
              <a:t>Nifrət Cinayətlərinə qarşı Mübarizəyə dair ATƏT-in Nazirlər Şurasının </a:t>
            </a:r>
            <a:r>
              <a:rPr lang="ru-RU" sz="1600" u="sng" dirty="0" smtClean="0">
                <a:solidFill>
                  <a:schemeClr val="accent1">
                    <a:lumMod val="75000"/>
                  </a:schemeClr>
                </a:solidFill>
                <a:latin typeface="Times New Roman" panose="02020603050405020304" pitchFamily="18" charset="0"/>
                <a:cs typeface="Times New Roman" panose="02020603050405020304" pitchFamily="18" charset="0"/>
                <a:hlinkClick r:id="rId3"/>
              </a:rPr>
              <a:t>02.12.2009-</a:t>
            </a:r>
            <a:r>
              <a:rPr lang="az-Latn-AZ" sz="1600" u="sng" dirty="0" err="1" smtClean="0">
                <a:solidFill>
                  <a:schemeClr val="accent1">
                    <a:lumMod val="75000"/>
                  </a:schemeClr>
                </a:solidFill>
                <a:latin typeface="Times New Roman" panose="02020603050405020304" pitchFamily="18" charset="0"/>
                <a:cs typeface="Times New Roman" panose="02020603050405020304" pitchFamily="18" charset="0"/>
                <a:hlinkClick r:id="rId3"/>
              </a:rPr>
              <a:t>cui</a:t>
            </a:r>
            <a:r>
              <a:rPr lang="az-Latn-AZ" sz="1600" u="sng" dirty="0" smtClean="0">
                <a:solidFill>
                  <a:schemeClr val="accent1">
                    <a:lumMod val="75000"/>
                  </a:schemeClr>
                </a:solidFill>
                <a:latin typeface="Times New Roman" panose="02020603050405020304" pitchFamily="18" charset="0"/>
                <a:cs typeface="Times New Roman" panose="02020603050405020304" pitchFamily="18" charset="0"/>
                <a:hlinkClick r:id="rId3"/>
              </a:rPr>
              <a:t> il tarixli Qərarı</a:t>
            </a:r>
            <a:r>
              <a:rPr lang="az-Latn-AZ" sz="1600" u="sng" dirty="0" smtClean="0">
                <a:solidFill>
                  <a:schemeClr val="accent1">
                    <a:lumMod val="75000"/>
                  </a:schemeClr>
                </a:solidFill>
                <a:latin typeface="Times New Roman" panose="02020603050405020304" pitchFamily="18" charset="0"/>
                <a:cs typeface="Times New Roman" panose="02020603050405020304" pitchFamily="18" charset="0"/>
              </a:rPr>
              <a:t>na </a:t>
            </a:r>
            <a:r>
              <a:rPr lang="az-Latn-AZ" sz="1600" dirty="0" smtClean="0">
                <a:solidFill>
                  <a:schemeClr val="accent1">
                    <a:lumMod val="75000"/>
                  </a:schemeClr>
                </a:solidFill>
                <a:latin typeface="Times New Roman" panose="02020603050405020304" pitchFamily="18" charset="0"/>
                <a:cs typeface="Times New Roman" panose="02020603050405020304" pitchFamily="18" charset="0"/>
              </a:rPr>
              <a:t>əsasən</a:t>
            </a:r>
            <a:r>
              <a:rPr lang="ru-RU" sz="1600" dirty="0" smtClean="0">
                <a:solidFill>
                  <a:schemeClr val="accent1">
                    <a:lumMod val="75000"/>
                  </a:schemeClr>
                </a:solidFill>
                <a:latin typeface="Times New Roman" panose="02020603050405020304" pitchFamily="18" charset="0"/>
                <a:cs typeface="Times New Roman" panose="02020603050405020304" pitchFamily="18" charset="0"/>
              </a:rPr>
              <a:t> </a:t>
            </a:r>
            <a:endParaRPr lang="az-Latn-AZ" sz="16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gn="ctr">
              <a:buNone/>
            </a:pPr>
            <a:r>
              <a:rPr lang="az-Latn-AZ" sz="1600" b="1" dirty="0" smtClean="0">
                <a:latin typeface="Times New Roman" panose="02020603050405020304" pitchFamily="18" charset="0"/>
                <a:cs typeface="Times New Roman" panose="02020603050405020304" pitchFamily="18" charset="0"/>
              </a:rPr>
              <a:t>“</a:t>
            </a:r>
            <a:r>
              <a:rPr lang="az-Latn-AZ" sz="1600" b="1" dirty="0">
                <a:latin typeface="Times New Roman" panose="02020603050405020304" pitchFamily="18" charset="0"/>
                <a:cs typeface="Times New Roman" panose="02020603050405020304" pitchFamily="18" charset="0"/>
              </a:rPr>
              <a:t>nifrət cinayətləri” </a:t>
            </a:r>
            <a:endParaRPr lang="az-Latn-AZ" sz="1600" b="1" dirty="0" smtClean="0">
              <a:latin typeface="Times New Roman" panose="02020603050405020304" pitchFamily="18" charset="0"/>
              <a:cs typeface="Times New Roman" panose="02020603050405020304" pitchFamily="18" charset="0"/>
            </a:endParaRPr>
          </a:p>
          <a:p>
            <a:pPr marL="0" indent="0" algn="ctr">
              <a:buNone/>
            </a:pPr>
            <a:r>
              <a:rPr lang="az-Latn-AZ" sz="1600" b="1" dirty="0" smtClean="0">
                <a:latin typeface="Times New Roman" panose="02020603050405020304" pitchFamily="18" charset="0"/>
                <a:cs typeface="Times New Roman" panose="02020603050405020304" pitchFamily="18" charset="0"/>
              </a:rPr>
              <a:t>‘</a:t>
            </a:r>
            <a:r>
              <a:rPr lang="az-Latn-AZ" sz="1600" b="1" dirty="0">
                <a:latin typeface="Times New Roman" panose="02020603050405020304" pitchFamily="18" charset="0"/>
                <a:cs typeface="Times New Roman" panose="02020603050405020304" pitchFamily="18" charset="0"/>
              </a:rPr>
              <a:t>ayrı-seçkilik əsasında törədilmiş cinayətlərdir’. </a:t>
            </a:r>
            <a:endParaRPr lang="az-Latn-AZ" sz="1600" b="1" dirty="0" smtClean="0">
              <a:latin typeface="Times New Roman" panose="02020603050405020304" pitchFamily="18" charset="0"/>
              <a:cs typeface="Times New Roman" panose="02020603050405020304" pitchFamily="18" charset="0"/>
            </a:endParaRPr>
          </a:p>
          <a:p>
            <a:endParaRPr lang="en-US" sz="1600" dirty="0">
              <a:solidFill>
                <a:schemeClr val="accent1">
                  <a:lumMod val="75000"/>
                </a:schemeClr>
              </a:solidFill>
              <a:latin typeface="Times New Roman" panose="02020603050405020304" pitchFamily="18" charset="0"/>
              <a:cs typeface="Times New Roman" panose="02020603050405020304" pitchFamily="18" charset="0"/>
            </a:endParaRPr>
          </a:p>
          <a:p>
            <a:endParaRPr lang="az-Latn-AZ" sz="1600" b="1" dirty="0" smtClean="0">
              <a:latin typeface="Times New Roman" panose="02020603050405020304" pitchFamily="18" charset="0"/>
              <a:cs typeface="Times New Roman" panose="02020603050405020304" pitchFamily="18" charset="0"/>
            </a:endParaRPr>
          </a:p>
          <a:p>
            <a:r>
              <a:rPr lang="az-Latn-AZ" sz="1600" b="1" dirty="0" smtClean="0">
                <a:solidFill>
                  <a:schemeClr val="accent1">
                    <a:lumMod val="75000"/>
                  </a:schemeClr>
                </a:solidFill>
                <a:latin typeface="Times New Roman" panose="02020603050405020304" pitchFamily="18" charset="0"/>
                <a:cs typeface="Times New Roman" panose="02020603050405020304" pitchFamily="18" charset="0"/>
              </a:rPr>
              <a:t>Cinayət əməlinin nifrət </a:t>
            </a:r>
            <a:r>
              <a:rPr lang="az-Latn-AZ" sz="1600" b="1" dirty="0">
                <a:solidFill>
                  <a:schemeClr val="accent1">
                    <a:lumMod val="75000"/>
                  </a:schemeClr>
                </a:solidFill>
                <a:latin typeface="Times New Roman" panose="02020603050405020304" pitchFamily="18" charset="0"/>
                <a:cs typeface="Times New Roman" panose="02020603050405020304" pitchFamily="18" charset="0"/>
              </a:rPr>
              <a:t>cinayəti kimi </a:t>
            </a:r>
            <a:r>
              <a:rPr lang="az-Latn-AZ" sz="1600" b="1" dirty="0" err="1" smtClean="0">
                <a:solidFill>
                  <a:schemeClr val="accent1">
                    <a:lumMod val="75000"/>
                  </a:schemeClr>
                </a:solidFill>
                <a:latin typeface="Times New Roman" panose="02020603050405020304" pitchFamily="18" charset="0"/>
                <a:cs typeface="Times New Roman" panose="02020603050405020304" pitchFamily="18" charset="0"/>
              </a:rPr>
              <a:t>tövsif</a:t>
            </a:r>
            <a:r>
              <a:rPr lang="az-Latn-AZ" sz="1600" b="1" dirty="0" smtClean="0">
                <a:solidFill>
                  <a:schemeClr val="accent1">
                    <a:lumMod val="75000"/>
                  </a:schemeClr>
                </a:solidFill>
                <a:latin typeface="Times New Roman" panose="02020603050405020304" pitchFamily="18" charset="0"/>
                <a:cs typeface="Times New Roman" panose="02020603050405020304" pitchFamily="18" charset="0"/>
              </a:rPr>
              <a:t> edilməsi üçün o</a:t>
            </a:r>
            <a:r>
              <a:rPr lang="az-Latn-AZ" sz="1600" b="1" dirty="0">
                <a:solidFill>
                  <a:schemeClr val="accent1">
                    <a:lumMod val="75000"/>
                  </a:schemeClr>
                </a:solidFill>
                <a:latin typeface="Times New Roman" panose="02020603050405020304" pitchFamily="18" charset="0"/>
                <a:cs typeface="Times New Roman" panose="02020603050405020304" pitchFamily="18" charset="0"/>
              </a:rPr>
              <a:t>, </a:t>
            </a:r>
            <a:r>
              <a:rPr lang="az-Latn-AZ" sz="1600" b="1" dirty="0" smtClean="0">
                <a:solidFill>
                  <a:schemeClr val="accent1">
                    <a:lumMod val="75000"/>
                  </a:schemeClr>
                </a:solidFill>
                <a:latin typeface="Times New Roman" panose="02020603050405020304" pitchFamily="18" charset="0"/>
                <a:cs typeface="Times New Roman" panose="02020603050405020304" pitchFamily="18" charset="0"/>
              </a:rPr>
              <a:t>iki (2) meyara </a:t>
            </a:r>
            <a:r>
              <a:rPr lang="az-Latn-AZ" sz="1600" b="1" dirty="0">
                <a:solidFill>
                  <a:schemeClr val="accent1">
                    <a:lumMod val="75000"/>
                  </a:schemeClr>
                </a:solidFill>
                <a:latin typeface="Times New Roman" panose="02020603050405020304" pitchFamily="18" charset="0"/>
                <a:cs typeface="Times New Roman" panose="02020603050405020304" pitchFamily="18" charset="0"/>
              </a:rPr>
              <a:t>cavab verməlidir</a:t>
            </a:r>
            <a:r>
              <a:rPr lang="az-Latn-AZ" sz="1600" b="1" dirty="0" smtClean="0">
                <a:solidFill>
                  <a:schemeClr val="accent1">
                    <a:lumMod val="75000"/>
                  </a:schemeClr>
                </a:solidFill>
                <a:latin typeface="Times New Roman" panose="02020603050405020304" pitchFamily="18" charset="0"/>
                <a:cs typeface="Times New Roman" panose="02020603050405020304" pitchFamily="18" charset="0"/>
              </a:rPr>
              <a:t>:</a:t>
            </a:r>
          </a:p>
          <a:p>
            <a:pPr marL="0" indent="0">
              <a:buNone/>
            </a:pPr>
            <a:r>
              <a:rPr lang="az-Latn-AZ" sz="1600" b="1" dirty="0" smtClean="0">
                <a:solidFill>
                  <a:schemeClr val="accent1">
                    <a:lumMod val="75000"/>
                  </a:schemeClr>
                </a:solidFill>
                <a:latin typeface="Times New Roman" panose="02020603050405020304" pitchFamily="18" charset="0"/>
                <a:cs typeface="Times New Roman" panose="02020603050405020304" pitchFamily="18" charset="0"/>
              </a:rPr>
              <a:t>	</a:t>
            </a:r>
          </a:p>
          <a:p>
            <a:pPr marL="0" indent="0">
              <a:buNone/>
            </a:pPr>
            <a:r>
              <a:rPr lang="az-Latn-AZ" sz="1600" dirty="0" smtClean="0">
                <a:latin typeface="Times New Roman" panose="02020603050405020304" pitchFamily="18" charset="0"/>
                <a:cs typeface="Times New Roman" panose="02020603050405020304" pitchFamily="18" charset="0"/>
              </a:rPr>
              <a:t>	</a:t>
            </a:r>
            <a:r>
              <a:rPr lang="az-Latn-AZ" sz="1600" b="1" dirty="0" smtClean="0">
                <a:latin typeface="Times New Roman" panose="02020603050405020304" pitchFamily="18" charset="0"/>
                <a:cs typeface="Times New Roman" panose="02020603050405020304" pitchFamily="18" charset="0"/>
              </a:rPr>
              <a:t>• əməl </a:t>
            </a:r>
            <a:r>
              <a:rPr lang="az-Latn-AZ" sz="1600" b="1" dirty="0">
                <a:latin typeface="Times New Roman" panose="02020603050405020304" pitchFamily="18" charset="0"/>
                <a:cs typeface="Times New Roman" panose="02020603050405020304" pitchFamily="18" charset="0"/>
              </a:rPr>
              <a:t>törədildiyi ölkənin cinayət </a:t>
            </a:r>
            <a:r>
              <a:rPr lang="az-Latn-AZ" sz="1600" b="1" dirty="0" smtClean="0">
                <a:latin typeface="Times New Roman" panose="02020603050405020304" pitchFamily="18" charset="0"/>
                <a:cs typeface="Times New Roman" panose="02020603050405020304" pitchFamily="18" charset="0"/>
              </a:rPr>
              <a:t>qanununa </a:t>
            </a:r>
            <a:r>
              <a:rPr lang="az-Latn-AZ" sz="1600" b="1" dirty="0">
                <a:latin typeface="Times New Roman" panose="02020603050405020304" pitchFamily="18" charset="0"/>
                <a:cs typeface="Times New Roman" panose="02020603050405020304" pitchFamily="18" charset="0"/>
              </a:rPr>
              <a:t>görə cinayət </a:t>
            </a:r>
            <a:r>
              <a:rPr lang="az-Latn-AZ" sz="1600" b="1" dirty="0" err="1">
                <a:latin typeface="Times New Roman" panose="02020603050405020304" pitchFamily="18" charset="0"/>
                <a:cs typeface="Times New Roman" panose="02020603050405020304" pitchFamily="18" charset="0"/>
              </a:rPr>
              <a:t>sayılmalıdır</a:t>
            </a:r>
            <a:r>
              <a:rPr lang="az-Latn-AZ" sz="16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pPr marL="0" indent="0">
              <a:buNone/>
            </a:pPr>
            <a:endParaRPr lang="az-Latn-AZ" sz="1600" b="1" dirty="0" smtClean="0">
              <a:latin typeface="Times New Roman" panose="02020603050405020304" pitchFamily="18" charset="0"/>
              <a:cs typeface="Times New Roman" panose="02020603050405020304" pitchFamily="18" charset="0"/>
            </a:endParaRPr>
          </a:p>
          <a:p>
            <a:pPr marL="0" indent="0">
              <a:buNone/>
            </a:pPr>
            <a:r>
              <a:rPr lang="az-Latn-AZ" sz="1600" b="1" dirty="0" smtClean="0">
                <a:latin typeface="Times New Roman" panose="02020603050405020304" pitchFamily="18" charset="0"/>
                <a:cs typeface="Times New Roman" panose="02020603050405020304" pitchFamily="18" charset="0"/>
              </a:rPr>
              <a:t>	• </a:t>
            </a:r>
            <a:r>
              <a:rPr lang="az-Latn-AZ" sz="1600" b="1" dirty="0">
                <a:latin typeface="Times New Roman" panose="02020603050405020304" pitchFamily="18" charset="0"/>
                <a:cs typeface="Times New Roman" panose="02020603050405020304" pitchFamily="18" charset="0"/>
              </a:rPr>
              <a:t>cinayət ayrı-seçkilik motivi ilə </a:t>
            </a:r>
            <a:r>
              <a:rPr lang="az-Latn-AZ" sz="1600" b="1" dirty="0" err="1">
                <a:latin typeface="Times New Roman" panose="02020603050405020304" pitchFamily="18" charset="0"/>
                <a:cs typeface="Times New Roman" panose="02020603050405020304" pitchFamily="18" charset="0"/>
              </a:rPr>
              <a:t>törədilməlidir</a:t>
            </a:r>
            <a:r>
              <a:rPr lang="az-Latn-AZ" sz="16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pPr algn="just"/>
            <a:endParaRPr lang="en-US" sz="1600" b="1" dirty="0">
              <a:latin typeface="Times New Roman" panose="02020603050405020304" pitchFamily="18" charset="0"/>
              <a:cs typeface="Times New Roman" panose="02020603050405020304" pitchFamily="18" charset="0"/>
            </a:endParaRPr>
          </a:p>
        </p:txBody>
      </p:sp>
      <p:sp>
        <p:nvSpPr>
          <p:cNvPr id="6"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a:t>
            </a:r>
            <a:r>
              <a:rPr lang="az-Latn-AZ" sz="4000" b="1" cap="all" dirty="0" err="1" smtClean="0">
                <a:ln w="0"/>
                <a:solidFill>
                  <a:schemeClr val="bg1"/>
                </a:solidFill>
                <a:effectLst>
                  <a:reflection blurRad="12700" stA="50000" endPos="50000" dist="5000" dir="5400000" sy="-100000" rotWithShape="0"/>
                </a:effectLst>
                <a:latin typeface="Calibri" charset="0"/>
              </a:rPr>
              <a:t>cİnayətİ</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030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408333" cy="3298613"/>
          </a:xfrm>
        </p:spPr>
        <p:txBody>
          <a:bodyPr/>
          <a:lstStyle/>
          <a:p>
            <a:pPr marL="0" indent="0">
              <a:buNone/>
            </a:pPr>
            <a:r>
              <a:rPr lang="az-Latn-AZ" b="1" dirty="0" smtClean="0">
                <a:latin typeface="Times New Roman" panose="02020603050405020304" pitchFamily="18" charset="0"/>
                <a:cs typeface="Times New Roman" panose="02020603050405020304" pitchFamily="18" charset="0"/>
              </a:rPr>
              <a:t>AİHK, Maddə 14. </a:t>
            </a:r>
            <a:r>
              <a:rPr lang="en-US" b="1" dirty="0" err="1" smtClean="0">
                <a:latin typeface="Times New Roman" panose="02020603050405020304" pitchFamily="18" charset="0"/>
                <a:cs typeface="Times New Roman" panose="02020603050405020304" pitchFamily="18" charset="0"/>
              </a:rPr>
              <a:t>Ayrı-seçkiliyin</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qadağan</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olunması</a:t>
            </a:r>
            <a:endParaRPr lang="az-Latn-AZ" b="1" dirty="0" smtClean="0">
              <a:latin typeface="Times New Roman" panose="02020603050405020304" pitchFamily="18" charset="0"/>
              <a:cs typeface="Times New Roman" panose="02020603050405020304" pitchFamily="18" charset="0"/>
            </a:endParaRPr>
          </a:p>
          <a:p>
            <a:pPr marL="0" indent="0" algn="just">
              <a:buNone/>
            </a:pPr>
            <a:endParaRPr lang="az-Latn-AZ"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Bu </a:t>
            </a:r>
            <a:r>
              <a:rPr lang="en-US" dirty="0" err="1">
                <a:latin typeface="Times New Roman" panose="02020603050405020304" pitchFamily="18" charset="0"/>
                <a:cs typeface="Times New Roman" panose="02020603050405020304" pitchFamily="18" charset="0"/>
              </a:rPr>
              <a:t>Konvensiyada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təsbit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olunmuş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hüquq</a:t>
            </a:r>
            <a:r>
              <a:rPr lang="en-US" dirty="0">
                <a:latin typeface="Times New Roman" panose="02020603050405020304" pitchFamily="18" charset="0"/>
                <a:cs typeface="Times New Roman" panose="02020603050405020304" pitchFamily="18" charset="0"/>
              </a:rPr>
              <a:t> və </a:t>
            </a:r>
            <a:r>
              <a:rPr lang="en-US" dirty="0" err="1">
                <a:latin typeface="Times New Roman" panose="02020603050405020304" pitchFamily="18" charset="0"/>
                <a:cs typeface="Times New Roman" panose="02020603050405020304" pitchFamily="18" charset="0"/>
              </a:rPr>
              <a:t>azadlıqlardan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istifadə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cins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irq</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dərinin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rəngi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dil</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siyasi</a:t>
            </a:r>
            <a:r>
              <a:rPr lang="en-US" dirty="0">
                <a:latin typeface="Times New Roman" panose="02020603050405020304" pitchFamily="18" charset="0"/>
                <a:cs typeface="Times New Roman" panose="02020603050405020304" pitchFamily="18" charset="0"/>
              </a:rPr>
              <a:t> və digər </a:t>
            </a:r>
            <a:r>
              <a:rPr lang="en-US" dirty="0" err="1">
                <a:latin typeface="Times New Roman" panose="02020603050405020304" pitchFamily="18" charset="0"/>
                <a:cs typeface="Times New Roman" panose="02020603050405020304" pitchFamily="18" charset="0"/>
              </a:rPr>
              <a:t>baxışlar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milli</a:t>
            </a:r>
            <a:r>
              <a:rPr lang="en-US" dirty="0">
                <a:latin typeface="Times New Roman" panose="02020603050405020304" pitchFamily="18" charset="0"/>
                <a:cs typeface="Times New Roman" panose="02020603050405020304" pitchFamily="18" charset="0"/>
              </a:rPr>
              <a:t> və ya </a:t>
            </a:r>
            <a:r>
              <a:rPr lang="en-US" dirty="0" err="1">
                <a:latin typeface="Times New Roman" panose="02020603050405020304" pitchFamily="18" charset="0"/>
                <a:cs typeface="Times New Roman" panose="02020603050405020304" pitchFamily="18" charset="0"/>
              </a:rPr>
              <a:t>sosial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mənşə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milli</a:t>
            </a:r>
            <a:r>
              <a:rPr lang="en-US" dirty="0">
                <a:latin typeface="Times New Roman" panose="02020603050405020304" pitchFamily="18" charset="0"/>
                <a:cs typeface="Times New Roman" panose="02020603050405020304" pitchFamily="18" charset="0"/>
              </a:rPr>
              <a:t> azlıqlara </a:t>
            </a:r>
            <a:r>
              <a:rPr lang="en-US" dirty="0" err="1">
                <a:latin typeface="Times New Roman" panose="02020603050405020304" pitchFamily="18" charset="0"/>
                <a:cs typeface="Times New Roman" panose="02020603050405020304" pitchFamily="18" charset="0"/>
              </a:rPr>
              <a:t>mənsubiyyət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əmlak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vəziyyəti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doğum</a:t>
            </a:r>
            <a:r>
              <a:rPr lang="en-US" dirty="0">
                <a:latin typeface="Times New Roman" panose="02020603050405020304" pitchFamily="18" charset="0"/>
                <a:cs typeface="Times New Roman" panose="02020603050405020304" pitchFamily="18" charset="0"/>
              </a:rPr>
              <a:t> və ya </a:t>
            </a:r>
            <a:r>
              <a:rPr lang="en-US" dirty="0" err="1">
                <a:latin typeface="Times New Roman" panose="02020603050405020304" pitchFamily="18" charset="0"/>
                <a:cs typeface="Times New Roman" panose="02020603050405020304" pitchFamily="18" charset="0"/>
              </a:rPr>
              <a:t>hər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hansı</a:t>
            </a:r>
            <a:r>
              <a:rPr lang="en-US" dirty="0">
                <a:latin typeface="Times New Roman" panose="02020603050405020304" pitchFamily="18" charset="0"/>
                <a:cs typeface="Times New Roman" panose="02020603050405020304" pitchFamily="18" charset="0"/>
              </a:rPr>
              <a:t> digər </a:t>
            </a:r>
            <a:r>
              <a:rPr lang="en-US" dirty="0" err="1">
                <a:latin typeface="Times New Roman" panose="02020603050405020304" pitchFamily="18" charset="0"/>
                <a:cs typeface="Times New Roman" panose="02020603050405020304" pitchFamily="18" charset="0"/>
              </a:rPr>
              <a:t>əlamətlərə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görə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ayrı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seçkilik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olmadan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təmin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olunmalıdır</a:t>
            </a:r>
            <a:r>
              <a:rPr lang="en-US" dirty="0">
                <a:latin typeface="Times New Roman" panose="02020603050405020304" pitchFamily="18" charset="0"/>
                <a:cs typeface="Times New Roman" panose="02020603050405020304" pitchFamily="18" charset="0"/>
              </a:rPr>
              <a:t>.</a:t>
            </a:r>
          </a:p>
        </p:txBody>
      </p:sp>
      <p:sp>
        <p:nvSpPr>
          <p:cNvPr id="5"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a:t>
            </a:r>
            <a:r>
              <a:rPr lang="az-Latn-AZ" sz="4000" b="1" cap="all" dirty="0" err="1" smtClean="0">
                <a:ln w="0"/>
                <a:solidFill>
                  <a:schemeClr val="bg1"/>
                </a:solidFill>
                <a:effectLst>
                  <a:reflection blurRad="12700" stA="50000" endPos="50000" dist="5000" dir="5400000" sy="-100000" rotWithShape="0"/>
                </a:effectLst>
                <a:latin typeface="Calibri" charset="0"/>
              </a:rPr>
              <a:t>cİnayətİ</a:t>
            </a:r>
            <a:r>
              <a:rPr lang="az-Latn-AZ" sz="4000" b="1" cap="all" dirty="0" smtClean="0">
                <a:ln w="0"/>
                <a:solidFill>
                  <a:schemeClr val="bg1"/>
                </a:solidFill>
                <a:effectLst>
                  <a:reflection blurRad="12700" stA="50000" endPos="50000" dist="5000" dir="5400000" sy="-100000" rotWithShape="0"/>
                </a:effectLst>
                <a:latin typeface="Calibri" charset="0"/>
              </a:rPr>
              <a:t> (i)</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54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lgn="just">
              <a:buNone/>
            </a:pPr>
            <a:r>
              <a:rPr lang="az-Latn-AZ" altLang="en-US" dirty="0" smtClean="0">
                <a:latin typeface="Times New Roman" panose="02020603050405020304" pitchFamily="18" charset="0"/>
                <a:cs typeface="Times New Roman" panose="02020603050405020304" pitchFamily="18" charset="0"/>
              </a:rPr>
              <a:t>ATƏT tərəfindən Anlayışı</a:t>
            </a:r>
            <a:r>
              <a:rPr lang="en-US" altLang="en-US" dirty="0" smtClean="0">
                <a:latin typeface="Times New Roman" panose="02020603050405020304" pitchFamily="18" charset="0"/>
                <a:cs typeface="Times New Roman" panose="02020603050405020304" pitchFamily="18" charset="0"/>
              </a:rPr>
              <a:t>:</a:t>
            </a:r>
            <a:r>
              <a:rPr lang="ru-RU" altLang="en-US" dirty="0" smtClean="0">
                <a:latin typeface="Times New Roman" panose="02020603050405020304" pitchFamily="18" charset="0"/>
                <a:cs typeface="Times New Roman" panose="02020603050405020304" pitchFamily="18" charset="0"/>
              </a:rPr>
              <a:t> </a:t>
            </a:r>
            <a:endParaRPr lang="en-US" altLang="en-US" dirty="0" smtClean="0">
              <a:latin typeface="Times New Roman" panose="02020603050405020304" pitchFamily="18" charset="0"/>
              <a:cs typeface="Times New Roman" panose="02020603050405020304" pitchFamily="18" charset="0"/>
            </a:endParaRPr>
          </a:p>
          <a:p>
            <a:pPr marL="0" indent="0" algn="just">
              <a:buNone/>
            </a:pPr>
            <a:r>
              <a:rPr lang="ru-RU" altLang="en-US" dirty="0" err="1" smtClean="0">
                <a:solidFill>
                  <a:schemeClr val="accent1">
                    <a:lumMod val="75000"/>
                  </a:schemeClr>
                </a:solidFill>
                <a:latin typeface="Times New Roman" panose="02020603050405020304" pitchFamily="18" charset="0"/>
                <a:cs typeface="Times New Roman" panose="02020603050405020304" pitchFamily="18" charset="0"/>
              </a:rPr>
              <a:t>Zərərçəkənin</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mülkün</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və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ya</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törədilən</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cinayətin</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məqsədinin</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həqiqi</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və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ya</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hiss</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edilən</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irqi</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milli</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və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ya</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etnik</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kök</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dil</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rəng</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din</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cinsiyyət</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yaş</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zehni</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yaxud</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fiziki</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qüsurlu</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olmaq</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cinsi</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meyl</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və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ya</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başqa</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buna</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bənzər</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amillərə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əsaslanan</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xüsusiyyətlərə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malik</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qrupla</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həqiqi</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və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ya</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o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şəkildə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qəbul</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edilən</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əlaqəni</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bağlı</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olmağı</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aid</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olmağı</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dəstəyi</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və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ya</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üzv</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olması</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səbəbilə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seçildiyi</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insanlara</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və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ya</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mala</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qarşı</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cinayətləri</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də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əhatə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edəcək</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şəkildə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törədilən</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bütün</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smtClean="0">
                <a:solidFill>
                  <a:schemeClr val="accent1">
                    <a:lumMod val="75000"/>
                  </a:schemeClr>
                </a:solidFill>
                <a:latin typeface="Times New Roman" panose="02020603050405020304" pitchFamily="18" charset="0"/>
                <a:cs typeface="Times New Roman" panose="02020603050405020304" pitchFamily="18" charset="0"/>
              </a:rPr>
              <a:t>cinayətlərdir</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a:t>
            </a:r>
            <a:r>
              <a:rPr lang="az-Latn-AZ" sz="4000" b="1" cap="all" dirty="0" err="1" smtClean="0">
                <a:ln w="0"/>
                <a:solidFill>
                  <a:schemeClr val="bg1"/>
                </a:solidFill>
                <a:effectLst>
                  <a:reflection blurRad="12700" stA="50000" endPos="50000" dist="5000" dir="5400000" sy="-100000" rotWithShape="0"/>
                </a:effectLst>
                <a:latin typeface="Calibri" charset="0"/>
              </a:rPr>
              <a:t>cİnayətİ</a:t>
            </a:r>
            <a:r>
              <a:rPr lang="az-Latn-AZ" sz="4000" b="1" cap="all" dirty="0" smtClean="0">
                <a:ln w="0"/>
                <a:solidFill>
                  <a:schemeClr val="bg1"/>
                </a:solidFill>
                <a:effectLst>
                  <a:reflection blurRad="12700" stA="50000" endPos="50000" dist="5000" dir="5400000" sy="-100000" rotWithShape="0"/>
                </a:effectLst>
                <a:latin typeface="Calibri" charset="0"/>
              </a:rPr>
              <a:t> (</a:t>
            </a:r>
            <a:r>
              <a:rPr lang="az-Latn-AZ" sz="4000" b="1" cap="all" dirty="0" err="1" smtClean="0">
                <a:ln w="0"/>
                <a:solidFill>
                  <a:schemeClr val="bg1"/>
                </a:solidFill>
                <a:effectLst>
                  <a:reflection blurRad="12700" stA="50000" endPos="50000" dist="5000" dir="5400000" sy="-100000" rotWithShape="0"/>
                </a:effectLst>
                <a:latin typeface="Calibri" charset="0"/>
              </a:rPr>
              <a:t>ii</a:t>
            </a:r>
            <a:r>
              <a:rPr lang="az-Latn-AZ" sz="4000" b="1" cap="all" dirty="0" smtClean="0">
                <a:ln w="0"/>
                <a:solidFill>
                  <a:schemeClr val="bg1"/>
                </a:solidFill>
                <a:effectLst>
                  <a:reflection blurRad="12700" stA="50000" endPos="50000" dist="5000" dir="5400000" sy="-100000" rotWithShape="0"/>
                </a:effectLst>
                <a:latin typeface="Calibri"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99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pP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Adam Öldürmə</a:t>
            </a:r>
            <a:endParaRPr lang="az-Latn-AZ" altLang="en-US"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80000"/>
              </a:lnSpc>
            </a:pP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Zorakılıq </a:t>
            </a: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və </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H</a:t>
            </a:r>
            <a:r>
              <a:rPr lang="ru-RU" altLang="en-US" dirty="0" err="1" smtClean="0">
                <a:solidFill>
                  <a:schemeClr val="accent1">
                    <a:lumMod val="75000"/>
                  </a:schemeClr>
                </a:solidFill>
                <a:latin typeface="Times New Roman" panose="02020603050405020304" pitchFamily="18" charset="0"/>
                <a:cs typeface="Times New Roman" panose="02020603050405020304" pitchFamily="18" charset="0"/>
              </a:rPr>
              <a:t>ücum</a:t>
            </a:r>
            <a:endParaRPr lang="az-Latn-AZ" altLang="en-US"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80000"/>
              </a:lnSpc>
            </a:pP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Z</a:t>
            </a:r>
            <a:r>
              <a:rPr lang="ru-RU" altLang="en-US" dirty="0" err="1" smtClean="0">
                <a:solidFill>
                  <a:schemeClr val="accent1">
                    <a:lumMod val="75000"/>
                  </a:schemeClr>
                </a:solidFill>
                <a:latin typeface="Times New Roman" panose="02020603050405020304" pitchFamily="18" charset="0"/>
                <a:cs typeface="Times New Roman" panose="02020603050405020304" pitchFamily="18" charset="0"/>
              </a:rPr>
              <a:t>orakılıq</a:t>
            </a:r>
            <a:r>
              <a:rPr lang="ru-RU" alt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və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ya</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hücum</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hədələri</a:t>
            </a:r>
            <a:endParaRPr lang="az-Latn-AZ" altLang="en-US"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80000"/>
              </a:lnSpc>
            </a:pP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İşgəncə</a:t>
            </a:r>
          </a:p>
          <a:p>
            <a:pPr>
              <a:lnSpc>
                <a:spcPct val="80000"/>
              </a:lnSpc>
            </a:pP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Söyüş </a:t>
            </a: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və </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Təhqir</a:t>
            </a:r>
            <a:endParaRPr lang="az-Latn-AZ" altLang="en-US"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80000"/>
              </a:lnSpc>
            </a:pP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Z</a:t>
            </a:r>
            <a:r>
              <a:rPr lang="ru-RU" altLang="en-US" dirty="0" err="1" smtClean="0">
                <a:solidFill>
                  <a:schemeClr val="accent1">
                    <a:lumMod val="75000"/>
                  </a:schemeClr>
                </a:solidFill>
                <a:latin typeface="Times New Roman" panose="02020603050405020304" pitchFamily="18" charset="0"/>
                <a:cs typeface="Times New Roman" panose="02020603050405020304" pitchFamily="18" charset="0"/>
              </a:rPr>
              <a:t>orlama</a:t>
            </a:r>
            <a:endParaRPr lang="az-Latn-AZ" altLang="en-US"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80000"/>
              </a:lnSpc>
            </a:pP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M</a:t>
            </a:r>
            <a:r>
              <a:rPr lang="ru-RU" altLang="en-US" dirty="0" err="1" smtClean="0">
                <a:solidFill>
                  <a:schemeClr val="accent1">
                    <a:lumMod val="75000"/>
                  </a:schemeClr>
                </a:solidFill>
                <a:latin typeface="Times New Roman" panose="02020603050405020304" pitchFamily="18" charset="0"/>
                <a:cs typeface="Times New Roman" panose="02020603050405020304" pitchFamily="18" charset="0"/>
              </a:rPr>
              <a:t>ülkə</a:t>
            </a:r>
            <a:r>
              <a:rPr lang="ru-RU" alt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və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ya</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az-Latn-AZ" altLang="en-US" dirty="0" err="1" smtClean="0">
                <a:solidFill>
                  <a:schemeClr val="accent1">
                    <a:lumMod val="75000"/>
                  </a:schemeClr>
                </a:solidFill>
                <a:latin typeface="Times New Roman" panose="02020603050405020304" pitchFamily="18" charset="0"/>
                <a:cs typeface="Times New Roman" panose="02020603050405020304" pitchFamily="18" charset="0"/>
              </a:rPr>
              <a:t>Əş</a:t>
            </a:r>
            <a:r>
              <a:rPr lang="ru-RU" altLang="en-US" dirty="0" err="1" smtClean="0">
                <a:solidFill>
                  <a:schemeClr val="accent1">
                    <a:lumMod val="75000"/>
                  </a:schemeClr>
                </a:solidFill>
                <a:latin typeface="Times New Roman" panose="02020603050405020304" pitchFamily="18" charset="0"/>
                <a:cs typeface="Times New Roman" panose="02020603050405020304" pitchFamily="18" charset="0"/>
              </a:rPr>
              <a:t>yalara</a:t>
            </a:r>
            <a:r>
              <a:rPr lang="ru-RU" alt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Z</a:t>
            </a:r>
            <a:r>
              <a:rPr lang="ru-RU" altLang="en-US" dirty="0" err="1" smtClean="0">
                <a:solidFill>
                  <a:schemeClr val="accent1">
                    <a:lumMod val="75000"/>
                  </a:schemeClr>
                </a:solidFill>
                <a:latin typeface="Times New Roman" panose="02020603050405020304" pitchFamily="18" charset="0"/>
                <a:cs typeface="Times New Roman" panose="02020603050405020304" pitchFamily="18" charset="0"/>
              </a:rPr>
              <a:t>ərər</a:t>
            </a:r>
            <a:r>
              <a:rPr lang="ru-RU" alt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V</a:t>
            </a:r>
            <a:r>
              <a:rPr lang="ru-RU" altLang="en-US" dirty="0" err="1" smtClean="0">
                <a:solidFill>
                  <a:schemeClr val="accent1">
                    <a:lumMod val="75000"/>
                  </a:schemeClr>
                </a:solidFill>
                <a:latin typeface="Times New Roman" panose="02020603050405020304" pitchFamily="18" charset="0"/>
                <a:cs typeface="Times New Roman" panose="02020603050405020304" pitchFamily="18" charset="0"/>
              </a:rPr>
              <a:t>ermə</a:t>
            </a:r>
            <a:endParaRPr lang="az-Latn-AZ" altLang="en-US"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80000"/>
              </a:lnSpc>
            </a:pP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T</a:t>
            </a:r>
            <a:r>
              <a:rPr lang="ru-RU" altLang="en-US" dirty="0" err="1" smtClean="0">
                <a:solidFill>
                  <a:schemeClr val="accent1">
                    <a:lumMod val="75000"/>
                  </a:schemeClr>
                </a:solidFill>
                <a:latin typeface="Times New Roman" panose="02020603050405020304" pitchFamily="18" charset="0"/>
                <a:cs typeface="Times New Roman" panose="02020603050405020304" pitchFamily="18" charset="0"/>
              </a:rPr>
              <a:t>əcavüz</a:t>
            </a:r>
            <a:r>
              <a:rPr lang="ru-RU" alt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xarakterli</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kitabçalar</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və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afişalar</a:t>
            </a:r>
            <a:endParaRPr lang="az-Latn-AZ" altLang="en-US"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80000"/>
              </a:lnSpc>
            </a:pP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M</a:t>
            </a:r>
            <a:r>
              <a:rPr lang="ru-RU" altLang="en-US" dirty="0" err="1" smtClean="0">
                <a:solidFill>
                  <a:schemeClr val="accent1">
                    <a:lumMod val="75000"/>
                  </a:schemeClr>
                </a:solidFill>
                <a:latin typeface="Times New Roman" panose="02020603050405020304" pitchFamily="18" charset="0"/>
                <a:cs typeface="Times New Roman" panose="02020603050405020304" pitchFamily="18" charset="0"/>
              </a:rPr>
              <a:t>əktəbdə</a:t>
            </a:r>
            <a:r>
              <a:rPr lang="ru-RU" alt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və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ya</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İ</a:t>
            </a:r>
            <a:r>
              <a:rPr lang="ru-RU" altLang="en-US" dirty="0" smtClean="0">
                <a:solidFill>
                  <a:schemeClr val="accent1">
                    <a:lumMod val="75000"/>
                  </a:schemeClr>
                </a:solidFill>
                <a:latin typeface="Times New Roman" panose="02020603050405020304" pitchFamily="18" charset="0"/>
                <a:cs typeface="Times New Roman" panose="02020603050405020304" pitchFamily="18" charset="0"/>
              </a:rPr>
              <a:t>ş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yerində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Z</a:t>
            </a:r>
            <a:r>
              <a:rPr lang="ru-RU" altLang="en-US" dirty="0" err="1" smtClean="0">
                <a:solidFill>
                  <a:schemeClr val="accent1">
                    <a:lumMod val="75000"/>
                  </a:schemeClr>
                </a:solidFill>
                <a:latin typeface="Times New Roman" panose="02020603050405020304" pitchFamily="18" charset="0"/>
                <a:cs typeface="Times New Roman" panose="02020603050405020304" pitchFamily="18" charset="0"/>
              </a:rPr>
              <a:t>orakılıq</a:t>
            </a:r>
            <a:r>
              <a:rPr lang="ru-RU" alt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E</a:t>
            </a:r>
            <a:r>
              <a:rPr lang="ru-RU" altLang="en-US" dirty="0" err="1" smtClean="0">
                <a:solidFill>
                  <a:schemeClr val="accent1">
                    <a:lumMod val="75000"/>
                  </a:schemeClr>
                </a:solidFill>
                <a:latin typeface="Times New Roman" panose="02020603050405020304" pitchFamily="18" charset="0"/>
                <a:cs typeface="Times New Roman" panose="02020603050405020304" pitchFamily="18" charset="0"/>
              </a:rPr>
              <a:t>tmə</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və </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s.</a:t>
            </a:r>
            <a:r>
              <a:rPr lang="ru-RU" altLang="en-US" dirty="0" smtClean="0">
                <a:solidFill>
                  <a:schemeClr val="accent1">
                    <a:lumMod val="75000"/>
                  </a:schemeClr>
                </a:solidFill>
                <a:latin typeface="Times New Roman" panose="02020603050405020304" pitchFamily="18" charset="0"/>
                <a:cs typeface="Times New Roman" panose="02020603050405020304" pitchFamily="18" charset="0"/>
              </a:rPr>
              <a:t> </a:t>
            </a:r>
            <a:endParaRPr lang="ru-RU" altLang="en-US" dirty="0">
              <a:solidFill>
                <a:schemeClr val="accent1">
                  <a:lumMod val="75000"/>
                </a:schemeClr>
              </a:solidFill>
              <a:latin typeface="Times New Roman" panose="02020603050405020304" pitchFamily="18" charset="0"/>
              <a:cs typeface="Times New Roman" panose="02020603050405020304" pitchFamily="18" charset="0"/>
            </a:endParaRPr>
          </a:p>
          <a:p>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a:t>
            </a:r>
            <a:r>
              <a:rPr lang="az-Latn-AZ" sz="4000" b="1" cap="all" dirty="0" err="1" smtClean="0">
                <a:ln w="0"/>
                <a:solidFill>
                  <a:schemeClr val="bg1"/>
                </a:solidFill>
                <a:effectLst>
                  <a:reflection blurRad="12700" stA="50000" endPos="50000" dist="5000" dir="5400000" sy="-100000" rotWithShape="0"/>
                </a:effectLst>
                <a:latin typeface="Calibri" charset="0"/>
              </a:rPr>
              <a:t>cİnayətİ</a:t>
            </a:r>
            <a:r>
              <a:rPr lang="az-Latn-AZ" sz="4000" b="1" cap="all" dirty="0" smtClean="0">
                <a:ln w="0"/>
                <a:solidFill>
                  <a:schemeClr val="bg1"/>
                </a:solidFill>
                <a:effectLst>
                  <a:reflection blurRad="12700" stA="50000" endPos="50000" dist="5000" dir="5400000" sy="-100000" rotWithShape="0"/>
                </a:effectLst>
                <a:latin typeface="Calibri" charset="0"/>
              </a:rPr>
              <a:t> (</a:t>
            </a:r>
            <a:r>
              <a:rPr lang="az-Latn-AZ" sz="4000" b="1" cap="all" dirty="0" err="1" smtClean="0">
                <a:ln w="0"/>
                <a:solidFill>
                  <a:schemeClr val="bg1"/>
                </a:solidFill>
                <a:effectLst>
                  <a:reflection blurRad="12700" stA="50000" endPos="50000" dist="5000" dir="5400000" sy="-100000" rotWithShape="0"/>
                </a:effectLst>
                <a:latin typeface="Calibri" charset="0"/>
              </a:rPr>
              <a:t>iii</a:t>
            </a:r>
            <a:r>
              <a:rPr lang="az-Latn-AZ" sz="4000" b="1" cap="all" dirty="0" smtClean="0">
                <a:ln w="0"/>
                <a:solidFill>
                  <a:schemeClr val="bg1"/>
                </a:solidFill>
                <a:effectLst>
                  <a:reflection blurRad="12700" stA="50000" endPos="50000" dist="5000" dir="5400000" sy="-100000" rotWithShape="0"/>
                </a:effectLst>
                <a:latin typeface="Calibri"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52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84401"/>
            <a:ext cx="7408333" cy="4055604"/>
          </a:xfrm>
        </p:spPr>
        <p:txBody>
          <a:bodyPr>
            <a:normAutofit fontScale="92500" lnSpcReduction="20000"/>
          </a:bodyPr>
          <a:lstStyle/>
          <a:p>
            <a:pPr marL="0" indent="0">
              <a:lnSpc>
                <a:spcPct val="90000"/>
              </a:lnSpc>
              <a:buNone/>
            </a:pPr>
            <a:endParaRPr lang="az-Latn-AZ" b="1" cap="all" dirty="0" smtClean="0">
              <a:ln w="0"/>
              <a:solidFill>
                <a:schemeClr val="accent1">
                  <a:lumMod val="50000"/>
                </a:schemeClr>
              </a:solidFill>
              <a:effectLst>
                <a:reflection blurRad="12700" stA="50000" endPos="50000" dist="5000" dir="5400000" sy="-100000" rotWithShape="0"/>
              </a:effectLst>
              <a:latin typeface="Calibri" charset="0"/>
            </a:endParaRPr>
          </a:p>
          <a:p>
            <a:pPr marL="0" indent="0">
              <a:lnSpc>
                <a:spcPct val="90000"/>
              </a:lnSpc>
              <a:buNone/>
            </a:pPr>
            <a:r>
              <a:rPr lang="az-Latn-AZ" b="1" cap="all" dirty="0" err="1" smtClean="0">
                <a:ln w="0"/>
                <a:solidFill>
                  <a:schemeClr val="accent1">
                    <a:lumMod val="50000"/>
                  </a:schemeClr>
                </a:solidFill>
                <a:effectLst>
                  <a:reflection blurRad="12700" stA="50000" endPos="50000" dist="5000" dir="5400000" sy="-100000" rotWithShape="0"/>
                </a:effectLst>
                <a:latin typeface="Calibri" charset="0"/>
              </a:rPr>
              <a:t>Nİfrət</a:t>
            </a:r>
            <a:r>
              <a:rPr lang="az-Latn-AZ" b="1" cap="all" dirty="0" smtClean="0">
                <a:ln w="0"/>
                <a:solidFill>
                  <a:schemeClr val="accent1">
                    <a:lumMod val="50000"/>
                  </a:schemeClr>
                </a:solidFill>
                <a:effectLst>
                  <a:reflection blurRad="12700" stA="50000" endPos="50000" dist="5000" dir="5400000" sy="-100000" rotWithShape="0"/>
                </a:effectLst>
                <a:latin typeface="Calibri" charset="0"/>
              </a:rPr>
              <a:t> </a:t>
            </a:r>
            <a:r>
              <a:rPr lang="az-Latn-AZ" b="1" cap="all" dirty="0" err="1" smtClean="0">
                <a:ln w="0"/>
                <a:solidFill>
                  <a:schemeClr val="accent1">
                    <a:lumMod val="50000"/>
                  </a:schemeClr>
                </a:solidFill>
                <a:effectLst>
                  <a:reflection blurRad="12700" stA="50000" endPos="50000" dist="5000" dir="5400000" sy="-100000" rotWithShape="0"/>
                </a:effectLst>
                <a:latin typeface="Calibri" charset="0"/>
              </a:rPr>
              <a:t>Cinayətlərİnİn</a:t>
            </a:r>
            <a:r>
              <a:rPr lang="az-Latn-AZ" b="1" cap="all" dirty="0" smtClean="0">
                <a:ln w="0"/>
                <a:solidFill>
                  <a:schemeClr val="accent1">
                    <a:lumMod val="50000"/>
                  </a:schemeClr>
                </a:solidFill>
                <a:effectLst>
                  <a:reflection blurRad="12700" stA="50000" endPos="50000" dist="5000" dir="5400000" sy="-100000" rotWithShape="0"/>
                </a:effectLst>
                <a:latin typeface="Calibri" charset="0"/>
              </a:rPr>
              <a:t> </a:t>
            </a:r>
            <a:r>
              <a:rPr lang="az-Latn-AZ" b="1" cap="all" dirty="0" err="1">
                <a:ln w="0"/>
                <a:solidFill>
                  <a:schemeClr val="accent1">
                    <a:lumMod val="50000"/>
                  </a:schemeClr>
                </a:solidFill>
                <a:effectLst>
                  <a:reflection blurRad="12700" stA="50000" endPos="50000" dist="5000" dir="5400000" sy="-100000" rotWithShape="0"/>
                </a:effectLst>
                <a:latin typeface="Calibri" charset="0"/>
              </a:rPr>
              <a:t>Fərdİ</a:t>
            </a:r>
            <a:r>
              <a:rPr lang="az-Latn-AZ" b="1" cap="all" dirty="0">
                <a:ln w="0"/>
                <a:solidFill>
                  <a:schemeClr val="accent1">
                    <a:lumMod val="50000"/>
                  </a:schemeClr>
                </a:solidFill>
                <a:effectLst>
                  <a:reflection blurRad="12700" stA="50000" endPos="50000" dist="5000" dir="5400000" sy="-100000" rotWithShape="0"/>
                </a:effectLst>
                <a:latin typeface="Calibri" charset="0"/>
              </a:rPr>
              <a:t> və </a:t>
            </a:r>
            <a:r>
              <a:rPr lang="az-Latn-AZ" b="1" cap="all" dirty="0" err="1">
                <a:ln w="0"/>
                <a:solidFill>
                  <a:schemeClr val="accent1">
                    <a:lumMod val="50000"/>
                  </a:schemeClr>
                </a:solidFill>
                <a:effectLst>
                  <a:reflection blurRad="12700" stA="50000" endPos="50000" dist="5000" dir="5400000" sy="-100000" rotWithShape="0"/>
                </a:effectLst>
                <a:latin typeface="Calibri" charset="0"/>
              </a:rPr>
              <a:t>İctimaİ</a:t>
            </a:r>
            <a:r>
              <a:rPr lang="az-Latn-AZ" b="1" cap="all" dirty="0">
                <a:ln w="0"/>
                <a:solidFill>
                  <a:schemeClr val="accent1">
                    <a:lumMod val="50000"/>
                  </a:schemeClr>
                </a:solidFill>
                <a:effectLst>
                  <a:reflection blurRad="12700" stA="50000" endPos="50000" dist="5000" dir="5400000" sy="-100000" rotWithShape="0"/>
                </a:effectLst>
                <a:latin typeface="Calibri" charset="0"/>
              </a:rPr>
              <a:t> </a:t>
            </a:r>
            <a:r>
              <a:rPr lang="az-Latn-AZ" b="1" cap="all" dirty="0" err="1" smtClean="0">
                <a:ln w="0"/>
                <a:solidFill>
                  <a:schemeClr val="accent1">
                    <a:lumMod val="50000"/>
                  </a:schemeClr>
                </a:solidFill>
                <a:effectLst>
                  <a:reflection blurRad="12700" stA="50000" endPos="50000" dist="5000" dir="5400000" sy="-100000" rotWithShape="0"/>
                </a:effectLst>
                <a:latin typeface="Calibri" charset="0"/>
              </a:rPr>
              <a:t>təsİrlərİ</a:t>
            </a:r>
            <a:endParaRPr lang="az-Latn-AZ" b="1" cap="all" dirty="0" smtClean="0">
              <a:ln w="0"/>
              <a:solidFill>
                <a:schemeClr val="accent1">
                  <a:lumMod val="50000"/>
                </a:schemeClr>
              </a:solidFill>
              <a:effectLst>
                <a:reflection blurRad="12700" stA="50000" endPos="50000" dist="5000" dir="5400000" sy="-100000" rotWithShape="0"/>
              </a:effectLst>
              <a:latin typeface="Calibri" charset="0"/>
            </a:endParaRPr>
          </a:p>
          <a:p>
            <a:pPr marL="0" indent="0">
              <a:lnSpc>
                <a:spcPct val="90000"/>
              </a:lnSpc>
              <a:buNone/>
            </a:pPr>
            <a:endParaRPr lang="az-Latn-AZ" altLang="en-US" b="1" cap="all" dirty="0">
              <a:ln w="0"/>
              <a:solidFill>
                <a:schemeClr val="accent1">
                  <a:lumMod val="50000"/>
                </a:schemeClr>
              </a:solidFill>
              <a:effectLst>
                <a:reflection blurRad="12700" stA="50000" endPos="50000" dist="5000" dir="5400000" sy="-100000" rotWithShape="0"/>
              </a:effectLst>
              <a:latin typeface="Calibri" charset="0"/>
              <a:cs typeface="Times New Roman" panose="02020603050405020304" pitchFamily="18" charset="0"/>
            </a:endParaRPr>
          </a:p>
          <a:p>
            <a:pPr>
              <a:lnSpc>
                <a:spcPct val="90000"/>
              </a:lnSpc>
            </a:pP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Bir </a:t>
            </a: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adama deyil onun aid olduğu qrupa yönəlir</a:t>
            </a:r>
          </a:p>
          <a:p>
            <a:pPr>
              <a:lnSpc>
                <a:spcPct val="90000"/>
              </a:lnSpc>
            </a:pP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Cəmiyyətdə qəbul edilməmək</a:t>
            </a:r>
          </a:p>
          <a:p>
            <a:pPr>
              <a:lnSpc>
                <a:spcPct val="90000"/>
              </a:lnSpc>
            </a:pP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Qorxu, təcrid olunma</a:t>
            </a:r>
          </a:p>
          <a:p>
            <a:pPr>
              <a:lnSpc>
                <a:spcPct val="90000"/>
              </a:lnSpc>
            </a:pP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Susdurulma</a:t>
            </a:r>
          </a:p>
          <a:p>
            <a:pPr>
              <a:lnSpc>
                <a:spcPct val="90000"/>
              </a:lnSpc>
            </a:pPr>
            <a:r>
              <a:rPr lang="az-Latn-AZ" altLang="en-US" dirty="0" err="1">
                <a:solidFill>
                  <a:schemeClr val="accent1">
                    <a:lumMod val="75000"/>
                  </a:schemeClr>
                </a:solidFill>
                <a:latin typeface="Times New Roman" panose="02020603050405020304" pitchFamily="18" charset="0"/>
                <a:cs typeface="Times New Roman" panose="02020603050405020304" pitchFamily="18" charset="0"/>
              </a:rPr>
              <a:t>Tədirginlik</a:t>
            </a:r>
            <a:endParaRPr lang="az-Latn-AZ" altLang="en-US"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90000"/>
              </a:lnSpc>
            </a:pP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İ</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ctimai </a:t>
            </a: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iştirakçılığın </a:t>
            </a:r>
            <a:r>
              <a:rPr lang="az-Latn-AZ" altLang="en-US" dirty="0" err="1">
                <a:solidFill>
                  <a:schemeClr val="accent1">
                    <a:lumMod val="75000"/>
                  </a:schemeClr>
                </a:solidFill>
                <a:latin typeface="Times New Roman" panose="02020603050405020304" pitchFamily="18" charset="0"/>
                <a:cs typeface="Times New Roman" panose="02020603050405020304" pitchFamily="18" charset="0"/>
              </a:rPr>
              <a:t>məhdudlaşdırılması</a:t>
            </a: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 və ya heçə </a:t>
            </a:r>
            <a:r>
              <a:rPr lang="az-Latn-AZ" altLang="en-US" dirty="0" err="1">
                <a:solidFill>
                  <a:schemeClr val="accent1">
                    <a:lumMod val="75000"/>
                  </a:schemeClr>
                </a:solidFill>
                <a:latin typeface="Times New Roman" panose="02020603050405020304" pitchFamily="18" charset="0"/>
                <a:cs typeface="Times New Roman" panose="02020603050405020304" pitchFamily="18" charset="0"/>
              </a:rPr>
              <a:t>endirilməsi</a:t>
            </a:r>
            <a:endParaRPr lang="az-Latn-AZ" altLang="en-US"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90000"/>
              </a:lnSpc>
            </a:pP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Yeni cinayətlərə </a:t>
            </a:r>
            <a:r>
              <a:rPr lang="az-Latn-AZ" altLang="en-US" dirty="0" err="1" smtClean="0">
                <a:solidFill>
                  <a:schemeClr val="accent1">
                    <a:lumMod val="75000"/>
                  </a:schemeClr>
                </a:solidFill>
                <a:latin typeface="Times New Roman" panose="02020603050405020304" pitchFamily="18" charset="0"/>
                <a:cs typeface="Times New Roman" panose="02020603050405020304" pitchFamily="18" charset="0"/>
              </a:rPr>
              <a:t>həvəsləndirmə</a:t>
            </a:r>
            <a:endParaRPr lang="az-Latn-AZ" altLang="en-US"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90000"/>
              </a:lnSpc>
            </a:pP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Hüquq qaydasının sarsılması</a:t>
            </a:r>
          </a:p>
          <a:p>
            <a:pPr>
              <a:lnSpc>
                <a:spcPct val="90000"/>
              </a:lnSpc>
            </a:pP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Qarşıdurmaların </a:t>
            </a: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daha da qızışması və </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s.</a:t>
            </a:r>
            <a:endParaRPr lang="ru-RU" altLang="en-US" dirty="0">
              <a:solidFill>
                <a:schemeClr val="accent1">
                  <a:lumMod val="75000"/>
                </a:schemeClr>
              </a:solidFill>
              <a:latin typeface="Times New Roman" panose="02020603050405020304" pitchFamily="18" charset="0"/>
              <a:cs typeface="Times New Roman" panose="02020603050405020304" pitchFamily="18" charset="0"/>
            </a:endParaRPr>
          </a:p>
          <a:p>
            <a:endParaRPr lang="en-US"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a:t>
            </a:r>
            <a:r>
              <a:rPr lang="az-Latn-AZ" sz="4000" b="1" cap="all" dirty="0" err="1" smtClean="0">
                <a:ln w="0"/>
                <a:solidFill>
                  <a:schemeClr val="bg1"/>
                </a:solidFill>
                <a:effectLst>
                  <a:reflection blurRad="12700" stA="50000" endPos="50000" dist="5000" dir="5400000" sy="-100000" rotWithShape="0"/>
                </a:effectLst>
                <a:latin typeface="Calibri" charset="0"/>
              </a:rPr>
              <a:t>cİnayətİ</a:t>
            </a:r>
            <a:r>
              <a:rPr lang="az-Latn-AZ" sz="4000" b="1" cap="all" dirty="0" smtClean="0">
                <a:ln w="0"/>
                <a:solidFill>
                  <a:schemeClr val="bg1"/>
                </a:solidFill>
                <a:effectLst>
                  <a:reflection blurRad="12700" stA="50000" endPos="50000" dist="5000" dir="5400000" sy="-100000" rotWithShape="0"/>
                </a:effectLst>
                <a:latin typeface="Calibri" charset="0"/>
              </a:rPr>
              <a:t> (</a:t>
            </a:r>
            <a:r>
              <a:rPr lang="az-Latn-AZ" sz="4000" b="1" cap="all" dirty="0" err="1" smtClean="0">
                <a:ln w="0"/>
                <a:solidFill>
                  <a:schemeClr val="bg1"/>
                </a:solidFill>
                <a:effectLst>
                  <a:reflection blurRad="12700" stA="50000" endPos="50000" dist="5000" dir="5400000" sy="-100000" rotWithShape="0"/>
                </a:effectLst>
                <a:latin typeface="Calibri" charset="0"/>
              </a:rPr>
              <a:t>iv</a:t>
            </a:r>
            <a:r>
              <a:rPr lang="az-Latn-AZ" sz="4000" b="1" cap="all" dirty="0" smtClean="0">
                <a:ln w="0"/>
                <a:solidFill>
                  <a:schemeClr val="bg1"/>
                </a:solidFill>
                <a:effectLst>
                  <a:reflection blurRad="12700" stA="50000" endPos="50000" dist="5000" dir="5400000" sy="-100000" rotWithShape="0"/>
                </a:effectLst>
                <a:latin typeface="Calibri"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935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3102187"/>
            <a:ext cx="7408333" cy="3450696"/>
          </a:xfrm>
        </p:spPr>
        <p:txBody>
          <a:bodyPr>
            <a:normAutofit lnSpcReduction="10000"/>
          </a:bodyPr>
          <a:lstStyle/>
          <a:p>
            <a:pPr>
              <a:lnSpc>
                <a:spcPct val="80000"/>
              </a:lnSpc>
            </a:pPr>
            <a:r>
              <a:rPr lang="ru-RU" altLang="en-US" dirty="0">
                <a:solidFill>
                  <a:schemeClr val="accent1">
                    <a:lumMod val="75000"/>
                  </a:schemeClr>
                </a:solidFill>
                <a:latin typeface="Times New Roman" panose="02020603050405020304" pitchFamily="18" charset="0"/>
                <a:cs typeface="Times New Roman" panose="02020603050405020304" pitchFamily="18" charset="0"/>
              </a:rPr>
              <a:t>19 </a:t>
            </a: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seksual</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oriyentasiyaya</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görə</a:t>
            </a:r>
          </a:p>
          <a:p>
            <a:pPr>
              <a:lnSpc>
                <a:spcPct val="80000"/>
              </a:lnSpc>
            </a:pPr>
            <a:endParaRPr lang="az-Latn-AZ" altLang="en-US"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80000"/>
              </a:lnSpc>
            </a:pPr>
            <a:r>
              <a:rPr lang="ru-RU" altLang="en-US" dirty="0">
                <a:solidFill>
                  <a:schemeClr val="accent1">
                    <a:lumMod val="75000"/>
                  </a:schemeClr>
                </a:solidFill>
                <a:latin typeface="Times New Roman" panose="02020603050405020304" pitchFamily="18" charset="0"/>
                <a:cs typeface="Times New Roman" panose="02020603050405020304" pitchFamily="18" charset="0"/>
              </a:rPr>
              <a:t>33 </a:t>
            </a: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 -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dərisinin</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rənginə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görə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endParaRPr lang="az-Latn-AZ" altLang="en-US" dirty="0" smtClean="0">
              <a:solidFill>
                <a:schemeClr val="accent1">
                  <a:lumMod val="75000"/>
                </a:schemeClr>
              </a:solidFill>
              <a:latin typeface="Times New Roman" panose="02020603050405020304" pitchFamily="18" charset="0"/>
              <a:cs typeface="Times New Roman" panose="02020603050405020304" pitchFamily="18" charset="0"/>
            </a:endParaRPr>
          </a:p>
          <a:p>
            <a:pPr>
              <a:lnSpc>
                <a:spcPct val="80000"/>
              </a:lnSpc>
            </a:pPr>
            <a:endParaRPr lang="az-Latn-AZ" altLang="en-US"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80000"/>
              </a:lnSpc>
            </a:pPr>
            <a:r>
              <a:rPr lang="ru-RU" altLang="en-US" dirty="0">
                <a:solidFill>
                  <a:schemeClr val="accent1">
                    <a:lumMod val="75000"/>
                  </a:schemeClr>
                </a:solidFill>
                <a:latin typeface="Times New Roman" panose="02020603050405020304" pitchFamily="18" charset="0"/>
                <a:cs typeface="Times New Roman" panose="02020603050405020304" pitchFamily="18" charset="0"/>
              </a:rPr>
              <a:t>35 </a:t>
            </a: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 -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etnik</a:t>
            </a: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 mənşəyə </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görə</a:t>
            </a:r>
          </a:p>
          <a:p>
            <a:pPr>
              <a:lnSpc>
                <a:spcPct val="80000"/>
              </a:lnSpc>
            </a:pPr>
            <a:endParaRPr lang="az-Latn-AZ" altLang="en-US"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80000"/>
              </a:lnSpc>
            </a:pPr>
            <a:r>
              <a:rPr lang="ru-RU" altLang="en-US" dirty="0" smtClean="0">
                <a:solidFill>
                  <a:schemeClr val="accent1">
                    <a:lumMod val="75000"/>
                  </a:schemeClr>
                </a:solidFill>
                <a:latin typeface="Times New Roman" panose="02020603050405020304" pitchFamily="18" charset="0"/>
                <a:cs typeface="Times New Roman" panose="02020603050405020304" pitchFamily="18" charset="0"/>
              </a:rPr>
              <a:t>15 </a:t>
            </a:r>
            <a:r>
              <a:rPr lang="az-Latn-AZ" altLang="en-US" dirty="0">
                <a:solidFill>
                  <a:schemeClr val="accent1">
                    <a:lumMod val="75000"/>
                  </a:schemeClr>
                </a:solidFill>
                <a:latin typeface="Times New Roman" panose="02020603050405020304" pitchFamily="18" charset="0"/>
                <a:cs typeface="Times New Roman" panose="02020603050405020304" pitchFamily="18" charset="0"/>
              </a:rPr>
              <a:t>% -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gender</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zəminində</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baş</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verib</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a:t>
            </a:r>
            <a:endParaRPr lang="az-Latn-AZ" altLang="en-US" dirty="0">
              <a:solidFill>
                <a:schemeClr val="accent1">
                  <a:lumMod val="75000"/>
                </a:schemeClr>
              </a:solidFill>
              <a:latin typeface="Times New Roman" panose="02020603050405020304" pitchFamily="18" charset="0"/>
              <a:cs typeface="Times New Roman" panose="02020603050405020304" pitchFamily="18" charset="0"/>
            </a:endParaRPr>
          </a:p>
          <a:p>
            <a:pPr>
              <a:lnSpc>
                <a:spcPct val="80000"/>
              </a:lnSpc>
            </a:pPr>
            <a:endParaRPr lang="az-Latn-AZ" altLang="en-US" dirty="0" smtClean="0">
              <a:solidFill>
                <a:schemeClr val="accent1">
                  <a:lumMod val="75000"/>
                </a:schemeClr>
              </a:solidFill>
              <a:latin typeface="Times New Roman" panose="02020603050405020304" pitchFamily="18" charset="0"/>
              <a:cs typeface="Times New Roman" panose="02020603050405020304" pitchFamily="18" charset="0"/>
            </a:endParaRPr>
          </a:p>
          <a:p>
            <a:pPr>
              <a:lnSpc>
                <a:spcPct val="80000"/>
              </a:lnSpc>
            </a:pPr>
            <a:r>
              <a:rPr lang="ru-RU" altLang="en-US" dirty="0" smtClean="0">
                <a:solidFill>
                  <a:schemeClr val="accent1">
                    <a:lumMod val="75000"/>
                  </a:schemeClr>
                </a:solidFill>
                <a:latin typeface="Times New Roman" panose="02020603050405020304" pitchFamily="18" charset="0"/>
                <a:cs typeface="Times New Roman" panose="02020603050405020304" pitchFamily="18" charset="0"/>
              </a:rPr>
              <a:t>13 </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insan</a:t>
            </a:r>
            <a:r>
              <a:rPr lang="ru-RU" altLang="en-US" dirty="0" err="1" smtClean="0">
                <a:solidFill>
                  <a:schemeClr val="accent1">
                    <a:lumMod val="75000"/>
                  </a:schemeClr>
                </a:solidFill>
                <a:latin typeface="Times New Roman" panose="02020603050405020304" pitchFamily="18" charset="0"/>
                <a:cs typeface="Times New Roman" panose="02020603050405020304" pitchFamily="18" charset="0"/>
              </a:rPr>
              <a:t>ın</a:t>
            </a:r>
            <a:r>
              <a:rPr lang="ru-RU" alt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bacarıqsız</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əlindən</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bir</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iş</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gəlməməyi</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 </a:t>
            </a:r>
            <a:r>
              <a:rPr lang="az-Latn-AZ" alt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smtClean="0">
                <a:solidFill>
                  <a:schemeClr val="accent1">
                    <a:lumMod val="75000"/>
                  </a:schemeClr>
                </a:solidFill>
                <a:latin typeface="Times New Roman" panose="02020603050405020304" pitchFamily="18" charset="0"/>
                <a:cs typeface="Times New Roman" panose="02020603050405020304" pitchFamily="18" charset="0"/>
              </a:rPr>
              <a:t>səbəbindən</a:t>
            </a:r>
            <a:r>
              <a:rPr lang="ru-RU" alt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altLang="en-US" dirty="0" err="1">
                <a:solidFill>
                  <a:schemeClr val="accent1">
                    <a:lumMod val="75000"/>
                  </a:schemeClr>
                </a:solidFill>
                <a:latin typeface="Times New Roman" panose="02020603050405020304" pitchFamily="18" charset="0"/>
                <a:cs typeface="Times New Roman" panose="02020603050405020304" pitchFamily="18" charset="0"/>
              </a:rPr>
              <a:t>törədilib</a:t>
            </a:r>
            <a:r>
              <a:rPr lang="ru-RU" altLang="en-US" dirty="0">
                <a:solidFill>
                  <a:schemeClr val="accent1">
                    <a:lumMod val="75000"/>
                  </a:schemeClr>
                </a:solidFill>
                <a:latin typeface="Times New Roman" panose="02020603050405020304" pitchFamily="18" charset="0"/>
                <a:cs typeface="Times New Roman" panose="02020603050405020304" pitchFamily="18" charset="0"/>
              </a:rPr>
              <a:t>.</a:t>
            </a:r>
            <a:endParaRPr lang="az-Latn-AZ" altLang="en-US" dirty="0">
              <a:solidFill>
                <a:schemeClr val="accent1">
                  <a:lumMod val="75000"/>
                </a:schemeClr>
              </a:solidFill>
              <a:latin typeface="Times New Roman" panose="02020603050405020304" pitchFamily="18" charset="0"/>
              <a:cs typeface="Times New Roman" panose="02020603050405020304" pitchFamily="18" charset="0"/>
            </a:endParaRPr>
          </a:p>
          <a:p>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a:t>
            </a:r>
            <a:r>
              <a:rPr lang="az-Latn-AZ" sz="4000" b="1" cap="all" dirty="0" err="1" smtClean="0">
                <a:ln w="0"/>
                <a:solidFill>
                  <a:schemeClr val="bg1"/>
                </a:solidFill>
                <a:effectLst>
                  <a:reflection blurRad="12700" stA="50000" endPos="50000" dist="5000" dir="5400000" sy="-100000" rotWithShape="0"/>
                </a:effectLst>
                <a:latin typeface="Calibri" charset="0"/>
              </a:rPr>
              <a:t>cİnayətİ</a:t>
            </a:r>
            <a:r>
              <a:rPr lang="az-Latn-AZ" sz="4000" b="1" cap="all" dirty="0" smtClean="0">
                <a:ln w="0"/>
                <a:solidFill>
                  <a:schemeClr val="bg1"/>
                </a:solidFill>
                <a:effectLst>
                  <a:reflection blurRad="12700" stA="50000" endPos="50000" dist="5000" dir="5400000" sy="-100000" rotWithShape="0"/>
                </a:effectLst>
                <a:latin typeface="Calibri" charset="0"/>
              </a:rPr>
              <a:t> (V)</a:t>
            </a:r>
            <a:endParaRPr lang="en-US" sz="4000" dirty="0">
              <a:latin typeface="Times New Roman" panose="02020603050405020304" pitchFamily="18" charset="0"/>
              <a:cs typeface="Times New Roman" panose="02020603050405020304" pitchFamily="18" charset="0"/>
            </a:endParaRPr>
          </a:p>
        </p:txBody>
      </p:sp>
      <p:sp>
        <p:nvSpPr>
          <p:cNvPr id="6" name="Rectangle 5"/>
          <p:cNvSpPr/>
          <p:nvPr/>
        </p:nvSpPr>
        <p:spPr>
          <a:xfrm>
            <a:off x="457200" y="2105357"/>
            <a:ext cx="7447280" cy="707886"/>
          </a:xfrm>
          <a:prstGeom prst="rect">
            <a:avLst/>
          </a:prstGeom>
        </p:spPr>
        <p:txBody>
          <a:bodyPr wrap="square">
            <a:spAutoFit/>
          </a:bodyPr>
          <a:lstStyle/>
          <a:p>
            <a:pPr algn="ctr"/>
            <a:r>
              <a:rPr lang="az-Latn-AZ" altLang="en-US" sz="2000" b="1" dirty="0">
                <a:solidFill>
                  <a:schemeClr val="tx2"/>
                </a:solidFill>
                <a:latin typeface="Times New Roman" panose="02020603050405020304" pitchFamily="18" charset="0"/>
                <a:cs typeface="Times New Roman" panose="02020603050405020304" pitchFamily="18" charset="0"/>
              </a:rPr>
              <a:t>ATƏT-in hesabatlarına görə </a:t>
            </a:r>
            <a:r>
              <a:rPr lang="ru-RU" altLang="en-US" sz="2000" b="1" dirty="0">
                <a:solidFill>
                  <a:schemeClr val="tx2"/>
                </a:solidFill>
                <a:latin typeface="Times New Roman" panose="02020603050405020304" pitchFamily="18" charset="0"/>
                <a:cs typeface="Times New Roman" panose="02020603050405020304" pitchFamily="18" charset="0"/>
              </a:rPr>
              <a:t>2011-ci </a:t>
            </a:r>
            <a:r>
              <a:rPr lang="ru-RU" altLang="en-US" sz="2000" b="1" dirty="0" err="1" smtClean="0">
                <a:solidFill>
                  <a:schemeClr val="tx2"/>
                </a:solidFill>
                <a:latin typeface="Times New Roman" panose="02020603050405020304" pitchFamily="18" charset="0"/>
                <a:cs typeface="Times New Roman" panose="02020603050405020304" pitchFamily="18" charset="0"/>
              </a:rPr>
              <a:t>ildə</a:t>
            </a:r>
            <a:endParaRPr lang="az-Latn-AZ" altLang="en-US" sz="2000" b="1" dirty="0" smtClean="0">
              <a:solidFill>
                <a:schemeClr val="tx2"/>
              </a:solidFill>
              <a:latin typeface="Times New Roman" panose="02020603050405020304" pitchFamily="18" charset="0"/>
              <a:cs typeface="Times New Roman" panose="02020603050405020304" pitchFamily="18" charset="0"/>
            </a:endParaRPr>
          </a:p>
          <a:p>
            <a:pPr algn="ctr"/>
            <a:r>
              <a:rPr lang="ru-RU" altLang="en-US" sz="2000" b="1" dirty="0" smtClean="0">
                <a:solidFill>
                  <a:schemeClr val="tx2"/>
                </a:solidFill>
                <a:latin typeface="Times New Roman" panose="02020603050405020304" pitchFamily="18" charset="0"/>
                <a:cs typeface="Times New Roman" panose="02020603050405020304" pitchFamily="18" charset="0"/>
              </a:rPr>
              <a:t> </a:t>
            </a:r>
            <a:r>
              <a:rPr lang="ru-RU" altLang="en-US" sz="2000" b="1" dirty="0" err="1">
                <a:solidFill>
                  <a:schemeClr val="tx2"/>
                </a:solidFill>
                <a:latin typeface="Times New Roman" panose="02020603050405020304" pitchFamily="18" charset="0"/>
                <a:cs typeface="Times New Roman" panose="02020603050405020304" pitchFamily="18" charset="0"/>
              </a:rPr>
              <a:t>törədilmiş</a:t>
            </a:r>
            <a:r>
              <a:rPr lang="ru-RU" altLang="en-US" sz="2000" b="1" dirty="0">
                <a:solidFill>
                  <a:schemeClr val="tx2"/>
                </a:solidFill>
                <a:latin typeface="Times New Roman" panose="02020603050405020304" pitchFamily="18" charset="0"/>
                <a:cs typeface="Times New Roman" panose="02020603050405020304" pitchFamily="18" charset="0"/>
              </a:rPr>
              <a:t> </a:t>
            </a:r>
            <a:r>
              <a:rPr lang="ru-RU" altLang="en-US" sz="2000" b="1" dirty="0" err="1">
                <a:solidFill>
                  <a:schemeClr val="tx2"/>
                </a:solidFill>
                <a:latin typeface="Times New Roman" panose="02020603050405020304" pitchFamily="18" charset="0"/>
                <a:cs typeface="Times New Roman" panose="02020603050405020304" pitchFamily="18" charset="0"/>
              </a:rPr>
              <a:t>nifrət</a:t>
            </a:r>
            <a:r>
              <a:rPr lang="ru-RU" altLang="en-US" sz="2000" b="1" dirty="0">
                <a:solidFill>
                  <a:schemeClr val="tx2"/>
                </a:solidFill>
                <a:latin typeface="Times New Roman" panose="02020603050405020304" pitchFamily="18" charset="0"/>
                <a:cs typeface="Times New Roman" panose="02020603050405020304" pitchFamily="18" charset="0"/>
              </a:rPr>
              <a:t> </a:t>
            </a:r>
            <a:r>
              <a:rPr lang="ru-RU" altLang="en-US" sz="2000" b="1" dirty="0" err="1">
                <a:solidFill>
                  <a:schemeClr val="tx2"/>
                </a:solidFill>
                <a:latin typeface="Times New Roman" panose="02020603050405020304" pitchFamily="18" charset="0"/>
                <a:cs typeface="Times New Roman" panose="02020603050405020304" pitchFamily="18" charset="0"/>
              </a:rPr>
              <a:t>motivli</a:t>
            </a:r>
            <a:r>
              <a:rPr lang="ru-RU" altLang="en-US" sz="2000" b="1" dirty="0">
                <a:solidFill>
                  <a:schemeClr val="tx2"/>
                </a:solidFill>
                <a:latin typeface="Times New Roman" panose="02020603050405020304" pitchFamily="18" charset="0"/>
                <a:cs typeface="Times New Roman" panose="02020603050405020304" pitchFamily="18" charset="0"/>
              </a:rPr>
              <a:t> </a:t>
            </a:r>
            <a:r>
              <a:rPr lang="ru-RU" altLang="en-US" sz="2000" b="1" dirty="0" err="1">
                <a:solidFill>
                  <a:schemeClr val="tx2"/>
                </a:solidFill>
                <a:latin typeface="Times New Roman" panose="02020603050405020304" pitchFamily="18" charset="0"/>
                <a:cs typeface="Times New Roman" panose="02020603050405020304" pitchFamily="18" charset="0"/>
              </a:rPr>
              <a:t>cinayətlərin</a:t>
            </a:r>
            <a:endParaRPr lang="en-US" sz="20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0818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25040"/>
            <a:ext cx="7408333" cy="3901123"/>
          </a:xfrm>
        </p:spPr>
        <p:txBody>
          <a:bodyPr>
            <a:noAutofit/>
          </a:bodyPr>
          <a:lstStyle/>
          <a:p>
            <a:pPr>
              <a:lnSpc>
                <a:spcPct val="90000"/>
              </a:lnSpc>
              <a:buFont typeface="Wingdings" pitchFamily="2" charset="2"/>
              <a:buNone/>
            </a:pPr>
            <a:r>
              <a:rPr lang="az-Latn-AZ" altLang="en-US" sz="2000" b="1" dirty="0">
                <a:latin typeface="Times New Roman" panose="02020603050405020304" pitchFamily="18" charset="0"/>
                <a:cs typeface="Times New Roman" panose="02020603050405020304" pitchFamily="18" charset="0"/>
              </a:rPr>
              <a:t>Azərbaycan Respublikası Cinayət Məcəlləsi</a:t>
            </a:r>
          </a:p>
          <a:p>
            <a:pPr>
              <a:lnSpc>
                <a:spcPct val="90000"/>
              </a:lnSpc>
              <a:buFont typeface="Wingdings" pitchFamily="2" charset="2"/>
              <a:buNone/>
            </a:pPr>
            <a:r>
              <a:rPr lang="az-Latn-AZ" altLang="en-US" sz="2000" b="1" dirty="0">
                <a:latin typeface="Times New Roman" panose="02020603050405020304" pitchFamily="18" charset="0"/>
                <a:cs typeface="Times New Roman" panose="02020603050405020304" pitchFamily="18" charset="0"/>
              </a:rPr>
              <a:t>Maddə </a:t>
            </a:r>
            <a:r>
              <a:rPr lang="az-Latn-AZ" altLang="en-US" sz="2000" b="1" dirty="0" smtClean="0">
                <a:latin typeface="Times New Roman" panose="02020603050405020304" pitchFamily="18" charset="0"/>
                <a:cs typeface="Times New Roman" panose="02020603050405020304" pitchFamily="18" charset="0"/>
              </a:rPr>
              <a:t>109. Təqib</a:t>
            </a:r>
          </a:p>
          <a:p>
            <a:pPr algn="just">
              <a:lnSpc>
                <a:spcPct val="90000"/>
              </a:lnSpc>
              <a:buFont typeface="Wingdings" pitchFamily="2" charset="2"/>
              <a:buNone/>
            </a:pPr>
            <a:endParaRPr lang="en-US" sz="2000" b="1" i="1" dirty="0" smtClean="0">
              <a:latin typeface="Times New Roman" panose="02020603050405020304" pitchFamily="18" charset="0"/>
              <a:cs typeface="Times New Roman" panose="02020603050405020304" pitchFamily="18" charset="0"/>
            </a:endParaRPr>
          </a:p>
          <a:p>
            <a:pPr marL="0" indent="0" algn="just">
              <a:buNone/>
            </a:pPr>
            <a:r>
              <a:rPr lang="en-US" sz="2000" dirty="0" err="1" smtClean="0">
                <a:latin typeface="Times New Roman" panose="02020603050405020304" pitchFamily="18" charset="0"/>
                <a:cs typeface="Times New Roman" panose="02020603050405020304" pitchFamily="18" charset="0"/>
              </a:rPr>
              <a:t>Siyasi</a:t>
            </a:r>
            <a:r>
              <a:rPr lang="en-US" sz="2000" dirty="0" smtClean="0">
                <a:latin typeface="Times New Roman" panose="02020603050405020304" pitchFamily="18" charset="0"/>
                <a:cs typeface="Times New Roman" panose="02020603050405020304" pitchFamily="18" charset="0"/>
              </a:rPr>
              <a:t>, irqi, </a:t>
            </a:r>
            <a:r>
              <a:rPr lang="en-US" sz="2000" dirty="0" err="1" smtClean="0">
                <a:latin typeface="Times New Roman" panose="02020603050405020304" pitchFamily="18" charset="0"/>
                <a:cs typeface="Times New Roman" panose="02020603050405020304" pitchFamily="18" charset="0"/>
              </a:rPr>
              <a:t>milli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etnik</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mədəni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dini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cinsi</a:t>
            </a:r>
            <a:r>
              <a:rPr lang="en-US" sz="2000" dirty="0" smtClean="0">
                <a:latin typeface="Times New Roman" panose="02020603050405020304" pitchFamily="18" charset="0"/>
                <a:cs typeface="Times New Roman" panose="02020603050405020304" pitchFamily="18" charset="0"/>
              </a:rPr>
              <a:t> və ya </a:t>
            </a:r>
            <a:r>
              <a:rPr lang="en-US" sz="2000" dirty="0" err="1" smtClean="0">
                <a:latin typeface="Times New Roman" panose="02020603050405020304" pitchFamily="18" charset="0"/>
                <a:cs typeface="Times New Roman" panose="02020603050405020304" pitchFamily="18" charset="0"/>
              </a:rPr>
              <a:t>beynəlxalq</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hüquq</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normaları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ilə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qadağan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edilmiş</a:t>
            </a:r>
            <a:r>
              <a:rPr lang="en-US" sz="2000" dirty="0" smtClean="0">
                <a:latin typeface="Times New Roman" panose="02020603050405020304" pitchFamily="18" charset="0"/>
                <a:cs typeface="Times New Roman" panose="02020603050405020304" pitchFamily="18" charset="0"/>
              </a:rPr>
              <a:t> digər </a:t>
            </a:r>
            <a:r>
              <a:rPr lang="en-US" sz="2000" dirty="0" err="1" smtClean="0">
                <a:latin typeface="Times New Roman" panose="02020603050405020304" pitchFamily="18" charset="0"/>
                <a:cs typeface="Times New Roman" panose="02020603050405020304" pitchFamily="18" charset="0"/>
              </a:rPr>
              <a:t>əsaslara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görə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müəyyən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edilmiş</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hər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hansı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qrupu</a:t>
            </a:r>
            <a:r>
              <a:rPr lang="en-US" sz="2000" dirty="0" smtClean="0">
                <a:latin typeface="Times New Roman" panose="02020603050405020304" pitchFamily="18" charset="0"/>
                <a:cs typeface="Times New Roman" panose="02020603050405020304" pitchFamily="18" charset="0"/>
              </a:rPr>
              <a:t> və ya </a:t>
            </a:r>
            <a:r>
              <a:rPr lang="en-US" sz="2000" dirty="0" err="1" smtClean="0">
                <a:latin typeface="Times New Roman" panose="02020603050405020304" pitchFamily="18" charset="0"/>
                <a:cs typeface="Times New Roman" panose="02020603050405020304" pitchFamily="18" charset="0"/>
              </a:rPr>
              <a:t>təşkilatı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təqib</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etmə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yəni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qrupa</a:t>
            </a:r>
            <a:r>
              <a:rPr lang="en-US" sz="2000" dirty="0" smtClean="0">
                <a:latin typeface="Times New Roman" panose="02020603050405020304" pitchFamily="18" charset="0"/>
                <a:cs typeface="Times New Roman" panose="02020603050405020304" pitchFamily="18" charset="0"/>
              </a:rPr>
              <a:t> və ya </a:t>
            </a:r>
            <a:r>
              <a:rPr lang="en-US" sz="2000" dirty="0" err="1" smtClean="0">
                <a:latin typeface="Times New Roman" panose="02020603050405020304" pitchFamily="18" charset="0"/>
                <a:cs typeface="Times New Roman" panose="02020603050405020304" pitchFamily="18" charset="0"/>
              </a:rPr>
              <a:t>təşkilata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mənsub</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olduqlarına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görə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insanları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əsas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hüquqlardan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kobudcasına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məhrum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etmə</a:t>
            </a:r>
            <a:r>
              <a:rPr lang="en-US" sz="2000"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insanlıq</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əleyhinə</a:t>
            </a:r>
            <a:r>
              <a:rPr lang="en-US" sz="2000" dirty="0" smtClean="0">
                <a:latin typeface="Times New Roman" panose="02020603050405020304" pitchFamily="18" charset="0"/>
                <a:cs typeface="Times New Roman" panose="02020603050405020304" pitchFamily="18" charset="0"/>
              </a:rPr>
              <a:t> digər </a:t>
            </a:r>
            <a:r>
              <a:rPr lang="en-US" sz="2000" dirty="0" err="1" smtClean="0">
                <a:latin typeface="Times New Roman" panose="02020603050405020304" pitchFamily="18" charset="0"/>
                <a:cs typeface="Times New Roman" panose="02020603050405020304" pitchFamily="18" charset="0"/>
              </a:rPr>
              <a:t>cənayətlərlə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əlaqədar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olduqda</a:t>
            </a:r>
            <a:r>
              <a:rPr lang="en-US" sz="2000" dirty="0" smtClean="0">
                <a:latin typeface="Times New Roman" panose="02020603050405020304" pitchFamily="18" charset="0"/>
                <a:cs typeface="Times New Roman" panose="02020603050405020304" pitchFamily="18" charset="0"/>
              </a:rPr>
              <a:t>—</a:t>
            </a:r>
            <a:endParaRPr lang="az-Latn-AZ" sz="2000" dirty="0" smtClean="0">
              <a:latin typeface="Times New Roman" panose="02020603050405020304" pitchFamily="18" charset="0"/>
              <a:cs typeface="Times New Roman" panose="02020603050405020304" pitchFamily="18" charset="0"/>
            </a:endParaRPr>
          </a:p>
          <a:p>
            <a:pPr marL="0" indent="0" algn="just">
              <a:buNone/>
            </a:pPr>
            <a:endParaRPr lang="az-Latn-AZ" sz="2000" b="1" dirty="0">
              <a:latin typeface="Times New Roman" panose="02020603050405020304" pitchFamily="18" charset="0"/>
              <a:cs typeface="Times New Roman" panose="02020603050405020304" pitchFamily="18" charset="0"/>
            </a:endParaRPr>
          </a:p>
          <a:p>
            <a:pPr marL="0" indent="0" algn="just">
              <a:buNone/>
            </a:pPr>
            <a:r>
              <a:rPr lang="az-Latn-AZ" sz="2000" b="1" dirty="0" smtClean="0">
                <a:latin typeface="Times New Roman" panose="02020603050405020304" pitchFamily="18" charset="0"/>
                <a:cs typeface="Times New Roman" panose="02020603050405020304" pitchFamily="18" charset="0"/>
              </a:rPr>
              <a:t>5</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ildən</a:t>
            </a:r>
            <a:r>
              <a:rPr lang="en-US" sz="2000" b="1" dirty="0">
                <a:latin typeface="Times New Roman" panose="02020603050405020304" pitchFamily="18" charset="0"/>
                <a:cs typeface="Times New Roman" panose="02020603050405020304" pitchFamily="18" charset="0"/>
              </a:rPr>
              <a:t> </a:t>
            </a:r>
            <a:r>
              <a:rPr lang="az-Latn-AZ" sz="2000" b="1" dirty="0" smtClean="0">
                <a:latin typeface="Times New Roman" panose="02020603050405020304" pitchFamily="18" charset="0"/>
                <a:cs typeface="Times New Roman" panose="02020603050405020304" pitchFamily="18" charset="0"/>
              </a:rPr>
              <a:t>10</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ilədək</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müddətə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azadlıqdan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məhrum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etmə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ilə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cəzalandırılır</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p:txBody>
      </p:sp>
      <p:sp>
        <p:nvSpPr>
          <p:cNvPr id="5"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a:t>
            </a:r>
            <a:r>
              <a:rPr lang="az-Latn-AZ" sz="4000" b="1" cap="all" dirty="0" err="1" smtClean="0">
                <a:ln w="0"/>
                <a:solidFill>
                  <a:schemeClr val="bg1"/>
                </a:solidFill>
                <a:effectLst>
                  <a:reflection blurRad="12700" stA="50000" endPos="50000" dist="5000" dir="5400000" sy="-100000" rotWithShape="0"/>
                </a:effectLst>
                <a:latin typeface="Calibri" charset="0"/>
              </a:rPr>
              <a:t>cİnayətİ</a:t>
            </a:r>
            <a:r>
              <a:rPr lang="az-Latn-AZ" sz="4000" b="1" cap="all" dirty="0" smtClean="0">
                <a:ln w="0"/>
                <a:solidFill>
                  <a:schemeClr val="bg1"/>
                </a:solidFill>
                <a:effectLst>
                  <a:reflection blurRad="12700" stA="50000" endPos="50000" dist="5000" dir="5400000" sy="-100000" rotWithShape="0"/>
                </a:effectLst>
                <a:latin typeface="Calibri" charset="0"/>
              </a:rPr>
              <a:t> (</a:t>
            </a:r>
            <a:r>
              <a:rPr lang="az-Latn-AZ" sz="4000" b="1" cap="all" dirty="0" err="1" smtClean="0">
                <a:ln w="0"/>
                <a:solidFill>
                  <a:schemeClr val="bg1"/>
                </a:solidFill>
                <a:effectLst>
                  <a:reflection blurRad="12700" stA="50000" endPos="50000" dist="5000" dir="5400000" sy="-100000" rotWithShape="0"/>
                </a:effectLst>
                <a:latin typeface="Calibri" charset="0"/>
              </a:rPr>
              <a:t>Vi</a:t>
            </a:r>
            <a:r>
              <a:rPr lang="az-Latn-AZ" sz="4000" b="1" cap="all" dirty="0" smtClean="0">
                <a:ln w="0"/>
                <a:solidFill>
                  <a:schemeClr val="bg1"/>
                </a:solidFill>
                <a:effectLst>
                  <a:reflection blurRad="12700" stA="50000" endPos="50000" dist="5000" dir="5400000" sy="-100000" rotWithShape="0"/>
                </a:effectLst>
                <a:latin typeface="Calibri"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571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8479" y="1611376"/>
            <a:ext cx="8382001" cy="5063744"/>
          </a:xfrm>
        </p:spPr>
        <p:txBody>
          <a:bodyPr>
            <a:noAutofit/>
          </a:bodyPr>
          <a:lstStyle/>
          <a:p>
            <a:pPr marL="0" indent="0">
              <a:buNone/>
            </a:pPr>
            <a:r>
              <a:rPr lang="az-Latn-AZ" altLang="en-US" sz="2000" b="1" dirty="0">
                <a:latin typeface="Times New Roman" panose="02020603050405020304" pitchFamily="18" charset="0"/>
                <a:cs typeface="Times New Roman" panose="02020603050405020304" pitchFamily="18" charset="0"/>
              </a:rPr>
              <a:t>Azərbaycan Respublikası Cinayət Məcəlləsi</a:t>
            </a:r>
          </a:p>
          <a:p>
            <a:pPr marL="0" indent="0">
              <a:buNone/>
            </a:pPr>
            <a:r>
              <a:rPr lang="en-US" sz="2000" b="1" dirty="0" err="1" smtClean="0">
                <a:latin typeface="Times New Roman" panose="02020603050405020304" pitchFamily="18" charset="0"/>
                <a:cs typeface="Times New Roman" panose="02020603050405020304" pitchFamily="18" charset="0"/>
              </a:rPr>
              <a:t>Maddə</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111. İrqi </a:t>
            </a:r>
            <a:r>
              <a:rPr lang="en-US" sz="2000" b="1" dirty="0" err="1">
                <a:latin typeface="Times New Roman" panose="02020603050405020304" pitchFamily="18" charset="0"/>
                <a:cs typeface="Times New Roman" panose="02020603050405020304" pitchFamily="18" charset="0"/>
              </a:rPr>
              <a:t>ayrıseçkilik</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aparteid</a:t>
            </a:r>
            <a:r>
              <a:rPr lang="en-US" sz="2000" b="1" dirty="0">
                <a:latin typeface="Times New Roman" panose="02020603050405020304" pitchFamily="18" charset="0"/>
                <a:cs typeface="Times New Roman" panose="02020603050405020304" pitchFamily="18" charset="0"/>
              </a:rPr>
              <a:t>)</a:t>
            </a:r>
          </a:p>
          <a:p>
            <a:pPr marL="0" indent="0" algn="just">
              <a:buNone/>
            </a:pPr>
            <a:endParaRPr lang="az-Latn-AZ" sz="1200" dirty="0">
              <a:latin typeface="Times New Roman" panose="02020603050405020304" pitchFamily="18" charset="0"/>
              <a:cs typeface="Times New Roman" panose="02020603050405020304" pitchFamily="18" charset="0"/>
            </a:endParaRPr>
          </a:p>
          <a:p>
            <a:pPr marL="0" indent="0" algn="just">
              <a:buNone/>
            </a:pPr>
            <a:r>
              <a:rPr lang="en-US" sz="1200" dirty="0" smtClean="0">
                <a:latin typeface="Times New Roman" panose="02020603050405020304" pitchFamily="18" charset="0"/>
                <a:cs typeface="Times New Roman" panose="02020603050405020304" pitchFamily="18" charset="0"/>
              </a:rPr>
              <a:t>111.0</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Hər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hansı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bir</a:t>
            </a:r>
            <a:r>
              <a:rPr lang="en-US" sz="1200" dirty="0">
                <a:latin typeface="Times New Roman" panose="02020603050405020304" pitchFamily="18" charset="0"/>
                <a:cs typeface="Times New Roman" panose="02020603050405020304" pitchFamily="18" charset="0"/>
              </a:rPr>
              <a:t> irqi </a:t>
            </a:r>
            <a:r>
              <a:rPr lang="en-US" sz="1200" dirty="0" err="1">
                <a:latin typeface="Times New Roman" panose="02020603050405020304" pitchFamily="18" charset="0"/>
                <a:cs typeface="Times New Roman" panose="02020603050405020304" pitchFamily="18" charset="0"/>
              </a:rPr>
              <a:t>qrupu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əsarət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altında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saxlamaq</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üçün</a:t>
            </a:r>
            <a:r>
              <a:rPr lang="en-US" sz="1200" dirty="0">
                <a:latin typeface="Times New Roman" panose="02020603050405020304" pitchFamily="18" charset="0"/>
                <a:cs typeface="Times New Roman" panose="02020603050405020304" pitchFamily="18" charset="0"/>
              </a:rPr>
              <a:t> digər irqi </a:t>
            </a:r>
            <a:r>
              <a:rPr lang="en-US" sz="1200" dirty="0" err="1">
                <a:latin typeface="Times New Roman" panose="02020603050405020304" pitchFamily="18" charset="0"/>
                <a:cs typeface="Times New Roman" panose="02020603050405020304" pitchFamily="18" charset="0"/>
              </a:rPr>
              <a:t>qrup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tərəfindən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üstünlüyü</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təşkil</a:t>
            </a:r>
            <a:r>
              <a:rPr lang="en-US" sz="1200" dirty="0">
                <a:latin typeface="Times New Roman" panose="02020603050405020304" pitchFamily="18" charset="0"/>
                <a:cs typeface="Times New Roman" panose="02020603050405020304" pitchFamily="18" charset="0"/>
              </a:rPr>
              <a:t> və </a:t>
            </a:r>
            <a:r>
              <a:rPr lang="en-US" sz="1200" dirty="0" err="1">
                <a:latin typeface="Times New Roman" panose="02020603050405020304" pitchFamily="18" charset="0"/>
                <a:cs typeface="Times New Roman" panose="02020603050405020304" pitchFamily="18" charset="0"/>
              </a:rPr>
              <a:t>təmin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etmək</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məqsədilə</a:t>
            </a:r>
            <a:r>
              <a:rPr lang="en-US" sz="1200" dirty="0">
                <a:latin typeface="Times New Roman" panose="02020603050405020304" pitchFamily="18" charset="0"/>
                <a:cs typeface="Times New Roman" panose="02020603050405020304" pitchFamily="18" charset="0"/>
              </a:rPr>
              <a:t>:</a:t>
            </a:r>
          </a:p>
          <a:p>
            <a:pPr marL="0" indent="0" algn="just">
              <a:buNone/>
            </a:pPr>
            <a:r>
              <a:rPr lang="en-US" sz="1200" dirty="0" smtClean="0">
                <a:latin typeface="Times New Roman" panose="02020603050405020304" pitchFamily="18" charset="0"/>
                <a:cs typeface="Times New Roman" panose="02020603050405020304" pitchFamily="18" charset="0"/>
              </a:rPr>
              <a:t>111.0.1</a:t>
            </a:r>
            <a:r>
              <a:rPr lang="en-US" sz="1200" dirty="0">
                <a:latin typeface="Times New Roman" panose="02020603050405020304" pitchFamily="18" charset="0"/>
                <a:cs typeface="Times New Roman" panose="02020603050405020304" pitchFamily="18" charset="0"/>
              </a:rPr>
              <a:t>. irqi </a:t>
            </a:r>
            <a:r>
              <a:rPr lang="en-US" sz="1200" dirty="0" err="1">
                <a:latin typeface="Times New Roman" panose="02020603050405020304" pitchFamily="18" charset="0"/>
                <a:cs typeface="Times New Roman" panose="02020603050405020304" pitchFamily="18" charset="0"/>
              </a:rPr>
              <a:t>qrupa</a:t>
            </a:r>
            <a:r>
              <a:rPr lang="en-US" sz="1200" dirty="0">
                <a:latin typeface="Times New Roman" panose="02020603050405020304" pitchFamily="18" charset="0"/>
                <a:cs typeface="Times New Roman" panose="02020603050405020304" pitchFamily="18" charset="0"/>
              </a:rPr>
              <a:t> və ya </a:t>
            </a:r>
            <a:r>
              <a:rPr lang="en-US" sz="1200" dirty="0" err="1">
                <a:latin typeface="Times New Roman" panose="02020603050405020304" pitchFamily="18" charset="0"/>
                <a:cs typeface="Times New Roman" panose="02020603050405020304" pitchFamily="18" charset="0"/>
              </a:rPr>
              <a:t>qruplara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mənsub</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olan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şəxslərin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yaşamaq</a:t>
            </a:r>
            <a:r>
              <a:rPr lang="en-US" sz="1200" dirty="0">
                <a:latin typeface="Times New Roman" panose="02020603050405020304" pitchFamily="18" charset="0"/>
                <a:cs typeface="Times New Roman" panose="02020603050405020304" pitchFamily="18" charset="0"/>
              </a:rPr>
              <a:t> və </a:t>
            </a:r>
            <a:r>
              <a:rPr lang="en-US" sz="1200" dirty="0" err="1">
                <a:latin typeface="Times New Roman" panose="02020603050405020304" pitchFamily="18" charset="0"/>
                <a:cs typeface="Times New Roman" panose="02020603050405020304" pitchFamily="18" charset="0"/>
              </a:rPr>
              <a:t>azadlıq</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hüquqlarını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inkar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etmə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yəni</a:t>
            </a:r>
            <a:r>
              <a:rPr lang="en-US" sz="1200" dirty="0">
                <a:latin typeface="Times New Roman" panose="02020603050405020304" pitchFamily="18" charset="0"/>
                <a:cs typeface="Times New Roman" panose="02020603050405020304" pitchFamily="18" charset="0"/>
              </a:rPr>
              <a:t> irqi </a:t>
            </a:r>
            <a:r>
              <a:rPr lang="en-US" sz="1200" dirty="0" err="1">
                <a:latin typeface="Times New Roman" panose="02020603050405020304" pitchFamily="18" charset="0"/>
                <a:cs typeface="Times New Roman" panose="02020603050405020304" pitchFamily="18" charset="0"/>
              </a:rPr>
              <a:t>qrupa</a:t>
            </a:r>
            <a:r>
              <a:rPr lang="en-US" sz="1200" dirty="0">
                <a:latin typeface="Times New Roman" panose="02020603050405020304" pitchFamily="18" charset="0"/>
                <a:cs typeface="Times New Roman" panose="02020603050405020304" pitchFamily="18" charset="0"/>
              </a:rPr>
              <a:t> və ya </a:t>
            </a:r>
            <a:r>
              <a:rPr lang="en-US" sz="1200" dirty="0" err="1">
                <a:latin typeface="Times New Roman" panose="02020603050405020304" pitchFamily="18" charset="0"/>
                <a:cs typeface="Times New Roman" panose="02020603050405020304" pitchFamily="18" charset="0"/>
              </a:rPr>
              <a:t>qruplara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mənsub</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olan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şəxsləri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öldürmə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onların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sağlamlığına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ağır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zərər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vurma</a:t>
            </a:r>
            <a:r>
              <a:rPr lang="en-US" sz="1200" dirty="0">
                <a:latin typeface="Times New Roman" panose="02020603050405020304" pitchFamily="18" charset="0"/>
                <a:cs typeface="Times New Roman" panose="02020603050405020304" pitchFamily="18" charset="0"/>
              </a:rPr>
              <a:t> və ya </a:t>
            </a:r>
            <a:r>
              <a:rPr lang="en-US" sz="1200" dirty="0" err="1">
                <a:latin typeface="Times New Roman" panose="02020603050405020304" pitchFamily="18" charset="0"/>
                <a:cs typeface="Times New Roman" panose="02020603050405020304" pitchFamily="18" charset="0"/>
              </a:rPr>
              <a:t>əqli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qabiliyyətlərinə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ciddi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zərər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vurma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işgəncə</a:t>
            </a:r>
            <a:r>
              <a:rPr lang="en-US" sz="1200" dirty="0">
                <a:latin typeface="Times New Roman" panose="02020603050405020304" pitchFamily="18" charset="0"/>
                <a:cs typeface="Times New Roman" panose="02020603050405020304" pitchFamily="18" charset="0"/>
              </a:rPr>
              <a:t> və ya </a:t>
            </a:r>
            <a:r>
              <a:rPr lang="en-US" sz="1200" dirty="0" err="1">
                <a:latin typeface="Times New Roman" panose="02020603050405020304" pitchFamily="18" charset="0"/>
                <a:cs typeface="Times New Roman" panose="02020603050405020304" pitchFamily="18" charset="0"/>
              </a:rPr>
              <a:t>qəddar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qeyri-insani</a:t>
            </a:r>
            <a:r>
              <a:rPr lang="en-US" sz="1200" dirty="0">
                <a:latin typeface="Times New Roman" panose="02020603050405020304" pitchFamily="18" charset="0"/>
                <a:cs typeface="Times New Roman" panose="02020603050405020304" pitchFamily="18" charset="0"/>
              </a:rPr>
              <a:t> və ya </a:t>
            </a:r>
            <a:r>
              <a:rPr lang="en-US" sz="1200" dirty="0" err="1">
                <a:latin typeface="Times New Roman" panose="02020603050405020304" pitchFamily="18" charset="0"/>
                <a:cs typeface="Times New Roman" panose="02020603050405020304" pitchFamily="18" charset="0"/>
              </a:rPr>
              <a:t>ləyaqəti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alçaldan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rəftar</a:t>
            </a:r>
            <a:r>
              <a:rPr lang="en-US" sz="1200" dirty="0">
                <a:latin typeface="Times New Roman" panose="02020603050405020304" pitchFamily="18" charset="0"/>
                <a:cs typeface="Times New Roman" panose="02020603050405020304" pitchFamily="18" charset="0"/>
              </a:rPr>
              <a:t> və ya </a:t>
            </a:r>
            <a:r>
              <a:rPr lang="en-US" sz="1200" dirty="0" err="1">
                <a:latin typeface="Times New Roman" panose="02020603050405020304" pitchFamily="18" charset="0"/>
                <a:cs typeface="Times New Roman" panose="02020603050405020304" pitchFamily="18" charset="0"/>
              </a:rPr>
              <a:t>cəza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tətbiq</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etmə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yaxud</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özbaşınalıqla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həbs</a:t>
            </a:r>
            <a:r>
              <a:rPr lang="en-US" sz="1200" dirty="0">
                <a:latin typeface="Times New Roman" panose="02020603050405020304" pitchFamily="18" charset="0"/>
                <a:cs typeface="Times New Roman" panose="02020603050405020304" pitchFamily="18" charset="0"/>
              </a:rPr>
              <a:t> və </a:t>
            </a:r>
            <a:r>
              <a:rPr lang="en-US" sz="1200" dirty="0" err="1">
                <a:latin typeface="Times New Roman" panose="02020603050405020304" pitchFamily="18" charset="0"/>
                <a:cs typeface="Times New Roman" panose="02020603050405020304" pitchFamily="18" charset="0"/>
              </a:rPr>
              <a:t>qanunsuz</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olaraq</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azadlıqdan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məhrum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etmə</a:t>
            </a:r>
            <a:r>
              <a:rPr lang="en-US" sz="1200" dirty="0">
                <a:latin typeface="Times New Roman" panose="02020603050405020304" pitchFamily="18" charset="0"/>
                <a:cs typeface="Times New Roman" panose="02020603050405020304" pitchFamily="18" charset="0"/>
              </a:rPr>
              <a:t>;</a:t>
            </a:r>
          </a:p>
          <a:p>
            <a:pPr marL="0" indent="0" algn="just">
              <a:buNone/>
            </a:pPr>
            <a:r>
              <a:rPr lang="en-US" sz="1200" dirty="0" smtClean="0">
                <a:latin typeface="Times New Roman" panose="02020603050405020304" pitchFamily="18" charset="0"/>
                <a:cs typeface="Times New Roman" panose="02020603050405020304" pitchFamily="18" charset="0"/>
              </a:rPr>
              <a:t>111.0.2</a:t>
            </a:r>
            <a:r>
              <a:rPr lang="en-US" sz="1200" dirty="0">
                <a:latin typeface="Times New Roman" panose="02020603050405020304" pitchFamily="18" charset="0"/>
                <a:cs typeface="Times New Roman" panose="02020603050405020304" pitchFamily="18" charset="0"/>
              </a:rPr>
              <a:t>. irqi </a:t>
            </a:r>
            <a:r>
              <a:rPr lang="en-US" sz="1200" dirty="0" err="1">
                <a:latin typeface="Times New Roman" panose="02020603050405020304" pitchFamily="18" charset="0"/>
                <a:cs typeface="Times New Roman" panose="02020603050405020304" pitchFamily="18" charset="0"/>
              </a:rPr>
              <a:t>qrupun</a:t>
            </a:r>
            <a:r>
              <a:rPr lang="en-US" sz="1200" dirty="0">
                <a:latin typeface="Times New Roman" panose="02020603050405020304" pitchFamily="18" charset="0"/>
                <a:cs typeface="Times New Roman" panose="02020603050405020304" pitchFamily="18" charset="0"/>
              </a:rPr>
              <a:t> və ya </a:t>
            </a:r>
            <a:r>
              <a:rPr lang="en-US" sz="1200" dirty="0" err="1">
                <a:latin typeface="Times New Roman" panose="02020603050405020304" pitchFamily="18" charset="0"/>
                <a:cs typeface="Times New Roman" panose="02020603050405020304" pitchFamily="18" charset="0"/>
              </a:rPr>
              <a:t>qrupların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bütövlükdə</a:t>
            </a:r>
            <a:r>
              <a:rPr lang="en-US" sz="1200" dirty="0">
                <a:latin typeface="Times New Roman" panose="02020603050405020304" pitchFamily="18" charset="0"/>
                <a:cs typeface="Times New Roman" panose="02020603050405020304" pitchFamily="18" charset="0"/>
              </a:rPr>
              <a:t> və ya </a:t>
            </a:r>
            <a:r>
              <a:rPr lang="en-US" sz="1200" dirty="0" err="1">
                <a:latin typeface="Times New Roman" panose="02020603050405020304" pitchFamily="18" charset="0"/>
                <a:cs typeface="Times New Roman" panose="02020603050405020304" pitchFamily="18" charset="0"/>
              </a:rPr>
              <a:t>qismən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fiziki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məhvi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ilə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nəticələnə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biləcək</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yaşayış</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şəraiti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yaratma</a:t>
            </a:r>
            <a:r>
              <a:rPr lang="en-US" sz="1200" dirty="0">
                <a:latin typeface="Times New Roman" panose="02020603050405020304" pitchFamily="18" charset="0"/>
                <a:cs typeface="Times New Roman" panose="02020603050405020304" pitchFamily="18" charset="0"/>
              </a:rPr>
              <a:t>;</a:t>
            </a:r>
          </a:p>
          <a:p>
            <a:pPr marL="0" indent="0" algn="just">
              <a:buNone/>
            </a:pPr>
            <a:r>
              <a:rPr lang="en-US" sz="1200" dirty="0" smtClean="0">
                <a:latin typeface="Times New Roman" panose="02020603050405020304" pitchFamily="18" charset="0"/>
                <a:cs typeface="Times New Roman" panose="02020603050405020304" pitchFamily="18" charset="0"/>
              </a:rPr>
              <a:t>111.0.3</a:t>
            </a:r>
            <a:r>
              <a:rPr lang="en-US" sz="1200" dirty="0">
                <a:latin typeface="Times New Roman" panose="02020603050405020304" pitchFamily="18" charset="0"/>
                <a:cs typeface="Times New Roman" panose="02020603050405020304" pitchFamily="18" charset="0"/>
              </a:rPr>
              <a:t>. irqi </a:t>
            </a:r>
            <a:r>
              <a:rPr lang="en-US" sz="1200" dirty="0" err="1">
                <a:latin typeface="Times New Roman" panose="02020603050405020304" pitchFamily="18" charset="0"/>
                <a:cs typeface="Times New Roman" panose="02020603050405020304" pitchFamily="18" charset="0"/>
              </a:rPr>
              <a:t>qrupun</a:t>
            </a:r>
            <a:r>
              <a:rPr lang="en-US" sz="1200" dirty="0">
                <a:latin typeface="Times New Roman" panose="02020603050405020304" pitchFamily="18" charset="0"/>
                <a:cs typeface="Times New Roman" panose="02020603050405020304" pitchFamily="18" charset="0"/>
              </a:rPr>
              <a:t> və ya </a:t>
            </a:r>
            <a:r>
              <a:rPr lang="en-US" sz="1200" dirty="0" err="1">
                <a:latin typeface="Times New Roman" panose="02020603050405020304" pitchFamily="18" charset="0"/>
                <a:cs typeface="Times New Roman" panose="02020603050405020304" pitchFamily="18" charset="0"/>
              </a:rPr>
              <a:t>qrupların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ölkənin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siyasi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sosial</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iqtisadi</a:t>
            </a:r>
            <a:r>
              <a:rPr lang="en-US" sz="1200" dirty="0">
                <a:latin typeface="Times New Roman" panose="02020603050405020304" pitchFamily="18" charset="0"/>
                <a:cs typeface="Times New Roman" panose="02020603050405020304" pitchFamily="18" charset="0"/>
              </a:rPr>
              <a:t> və </a:t>
            </a:r>
            <a:r>
              <a:rPr lang="en-US" sz="1200" dirty="0" err="1">
                <a:latin typeface="Times New Roman" panose="02020603050405020304" pitchFamily="18" charset="0"/>
                <a:cs typeface="Times New Roman" panose="02020603050405020304" pitchFamily="18" charset="0"/>
              </a:rPr>
              <a:t>mədəni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həyatında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iştirakının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qarşısını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almaq</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habelə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qrupa</a:t>
            </a:r>
            <a:r>
              <a:rPr lang="en-US" sz="1200" dirty="0">
                <a:latin typeface="Times New Roman" panose="02020603050405020304" pitchFamily="18" charset="0"/>
                <a:cs typeface="Times New Roman" panose="02020603050405020304" pitchFamily="18" charset="0"/>
              </a:rPr>
              <a:t> və ya </a:t>
            </a:r>
            <a:r>
              <a:rPr lang="en-US" sz="1200" dirty="0" err="1">
                <a:latin typeface="Times New Roman" panose="02020603050405020304" pitchFamily="18" charset="0"/>
                <a:cs typeface="Times New Roman" panose="02020603050405020304" pitchFamily="18" charset="0"/>
              </a:rPr>
              <a:t>qruplara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mənsub</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olan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şəxslərin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işləmək</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həmkarlar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təşkilatlarını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yaratmaq</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təhsil</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almaq</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ölkədən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getmək</a:t>
            </a:r>
            <a:r>
              <a:rPr lang="en-US" sz="1200" dirty="0">
                <a:latin typeface="Times New Roman" panose="02020603050405020304" pitchFamily="18" charset="0"/>
                <a:cs typeface="Times New Roman" panose="02020603050405020304" pitchFamily="18" charset="0"/>
              </a:rPr>
              <a:t> və </a:t>
            </a:r>
            <a:r>
              <a:rPr lang="en-US" sz="1200" dirty="0" err="1">
                <a:latin typeface="Times New Roman" panose="02020603050405020304" pitchFamily="18" charset="0"/>
                <a:cs typeface="Times New Roman" panose="02020603050405020304" pitchFamily="18" charset="0"/>
              </a:rPr>
              <a:t>ölkəyə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qayıtmaq</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vətəndaşlıq</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hərəkət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etmək</a:t>
            </a:r>
            <a:r>
              <a:rPr lang="en-US" sz="1200" dirty="0">
                <a:latin typeface="Times New Roman" panose="02020603050405020304" pitchFamily="18" charset="0"/>
                <a:cs typeface="Times New Roman" panose="02020603050405020304" pitchFamily="18" charset="0"/>
              </a:rPr>
              <a:t> və </a:t>
            </a:r>
            <a:r>
              <a:rPr lang="en-US" sz="1200" dirty="0" err="1">
                <a:latin typeface="Times New Roman" panose="02020603050405020304" pitchFamily="18" charset="0"/>
                <a:cs typeface="Times New Roman" panose="02020603050405020304" pitchFamily="18" charset="0"/>
              </a:rPr>
              <a:t>yaşayış</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yerini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seçmək</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fikir</a:t>
            </a:r>
            <a:r>
              <a:rPr lang="en-US" sz="1200" dirty="0">
                <a:latin typeface="Times New Roman" panose="02020603050405020304" pitchFamily="18" charset="0"/>
                <a:cs typeface="Times New Roman" panose="02020603050405020304" pitchFamily="18" charset="0"/>
              </a:rPr>
              <a:t> və </a:t>
            </a:r>
            <a:r>
              <a:rPr lang="en-US" sz="1200" dirty="0" err="1">
                <a:latin typeface="Times New Roman" panose="02020603050405020304" pitchFamily="18" charset="0"/>
                <a:cs typeface="Times New Roman" panose="02020603050405020304" pitchFamily="18" charset="0"/>
              </a:rPr>
              <a:t>söz</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azadlığı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toplaşmaq</a:t>
            </a:r>
            <a:r>
              <a:rPr lang="en-US" sz="1200" dirty="0">
                <a:latin typeface="Times New Roman" panose="02020603050405020304" pitchFamily="18" charset="0"/>
                <a:cs typeface="Times New Roman" panose="02020603050405020304" pitchFamily="18" charset="0"/>
              </a:rPr>
              <a:t> və </a:t>
            </a:r>
            <a:r>
              <a:rPr lang="en-US" sz="1200" dirty="0" err="1">
                <a:latin typeface="Times New Roman" panose="02020603050405020304" pitchFamily="18" charset="0"/>
                <a:cs typeface="Times New Roman" panose="02020603050405020304" pitchFamily="18" charset="0"/>
              </a:rPr>
              <a:t>birləşmək</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hüquqları</a:t>
            </a:r>
            <a:r>
              <a:rPr lang="en-US" sz="1200" dirty="0">
                <a:latin typeface="Times New Roman" panose="02020603050405020304" pitchFamily="18" charset="0"/>
                <a:cs typeface="Times New Roman" panose="02020603050405020304" pitchFamily="18" charset="0"/>
              </a:rPr>
              <a:t> daxil olmaqla </a:t>
            </a:r>
            <a:r>
              <a:rPr lang="en-US" sz="1200" dirty="0" err="1">
                <a:latin typeface="Times New Roman" panose="02020603050405020304" pitchFamily="18" charset="0"/>
                <a:cs typeface="Times New Roman" panose="02020603050405020304" pitchFamily="18" charset="0"/>
              </a:rPr>
              <a:t>əsas</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insan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hüquq</a:t>
            </a:r>
            <a:r>
              <a:rPr lang="en-US" sz="1200" dirty="0">
                <a:latin typeface="Times New Roman" panose="02020603050405020304" pitchFamily="18" charset="0"/>
                <a:cs typeface="Times New Roman" panose="02020603050405020304" pitchFamily="18" charset="0"/>
              </a:rPr>
              <a:t> və </a:t>
            </a:r>
            <a:r>
              <a:rPr lang="en-US" sz="1200" dirty="0" err="1">
                <a:latin typeface="Times New Roman" panose="02020603050405020304" pitchFamily="18" charset="0"/>
                <a:cs typeface="Times New Roman" panose="02020603050405020304" pitchFamily="18" charset="0"/>
              </a:rPr>
              <a:t>azadlıqlarını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inkar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etməklə</a:t>
            </a:r>
            <a:r>
              <a:rPr lang="en-US" sz="1200" dirty="0">
                <a:latin typeface="Times New Roman" panose="02020603050405020304" pitchFamily="18" charset="0"/>
                <a:cs typeface="Times New Roman" panose="02020603050405020304" pitchFamily="18" charset="0"/>
              </a:rPr>
              <a:t> tam </a:t>
            </a:r>
            <a:r>
              <a:rPr lang="en-US" sz="1200" dirty="0" err="1">
                <a:latin typeface="Times New Roman" panose="02020603050405020304" pitchFamily="18" charset="0"/>
                <a:cs typeface="Times New Roman" panose="02020603050405020304" pitchFamily="18" charset="0"/>
              </a:rPr>
              <a:t>inkişafın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qarşısını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almaq</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məqsədilə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hər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hansı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qanunverici</a:t>
            </a:r>
            <a:r>
              <a:rPr lang="en-US" sz="1200" dirty="0">
                <a:latin typeface="Times New Roman" panose="02020603050405020304" pitchFamily="18" charset="0"/>
                <a:cs typeface="Times New Roman" panose="02020603050405020304" pitchFamily="18" charset="0"/>
              </a:rPr>
              <a:t> və digər </a:t>
            </a:r>
            <a:r>
              <a:rPr lang="en-US" sz="1200" dirty="0" err="1">
                <a:latin typeface="Times New Roman" panose="02020603050405020304" pitchFamily="18" charset="0"/>
                <a:cs typeface="Times New Roman" panose="02020603050405020304" pitchFamily="18" charset="0"/>
              </a:rPr>
              <a:t>tədbiri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həyata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keçirmə</a:t>
            </a:r>
            <a:r>
              <a:rPr lang="en-US" sz="1200" dirty="0">
                <a:latin typeface="Times New Roman" panose="02020603050405020304" pitchFamily="18" charset="0"/>
                <a:cs typeface="Times New Roman" panose="02020603050405020304" pitchFamily="18" charset="0"/>
              </a:rPr>
              <a:t>;</a:t>
            </a:r>
          </a:p>
          <a:p>
            <a:pPr marL="0" indent="0" algn="just">
              <a:buNone/>
            </a:pPr>
            <a:endParaRPr lang="az-Latn-AZ" sz="1200" dirty="0" smtClean="0">
              <a:latin typeface="Times New Roman" panose="02020603050405020304" pitchFamily="18" charset="0"/>
              <a:cs typeface="Times New Roman" panose="02020603050405020304" pitchFamily="18" charset="0"/>
            </a:endParaRPr>
          </a:p>
          <a:p>
            <a:pPr marL="0" indent="0" algn="just">
              <a:buNone/>
            </a:pPr>
            <a:r>
              <a:rPr lang="en-US" sz="1200" dirty="0" smtClean="0">
                <a:latin typeface="Times New Roman" panose="02020603050405020304" pitchFamily="18" charset="0"/>
                <a:cs typeface="Times New Roman" panose="02020603050405020304" pitchFamily="18" charset="0"/>
              </a:rPr>
              <a:t>111.0.4</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düşərgə</a:t>
            </a:r>
            <a:r>
              <a:rPr lang="en-US" sz="1200" dirty="0">
                <a:latin typeface="Times New Roman" panose="02020603050405020304" pitchFamily="18" charset="0"/>
                <a:cs typeface="Times New Roman" panose="02020603050405020304" pitchFamily="18" charset="0"/>
              </a:rPr>
              <a:t> və </a:t>
            </a:r>
            <a:r>
              <a:rPr lang="en-US" sz="1200" dirty="0" err="1">
                <a:latin typeface="Times New Roman" panose="02020603050405020304" pitchFamily="18" charset="0"/>
                <a:cs typeface="Times New Roman" panose="02020603050405020304" pitchFamily="18" charset="0"/>
              </a:rPr>
              <a:t>qettoların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yaradılması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ilə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əhalini</a:t>
            </a:r>
            <a:r>
              <a:rPr lang="en-US" sz="1200" dirty="0">
                <a:latin typeface="Times New Roman" panose="02020603050405020304" pitchFamily="18" charset="0"/>
                <a:cs typeface="Times New Roman" panose="02020603050405020304" pitchFamily="18" charset="0"/>
              </a:rPr>
              <a:t> irqi </a:t>
            </a:r>
            <a:r>
              <a:rPr lang="en-US" sz="1200" dirty="0" err="1">
                <a:latin typeface="Times New Roman" panose="02020603050405020304" pitchFamily="18" charset="0"/>
                <a:cs typeface="Times New Roman" panose="02020603050405020304" pitchFamily="18" charset="0"/>
              </a:rPr>
              <a:t>qruplara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bölmək</a:t>
            </a:r>
            <a:r>
              <a:rPr lang="en-US" sz="1200" dirty="0">
                <a:latin typeface="Times New Roman" panose="02020603050405020304" pitchFamily="18" charset="0"/>
                <a:cs typeface="Times New Roman" panose="02020603050405020304" pitchFamily="18" charset="0"/>
              </a:rPr>
              <a:t>, irqi </a:t>
            </a:r>
            <a:r>
              <a:rPr lang="en-US" sz="1200" dirty="0" err="1">
                <a:latin typeface="Times New Roman" panose="02020603050405020304" pitchFamily="18" charset="0"/>
                <a:cs typeface="Times New Roman" panose="02020603050405020304" pitchFamily="18" charset="0"/>
              </a:rPr>
              <a:t>qruplar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arasında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qarışıq</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nikahları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qadağan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etmək</a:t>
            </a:r>
            <a:r>
              <a:rPr lang="en-US" sz="1200" dirty="0">
                <a:latin typeface="Times New Roman" panose="02020603050405020304" pitchFamily="18" charset="0"/>
                <a:cs typeface="Times New Roman" panose="02020603050405020304" pitchFamily="18" charset="0"/>
              </a:rPr>
              <a:t>, irqi </a:t>
            </a:r>
            <a:r>
              <a:rPr lang="en-US" sz="1200" dirty="0" err="1">
                <a:latin typeface="Times New Roman" panose="02020603050405020304" pitchFamily="18" charset="0"/>
                <a:cs typeface="Times New Roman" panose="02020603050405020304" pitchFamily="18" charset="0"/>
              </a:rPr>
              <a:t>qrupa</a:t>
            </a:r>
            <a:r>
              <a:rPr lang="en-US" sz="1200" dirty="0">
                <a:latin typeface="Times New Roman" panose="02020603050405020304" pitchFamily="18" charset="0"/>
                <a:cs typeface="Times New Roman" panose="02020603050405020304" pitchFamily="18" charset="0"/>
              </a:rPr>
              <a:t> və ya </a:t>
            </a:r>
            <a:r>
              <a:rPr lang="en-US" sz="1200" dirty="0" err="1">
                <a:latin typeface="Times New Roman" panose="02020603050405020304" pitchFamily="18" charset="0"/>
                <a:cs typeface="Times New Roman" panose="02020603050405020304" pitchFamily="18" charset="0"/>
              </a:rPr>
              <a:t>qruplara</a:t>
            </a:r>
            <a:r>
              <a:rPr lang="en-US" sz="1200" dirty="0">
                <a:latin typeface="Times New Roman" panose="02020603050405020304" pitchFamily="18" charset="0"/>
                <a:cs typeface="Times New Roman" panose="02020603050405020304" pitchFamily="18" charset="0"/>
              </a:rPr>
              <a:t> və ya </a:t>
            </a:r>
            <a:r>
              <a:rPr lang="en-US" sz="1200" dirty="0" err="1">
                <a:latin typeface="Times New Roman" panose="02020603050405020304" pitchFamily="18" charset="0"/>
                <a:cs typeface="Times New Roman" panose="02020603050405020304" pitchFamily="18" charset="0"/>
              </a:rPr>
              <a:t>onların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üzvlərinə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mənsub</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olan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torpaq</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sahələrini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onların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razılığı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olmadan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almaq</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məqsədilə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qanunverici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tədbirlər</a:t>
            </a:r>
            <a:r>
              <a:rPr lang="en-US" sz="1200" dirty="0">
                <a:latin typeface="Times New Roman" panose="02020603050405020304" pitchFamily="18" charset="0"/>
                <a:cs typeface="Times New Roman" panose="02020603050405020304" pitchFamily="18" charset="0"/>
              </a:rPr>
              <a:t> daxil olmaqla, </a:t>
            </a:r>
            <a:r>
              <a:rPr lang="en-US" sz="1200" dirty="0" err="1">
                <a:latin typeface="Times New Roman" panose="02020603050405020304" pitchFamily="18" charset="0"/>
                <a:cs typeface="Times New Roman" panose="02020603050405020304" pitchFamily="18" charset="0"/>
              </a:rPr>
              <a:t>hər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hansı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bir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tədbiri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həyata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keçirmə</a:t>
            </a:r>
            <a:r>
              <a:rPr lang="en-US" sz="1200" dirty="0">
                <a:latin typeface="Times New Roman" panose="02020603050405020304" pitchFamily="18" charset="0"/>
                <a:cs typeface="Times New Roman" panose="02020603050405020304" pitchFamily="18" charset="0"/>
              </a:rPr>
              <a:t>;</a:t>
            </a:r>
          </a:p>
          <a:p>
            <a:pPr marL="0" indent="0" algn="just">
              <a:buNone/>
            </a:pPr>
            <a:r>
              <a:rPr lang="en-US" sz="1200" dirty="0">
                <a:latin typeface="Times New Roman" panose="02020603050405020304" pitchFamily="18" charset="0"/>
                <a:cs typeface="Times New Roman" panose="02020603050405020304" pitchFamily="18" charset="0"/>
              </a:rPr>
              <a:t>111.0.5. irqi </a:t>
            </a:r>
            <a:r>
              <a:rPr lang="en-US" sz="1200" dirty="0" err="1">
                <a:latin typeface="Times New Roman" panose="02020603050405020304" pitchFamily="18" charset="0"/>
                <a:cs typeface="Times New Roman" panose="02020603050405020304" pitchFamily="18" charset="0"/>
              </a:rPr>
              <a:t>qrupa</a:t>
            </a:r>
            <a:r>
              <a:rPr lang="en-US" sz="1200" dirty="0">
                <a:latin typeface="Times New Roman" panose="02020603050405020304" pitchFamily="18" charset="0"/>
                <a:cs typeface="Times New Roman" panose="02020603050405020304" pitchFamily="18" charset="0"/>
              </a:rPr>
              <a:t> və ya </a:t>
            </a:r>
            <a:r>
              <a:rPr lang="en-US" sz="1200" dirty="0" err="1">
                <a:latin typeface="Times New Roman" panose="02020603050405020304" pitchFamily="18" charset="0"/>
                <a:cs typeface="Times New Roman" panose="02020603050405020304" pitchFamily="18" charset="0"/>
              </a:rPr>
              <a:t>qruplara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mənsub</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olan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şəxslərin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əməyini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istismar</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etmə</a:t>
            </a:r>
            <a:r>
              <a:rPr lang="en-US" sz="1200" dirty="0">
                <a:latin typeface="Times New Roman" panose="02020603050405020304" pitchFamily="18" charset="0"/>
                <a:cs typeface="Times New Roman" panose="02020603050405020304" pitchFamily="18" charset="0"/>
              </a:rPr>
              <a:t>;</a:t>
            </a:r>
          </a:p>
          <a:p>
            <a:pPr marL="0" indent="0" algn="just">
              <a:buNone/>
            </a:pPr>
            <a:r>
              <a:rPr lang="en-US" sz="1200" dirty="0">
                <a:latin typeface="Times New Roman" panose="02020603050405020304" pitchFamily="18" charset="0"/>
                <a:cs typeface="Times New Roman" panose="02020603050405020304" pitchFamily="18" charset="0"/>
              </a:rPr>
              <a:t>111.0.6. </a:t>
            </a:r>
            <a:r>
              <a:rPr lang="en-US" sz="1200" dirty="0" err="1">
                <a:latin typeface="Times New Roman" panose="02020603050405020304" pitchFamily="18" charset="0"/>
                <a:cs typeface="Times New Roman" panose="02020603050405020304" pitchFamily="18" charset="0"/>
              </a:rPr>
              <a:t>aparteidə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qarşı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çıxan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şəxsləri</a:t>
            </a:r>
            <a:r>
              <a:rPr lang="en-US" sz="1200" dirty="0">
                <a:latin typeface="Times New Roman" panose="02020603050405020304" pitchFamily="18" charset="0"/>
                <a:cs typeface="Times New Roman" panose="02020603050405020304" pitchFamily="18" charset="0"/>
              </a:rPr>
              <a:t> və </a:t>
            </a:r>
            <a:r>
              <a:rPr lang="en-US" sz="1200" dirty="0" err="1">
                <a:latin typeface="Times New Roman" panose="02020603050405020304" pitchFamily="18" charset="0"/>
                <a:cs typeface="Times New Roman" panose="02020603050405020304" pitchFamily="18" charset="0"/>
              </a:rPr>
              <a:t>təşkilatları</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əsas</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hüquq</a:t>
            </a:r>
            <a:r>
              <a:rPr lang="en-US" sz="1200" dirty="0">
                <a:latin typeface="Times New Roman" panose="02020603050405020304" pitchFamily="18" charset="0"/>
                <a:cs typeface="Times New Roman" panose="02020603050405020304" pitchFamily="18" charset="0"/>
              </a:rPr>
              <a:t> və </a:t>
            </a:r>
            <a:r>
              <a:rPr lang="en-US" sz="1200" dirty="0" err="1">
                <a:latin typeface="Times New Roman" panose="02020603050405020304" pitchFamily="18" charset="0"/>
                <a:cs typeface="Times New Roman" panose="02020603050405020304" pitchFamily="18" charset="0"/>
              </a:rPr>
              <a:t>azadlıqlardan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məhrum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etmə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vasitəsilə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təqib</a:t>
            </a:r>
            <a:r>
              <a:rPr lang="en-US" sz="1200" dirty="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etmə</a:t>
            </a:r>
            <a:r>
              <a:rPr lang="en-US" sz="1200" dirty="0" smtClean="0">
                <a:latin typeface="Times New Roman" panose="02020603050405020304" pitchFamily="18" charset="0"/>
                <a:cs typeface="Times New Roman" panose="02020603050405020304" pitchFamily="18" charset="0"/>
              </a:rPr>
              <a:t>—</a:t>
            </a:r>
            <a:endParaRPr lang="az-Latn-AZ" sz="1200" dirty="0" smtClean="0">
              <a:latin typeface="Times New Roman" panose="02020603050405020304" pitchFamily="18" charset="0"/>
              <a:cs typeface="Times New Roman" panose="02020603050405020304" pitchFamily="18" charset="0"/>
            </a:endParaRPr>
          </a:p>
          <a:p>
            <a:pPr marL="0" indent="0" algn="just">
              <a:buNone/>
            </a:pPr>
            <a:endParaRPr lang="az-Latn-AZ" sz="1200" b="1" dirty="0">
              <a:latin typeface="Times New Roman" panose="02020603050405020304" pitchFamily="18" charset="0"/>
              <a:cs typeface="Times New Roman" panose="02020603050405020304" pitchFamily="18" charset="0"/>
            </a:endParaRPr>
          </a:p>
          <a:p>
            <a:pPr marL="0" indent="0" algn="just">
              <a:buNone/>
            </a:pPr>
            <a:r>
              <a:rPr lang="az-Latn-AZ" sz="1800" b="1" dirty="0" smtClean="0">
                <a:latin typeface="Times New Roman" panose="02020603050405020304" pitchFamily="18" charset="0"/>
                <a:cs typeface="Times New Roman" panose="02020603050405020304" pitchFamily="18" charset="0"/>
              </a:rPr>
              <a:t>12 </a:t>
            </a:r>
            <a:r>
              <a:rPr lang="en-US" sz="1800" b="1" dirty="0" err="1" smtClean="0">
                <a:latin typeface="Times New Roman" panose="02020603050405020304" pitchFamily="18" charset="0"/>
                <a:cs typeface="Times New Roman" panose="02020603050405020304" pitchFamily="18" charset="0"/>
              </a:rPr>
              <a:t>ildən</a:t>
            </a:r>
            <a:r>
              <a:rPr lang="en-US" sz="1800" b="1" dirty="0" smtClean="0">
                <a:latin typeface="Times New Roman" panose="02020603050405020304" pitchFamily="18" charset="0"/>
                <a:cs typeface="Times New Roman" panose="02020603050405020304" pitchFamily="18" charset="0"/>
              </a:rPr>
              <a:t> </a:t>
            </a:r>
            <a:r>
              <a:rPr lang="az-Latn-AZ" sz="1800" b="1" dirty="0" smtClean="0">
                <a:latin typeface="Times New Roman" panose="02020603050405020304" pitchFamily="18" charset="0"/>
                <a:cs typeface="Times New Roman" panose="02020603050405020304" pitchFamily="18" charset="0"/>
              </a:rPr>
              <a:t>20</a:t>
            </a:r>
            <a:r>
              <a:rPr lang="en-US" sz="1800" b="1" dirty="0" smtClean="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ilədək</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müddətə</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azadlıqdan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məhrum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etmə</a:t>
            </a:r>
            <a:r>
              <a:rPr lang="en-US" sz="1800" b="1" dirty="0">
                <a:latin typeface="Times New Roman" panose="02020603050405020304" pitchFamily="18" charset="0"/>
                <a:cs typeface="Times New Roman" panose="02020603050405020304" pitchFamily="18" charset="0"/>
              </a:rPr>
              <a:t> və ya </a:t>
            </a:r>
            <a:r>
              <a:rPr lang="en-US" sz="1800" b="1" dirty="0" err="1">
                <a:latin typeface="Times New Roman" panose="02020603050405020304" pitchFamily="18" charset="0"/>
                <a:cs typeface="Times New Roman" panose="02020603050405020304" pitchFamily="18" charset="0"/>
              </a:rPr>
              <a:t>ömürlük</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azadlıqdan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məhrum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etmə</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ilə</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cəzalandırılır</a:t>
            </a:r>
            <a:r>
              <a:rPr lang="en-US" sz="1800" b="1" dirty="0" smtClean="0">
                <a:latin typeface="Times New Roman" panose="02020603050405020304" pitchFamily="18" charset="0"/>
                <a:cs typeface="Times New Roman" panose="02020603050405020304" pitchFamily="18" charset="0"/>
              </a:rPr>
              <a:t>.</a:t>
            </a:r>
            <a:endParaRPr lang="en-US" sz="1800" b="1" dirty="0">
              <a:latin typeface="Times New Roman" panose="02020603050405020304" pitchFamily="18" charset="0"/>
              <a:cs typeface="Times New Roman" panose="02020603050405020304" pitchFamily="18" charset="0"/>
            </a:endParaRPr>
          </a:p>
          <a:p>
            <a:pPr algn="just"/>
            <a:endParaRPr lang="en-US" sz="1200" dirty="0">
              <a:latin typeface="Times New Roman" panose="02020603050405020304" pitchFamily="18" charset="0"/>
              <a:cs typeface="Times New Roman" panose="02020603050405020304" pitchFamily="18" charset="0"/>
            </a:endParaRPr>
          </a:p>
        </p:txBody>
      </p:sp>
      <p:sp>
        <p:nvSpPr>
          <p:cNvPr id="5"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a:t>
            </a:r>
            <a:r>
              <a:rPr lang="az-Latn-AZ" sz="4000" b="1" cap="all" dirty="0" err="1" smtClean="0">
                <a:ln w="0"/>
                <a:solidFill>
                  <a:schemeClr val="bg1"/>
                </a:solidFill>
                <a:effectLst>
                  <a:reflection blurRad="12700" stA="50000" endPos="50000" dist="5000" dir="5400000" sy="-100000" rotWithShape="0"/>
                </a:effectLst>
                <a:latin typeface="Calibri" charset="0"/>
              </a:rPr>
              <a:t>cİnayətİ</a:t>
            </a:r>
            <a:r>
              <a:rPr lang="az-Latn-AZ" sz="4000" b="1" cap="all" dirty="0" smtClean="0">
                <a:ln w="0"/>
                <a:solidFill>
                  <a:schemeClr val="bg1"/>
                </a:solidFill>
                <a:effectLst>
                  <a:reflection blurRad="12700" stA="50000" endPos="50000" dist="5000" dir="5400000" sy="-100000" rotWithShape="0"/>
                </a:effectLst>
                <a:latin typeface="Calibri" charset="0"/>
              </a:rPr>
              <a:t> (</a:t>
            </a:r>
            <a:r>
              <a:rPr lang="az-Latn-AZ" sz="4000" b="1" cap="all" dirty="0" err="1" smtClean="0">
                <a:ln w="0"/>
                <a:solidFill>
                  <a:schemeClr val="bg1"/>
                </a:solidFill>
                <a:effectLst>
                  <a:reflection blurRad="12700" stA="50000" endPos="50000" dist="5000" dir="5400000" sy="-100000" rotWithShape="0"/>
                </a:effectLst>
                <a:latin typeface="Calibri" charset="0"/>
              </a:rPr>
              <a:t>Vii</a:t>
            </a:r>
            <a:r>
              <a:rPr lang="az-Latn-AZ" sz="4000" b="1" cap="all" dirty="0" smtClean="0">
                <a:ln w="0"/>
                <a:solidFill>
                  <a:schemeClr val="bg1"/>
                </a:solidFill>
                <a:effectLst>
                  <a:reflection blurRad="12700" stA="50000" endPos="50000" dist="5000" dir="5400000" sy="-100000" rotWithShape="0"/>
                </a:effectLst>
                <a:latin typeface="Calibri"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16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questioning-islam.com/wp-content/uploads/2014/01/Hate_Speech_Hurts_rnoglj.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800" y="4317999"/>
            <a:ext cx="3017520" cy="18796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56945" y="2439015"/>
            <a:ext cx="4243469" cy="1754326"/>
          </a:xfrm>
          <a:prstGeom prst="rect">
            <a:avLst/>
          </a:prstGeom>
          <a:noFill/>
        </p:spPr>
        <p:txBody>
          <a:bodyPr wrap="none" lIns="91440" tIns="45720" rIns="91440" bIns="45720">
            <a:spAutoFit/>
          </a:bodyPr>
          <a:lstStyle/>
          <a:p>
            <a:pPr algn="ctr"/>
            <a:r>
              <a:rPr lang="en-US" sz="5400" b="1" dirty="0" err="1"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Nifr</a:t>
            </a:r>
            <a:r>
              <a:rPr lang="az-Latn-AZ" sz="5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ət N</a:t>
            </a:r>
            <a:r>
              <a:rPr lang="az-Latn-AZ" sz="54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itqi </a:t>
            </a:r>
          </a:p>
          <a:p>
            <a:pPr algn="ctr"/>
            <a:r>
              <a:rPr lang="az-Latn-AZ" sz="54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nə deməkdir?</a:t>
            </a:r>
            <a:endParaRPr lang="en-US" sz="5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ndParaRPr>
          </a:p>
        </p:txBody>
      </p:sp>
      <p:sp>
        <p:nvSpPr>
          <p:cNvPr id="6" name="Title 3"/>
          <p:cNvSpPr>
            <a:spLocks noGrp="1"/>
          </p:cNvSpPr>
          <p:nvPr>
            <p:ph type="title"/>
          </p:nvPr>
        </p:nvSpPr>
        <p:spPr>
          <a:xfrm>
            <a:off x="457200" y="338328"/>
            <a:ext cx="8229600" cy="1252728"/>
          </a:xfrm>
        </p:spPr>
        <p:txBody>
          <a:bodyPr>
            <a:normAutofit/>
          </a:body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a:ln w="0"/>
                <a:solidFill>
                  <a:schemeClr val="bg1"/>
                </a:solidFill>
                <a:effectLst>
                  <a:reflection blurRad="12700" stA="50000" endPos="50000" dist="5000" dir="5400000" sy="-100000" rotWithShape="0"/>
                </a:effectLst>
                <a:latin typeface="Calibri" charset="0"/>
              </a:rPr>
              <a:t>fr</a:t>
            </a:r>
            <a:r>
              <a:rPr lang="az-Latn-AZ" sz="4000" b="1" cap="all" dirty="0">
                <a:ln w="0"/>
                <a:solidFill>
                  <a:schemeClr val="bg1"/>
                </a:solidFill>
                <a:effectLst>
                  <a:reflection blurRad="12700" stA="50000" endPos="50000" dist="5000" dir="5400000" sy="-100000" rotWithShape="0"/>
                </a:effectLst>
                <a:latin typeface="Calibri" charset="0"/>
              </a:rPr>
              <a:t>ət </a:t>
            </a:r>
            <a:r>
              <a:rPr lang="az-Latn-AZ" sz="4000" b="1" cap="all" dirty="0" smtClean="0">
                <a:ln w="0"/>
                <a:solidFill>
                  <a:schemeClr val="bg1"/>
                </a:solidFill>
                <a:effectLst>
                  <a:reflection blurRad="12700" stA="50000" endPos="50000" dist="5000" dir="5400000" sy="-100000" rotWithShape="0"/>
                </a:effectLst>
                <a:latin typeface="Calibri" charset="0"/>
              </a:rPr>
              <a:t>Nİtqİ (i)</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996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89760"/>
            <a:ext cx="7408333" cy="4551680"/>
          </a:xfrm>
        </p:spPr>
        <p:txBody>
          <a:bodyPr>
            <a:noAutofit/>
          </a:bodyPr>
          <a:lstStyle/>
          <a:p>
            <a:pPr>
              <a:lnSpc>
                <a:spcPct val="90000"/>
              </a:lnSpc>
              <a:buFont typeface="Wingdings" pitchFamily="2" charset="2"/>
              <a:buNone/>
            </a:pPr>
            <a:r>
              <a:rPr lang="az-Latn-AZ" altLang="en-US" sz="1800" b="1" dirty="0">
                <a:latin typeface="Times New Roman" panose="02020603050405020304" pitchFamily="18" charset="0"/>
                <a:cs typeface="Times New Roman" panose="02020603050405020304" pitchFamily="18" charset="0"/>
              </a:rPr>
              <a:t>Azərbaycan Respublikası Cinayət Məcəlləsi</a:t>
            </a:r>
          </a:p>
          <a:p>
            <a:pPr>
              <a:lnSpc>
                <a:spcPct val="90000"/>
              </a:lnSpc>
              <a:buFont typeface="Wingdings" pitchFamily="2" charset="2"/>
              <a:buNone/>
            </a:pPr>
            <a:r>
              <a:rPr lang="az-Latn-AZ" altLang="en-US" sz="1800" b="1" dirty="0" smtClean="0">
                <a:latin typeface="Times New Roman" panose="02020603050405020304" pitchFamily="18" charset="0"/>
                <a:cs typeface="Times New Roman" panose="02020603050405020304" pitchFamily="18" charset="0"/>
              </a:rPr>
              <a:t>Maddə </a:t>
            </a:r>
            <a:r>
              <a:rPr lang="az-Latn-AZ" altLang="en-US" sz="1800" b="1" dirty="0">
                <a:latin typeface="Times New Roman" panose="02020603050405020304" pitchFamily="18" charset="0"/>
                <a:cs typeface="Times New Roman" panose="02020603050405020304" pitchFamily="18" charset="0"/>
              </a:rPr>
              <a:t>154. Bərabərlik hüququnu </a:t>
            </a:r>
            <a:r>
              <a:rPr lang="az-Latn-AZ" altLang="en-US" sz="1800" b="1" dirty="0" smtClean="0">
                <a:latin typeface="Times New Roman" panose="02020603050405020304" pitchFamily="18" charset="0"/>
                <a:cs typeface="Times New Roman" panose="02020603050405020304" pitchFamily="18" charset="0"/>
              </a:rPr>
              <a:t>pozma</a:t>
            </a:r>
          </a:p>
          <a:p>
            <a:pPr>
              <a:lnSpc>
                <a:spcPct val="90000"/>
              </a:lnSpc>
              <a:buFont typeface="Wingdings" pitchFamily="2" charset="2"/>
              <a:buNone/>
            </a:pPr>
            <a:endParaRPr lang="az-Latn-AZ" altLang="en-US" sz="1800" b="1" dirty="0">
              <a:latin typeface="Times New Roman" panose="02020603050405020304" pitchFamily="18" charset="0"/>
              <a:cs typeface="Times New Roman" panose="02020603050405020304" pitchFamily="18" charset="0"/>
            </a:endParaRPr>
          </a:p>
          <a:p>
            <a:pPr marL="0" indent="0" algn="just">
              <a:lnSpc>
                <a:spcPct val="80000"/>
              </a:lnSpc>
              <a:buNone/>
            </a:pPr>
            <a:r>
              <a:rPr lang="az-Latn-AZ" altLang="en-US" sz="1800" dirty="0">
                <a:latin typeface="Times New Roman" panose="02020603050405020304" pitchFamily="18" charset="0"/>
                <a:cs typeface="Times New Roman" panose="02020603050405020304" pitchFamily="18" charset="0"/>
              </a:rPr>
              <a:t>154.1. İrqindən, milliyyətindən, dinindən, dilindən, cinsindən, mənşəyindən, əmlak vəziyyətindən, qulluq mövqeyindən, əqidəsindən, siyasi partiyalara, həmkarlar ittifaqlarına və digər ictimai birliklərə mənsubiyyətindən asılı olaraq şəxsin hüquq və qanuni mənafelərinə zərər vurmaqla şəxsin bərabərlik hüququnu </a:t>
            </a:r>
            <a:r>
              <a:rPr lang="az-Latn-AZ" altLang="en-US" sz="1800" dirty="0" smtClean="0">
                <a:latin typeface="Times New Roman" panose="02020603050405020304" pitchFamily="18" charset="0"/>
                <a:cs typeface="Times New Roman" panose="02020603050405020304" pitchFamily="18" charset="0"/>
              </a:rPr>
              <a:t>pozma —</a:t>
            </a:r>
            <a:endParaRPr lang="az-Latn-AZ" altLang="en-US" sz="1800" dirty="0">
              <a:latin typeface="Times New Roman" panose="02020603050405020304" pitchFamily="18" charset="0"/>
              <a:cs typeface="Times New Roman" panose="02020603050405020304" pitchFamily="18" charset="0"/>
            </a:endParaRPr>
          </a:p>
          <a:p>
            <a:pPr marL="0" indent="0" algn="just">
              <a:lnSpc>
                <a:spcPct val="80000"/>
              </a:lnSpc>
              <a:buNone/>
            </a:pPr>
            <a:r>
              <a:rPr lang="az-Latn-AZ" altLang="en-US" sz="1800" b="1" dirty="0" smtClean="0">
                <a:latin typeface="Times New Roman" panose="02020603050405020304" pitchFamily="18" charset="0"/>
                <a:cs typeface="Times New Roman" panose="02020603050405020304" pitchFamily="18" charset="0"/>
              </a:rPr>
              <a:t>100 </a:t>
            </a:r>
            <a:r>
              <a:rPr lang="az-Latn-AZ" altLang="en-US" sz="1800" b="1" dirty="0">
                <a:latin typeface="Times New Roman" panose="02020603050405020304" pitchFamily="18" charset="0"/>
                <a:cs typeface="Times New Roman" panose="02020603050405020304" pitchFamily="18" charset="0"/>
              </a:rPr>
              <a:t>manatdan </a:t>
            </a:r>
            <a:r>
              <a:rPr lang="az-Latn-AZ" altLang="en-US" sz="1800" b="1" dirty="0" smtClean="0">
                <a:latin typeface="Times New Roman" panose="02020603050405020304" pitchFamily="18" charset="0"/>
                <a:cs typeface="Times New Roman" panose="02020603050405020304" pitchFamily="18" charset="0"/>
              </a:rPr>
              <a:t>500 </a:t>
            </a:r>
            <a:r>
              <a:rPr lang="az-Latn-AZ" altLang="en-US" sz="1800" b="1" dirty="0">
                <a:latin typeface="Times New Roman" panose="02020603050405020304" pitchFamily="18" charset="0"/>
                <a:cs typeface="Times New Roman" panose="02020603050405020304" pitchFamily="18" charset="0"/>
              </a:rPr>
              <a:t>manatadək miqdarda cərimə və ya bir ilədək müddətə islah işləri ilə </a:t>
            </a:r>
            <a:r>
              <a:rPr lang="az-Latn-AZ" altLang="en-US" sz="1800" b="1" dirty="0" err="1">
                <a:latin typeface="Times New Roman" panose="02020603050405020304" pitchFamily="18" charset="0"/>
                <a:cs typeface="Times New Roman" panose="02020603050405020304" pitchFamily="18" charset="0"/>
              </a:rPr>
              <a:t>cəzalandırılır</a:t>
            </a:r>
            <a:r>
              <a:rPr lang="az-Latn-AZ" altLang="en-US" sz="1800" b="1" dirty="0">
                <a:latin typeface="Times New Roman" panose="02020603050405020304" pitchFamily="18" charset="0"/>
                <a:cs typeface="Times New Roman" panose="02020603050405020304" pitchFamily="18" charset="0"/>
              </a:rPr>
              <a:t>.</a:t>
            </a:r>
          </a:p>
          <a:p>
            <a:pPr algn="just">
              <a:lnSpc>
                <a:spcPct val="80000"/>
              </a:lnSpc>
            </a:pPr>
            <a:endParaRPr lang="az-Latn-AZ" altLang="en-US" sz="1800" i="1" dirty="0" smtClean="0">
              <a:latin typeface="Times New Roman" panose="02020603050405020304" pitchFamily="18" charset="0"/>
              <a:cs typeface="Times New Roman" panose="02020603050405020304" pitchFamily="18" charset="0"/>
            </a:endParaRPr>
          </a:p>
          <a:p>
            <a:pPr marL="0" indent="0" algn="just">
              <a:lnSpc>
                <a:spcPct val="80000"/>
              </a:lnSpc>
              <a:buNone/>
            </a:pPr>
            <a:r>
              <a:rPr lang="az-Latn-AZ" altLang="en-US" sz="1800" i="1" dirty="0" smtClean="0">
                <a:latin typeface="Times New Roman" panose="02020603050405020304" pitchFamily="18" charset="0"/>
                <a:cs typeface="Times New Roman" panose="02020603050405020304" pitchFamily="18" charset="0"/>
              </a:rPr>
              <a:t>154.2</a:t>
            </a:r>
            <a:r>
              <a:rPr lang="az-Latn-AZ" altLang="en-US" sz="1800" i="1" dirty="0">
                <a:latin typeface="Times New Roman" panose="02020603050405020304" pitchFamily="18" charset="0"/>
                <a:cs typeface="Times New Roman" panose="02020603050405020304" pitchFamily="18" charset="0"/>
              </a:rPr>
              <a:t>. Eyni əməllər vəzifəli şəxs tərəfindən öz qulluq mövqeyindən istifadə etməklə </a:t>
            </a:r>
            <a:r>
              <a:rPr lang="az-Latn-AZ" altLang="en-US" sz="1800" i="1" dirty="0" err="1">
                <a:latin typeface="Times New Roman" panose="02020603050405020304" pitchFamily="18" charset="0"/>
                <a:cs typeface="Times New Roman" panose="02020603050405020304" pitchFamily="18" charset="0"/>
              </a:rPr>
              <a:t>törədildikdə</a:t>
            </a:r>
            <a:r>
              <a:rPr lang="az-Latn-AZ" altLang="en-US" sz="1800" i="1" dirty="0">
                <a:latin typeface="Times New Roman" panose="02020603050405020304" pitchFamily="18" charset="0"/>
                <a:cs typeface="Times New Roman" panose="02020603050405020304" pitchFamily="18" charset="0"/>
              </a:rPr>
              <a:t> </a:t>
            </a:r>
            <a:r>
              <a:rPr lang="az-Latn-AZ" altLang="en-US" sz="1800" dirty="0">
                <a:latin typeface="Times New Roman" panose="02020603050405020304" pitchFamily="18" charset="0"/>
                <a:cs typeface="Times New Roman" panose="02020603050405020304" pitchFamily="18" charset="0"/>
              </a:rPr>
              <a:t>—</a:t>
            </a:r>
            <a:endParaRPr lang="az-Latn-AZ" altLang="en-US" sz="1800" b="1" dirty="0">
              <a:latin typeface="Times New Roman" panose="02020603050405020304" pitchFamily="18" charset="0"/>
              <a:cs typeface="Times New Roman" panose="02020603050405020304" pitchFamily="18" charset="0"/>
            </a:endParaRPr>
          </a:p>
          <a:p>
            <a:pPr marL="0" indent="0" algn="just">
              <a:lnSpc>
                <a:spcPct val="80000"/>
              </a:lnSpc>
              <a:buNone/>
            </a:pPr>
            <a:r>
              <a:rPr lang="az-Latn-AZ" altLang="en-US" sz="1800" b="1" dirty="0" smtClean="0">
                <a:latin typeface="Times New Roman" panose="02020603050405020304" pitchFamily="18" charset="0"/>
                <a:cs typeface="Times New Roman" panose="02020603050405020304" pitchFamily="18" charset="0"/>
              </a:rPr>
              <a:t>500 manatdan 1000 </a:t>
            </a:r>
            <a:r>
              <a:rPr lang="az-Latn-AZ" altLang="en-US" sz="1800" b="1" dirty="0">
                <a:latin typeface="Times New Roman" panose="02020603050405020304" pitchFamily="18" charset="0"/>
                <a:cs typeface="Times New Roman" panose="02020603050405020304" pitchFamily="18" charset="0"/>
              </a:rPr>
              <a:t>manatadək miqdarda cərimə və ya </a:t>
            </a:r>
            <a:r>
              <a:rPr lang="az-Latn-AZ" altLang="en-US" sz="1800" b="1" dirty="0" smtClean="0">
                <a:latin typeface="Times New Roman" panose="02020603050405020304" pitchFamily="18" charset="0"/>
                <a:cs typeface="Times New Roman" panose="02020603050405020304" pitchFamily="18" charset="0"/>
              </a:rPr>
              <a:t>2 </a:t>
            </a:r>
            <a:r>
              <a:rPr lang="az-Latn-AZ" altLang="en-US" sz="1800" b="1" dirty="0">
                <a:latin typeface="Times New Roman" panose="02020603050405020304" pitchFamily="18" charset="0"/>
                <a:cs typeface="Times New Roman" panose="02020603050405020304" pitchFamily="18" charset="0"/>
              </a:rPr>
              <a:t>ilədək müddətə islah işləri və ya </a:t>
            </a:r>
            <a:r>
              <a:rPr lang="az-Latn-AZ" altLang="en-US" sz="1800" b="1" dirty="0" smtClean="0">
                <a:latin typeface="Times New Roman" panose="02020603050405020304" pitchFamily="18" charset="0"/>
                <a:cs typeface="Times New Roman" panose="02020603050405020304" pitchFamily="18" charset="0"/>
              </a:rPr>
              <a:t>3 </a:t>
            </a:r>
            <a:r>
              <a:rPr lang="az-Latn-AZ" altLang="en-US" sz="1800" b="1" dirty="0">
                <a:latin typeface="Times New Roman" panose="02020603050405020304" pitchFamily="18" charset="0"/>
                <a:cs typeface="Times New Roman" panose="02020603050405020304" pitchFamily="18" charset="0"/>
              </a:rPr>
              <a:t>ilədək müddətə müəyyən vəzifə tutma və ya müəyyən fəaliyyətlə məşğul olma hüququndan məhrum edilməklə və ya </a:t>
            </a:r>
            <a:r>
              <a:rPr lang="az-Latn-AZ" altLang="en-US" sz="1800" b="1" dirty="0" err="1">
                <a:latin typeface="Times New Roman" panose="02020603050405020304" pitchFamily="18" charset="0"/>
                <a:cs typeface="Times New Roman" panose="02020603050405020304" pitchFamily="18" charset="0"/>
              </a:rPr>
              <a:t>edilməməklə</a:t>
            </a:r>
            <a:r>
              <a:rPr lang="az-Latn-AZ" altLang="en-US" sz="1800" b="1" dirty="0">
                <a:latin typeface="Times New Roman" panose="02020603050405020304" pitchFamily="18" charset="0"/>
                <a:cs typeface="Times New Roman" panose="02020603050405020304" pitchFamily="18" charset="0"/>
              </a:rPr>
              <a:t> </a:t>
            </a:r>
            <a:r>
              <a:rPr lang="az-Latn-AZ" altLang="en-US" sz="1800" b="1" dirty="0" smtClean="0">
                <a:latin typeface="Times New Roman" panose="02020603050405020304" pitchFamily="18" charset="0"/>
                <a:cs typeface="Times New Roman" panose="02020603050405020304" pitchFamily="18" charset="0"/>
              </a:rPr>
              <a:t>2 </a:t>
            </a:r>
            <a:r>
              <a:rPr lang="az-Latn-AZ" altLang="en-US" sz="1800" b="1" dirty="0">
                <a:latin typeface="Times New Roman" panose="02020603050405020304" pitchFamily="18" charset="0"/>
                <a:cs typeface="Times New Roman" panose="02020603050405020304" pitchFamily="18" charset="0"/>
              </a:rPr>
              <a:t>ilədək müddətə azadlıqdan məhrum etmə ilə </a:t>
            </a:r>
            <a:r>
              <a:rPr lang="az-Latn-AZ" altLang="en-US" sz="1800" b="1" dirty="0" err="1">
                <a:latin typeface="Times New Roman" panose="02020603050405020304" pitchFamily="18" charset="0"/>
                <a:cs typeface="Times New Roman" panose="02020603050405020304" pitchFamily="18" charset="0"/>
              </a:rPr>
              <a:t>cəzalandırılır</a:t>
            </a:r>
            <a:r>
              <a:rPr lang="az-Latn-AZ" altLang="en-US" sz="1800" b="1" dirty="0">
                <a:latin typeface="Times New Roman" panose="02020603050405020304" pitchFamily="18" charset="0"/>
                <a:cs typeface="Times New Roman" panose="02020603050405020304" pitchFamily="18" charset="0"/>
              </a:rPr>
              <a:t>. </a:t>
            </a:r>
            <a:endParaRPr lang="ru-RU" altLang="en-US" sz="1800" b="1"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p:txBody>
      </p:sp>
      <p:sp>
        <p:nvSpPr>
          <p:cNvPr id="5"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a:t>
            </a:r>
            <a:r>
              <a:rPr lang="az-Latn-AZ" sz="4000" b="1" cap="all" dirty="0" err="1" smtClean="0">
                <a:ln w="0"/>
                <a:solidFill>
                  <a:schemeClr val="bg1"/>
                </a:solidFill>
                <a:effectLst>
                  <a:reflection blurRad="12700" stA="50000" endPos="50000" dist="5000" dir="5400000" sy="-100000" rotWithShape="0"/>
                </a:effectLst>
                <a:latin typeface="Calibri" charset="0"/>
              </a:rPr>
              <a:t>cİnayətİ</a:t>
            </a:r>
            <a:r>
              <a:rPr lang="az-Latn-AZ" sz="4000" b="1" cap="all" dirty="0" smtClean="0">
                <a:ln w="0"/>
                <a:solidFill>
                  <a:schemeClr val="bg1"/>
                </a:solidFill>
                <a:effectLst>
                  <a:reflection blurRad="12700" stA="50000" endPos="50000" dist="5000" dir="5400000" sy="-100000" rotWithShape="0"/>
                </a:effectLst>
                <a:latin typeface="Calibri" charset="0"/>
              </a:rPr>
              <a:t> (</a:t>
            </a:r>
            <a:r>
              <a:rPr lang="az-Latn-AZ" sz="4000" b="1" cap="all" dirty="0" err="1" smtClean="0">
                <a:ln w="0"/>
                <a:solidFill>
                  <a:schemeClr val="bg1"/>
                </a:solidFill>
                <a:effectLst>
                  <a:reflection blurRad="12700" stA="50000" endPos="50000" dist="5000" dir="5400000" sy="-100000" rotWithShape="0"/>
                </a:effectLst>
                <a:latin typeface="Calibri" charset="0"/>
              </a:rPr>
              <a:t>Viii</a:t>
            </a:r>
            <a:r>
              <a:rPr lang="az-Latn-AZ" sz="4000" b="1" cap="all" dirty="0" smtClean="0">
                <a:ln w="0"/>
                <a:solidFill>
                  <a:schemeClr val="bg1"/>
                </a:solidFill>
                <a:effectLst>
                  <a:reflection blurRad="12700" stA="50000" endPos="50000" dist="5000" dir="5400000" sy="-100000" rotWithShape="0"/>
                </a:effectLst>
                <a:latin typeface="Calibri"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289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380827"/>
            <a:ext cx="7408333" cy="3450696"/>
          </a:xfrm>
        </p:spPr>
        <p:txBody>
          <a:bodyPr/>
          <a:lstStyle/>
          <a:p>
            <a:pPr>
              <a:lnSpc>
                <a:spcPct val="90000"/>
              </a:lnSpc>
              <a:buFont typeface="Wingdings" pitchFamily="2" charset="2"/>
              <a:buNone/>
            </a:pPr>
            <a:r>
              <a:rPr lang="az-Latn-AZ" altLang="en-US" b="1" dirty="0" smtClean="0">
                <a:latin typeface="Times New Roman" panose="02020603050405020304" pitchFamily="18" charset="0"/>
                <a:cs typeface="Times New Roman" panose="02020603050405020304" pitchFamily="18" charset="0"/>
              </a:rPr>
              <a:t>Azərbaycan Respublikası Cinayət Məcəlləsi</a:t>
            </a:r>
          </a:p>
          <a:p>
            <a:pPr>
              <a:lnSpc>
                <a:spcPct val="90000"/>
              </a:lnSpc>
              <a:buFont typeface="Wingdings" pitchFamily="2" charset="2"/>
              <a:buNone/>
            </a:pPr>
            <a:r>
              <a:rPr lang="az-Latn-AZ" altLang="en-US" b="1" dirty="0" smtClean="0">
                <a:latin typeface="Times New Roman" panose="02020603050405020304" pitchFamily="18" charset="0"/>
                <a:cs typeface="Times New Roman" panose="02020603050405020304" pitchFamily="18" charset="0"/>
              </a:rPr>
              <a:t>Maddə </a:t>
            </a:r>
            <a:r>
              <a:rPr lang="az-Latn-AZ" altLang="en-US" b="1" dirty="0">
                <a:latin typeface="Times New Roman" panose="02020603050405020304" pitchFamily="18" charset="0"/>
                <a:cs typeface="Times New Roman" panose="02020603050405020304" pitchFamily="18" charset="0"/>
              </a:rPr>
              <a:t>61. Cəzanı </a:t>
            </a:r>
            <a:r>
              <a:rPr lang="az-Latn-AZ" altLang="en-US" b="1" dirty="0" err="1" smtClean="0">
                <a:latin typeface="Times New Roman" panose="02020603050405020304" pitchFamily="18" charset="0"/>
                <a:cs typeface="Times New Roman" panose="02020603050405020304" pitchFamily="18" charset="0"/>
              </a:rPr>
              <a:t>ağırlaşdıran</a:t>
            </a:r>
            <a:r>
              <a:rPr lang="az-Latn-AZ" altLang="en-US" b="1" dirty="0" smtClean="0">
                <a:latin typeface="Times New Roman" panose="02020603050405020304" pitchFamily="18" charset="0"/>
                <a:cs typeface="Times New Roman" panose="02020603050405020304" pitchFamily="18" charset="0"/>
              </a:rPr>
              <a:t> hallar</a:t>
            </a:r>
          </a:p>
          <a:p>
            <a:pPr>
              <a:lnSpc>
                <a:spcPct val="90000"/>
              </a:lnSpc>
              <a:buFont typeface="Wingdings" pitchFamily="2" charset="2"/>
              <a:buNone/>
            </a:pPr>
            <a:endParaRPr lang="az-Latn-AZ" altLang="en-US" dirty="0">
              <a:latin typeface="Times New Roman" panose="02020603050405020304" pitchFamily="18" charset="0"/>
              <a:cs typeface="Times New Roman" panose="02020603050405020304" pitchFamily="18" charset="0"/>
            </a:endParaRPr>
          </a:p>
          <a:p>
            <a:pPr algn="just">
              <a:lnSpc>
                <a:spcPct val="90000"/>
              </a:lnSpc>
              <a:buFont typeface="Wingdings" pitchFamily="2" charset="2"/>
              <a:buNone/>
            </a:pPr>
            <a:r>
              <a:rPr lang="az-Latn-AZ" altLang="en-US" dirty="0">
                <a:latin typeface="Times New Roman" panose="02020603050405020304" pitchFamily="18" charset="0"/>
                <a:cs typeface="Times New Roman" panose="02020603050405020304" pitchFamily="18" charset="0"/>
              </a:rPr>
              <a:t>	</a:t>
            </a:r>
            <a:r>
              <a:rPr lang="az-Latn-AZ" altLang="en-US" u="sng" dirty="0" smtClean="0">
                <a:solidFill>
                  <a:schemeClr val="tx2">
                    <a:lumMod val="60000"/>
                    <a:lumOff val="40000"/>
                  </a:schemeClr>
                </a:solidFill>
                <a:latin typeface="Times New Roman" panose="02020603050405020304" pitchFamily="18" charset="0"/>
                <a:cs typeface="Times New Roman" panose="02020603050405020304" pitchFamily="18" charset="0"/>
              </a:rPr>
              <a:t>cinayətin </a:t>
            </a:r>
            <a:r>
              <a:rPr lang="az-Latn-AZ" altLang="en-US" u="sng" dirty="0">
                <a:solidFill>
                  <a:schemeClr val="tx2">
                    <a:lumMod val="60000"/>
                    <a:lumOff val="40000"/>
                  </a:schemeClr>
                </a:solidFill>
                <a:latin typeface="Times New Roman" panose="02020603050405020304" pitchFamily="18" charset="0"/>
                <a:cs typeface="Times New Roman" panose="02020603050405020304" pitchFamily="18" charset="0"/>
              </a:rPr>
              <a:t>milli, irqi və ya dini düşmənçilik, dini fanatizm,</a:t>
            </a:r>
            <a:r>
              <a:rPr lang="az-Latn-AZ" altLang="en-US" dirty="0">
                <a:solidFill>
                  <a:schemeClr val="tx2">
                    <a:lumMod val="60000"/>
                    <a:lumOff val="40000"/>
                  </a:schemeClr>
                </a:solidFill>
                <a:latin typeface="Times New Roman" panose="02020603050405020304" pitchFamily="18" charset="0"/>
                <a:cs typeface="Times New Roman" panose="02020603050405020304" pitchFamily="18" charset="0"/>
              </a:rPr>
              <a:t> digər şəxslərin qanuni hərəkətlərinə görə qisas almaq zəminində, tamah məqsədi ilə və ya sair alçaq niyyətlərlə, habelə başqa cinayəti ört-basdır etmək və ya onun </a:t>
            </a:r>
            <a:r>
              <a:rPr lang="az-Latn-AZ" altLang="en-US" dirty="0" err="1">
                <a:solidFill>
                  <a:schemeClr val="tx2">
                    <a:lumMod val="60000"/>
                    <a:lumOff val="40000"/>
                  </a:schemeClr>
                </a:solidFill>
                <a:latin typeface="Times New Roman" panose="02020603050405020304" pitchFamily="18" charset="0"/>
                <a:cs typeface="Times New Roman" panose="02020603050405020304" pitchFamily="18" charset="0"/>
              </a:rPr>
              <a:t>törədilməsini</a:t>
            </a:r>
            <a:r>
              <a:rPr lang="az-Latn-AZ" altLang="en-US" dirty="0">
                <a:solidFill>
                  <a:schemeClr val="tx2">
                    <a:lumMod val="60000"/>
                    <a:lumOff val="40000"/>
                  </a:schemeClr>
                </a:solidFill>
                <a:latin typeface="Times New Roman" panose="02020603050405020304" pitchFamily="18" charset="0"/>
                <a:cs typeface="Times New Roman" panose="02020603050405020304" pitchFamily="18" charset="0"/>
              </a:rPr>
              <a:t> </a:t>
            </a:r>
            <a:r>
              <a:rPr lang="az-Latn-AZ" altLang="en-US" dirty="0" err="1">
                <a:solidFill>
                  <a:schemeClr val="tx2">
                    <a:lumMod val="60000"/>
                    <a:lumOff val="40000"/>
                  </a:schemeClr>
                </a:solidFill>
                <a:latin typeface="Times New Roman" panose="02020603050405020304" pitchFamily="18" charset="0"/>
                <a:cs typeface="Times New Roman" panose="02020603050405020304" pitchFamily="18" charset="0"/>
              </a:rPr>
              <a:t>asanlaşdırmaq</a:t>
            </a:r>
            <a:r>
              <a:rPr lang="az-Latn-AZ" altLang="en-US" dirty="0">
                <a:solidFill>
                  <a:schemeClr val="tx2">
                    <a:lumMod val="60000"/>
                    <a:lumOff val="40000"/>
                  </a:schemeClr>
                </a:solidFill>
                <a:latin typeface="Times New Roman" panose="02020603050405020304" pitchFamily="18" charset="0"/>
                <a:cs typeface="Times New Roman" panose="02020603050405020304" pitchFamily="18" charset="0"/>
              </a:rPr>
              <a:t> məqsədi ilə </a:t>
            </a:r>
            <a:r>
              <a:rPr lang="az-Latn-AZ" altLang="en-US" dirty="0" smtClean="0">
                <a:solidFill>
                  <a:schemeClr val="tx2">
                    <a:lumMod val="60000"/>
                    <a:lumOff val="40000"/>
                  </a:schemeClr>
                </a:solidFill>
                <a:latin typeface="Times New Roman" panose="02020603050405020304" pitchFamily="18" charset="0"/>
                <a:cs typeface="Times New Roman" panose="02020603050405020304" pitchFamily="18" charset="0"/>
              </a:rPr>
              <a:t>törədilməsi.</a:t>
            </a:r>
            <a:endParaRPr lang="az-Latn-AZ" altLang="en-US" dirty="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en-US" dirty="0"/>
          </a:p>
        </p:txBody>
      </p:sp>
      <p:sp>
        <p:nvSpPr>
          <p:cNvPr id="6"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a:t>
            </a:r>
            <a:r>
              <a:rPr lang="az-Latn-AZ" sz="4000" b="1" cap="all" dirty="0" err="1" smtClean="0">
                <a:ln w="0"/>
                <a:solidFill>
                  <a:schemeClr val="bg1"/>
                </a:solidFill>
                <a:effectLst>
                  <a:reflection blurRad="12700" stA="50000" endPos="50000" dist="5000" dir="5400000" sy="-100000" rotWithShape="0"/>
                </a:effectLst>
                <a:latin typeface="Calibri" charset="0"/>
              </a:rPr>
              <a:t>cİnayətİ</a:t>
            </a:r>
            <a:r>
              <a:rPr lang="az-Latn-AZ" sz="4000" b="1" cap="all" dirty="0" smtClean="0">
                <a:ln w="0"/>
                <a:solidFill>
                  <a:schemeClr val="bg1"/>
                </a:solidFill>
                <a:effectLst>
                  <a:reflection blurRad="12700" stA="50000" endPos="50000" dist="5000" dir="5400000" sy="-100000" rotWithShape="0"/>
                </a:effectLst>
                <a:latin typeface="Calibri" charset="0"/>
              </a:rPr>
              <a:t> (</a:t>
            </a:r>
            <a:r>
              <a:rPr lang="az-Latn-AZ" sz="4000" b="1" cap="all" dirty="0" err="1" smtClean="0">
                <a:ln w="0"/>
                <a:solidFill>
                  <a:schemeClr val="bg1"/>
                </a:solidFill>
                <a:effectLst>
                  <a:reflection blurRad="12700" stA="50000" endPos="50000" dist="5000" dir="5400000" sy="-100000" rotWithShape="0"/>
                </a:effectLst>
                <a:latin typeface="Calibri" charset="0"/>
              </a:rPr>
              <a:t>ix</a:t>
            </a:r>
            <a:r>
              <a:rPr lang="az-Latn-AZ" sz="4000" b="1" cap="all" dirty="0" smtClean="0">
                <a:ln w="0"/>
                <a:solidFill>
                  <a:schemeClr val="bg1"/>
                </a:solidFill>
                <a:effectLst>
                  <a:reflection blurRad="12700" stA="50000" endPos="50000" dist="5000" dir="5400000" sy="-100000" rotWithShape="0"/>
                </a:effectLst>
                <a:latin typeface="Calibri"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619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72640"/>
            <a:ext cx="7408333" cy="4287520"/>
          </a:xfrm>
        </p:spPr>
        <p:txBody>
          <a:bodyPr>
            <a:noAutofit/>
          </a:bodyPr>
          <a:lstStyle/>
          <a:p>
            <a:pPr>
              <a:lnSpc>
                <a:spcPct val="90000"/>
              </a:lnSpc>
              <a:buFont typeface="Wingdings" pitchFamily="2" charset="2"/>
              <a:buNone/>
            </a:pPr>
            <a:r>
              <a:rPr lang="az-Latn-AZ" altLang="en-US" sz="1600" b="1" dirty="0">
                <a:latin typeface="Times New Roman" panose="02020603050405020304" pitchFamily="18" charset="0"/>
                <a:cs typeface="Times New Roman" panose="02020603050405020304" pitchFamily="18" charset="0"/>
              </a:rPr>
              <a:t>Azərbaycan Respublikası Cinayət Məcəlləsi</a:t>
            </a:r>
          </a:p>
          <a:p>
            <a:pPr marL="0" indent="0">
              <a:lnSpc>
                <a:spcPct val="80000"/>
              </a:lnSpc>
              <a:buNone/>
            </a:pPr>
            <a:endParaRPr lang="az-Latn-AZ" altLang="en-US" sz="1600" dirty="0" smtClean="0">
              <a:latin typeface="Times New Roman" panose="02020603050405020304" pitchFamily="18" charset="0"/>
              <a:cs typeface="Times New Roman" panose="02020603050405020304" pitchFamily="18" charset="0"/>
            </a:endParaRPr>
          </a:p>
          <a:p>
            <a:pPr marL="0" indent="0">
              <a:lnSpc>
                <a:spcPct val="80000"/>
              </a:lnSpc>
              <a:buNone/>
            </a:pPr>
            <a:r>
              <a:rPr lang="az-Latn-AZ" altLang="en-US" sz="1600" dirty="0" smtClean="0">
                <a:latin typeface="Times New Roman" panose="02020603050405020304" pitchFamily="18" charset="0"/>
                <a:cs typeface="Times New Roman" panose="02020603050405020304" pitchFamily="18" charset="0"/>
              </a:rPr>
              <a:t>Maddə </a:t>
            </a:r>
            <a:r>
              <a:rPr lang="az-Latn-AZ" altLang="en-US" sz="1600" dirty="0">
                <a:latin typeface="Times New Roman" panose="02020603050405020304" pitchFamily="18" charset="0"/>
                <a:cs typeface="Times New Roman" panose="02020603050405020304" pitchFamily="18" charset="0"/>
              </a:rPr>
              <a:t>283.</a:t>
            </a:r>
            <a:r>
              <a:rPr lang="az-Latn-AZ" altLang="en-US" sz="1600" b="1" dirty="0">
                <a:latin typeface="Times New Roman" panose="02020603050405020304" pitchFamily="18" charset="0"/>
                <a:cs typeface="Times New Roman" panose="02020603050405020304" pitchFamily="18" charset="0"/>
              </a:rPr>
              <a:t> Milli, irqi, sosial</a:t>
            </a:r>
            <a:r>
              <a:rPr lang="az-Latn-AZ" altLang="en-US" sz="1600" dirty="0">
                <a:latin typeface="Times New Roman" panose="02020603050405020304" pitchFamily="18" charset="0"/>
                <a:cs typeface="Times New Roman" panose="02020603050405020304" pitchFamily="18" charset="0"/>
              </a:rPr>
              <a:t> </a:t>
            </a:r>
            <a:r>
              <a:rPr lang="az-Latn-AZ" altLang="en-US" sz="1600" b="1" dirty="0">
                <a:latin typeface="Times New Roman" panose="02020603050405020304" pitchFamily="18" charset="0"/>
                <a:cs typeface="Times New Roman" panose="02020603050405020304" pitchFamily="18" charset="0"/>
              </a:rPr>
              <a:t>və ya dini nifrət və düşmənçiliyin salınması</a:t>
            </a:r>
            <a:endParaRPr lang="az-Latn-AZ" altLang="en-US" sz="1600" dirty="0">
              <a:latin typeface="Times New Roman" panose="02020603050405020304" pitchFamily="18" charset="0"/>
              <a:cs typeface="Times New Roman" panose="02020603050405020304" pitchFamily="18" charset="0"/>
            </a:endParaRPr>
          </a:p>
          <a:p>
            <a:pPr algn="just">
              <a:lnSpc>
                <a:spcPct val="80000"/>
              </a:lnSpc>
              <a:buFont typeface="Wingdings" pitchFamily="2" charset="2"/>
              <a:buNone/>
            </a:pPr>
            <a:r>
              <a:rPr lang="az-Latn-AZ" altLang="en-US" sz="1600" dirty="0">
                <a:latin typeface="Times New Roman" panose="02020603050405020304" pitchFamily="18" charset="0"/>
                <a:cs typeface="Times New Roman" panose="02020603050405020304" pitchFamily="18" charset="0"/>
              </a:rPr>
              <a:t>	</a:t>
            </a:r>
            <a:r>
              <a:rPr lang="az-Latn-AZ" altLang="en-US" sz="1600" u="sng" dirty="0" smtClean="0">
                <a:latin typeface="Times New Roman" panose="02020603050405020304" pitchFamily="18" charset="0"/>
                <a:cs typeface="Times New Roman" panose="02020603050405020304" pitchFamily="18" charset="0"/>
              </a:rPr>
              <a:t>Milli</a:t>
            </a:r>
            <a:r>
              <a:rPr lang="az-Latn-AZ" altLang="en-US" sz="1600" u="sng" dirty="0">
                <a:latin typeface="Times New Roman" panose="02020603050405020304" pitchFamily="18" charset="0"/>
                <a:cs typeface="Times New Roman" panose="02020603050405020304" pitchFamily="18" charset="0"/>
              </a:rPr>
              <a:t>, irqi, sosial və ya dini nifrət və düşmənçiliyin salınmasına, milli ləyaqətin </a:t>
            </a:r>
            <a:r>
              <a:rPr lang="az-Latn-AZ" altLang="en-US" sz="1600" u="sng" dirty="0" err="1">
                <a:latin typeface="Times New Roman" panose="02020603050405020304" pitchFamily="18" charset="0"/>
                <a:cs typeface="Times New Roman" panose="02020603050405020304" pitchFamily="18" charset="0"/>
              </a:rPr>
              <a:t>alçaldılmasına</a:t>
            </a:r>
            <a:r>
              <a:rPr lang="az-Latn-AZ" altLang="en-US" sz="1600" u="sng" dirty="0">
                <a:latin typeface="Times New Roman" panose="02020603050405020304" pitchFamily="18" charset="0"/>
                <a:cs typeface="Times New Roman" panose="02020603050405020304" pitchFamily="18" charset="0"/>
              </a:rPr>
              <a:t>, habelə milli, irqi və ya dini mənsubiyyətindən asılı olaraq vətəndaşların hüquqlarının </a:t>
            </a:r>
            <a:r>
              <a:rPr lang="az-Latn-AZ" altLang="en-US" sz="1600" u="sng" dirty="0" err="1">
                <a:latin typeface="Times New Roman" panose="02020603050405020304" pitchFamily="18" charset="0"/>
                <a:cs typeface="Times New Roman" panose="02020603050405020304" pitchFamily="18" charset="0"/>
              </a:rPr>
              <a:t>məhdudlaşdırılmasına</a:t>
            </a:r>
            <a:r>
              <a:rPr lang="az-Latn-AZ" altLang="en-US" sz="1600" u="sng" dirty="0">
                <a:latin typeface="Times New Roman" panose="02020603050405020304" pitchFamily="18" charset="0"/>
                <a:cs typeface="Times New Roman" panose="02020603050405020304" pitchFamily="18" charset="0"/>
              </a:rPr>
              <a:t> və ya </a:t>
            </a:r>
            <a:r>
              <a:rPr lang="az-Latn-AZ" altLang="en-US" sz="1600" u="sng" dirty="0" err="1">
                <a:latin typeface="Times New Roman" panose="02020603050405020304" pitchFamily="18" charset="0"/>
                <a:cs typeface="Times New Roman" panose="02020603050405020304" pitchFamily="18" charset="0"/>
              </a:rPr>
              <a:t>üstünlüklərinin</a:t>
            </a:r>
            <a:r>
              <a:rPr lang="az-Latn-AZ" altLang="en-US" sz="1600" u="sng" dirty="0">
                <a:latin typeface="Times New Roman" panose="02020603050405020304" pitchFamily="18" charset="0"/>
                <a:cs typeface="Times New Roman" panose="02020603050405020304" pitchFamily="18" charset="0"/>
              </a:rPr>
              <a:t> müəyyən </a:t>
            </a:r>
            <a:r>
              <a:rPr lang="az-Latn-AZ" altLang="en-US" sz="1600" u="sng" dirty="0" err="1">
                <a:latin typeface="Times New Roman" panose="02020603050405020304" pitchFamily="18" charset="0"/>
                <a:cs typeface="Times New Roman" panose="02020603050405020304" pitchFamily="18" charset="0"/>
              </a:rPr>
              <a:t>edilməsinə</a:t>
            </a:r>
            <a:r>
              <a:rPr lang="az-Latn-AZ" altLang="en-US" sz="1600" u="sng" dirty="0">
                <a:latin typeface="Times New Roman" panose="02020603050405020304" pitchFamily="18" charset="0"/>
                <a:cs typeface="Times New Roman" panose="02020603050405020304" pitchFamily="18" charset="0"/>
              </a:rPr>
              <a:t> yönələn hərəkətlər, aşkar surətdə və ya kütləvi informasiya </a:t>
            </a:r>
            <a:r>
              <a:rPr lang="az-Latn-AZ" altLang="en-US" sz="1600" u="sng" dirty="0" err="1">
                <a:latin typeface="Times New Roman" panose="02020603050405020304" pitchFamily="18" charset="0"/>
                <a:cs typeface="Times New Roman" panose="02020603050405020304" pitchFamily="18" charset="0"/>
              </a:rPr>
              <a:t>vasitələrindən</a:t>
            </a:r>
            <a:r>
              <a:rPr lang="az-Latn-AZ" altLang="en-US" sz="1600" u="sng" dirty="0">
                <a:latin typeface="Times New Roman" panose="02020603050405020304" pitchFamily="18" charset="0"/>
                <a:cs typeface="Times New Roman" panose="02020603050405020304" pitchFamily="18" charset="0"/>
              </a:rPr>
              <a:t> istifadə olunmaqla </a:t>
            </a:r>
            <a:r>
              <a:rPr lang="az-Latn-AZ" altLang="en-US" sz="1600" u="sng" dirty="0" err="1" smtClean="0">
                <a:latin typeface="Times New Roman" panose="02020603050405020304" pitchFamily="18" charset="0"/>
                <a:cs typeface="Times New Roman" panose="02020603050405020304" pitchFamily="18" charset="0"/>
              </a:rPr>
              <a:t>törədildikdə</a:t>
            </a:r>
            <a:r>
              <a:rPr lang="az-Latn-AZ" altLang="en-US" sz="1600" u="sng" dirty="0" smtClean="0">
                <a:latin typeface="Times New Roman" panose="02020603050405020304" pitchFamily="18" charset="0"/>
                <a:cs typeface="Times New Roman" panose="02020603050405020304" pitchFamily="18" charset="0"/>
              </a:rPr>
              <a:t> -</a:t>
            </a:r>
          </a:p>
          <a:p>
            <a:pPr>
              <a:lnSpc>
                <a:spcPct val="80000"/>
              </a:lnSpc>
              <a:buFont typeface="Wingdings" pitchFamily="2" charset="2"/>
              <a:buNone/>
            </a:pPr>
            <a:endParaRPr lang="az-Latn-AZ" altLang="en-US" sz="1600" b="1" u="sng" dirty="0">
              <a:latin typeface="Times New Roman" panose="02020603050405020304" pitchFamily="18" charset="0"/>
              <a:cs typeface="Times New Roman" panose="02020603050405020304" pitchFamily="18" charset="0"/>
            </a:endParaRPr>
          </a:p>
          <a:p>
            <a:pPr>
              <a:lnSpc>
                <a:spcPct val="80000"/>
              </a:lnSpc>
              <a:buFont typeface="Wingdings" pitchFamily="2" charset="2"/>
              <a:buNone/>
            </a:pPr>
            <a:r>
              <a:rPr lang="az-Latn-AZ" altLang="en-US" sz="1600" b="1" dirty="0">
                <a:latin typeface="Times New Roman" panose="02020603050405020304" pitchFamily="18" charset="0"/>
                <a:cs typeface="Times New Roman" panose="02020603050405020304" pitchFamily="18" charset="0"/>
              </a:rPr>
              <a:t>	</a:t>
            </a:r>
            <a:r>
              <a:rPr lang="az-Latn-AZ" altLang="en-US" sz="1600" b="1" dirty="0" smtClean="0">
                <a:latin typeface="Times New Roman" panose="02020603050405020304" pitchFamily="18" charset="0"/>
                <a:cs typeface="Times New Roman" panose="02020603050405020304" pitchFamily="18" charset="0"/>
              </a:rPr>
              <a:t>1000 manatdan 2000 </a:t>
            </a:r>
            <a:r>
              <a:rPr lang="az-Latn-AZ" altLang="en-US" sz="1600" b="1" dirty="0">
                <a:latin typeface="Times New Roman" panose="02020603050405020304" pitchFamily="18" charset="0"/>
                <a:cs typeface="Times New Roman" panose="02020603050405020304" pitchFamily="18" charset="0"/>
              </a:rPr>
              <a:t>manatadək miqdarda cərimə və ya </a:t>
            </a:r>
            <a:r>
              <a:rPr lang="az-Latn-AZ" altLang="en-US" sz="1600" b="1" dirty="0" smtClean="0">
                <a:latin typeface="Times New Roman" panose="02020603050405020304" pitchFamily="18" charset="0"/>
                <a:cs typeface="Times New Roman" panose="02020603050405020304" pitchFamily="18" charset="0"/>
              </a:rPr>
              <a:t>2 </a:t>
            </a:r>
            <a:r>
              <a:rPr lang="az-Latn-AZ" altLang="en-US" sz="1600" b="1" dirty="0">
                <a:latin typeface="Times New Roman" panose="02020603050405020304" pitchFamily="18" charset="0"/>
                <a:cs typeface="Times New Roman" panose="02020603050405020304" pitchFamily="18" charset="0"/>
              </a:rPr>
              <a:t>ilədək müddətə islah işləri və ya </a:t>
            </a:r>
            <a:r>
              <a:rPr lang="az-Latn-AZ" altLang="en-US" sz="1600" b="1" dirty="0" smtClean="0">
                <a:latin typeface="Times New Roman" panose="02020603050405020304" pitchFamily="18" charset="0"/>
                <a:cs typeface="Times New Roman" panose="02020603050405020304" pitchFamily="18" charset="0"/>
              </a:rPr>
              <a:t>2 </a:t>
            </a:r>
            <a:r>
              <a:rPr lang="az-Latn-AZ" altLang="en-US" sz="1600" b="1" dirty="0">
                <a:latin typeface="Times New Roman" panose="02020603050405020304" pitchFamily="18" charset="0"/>
                <a:cs typeface="Times New Roman" panose="02020603050405020304" pitchFamily="18" charset="0"/>
              </a:rPr>
              <a:t>ildən </a:t>
            </a:r>
            <a:r>
              <a:rPr lang="az-Latn-AZ" altLang="en-US" sz="1600" b="1" dirty="0" smtClean="0">
                <a:latin typeface="Times New Roman" panose="02020603050405020304" pitchFamily="18" charset="0"/>
                <a:cs typeface="Times New Roman" panose="02020603050405020304" pitchFamily="18" charset="0"/>
              </a:rPr>
              <a:t>4 </a:t>
            </a:r>
            <a:r>
              <a:rPr lang="az-Latn-AZ" altLang="en-US" sz="1600" b="1" dirty="0">
                <a:latin typeface="Times New Roman" panose="02020603050405020304" pitchFamily="18" charset="0"/>
                <a:cs typeface="Times New Roman" panose="02020603050405020304" pitchFamily="18" charset="0"/>
              </a:rPr>
              <a:t>ilədək müddətə azadlıqdan məhrum etmə ilə </a:t>
            </a:r>
            <a:r>
              <a:rPr lang="az-Latn-AZ" altLang="en-US" sz="1600" b="1" dirty="0" err="1">
                <a:latin typeface="Times New Roman" panose="02020603050405020304" pitchFamily="18" charset="0"/>
                <a:cs typeface="Times New Roman" panose="02020603050405020304" pitchFamily="18" charset="0"/>
              </a:rPr>
              <a:t>cəzalandırılır</a:t>
            </a:r>
            <a:r>
              <a:rPr lang="az-Latn-AZ" altLang="en-US" sz="1600" b="1" dirty="0">
                <a:latin typeface="Times New Roman" panose="02020603050405020304" pitchFamily="18" charset="0"/>
                <a:cs typeface="Times New Roman" panose="02020603050405020304" pitchFamily="18" charset="0"/>
              </a:rPr>
              <a:t>.</a:t>
            </a:r>
          </a:p>
          <a:p>
            <a:pPr>
              <a:lnSpc>
                <a:spcPct val="80000"/>
              </a:lnSpc>
              <a:buFont typeface="Wingdings" pitchFamily="2" charset="2"/>
              <a:buNone/>
            </a:pPr>
            <a:r>
              <a:rPr lang="az-Latn-AZ" altLang="en-US" sz="1600" b="1" dirty="0">
                <a:latin typeface="Times New Roman" panose="02020603050405020304" pitchFamily="18" charset="0"/>
                <a:cs typeface="Times New Roman" panose="02020603050405020304" pitchFamily="18" charset="0"/>
              </a:rPr>
              <a:t>	</a:t>
            </a:r>
            <a:endParaRPr lang="az-Latn-AZ" altLang="en-US" sz="1600" b="1" dirty="0" smtClean="0">
              <a:latin typeface="Times New Roman" panose="02020603050405020304" pitchFamily="18" charset="0"/>
              <a:cs typeface="Times New Roman" panose="02020603050405020304" pitchFamily="18" charset="0"/>
            </a:endParaRPr>
          </a:p>
          <a:p>
            <a:pPr>
              <a:lnSpc>
                <a:spcPct val="80000"/>
              </a:lnSpc>
              <a:buFont typeface="Wingdings" pitchFamily="2" charset="2"/>
              <a:buNone/>
            </a:pPr>
            <a:r>
              <a:rPr lang="az-Latn-AZ" altLang="en-US" sz="1600" dirty="0" smtClean="0">
                <a:latin typeface="Times New Roman" panose="02020603050405020304" pitchFamily="18" charset="0"/>
                <a:cs typeface="Times New Roman" panose="02020603050405020304" pitchFamily="18" charset="0"/>
              </a:rPr>
              <a:t>Eyni </a:t>
            </a:r>
            <a:r>
              <a:rPr lang="az-Latn-AZ" altLang="en-US" sz="1600" dirty="0">
                <a:latin typeface="Times New Roman" panose="02020603050405020304" pitchFamily="18" charset="0"/>
                <a:cs typeface="Times New Roman" panose="02020603050405020304" pitchFamily="18" charset="0"/>
              </a:rPr>
              <a:t>əməllər:</a:t>
            </a:r>
          </a:p>
          <a:p>
            <a:pPr algn="just">
              <a:lnSpc>
                <a:spcPct val="80000"/>
              </a:lnSpc>
              <a:buFont typeface="Wingdings" pitchFamily="2" charset="2"/>
              <a:buNone/>
            </a:pPr>
            <a:r>
              <a:rPr lang="az-Latn-AZ" altLang="en-US" sz="1600" dirty="0">
                <a:latin typeface="Times New Roman" panose="02020603050405020304" pitchFamily="18" charset="0"/>
                <a:cs typeface="Times New Roman" panose="02020603050405020304" pitchFamily="18" charset="0"/>
              </a:rPr>
              <a:t>	283.2.1. zor tətbiq etməklə və ya zor tətbiq etmə hədəsi ilə </a:t>
            </a:r>
            <a:r>
              <a:rPr lang="az-Latn-AZ" altLang="en-US" sz="1600" dirty="0" err="1">
                <a:latin typeface="Times New Roman" panose="02020603050405020304" pitchFamily="18" charset="0"/>
                <a:cs typeface="Times New Roman" panose="02020603050405020304" pitchFamily="18" charset="0"/>
              </a:rPr>
              <a:t>törədildikdə</a:t>
            </a:r>
            <a:r>
              <a:rPr lang="az-Latn-AZ" altLang="en-US" sz="1600" dirty="0">
                <a:latin typeface="Times New Roman" panose="02020603050405020304" pitchFamily="18" charset="0"/>
                <a:cs typeface="Times New Roman" panose="02020603050405020304" pitchFamily="18" charset="0"/>
              </a:rPr>
              <a:t>;</a:t>
            </a:r>
          </a:p>
          <a:p>
            <a:pPr algn="just">
              <a:lnSpc>
                <a:spcPct val="80000"/>
              </a:lnSpc>
              <a:buFont typeface="Wingdings" pitchFamily="2" charset="2"/>
              <a:buNone/>
            </a:pPr>
            <a:r>
              <a:rPr lang="az-Latn-AZ" altLang="en-US" sz="1600" dirty="0">
                <a:latin typeface="Times New Roman" panose="02020603050405020304" pitchFamily="18" charset="0"/>
                <a:cs typeface="Times New Roman" panose="02020603050405020304" pitchFamily="18" charset="0"/>
              </a:rPr>
              <a:t>	283.2.2. şəxs tərəfindən öz qulluq mövqeyindən istifadə etməklə </a:t>
            </a:r>
            <a:r>
              <a:rPr lang="az-Latn-AZ" altLang="en-US" sz="1600" dirty="0" err="1">
                <a:latin typeface="Times New Roman" panose="02020603050405020304" pitchFamily="18" charset="0"/>
                <a:cs typeface="Times New Roman" panose="02020603050405020304" pitchFamily="18" charset="0"/>
              </a:rPr>
              <a:t>törədildikdə</a:t>
            </a:r>
            <a:r>
              <a:rPr lang="az-Latn-AZ" altLang="en-US" sz="1600" dirty="0">
                <a:latin typeface="Times New Roman" panose="02020603050405020304" pitchFamily="18" charset="0"/>
                <a:cs typeface="Times New Roman" panose="02020603050405020304" pitchFamily="18" charset="0"/>
              </a:rPr>
              <a:t>;</a:t>
            </a:r>
          </a:p>
          <a:p>
            <a:pPr>
              <a:lnSpc>
                <a:spcPct val="80000"/>
              </a:lnSpc>
              <a:buFont typeface="Wingdings" pitchFamily="2" charset="2"/>
              <a:buNone/>
            </a:pPr>
            <a:r>
              <a:rPr lang="az-Latn-AZ" altLang="en-US" sz="1600" dirty="0">
                <a:latin typeface="Times New Roman" panose="02020603050405020304" pitchFamily="18" charset="0"/>
                <a:cs typeface="Times New Roman" panose="02020603050405020304" pitchFamily="18" charset="0"/>
              </a:rPr>
              <a:t>	283.2.3. mütəşəkkil dəstə tərəfindən </a:t>
            </a:r>
            <a:r>
              <a:rPr lang="az-Latn-AZ" altLang="en-US" sz="1600" dirty="0" err="1" smtClean="0">
                <a:latin typeface="Times New Roman" panose="02020603050405020304" pitchFamily="18" charset="0"/>
                <a:cs typeface="Times New Roman" panose="02020603050405020304" pitchFamily="18" charset="0"/>
              </a:rPr>
              <a:t>törədildikdə</a:t>
            </a:r>
            <a:r>
              <a:rPr lang="az-Latn-AZ" altLang="en-US" sz="1600" dirty="0">
                <a:latin typeface="Times New Roman" panose="02020603050405020304" pitchFamily="18" charset="0"/>
                <a:cs typeface="Times New Roman" panose="02020603050405020304" pitchFamily="18" charset="0"/>
              </a:rPr>
              <a:t> </a:t>
            </a:r>
            <a:r>
              <a:rPr lang="az-Latn-AZ" altLang="en-US" sz="1600" dirty="0" smtClean="0">
                <a:latin typeface="Times New Roman" panose="02020603050405020304" pitchFamily="18" charset="0"/>
                <a:cs typeface="Times New Roman" panose="02020603050405020304" pitchFamily="18" charset="0"/>
              </a:rPr>
              <a:t>-</a:t>
            </a:r>
            <a:endParaRPr lang="az-Latn-AZ" altLang="en-US" sz="1600" dirty="0">
              <a:latin typeface="Times New Roman" panose="02020603050405020304" pitchFamily="18" charset="0"/>
              <a:cs typeface="Times New Roman" panose="02020603050405020304" pitchFamily="18" charset="0"/>
            </a:endParaRPr>
          </a:p>
          <a:p>
            <a:pPr>
              <a:lnSpc>
                <a:spcPct val="80000"/>
              </a:lnSpc>
              <a:buFont typeface="Wingdings" pitchFamily="2" charset="2"/>
              <a:buNone/>
            </a:pPr>
            <a:r>
              <a:rPr lang="az-Latn-AZ" altLang="en-US" sz="1600" dirty="0">
                <a:latin typeface="Times New Roman" panose="02020603050405020304" pitchFamily="18" charset="0"/>
                <a:cs typeface="Times New Roman" panose="02020603050405020304" pitchFamily="18" charset="0"/>
              </a:rPr>
              <a:t>	</a:t>
            </a:r>
            <a:endParaRPr lang="az-Latn-AZ" altLang="en-US" sz="1600" dirty="0" smtClean="0">
              <a:latin typeface="Times New Roman" panose="02020603050405020304" pitchFamily="18" charset="0"/>
              <a:cs typeface="Times New Roman" panose="02020603050405020304" pitchFamily="18" charset="0"/>
            </a:endParaRPr>
          </a:p>
          <a:p>
            <a:pPr>
              <a:lnSpc>
                <a:spcPct val="80000"/>
              </a:lnSpc>
              <a:buFont typeface="Wingdings" pitchFamily="2" charset="2"/>
              <a:buNone/>
            </a:pPr>
            <a:r>
              <a:rPr lang="az-Latn-AZ" altLang="en-US" sz="1600" b="1" dirty="0" smtClean="0">
                <a:latin typeface="Times New Roman" panose="02020603050405020304" pitchFamily="18" charset="0"/>
                <a:cs typeface="Times New Roman" panose="02020603050405020304" pitchFamily="18" charset="0"/>
              </a:rPr>
              <a:t>3 </a:t>
            </a:r>
            <a:r>
              <a:rPr lang="az-Latn-AZ" altLang="en-US" sz="1600" b="1" dirty="0">
                <a:latin typeface="Times New Roman" panose="02020603050405020304" pitchFamily="18" charset="0"/>
                <a:cs typeface="Times New Roman" panose="02020603050405020304" pitchFamily="18" charset="0"/>
              </a:rPr>
              <a:t>ildən </a:t>
            </a:r>
            <a:r>
              <a:rPr lang="az-Latn-AZ" altLang="en-US" sz="1600" b="1" dirty="0" smtClean="0">
                <a:latin typeface="Times New Roman" panose="02020603050405020304" pitchFamily="18" charset="0"/>
                <a:cs typeface="Times New Roman" panose="02020603050405020304" pitchFamily="18" charset="0"/>
              </a:rPr>
              <a:t>5 </a:t>
            </a:r>
            <a:r>
              <a:rPr lang="az-Latn-AZ" altLang="en-US" sz="1600" b="1" dirty="0">
                <a:latin typeface="Times New Roman" panose="02020603050405020304" pitchFamily="18" charset="0"/>
                <a:cs typeface="Times New Roman" panose="02020603050405020304" pitchFamily="18" charset="0"/>
              </a:rPr>
              <a:t>ilədək müddətə azadlıqdan məhrum etmə ilə </a:t>
            </a:r>
            <a:r>
              <a:rPr lang="az-Latn-AZ" altLang="en-US" sz="1600" b="1" dirty="0" err="1">
                <a:latin typeface="Times New Roman" panose="02020603050405020304" pitchFamily="18" charset="0"/>
                <a:cs typeface="Times New Roman" panose="02020603050405020304" pitchFamily="18" charset="0"/>
              </a:rPr>
              <a:t>cəzalandırılır</a:t>
            </a:r>
            <a:r>
              <a:rPr lang="az-Latn-AZ" altLang="en-US" sz="1600" b="1" dirty="0" smtClean="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5"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a:t>
            </a:r>
            <a:r>
              <a:rPr lang="az-Latn-AZ" sz="4000" b="1" cap="all" dirty="0" err="1" smtClean="0">
                <a:ln w="0"/>
                <a:solidFill>
                  <a:schemeClr val="bg1"/>
                </a:solidFill>
                <a:effectLst>
                  <a:reflection blurRad="12700" stA="50000" endPos="50000" dist="5000" dir="5400000" sy="-100000" rotWithShape="0"/>
                </a:effectLst>
                <a:latin typeface="Calibri" charset="0"/>
              </a:rPr>
              <a:t>cİnayətİ</a:t>
            </a:r>
            <a:r>
              <a:rPr lang="az-Latn-AZ" sz="4000" b="1" cap="all" dirty="0" smtClean="0">
                <a:ln w="0"/>
                <a:solidFill>
                  <a:schemeClr val="bg1"/>
                </a:solidFill>
                <a:effectLst>
                  <a:reflection blurRad="12700" stA="50000" endPos="50000" dist="5000" dir="5400000" sy="-100000" rotWithShape="0"/>
                </a:effectLst>
                <a:latin typeface="Calibri" charset="0"/>
              </a:rPr>
              <a:t> (x)</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5977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23440"/>
            <a:ext cx="7408333" cy="4002723"/>
          </a:xfrm>
        </p:spPr>
        <p:txBody>
          <a:bodyPr>
            <a:normAutofit fontScale="92500"/>
          </a:bodyPr>
          <a:lstStyle/>
          <a:p>
            <a:pPr marL="0" indent="0">
              <a:buNone/>
            </a:pPr>
            <a:r>
              <a:rPr lang="az-Latn-AZ" b="1" i="1" dirty="0" smtClean="0">
                <a:solidFill>
                  <a:schemeClr val="tx2">
                    <a:lumMod val="60000"/>
                    <a:lumOff val="40000"/>
                  </a:schemeClr>
                </a:solidFill>
                <a:latin typeface="Times New Roman" panose="02020603050405020304" pitchFamily="18" charset="0"/>
                <a:cs typeface="Times New Roman" panose="02020603050405020304" pitchFamily="18" charset="0"/>
              </a:rPr>
              <a:t>AİHM-</a:t>
            </a:r>
            <a:r>
              <a:rPr lang="az-Latn-AZ"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nin</a:t>
            </a:r>
            <a:r>
              <a:rPr lang="az-Latn-AZ" b="1"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az-Latn-AZ"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presedentləri</a:t>
            </a:r>
            <a:r>
              <a:rPr lang="az-Latn-AZ" b="1" i="1" dirty="0" smtClean="0">
                <a:solidFill>
                  <a:schemeClr val="tx2">
                    <a:lumMod val="60000"/>
                    <a:lumOff val="40000"/>
                  </a:schemeClr>
                </a:solidFill>
                <a:latin typeface="Times New Roman" panose="02020603050405020304" pitchFamily="18" charset="0"/>
                <a:cs typeface="Times New Roman" panose="02020603050405020304" pitchFamily="18" charset="0"/>
              </a:rPr>
              <a:t>:</a:t>
            </a:r>
          </a:p>
          <a:p>
            <a:pPr marL="0" indent="0">
              <a:buNone/>
            </a:pPr>
            <a:endParaRPr lang="az-Latn-AZ" b="1" i="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r>
              <a:rPr lang="ru-RU" i="1" dirty="0" err="1" smtClean="0">
                <a:solidFill>
                  <a:schemeClr val="tx2">
                    <a:lumMod val="60000"/>
                    <a:lumOff val="40000"/>
                  </a:schemeClr>
                </a:solidFill>
                <a:latin typeface="Times New Roman" panose="02020603050405020304" pitchFamily="18" charset="0"/>
                <a:cs typeface="Times New Roman" panose="02020603050405020304" pitchFamily="18" charset="0"/>
              </a:rPr>
              <a:t>Dordevic</a:t>
            </a:r>
            <a:r>
              <a:rPr lang="ru-RU"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i="1" dirty="0">
                <a:solidFill>
                  <a:schemeClr val="tx2">
                    <a:lumMod val="60000"/>
                    <a:lumOff val="40000"/>
                  </a:schemeClr>
                </a:solidFill>
                <a:latin typeface="Times New Roman" panose="02020603050405020304" pitchFamily="18" charset="0"/>
                <a:cs typeface="Times New Roman" panose="02020603050405020304" pitchFamily="18" charset="0"/>
              </a:rPr>
              <a:t>v </a:t>
            </a:r>
            <a:r>
              <a:rPr lang="ru-RU" i="1" dirty="0" err="1" smtClean="0">
                <a:solidFill>
                  <a:schemeClr val="tx2">
                    <a:lumMod val="60000"/>
                    <a:lumOff val="40000"/>
                  </a:schemeClr>
                </a:solidFill>
                <a:latin typeface="Times New Roman" panose="02020603050405020304" pitchFamily="18" charset="0"/>
                <a:cs typeface="Times New Roman" panose="02020603050405020304" pitchFamily="18" charset="0"/>
              </a:rPr>
              <a:t>Croatia</a:t>
            </a:r>
            <a:r>
              <a:rPr lang="az-Latn-AZ"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i="1" dirty="0" smtClean="0">
                <a:solidFill>
                  <a:schemeClr val="tx2">
                    <a:lumMod val="60000"/>
                    <a:lumOff val="40000"/>
                  </a:schemeClr>
                </a:solidFill>
                <a:latin typeface="Times New Roman" panose="02020603050405020304" pitchFamily="18" charset="0"/>
                <a:cs typeface="Times New Roman" panose="02020603050405020304" pitchFamily="18" charset="0"/>
              </a:rPr>
              <a:t>(</a:t>
            </a:r>
            <a:r>
              <a:rPr lang="az-Latn-AZ" i="1" dirty="0" smtClean="0">
                <a:solidFill>
                  <a:schemeClr val="tx2">
                    <a:lumMod val="60000"/>
                    <a:lumOff val="40000"/>
                  </a:schemeClr>
                </a:solidFill>
                <a:latin typeface="Times New Roman" panose="02020603050405020304" pitchFamily="18" charset="0"/>
                <a:cs typeface="Times New Roman" panose="02020603050405020304" pitchFamily="18" charset="0"/>
              </a:rPr>
              <a:t>24 iyul 2012</a:t>
            </a:r>
            <a:r>
              <a:rPr lang="ru-RU" i="1" dirty="0" smtClean="0">
                <a:solidFill>
                  <a:schemeClr val="tx2">
                    <a:lumMod val="60000"/>
                    <a:lumOff val="40000"/>
                  </a:schemeClr>
                </a:solidFill>
                <a:latin typeface="Times New Roman" panose="02020603050405020304" pitchFamily="18" charset="0"/>
                <a:cs typeface="Times New Roman" panose="02020603050405020304" pitchFamily="18" charset="0"/>
              </a:rPr>
              <a:t>)</a:t>
            </a:r>
            <a:r>
              <a:rPr lang="az-Latn-AZ" i="1" dirty="0">
                <a:solidFill>
                  <a:schemeClr val="tx2">
                    <a:lumMod val="60000"/>
                    <a:lumOff val="40000"/>
                  </a:schemeClr>
                </a:solidFill>
                <a:latin typeface="Times New Roman" panose="02020603050405020304" pitchFamily="18" charset="0"/>
                <a:cs typeface="Times New Roman" panose="02020603050405020304" pitchFamily="18" charset="0"/>
              </a:rPr>
              <a:t> </a:t>
            </a:r>
            <a:endParaRPr lang="az-Latn-AZ" i="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r>
              <a:rPr lang="az-Latn-AZ" i="1" dirty="0" smtClean="0">
                <a:solidFill>
                  <a:schemeClr val="tx2">
                    <a:lumMod val="60000"/>
                    <a:lumOff val="40000"/>
                  </a:schemeClr>
                </a:solidFill>
                <a:latin typeface="Times New Roman" panose="02020603050405020304" pitchFamily="18" charset="0"/>
                <a:cs typeface="Times New Roman" panose="02020603050405020304" pitchFamily="18" charset="0"/>
              </a:rPr>
              <a:t>İsayev </a:t>
            </a:r>
            <a:r>
              <a:rPr lang="az-Latn-AZ" i="1" dirty="0">
                <a:solidFill>
                  <a:schemeClr val="tx2">
                    <a:lumMod val="60000"/>
                    <a:lumOff val="40000"/>
                  </a:schemeClr>
                </a:solidFill>
                <a:latin typeface="Times New Roman" panose="02020603050405020304" pitchFamily="18" charset="0"/>
                <a:cs typeface="Times New Roman" panose="02020603050405020304" pitchFamily="18" charset="0"/>
              </a:rPr>
              <a:t>və digərləri Rusiyaya qarşı (21 iyun 2011)</a:t>
            </a:r>
          </a:p>
          <a:p>
            <a:r>
              <a:rPr lang="az-Latn-AZ" i="1" dirty="0" err="1" smtClean="0">
                <a:solidFill>
                  <a:schemeClr val="tx2">
                    <a:lumMod val="60000"/>
                    <a:lumOff val="40000"/>
                  </a:schemeClr>
                </a:solidFill>
                <a:latin typeface="Times New Roman" panose="02020603050405020304" pitchFamily="18" charset="0"/>
                <a:cs typeface="Times New Roman" panose="02020603050405020304" pitchFamily="18" charset="0"/>
              </a:rPr>
              <a:t>Bekos</a:t>
            </a:r>
            <a:r>
              <a:rPr lang="az-Latn-AZ" i="1" dirty="0" smtClean="0">
                <a:solidFill>
                  <a:schemeClr val="tx2">
                    <a:lumMod val="60000"/>
                    <a:lumOff val="40000"/>
                  </a:schemeClr>
                </a:solidFill>
                <a:latin typeface="Times New Roman" panose="02020603050405020304" pitchFamily="18" charset="0"/>
                <a:cs typeface="Times New Roman" panose="02020603050405020304" pitchFamily="18" charset="0"/>
              </a:rPr>
              <a:t> və </a:t>
            </a:r>
            <a:r>
              <a:rPr lang="az-Latn-AZ" i="1" dirty="0" err="1" smtClean="0">
                <a:solidFill>
                  <a:schemeClr val="tx2">
                    <a:lumMod val="60000"/>
                    <a:lumOff val="40000"/>
                  </a:schemeClr>
                </a:solidFill>
                <a:latin typeface="Times New Roman" panose="02020603050405020304" pitchFamily="18" charset="0"/>
                <a:cs typeface="Times New Roman" panose="02020603050405020304" pitchFamily="18" charset="0"/>
              </a:rPr>
              <a:t>Koutrpoulos</a:t>
            </a:r>
            <a:r>
              <a:rPr lang="az-Latn-AZ" i="1" dirty="0" smtClean="0">
                <a:solidFill>
                  <a:schemeClr val="tx2">
                    <a:lumMod val="60000"/>
                    <a:lumOff val="40000"/>
                  </a:schemeClr>
                </a:solidFill>
                <a:latin typeface="Times New Roman" panose="02020603050405020304" pitchFamily="18" charset="0"/>
                <a:cs typeface="Times New Roman" panose="02020603050405020304" pitchFamily="18" charset="0"/>
              </a:rPr>
              <a:t> Yunanıstana qarşı (13 dekabr 2005)</a:t>
            </a:r>
          </a:p>
          <a:p>
            <a:r>
              <a:rPr lang="az-Latn-AZ" i="1" dirty="0" err="1" smtClean="0">
                <a:solidFill>
                  <a:schemeClr val="tx2">
                    <a:lumMod val="60000"/>
                    <a:lumOff val="40000"/>
                  </a:schemeClr>
                </a:solidFill>
                <a:latin typeface="Times New Roman" panose="02020603050405020304" pitchFamily="18" charset="0"/>
                <a:cs typeface="Times New Roman" panose="02020603050405020304" pitchFamily="18" charset="0"/>
              </a:rPr>
              <a:t>Nachova</a:t>
            </a:r>
            <a:r>
              <a:rPr lang="az-Latn-AZ"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az-Latn-AZ" i="1" dirty="0">
                <a:solidFill>
                  <a:schemeClr val="tx2">
                    <a:lumMod val="60000"/>
                    <a:lumOff val="40000"/>
                  </a:schemeClr>
                </a:solidFill>
                <a:latin typeface="Times New Roman" panose="02020603050405020304" pitchFamily="18" charset="0"/>
                <a:cs typeface="Times New Roman" panose="02020603050405020304" pitchFamily="18" charset="0"/>
              </a:rPr>
              <a:t>və digərləri </a:t>
            </a:r>
            <a:r>
              <a:rPr lang="az-Latn-AZ" i="1" dirty="0" err="1">
                <a:solidFill>
                  <a:schemeClr val="tx2">
                    <a:lumMod val="60000"/>
                    <a:lumOff val="40000"/>
                  </a:schemeClr>
                </a:solidFill>
                <a:latin typeface="Times New Roman" panose="02020603050405020304" pitchFamily="18" charset="0"/>
                <a:cs typeface="Times New Roman" panose="02020603050405020304" pitchFamily="18" charset="0"/>
              </a:rPr>
              <a:t>Bolqariyaya</a:t>
            </a:r>
            <a:r>
              <a:rPr lang="az-Latn-AZ" i="1" dirty="0">
                <a:solidFill>
                  <a:schemeClr val="tx2">
                    <a:lumMod val="60000"/>
                    <a:lumOff val="40000"/>
                  </a:schemeClr>
                </a:solidFill>
                <a:latin typeface="Times New Roman" panose="02020603050405020304" pitchFamily="18" charset="0"/>
                <a:cs typeface="Times New Roman" panose="02020603050405020304" pitchFamily="18" charset="0"/>
              </a:rPr>
              <a:t> qarşı (06 iyul 2005)</a:t>
            </a:r>
          </a:p>
          <a:p>
            <a:r>
              <a:rPr lang="az-Latn-AZ" i="1" dirty="0" smtClean="0">
                <a:solidFill>
                  <a:schemeClr val="tx2">
                    <a:lumMod val="60000"/>
                    <a:lumOff val="40000"/>
                  </a:schemeClr>
                </a:solidFill>
                <a:latin typeface="Times New Roman" panose="02020603050405020304" pitchFamily="18" charset="0"/>
                <a:cs typeface="Times New Roman" panose="02020603050405020304" pitchFamily="18" charset="0"/>
              </a:rPr>
              <a:t>Cənab </a:t>
            </a:r>
            <a:r>
              <a:rPr lang="az-Latn-AZ" i="1" dirty="0" err="1">
                <a:solidFill>
                  <a:schemeClr val="tx2">
                    <a:lumMod val="60000"/>
                    <a:lumOff val="40000"/>
                  </a:schemeClr>
                </a:solidFill>
                <a:latin typeface="Times New Roman" panose="02020603050405020304" pitchFamily="18" charset="0"/>
                <a:cs typeface="Times New Roman" panose="02020603050405020304" pitchFamily="18" charset="0"/>
              </a:rPr>
              <a:t>Aleks</a:t>
            </a:r>
            <a:r>
              <a:rPr lang="az-Latn-AZ"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az-Latn-AZ" i="1" dirty="0" err="1">
                <a:solidFill>
                  <a:schemeClr val="tx2">
                    <a:lumMod val="60000"/>
                    <a:lumOff val="40000"/>
                  </a:schemeClr>
                </a:solidFill>
                <a:latin typeface="Times New Roman" panose="02020603050405020304" pitchFamily="18" charset="0"/>
                <a:cs typeface="Times New Roman" panose="02020603050405020304" pitchFamily="18" charset="0"/>
              </a:rPr>
              <a:t>Menson</a:t>
            </a:r>
            <a:r>
              <a:rPr lang="az-Latn-AZ" i="1" dirty="0">
                <a:solidFill>
                  <a:schemeClr val="tx2">
                    <a:lumMod val="60000"/>
                    <a:lumOff val="40000"/>
                  </a:schemeClr>
                </a:solidFill>
                <a:latin typeface="Times New Roman" panose="02020603050405020304" pitchFamily="18" charset="0"/>
                <a:cs typeface="Times New Roman" panose="02020603050405020304" pitchFamily="18" charset="0"/>
              </a:rPr>
              <a:t> və digərləri Birləşmiş Krallığa qarşı (may 2003)</a:t>
            </a:r>
          </a:p>
          <a:p>
            <a:r>
              <a:rPr lang="az-Latn-AZ" i="1" dirty="0">
                <a:solidFill>
                  <a:schemeClr val="tx2">
                    <a:lumMod val="60000"/>
                    <a:lumOff val="40000"/>
                  </a:schemeClr>
                </a:solidFill>
                <a:latin typeface="Times New Roman" panose="02020603050405020304" pitchFamily="18" charset="0"/>
                <a:cs typeface="Times New Roman" panose="02020603050405020304" pitchFamily="18" charset="0"/>
              </a:rPr>
              <a:t>Aydın </a:t>
            </a:r>
            <a:r>
              <a:rPr lang="az-Latn-AZ" i="1" dirty="0" err="1">
                <a:solidFill>
                  <a:schemeClr val="tx2">
                    <a:lumMod val="60000"/>
                    <a:lumOff val="40000"/>
                  </a:schemeClr>
                </a:solidFill>
                <a:latin typeface="Times New Roman" panose="02020603050405020304" pitchFamily="18" charset="0"/>
                <a:cs typeface="Times New Roman" panose="02020603050405020304" pitchFamily="18" charset="0"/>
              </a:rPr>
              <a:t>Türkiyyəyə</a:t>
            </a:r>
            <a:r>
              <a:rPr lang="az-Latn-AZ" i="1" dirty="0">
                <a:solidFill>
                  <a:schemeClr val="tx2">
                    <a:lumMod val="60000"/>
                    <a:lumOff val="40000"/>
                  </a:schemeClr>
                </a:solidFill>
                <a:latin typeface="Times New Roman" panose="02020603050405020304" pitchFamily="18" charset="0"/>
                <a:cs typeface="Times New Roman" panose="02020603050405020304" pitchFamily="18" charset="0"/>
              </a:rPr>
              <a:t> qarşı (25 sentyabr 1997)</a:t>
            </a:r>
          </a:p>
          <a:p>
            <a:r>
              <a:rPr lang="az-Latn-AZ" i="1" dirty="0" err="1" smtClean="0">
                <a:solidFill>
                  <a:schemeClr val="tx2">
                    <a:lumMod val="60000"/>
                    <a:lumOff val="40000"/>
                  </a:schemeClr>
                </a:solidFill>
                <a:latin typeface="Times New Roman" panose="02020603050405020304" pitchFamily="18" charset="0"/>
                <a:cs typeface="Times New Roman" panose="02020603050405020304" pitchFamily="18" charset="0"/>
              </a:rPr>
              <a:t>Aksoy</a:t>
            </a:r>
            <a:r>
              <a:rPr lang="az-Latn-AZ"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az-Latn-AZ" i="1" dirty="0" err="1" smtClean="0">
                <a:solidFill>
                  <a:schemeClr val="tx2">
                    <a:lumMod val="60000"/>
                    <a:lumOff val="40000"/>
                  </a:schemeClr>
                </a:solidFill>
                <a:latin typeface="Times New Roman" panose="02020603050405020304" pitchFamily="18" charset="0"/>
                <a:cs typeface="Times New Roman" panose="02020603050405020304" pitchFamily="18" charset="0"/>
              </a:rPr>
              <a:t>Türkiyyəyə</a:t>
            </a:r>
            <a:r>
              <a:rPr lang="az-Latn-AZ" i="1" dirty="0" smtClean="0">
                <a:solidFill>
                  <a:schemeClr val="tx2">
                    <a:lumMod val="60000"/>
                    <a:lumOff val="40000"/>
                  </a:schemeClr>
                </a:solidFill>
                <a:latin typeface="Times New Roman" panose="02020603050405020304" pitchFamily="18" charset="0"/>
                <a:cs typeface="Times New Roman" panose="02020603050405020304" pitchFamily="18" charset="0"/>
              </a:rPr>
              <a:t> qarşı (18 dekabr 1996)</a:t>
            </a:r>
          </a:p>
          <a:p>
            <a:endParaRPr lang="az-Latn-AZ" dirty="0" smtClean="0"/>
          </a:p>
          <a:p>
            <a:endParaRPr lang="az-Latn-AZ" dirty="0" smtClean="0"/>
          </a:p>
          <a:p>
            <a:endParaRPr lang="az-Latn-AZ" dirty="0"/>
          </a:p>
          <a:p>
            <a:endParaRPr lang="az-Latn-AZ" dirty="0"/>
          </a:p>
          <a:p>
            <a:endParaRPr lang="az-Latn-AZ" dirty="0" smtClean="0"/>
          </a:p>
          <a:p>
            <a:endParaRPr lang="en-US" dirty="0"/>
          </a:p>
        </p:txBody>
      </p:sp>
      <p:sp>
        <p:nvSpPr>
          <p:cNvPr id="5"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a:t>
            </a:r>
            <a:r>
              <a:rPr lang="az-Latn-AZ" sz="4000" b="1" cap="all" dirty="0" err="1" smtClean="0">
                <a:ln w="0"/>
                <a:solidFill>
                  <a:schemeClr val="bg1"/>
                </a:solidFill>
                <a:effectLst>
                  <a:reflection blurRad="12700" stA="50000" endPos="50000" dist="5000" dir="5400000" sy="-100000" rotWithShape="0"/>
                </a:effectLst>
                <a:latin typeface="Calibri" charset="0"/>
              </a:rPr>
              <a:t>cİnayətİ</a:t>
            </a:r>
            <a:r>
              <a:rPr lang="az-Latn-AZ" sz="4000" b="1" cap="all" dirty="0" smtClean="0">
                <a:ln w="0"/>
                <a:solidFill>
                  <a:schemeClr val="bg1"/>
                </a:solidFill>
                <a:effectLst>
                  <a:reflection blurRad="12700" stA="50000" endPos="50000" dist="5000" dir="5400000" sy="-100000" rotWithShape="0"/>
                </a:effectLst>
                <a:latin typeface="Calibri" charset="0"/>
              </a:rPr>
              <a:t> (</a:t>
            </a:r>
            <a:r>
              <a:rPr lang="az-Latn-AZ" sz="4000" b="1" cap="all" dirty="0" err="1" smtClean="0">
                <a:ln w="0"/>
                <a:solidFill>
                  <a:schemeClr val="bg1"/>
                </a:solidFill>
                <a:effectLst>
                  <a:reflection blurRad="12700" stA="50000" endPos="50000" dist="5000" dir="5400000" sy="-100000" rotWithShape="0"/>
                </a:effectLst>
                <a:latin typeface="Calibri" charset="0"/>
              </a:rPr>
              <a:t>xi</a:t>
            </a:r>
            <a:r>
              <a:rPr lang="az-Latn-AZ" sz="4000" b="1" cap="all" dirty="0" smtClean="0">
                <a:ln w="0"/>
                <a:solidFill>
                  <a:schemeClr val="bg1"/>
                </a:solidFill>
                <a:effectLst>
                  <a:reflection blurRad="12700" stA="50000" endPos="50000" dist="5000" dir="5400000" sy="-100000" rotWithShape="0"/>
                </a:effectLst>
                <a:latin typeface="Calibri"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955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a:t>
            </a:r>
            <a:r>
              <a:rPr lang="az-Latn-AZ" sz="4000" b="1" cap="all" dirty="0" err="1" smtClean="0">
                <a:ln w="0"/>
                <a:solidFill>
                  <a:schemeClr val="bg1"/>
                </a:solidFill>
                <a:effectLst>
                  <a:reflection blurRad="12700" stA="50000" endPos="50000" dist="5000" dir="5400000" sy="-100000" rotWithShape="0"/>
                </a:effectLst>
                <a:latin typeface="Calibri" charset="0"/>
              </a:rPr>
              <a:t>cİnayətİ</a:t>
            </a:r>
            <a:r>
              <a:rPr lang="az-Latn-AZ" sz="4000" b="1" cap="all" dirty="0" smtClean="0">
                <a:ln w="0"/>
                <a:solidFill>
                  <a:schemeClr val="bg1"/>
                </a:solidFill>
                <a:effectLst>
                  <a:reflection blurRad="12700" stA="50000" endPos="50000" dist="5000" dir="5400000" sy="-100000" rotWithShape="0"/>
                </a:effectLst>
                <a:latin typeface="Calibri" charset="0"/>
              </a:rPr>
              <a:t> (</a:t>
            </a:r>
            <a:r>
              <a:rPr lang="az-Latn-AZ" sz="4000" b="1" cap="all" dirty="0" err="1" smtClean="0">
                <a:ln w="0"/>
                <a:solidFill>
                  <a:schemeClr val="bg1"/>
                </a:solidFill>
                <a:effectLst>
                  <a:reflection blurRad="12700" stA="50000" endPos="50000" dist="5000" dir="5400000" sy="-100000" rotWithShape="0"/>
                </a:effectLst>
                <a:latin typeface="Calibri" charset="0"/>
              </a:rPr>
              <a:t>xii</a:t>
            </a:r>
            <a:r>
              <a:rPr lang="az-Latn-AZ" sz="4000" b="1" cap="all" dirty="0" smtClean="0">
                <a:ln w="0"/>
                <a:solidFill>
                  <a:schemeClr val="bg1"/>
                </a:solidFill>
                <a:effectLst>
                  <a:reflection blurRad="12700" stA="50000" endPos="50000" dist="5000" dir="5400000" sy="-100000" rotWithShape="0"/>
                </a:effectLst>
                <a:latin typeface="Calibri" charset="0"/>
              </a:rPr>
              <a:t>)</a:t>
            </a:r>
            <a:endParaRPr lang="en-US" sz="4000" dirty="0">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1680" y="3403600"/>
            <a:ext cx="5852159"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txBox="1">
            <a:spLocks/>
          </p:cNvSpPr>
          <p:nvPr/>
        </p:nvSpPr>
        <p:spPr>
          <a:xfrm>
            <a:off x="457200" y="2225040"/>
            <a:ext cx="8229600" cy="10556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3200" b="1" cap="all" dirty="0" smtClean="0">
                <a:ln w="0"/>
                <a:solidFill>
                  <a:schemeClr val="tx2">
                    <a:lumMod val="60000"/>
                    <a:lumOff val="40000"/>
                  </a:schemeClr>
                </a:solidFill>
                <a:effectLst>
                  <a:reflection blurRad="12700" stA="50000" endPos="50000" dist="5000" dir="5400000" sy="-100000" rotWithShape="0"/>
                </a:effectLst>
                <a:latin typeface="Calibri" charset="0"/>
              </a:rPr>
              <a:t>Məşhur İşlər barədə </a:t>
            </a:r>
            <a:r>
              <a:rPr lang="az-Latn-AZ" sz="3200" b="1" cap="all" dirty="0" err="1" smtClean="0">
                <a:ln w="0"/>
                <a:solidFill>
                  <a:schemeClr val="tx2">
                    <a:lumMod val="60000"/>
                    <a:lumOff val="40000"/>
                  </a:schemeClr>
                </a:solidFill>
                <a:effectLst>
                  <a:reflection blurRad="12700" stA="50000" endPos="50000" dist="5000" dir="5400000" sy="-100000" rotWithShape="0"/>
                </a:effectLst>
                <a:latin typeface="Calibri" charset="0"/>
              </a:rPr>
              <a:t>müzakİrələr</a:t>
            </a:r>
            <a:endParaRPr lang="en-US" sz="32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945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az-Latn-AZ" sz="4000" dirty="0" smtClean="0">
                <a:solidFill>
                  <a:schemeClr val="tx2">
                    <a:lumMod val="60000"/>
                    <a:lumOff val="40000"/>
                  </a:schemeClr>
                </a:solidFill>
                <a:latin typeface="Times New Roman" panose="02020603050405020304" pitchFamily="18" charset="0"/>
                <a:cs typeface="Times New Roman" panose="02020603050405020304" pitchFamily="18" charset="0"/>
              </a:rPr>
              <a:t>Son Söz</a:t>
            </a:r>
          </a:p>
          <a:p>
            <a:endParaRPr lang="az-Latn-AZ" sz="4000"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az-Latn-AZ" sz="4000" dirty="0" err="1" smtClean="0">
                <a:solidFill>
                  <a:schemeClr val="tx2">
                    <a:lumMod val="60000"/>
                    <a:lumOff val="40000"/>
                  </a:schemeClr>
                </a:solidFill>
                <a:latin typeface="Times New Roman" panose="02020603050405020304" pitchFamily="18" charset="0"/>
                <a:cs typeface="Times New Roman" panose="02020603050405020304" pitchFamily="18" charset="0"/>
              </a:rPr>
              <a:t>Qiymətləndirmə</a:t>
            </a:r>
            <a:endParaRPr lang="en-US" sz="40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6"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err="1" smtClean="0">
                <a:ln w="0"/>
                <a:solidFill>
                  <a:schemeClr val="bg1"/>
                </a:solidFill>
                <a:effectLst>
                  <a:reflection blurRad="12700" stA="50000" endPos="50000" dist="5000" dir="5400000" sy="-100000" rotWithShape="0"/>
                </a:effectLst>
                <a:latin typeface="Calibri" charset="0"/>
              </a:rPr>
              <a:t>TəlİMİN</a:t>
            </a:r>
            <a:r>
              <a:rPr lang="az-Latn-AZ" sz="4000" b="1" cap="all" dirty="0" smtClean="0">
                <a:ln w="0"/>
                <a:solidFill>
                  <a:schemeClr val="bg1"/>
                </a:solidFill>
                <a:effectLst>
                  <a:reflection blurRad="12700" stA="50000" endPos="50000" dist="5000" dir="5400000" sy="-100000" rotWithShape="0"/>
                </a:effectLst>
                <a:latin typeface="Calibri" charset="0"/>
              </a:rPr>
              <a:t> YEKUNU</a:t>
            </a:r>
            <a:endParaRPr lang="en-US" sz="4000" dirty="0">
              <a:latin typeface="Times New Roman" panose="02020603050405020304" pitchFamily="18" charset="0"/>
              <a:cs typeface="Times New Roman" panose="02020603050405020304" pitchFamily="18" charset="0"/>
            </a:endParaRPr>
          </a:p>
        </p:txBody>
      </p:sp>
      <p:pic>
        <p:nvPicPr>
          <p:cNvPr id="5122" name="Picture 2" descr="http://www.yourextrahand.com/wp-content/uploads/2012/02/Time-to-Evalu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5" y="2514600"/>
            <a:ext cx="3590925"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440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6874" y="2275839"/>
            <a:ext cx="7408333" cy="1767840"/>
          </a:xfrm>
        </p:spPr>
        <p:txBody>
          <a:bodyPr>
            <a:normAutofit/>
          </a:bodyPr>
          <a:lstStyle/>
          <a:p>
            <a:pPr marL="0" indent="0" algn="ctr">
              <a:buNone/>
            </a:pPr>
            <a:r>
              <a:rPr lang="az-Latn-AZ" sz="4400" dirty="0" smtClean="0">
                <a:latin typeface="Times New Roman" panose="02020603050405020304" pitchFamily="18" charset="0"/>
                <a:cs typeface="Times New Roman" panose="02020603050405020304" pitchFamily="18" charset="0"/>
              </a:rPr>
              <a:t>Aktiv iştirakınıza və diqq</a:t>
            </a:r>
            <a:r>
              <a:rPr lang="az-Latn-AZ" sz="4400" dirty="0">
                <a:latin typeface="Times New Roman" panose="02020603050405020304" pitchFamily="18" charset="0"/>
                <a:cs typeface="Times New Roman" panose="02020603050405020304" pitchFamily="18" charset="0"/>
              </a:rPr>
              <a:t>ə</a:t>
            </a:r>
            <a:r>
              <a:rPr lang="az-Latn-AZ" sz="4400" dirty="0" smtClean="0">
                <a:latin typeface="Times New Roman" panose="02020603050405020304" pitchFamily="18" charset="0"/>
                <a:cs typeface="Times New Roman" panose="02020603050405020304" pitchFamily="18" charset="0"/>
              </a:rPr>
              <a:t>tinizə görə Təşəkkürlər!!!</a:t>
            </a:r>
          </a:p>
        </p:txBody>
      </p:sp>
      <p:pic>
        <p:nvPicPr>
          <p:cNvPr id="1028" name="Picture 4" descr="http://ic.pics.livejournal.com/jongibbs/16975438/112465/original.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26054" y="3850639"/>
            <a:ext cx="3609975" cy="271272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err="1" smtClean="0">
                <a:ln w="0"/>
                <a:solidFill>
                  <a:schemeClr val="bg1"/>
                </a:solidFill>
                <a:effectLst>
                  <a:reflection blurRad="12700" stA="50000" endPos="50000" dist="5000" dir="5400000" sy="-100000" rotWithShape="0"/>
                </a:effectLst>
                <a:latin typeface="Calibri" charset="0"/>
              </a:rPr>
              <a:t>Hörmətlİ</a:t>
            </a:r>
            <a:r>
              <a:rPr lang="az-Latn-AZ" sz="4000" b="1" cap="all" dirty="0" smtClean="0">
                <a:ln w="0"/>
                <a:solidFill>
                  <a:schemeClr val="bg1"/>
                </a:solidFill>
                <a:effectLst>
                  <a:reflection blurRad="12700" stA="50000" endPos="50000" dist="5000" dir="5400000" sy="-100000" rotWithShape="0"/>
                </a:effectLst>
                <a:latin typeface="Calibri" charset="0"/>
              </a:rPr>
              <a:t>    </a:t>
            </a:r>
            <a:r>
              <a:rPr lang="az-Latn-AZ" sz="4000" b="1" cap="all" dirty="0" err="1" smtClean="0">
                <a:ln w="0"/>
                <a:solidFill>
                  <a:schemeClr val="bg1"/>
                </a:solidFill>
                <a:effectLst>
                  <a:reflection blurRad="12700" stA="50000" endPos="50000" dist="5000" dir="5400000" sy="-100000" rotWithShape="0"/>
                </a:effectLst>
                <a:latin typeface="Calibri" charset="0"/>
              </a:rPr>
              <a:t>İştİrakçIlar</a:t>
            </a:r>
            <a:r>
              <a:rPr lang="az-Latn-AZ" sz="4000" b="1" cap="all" dirty="0" smtClean="0">
                <a:ln w="0"/>
                <a:solidFill>
                  <a:schemeClr val="bg1"/>
                </a:solidFill>
                <a:effectLst>
                  <a:reflection blurRad="12700" stA="50000" endPos="50000" dist="5000" dir="5400000" sy="-100000" rotWithShape="0"/>
                </a:effectLst>
                <a:latin typeface="Calibri"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255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72067" y="1838960"/>
            <a:ext cx="7814733" cy="4287203"/>
          </a:xfrm>
        </p:spPr>
        <p:txBody>
          <a:bodyPr>
            <a:normAutofit fontScale="55000" lnSpcReduction="20000"/>
          </a:bodyPr>
          <a:lstStyle/>
          <a:p>
            <a:pPr marL="0" indent="0" algn="just">
              <a:buNone/>
            </a:pPr>
            <a:endParaRPr lang="az-Latn-AZ" sz="2800" dirty="0" smtClean="0">
              <a:latin typeface="Times New Roman" panose="02020603050405020304" pitchFamily="18" charset="0"/>
              <a:cs typeface="Times New Roman" panose="02020603050405020304" pitchFamily="18" charset="0"/>
            </a:endParaRPr>
          </a:p>
          <a:p>
            <a:pPr marL="0" indent="0" algn="just">
              <a:buNone/>
            </a:pPr>
            <a:endParaRPr lang="az-Latn-AZ" sz="2800" dirty="0">
              <a:latin typeface="Times New Roman" panose="02020603050405020304" pitchFamily="18" charset="0"/>
              <a:cs typeface="Times New Roman" panose="02020603050405020304" pitchFamily="18" charset="0"/>
            </a:endParaRPr>
          </a:p>
          <a:p>
            <a:pPr marL="0" indent="0" algn="just">
              <a:buNone/>
            </a:pPr>
            <a:endParaRPr lang="az-Latn-AZ" sz="2800" dirty="0" smtClean="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Avropa </a:t>
            </a:r>
            <a:r>
              <a:rPr lang="en-US" sz="3600" dirty="0">
                <a:latin typeface="Times New Roman" panose="02020603050405020304" pitchFamily="18" charset="0"/>
                <a:cs typeface="Times New Roman" panose="02020603050405020304" pitchFamily="18" charset="0"/>
              </a:rPr>
              <a:t>Şurasının Nazirlər </a:t>
            </a:r>
            <a:r>
              <a:rPr lang="en-US" sz="3600" dirty="0" smtClean="0">
                <a:latin typeface="Times New Roman" panose="02020603050405020304" pitchFamily="18" charset="0"/>
                <a:cs typeface="Times New Roman" panose="02020603050405020304" pitchFamily="18" charset="0"/>
              </a:rPr>
              <a:t>Komitəsinin</a:t>
            </a:r>
            <a:r>
              <a:rPr lang="az-Latn-AZ" sz="3600" dirty="0" smtClean="0">
                <a:latin typeface="Times New Roman" panose="02020603050405020304" pitchFamily="18" charset="0"/>
                <a:cs typeface="Times New Roman" panose="02020603050405020304" pitchFamily="18" charset="0"/>
              </a:rPr>
              <a:t> Tövsiyəsi 97(20)</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aşağıdakı kimi tərif verir: </a:t>
            </a:r>
            <a:endParaRPr lang="az-Latn-AZ" sz="3600" dirty="0" smtClean="0">
              <a:latin typeface="Times New Roman" panose="02020603050405020304" pitchFamily="18" charset="0"/>
              <a:cs typeface="Times New Roman" panose="02020603050405020304" pitchFamily="18" charset="0"/>
            </a:endParaRPr>
          </a:p>
          <a:p>
            <a:pPr marL="0" indent="0" algn="ctr">
              <a:lnSpc>
                <a:spcPct val="170000"/>
              </a:lnSpc>
              <a:buNone/>
            </a:pPr>
            <a:r>
              <a:rPr lang="az-Latn-AZ" sz="3800" b="1" dirty="0" smtClean="0">
                <a:latin typeface="Times New Roman" panose="02020603050405020304" pitchFamily="18" charset="0"/>
                <a:cs typeface="Times New Roman" panose="02020603050405020304" pitchFamily="18" charset="0"/>
              </a:rPr>
              <a:t>«N</a:t>
            </a:r>
            <a:r>
              <a:rPr lang="en-US" sz="3800" b="1" dirty="0" err="1" smtClean="0">
                <a:latin typeface="Times New Roman" panose="02020603050405020304" pitchFamily="18" charset="0"/>
                <a:cs typeface="Times New Roman" panose="02020603050405020304" pitchFamily="18" charset="0"/>
              </a:rPr>
              <a:t>ifrət</a:t>
            </a:r>
            <a:r>
              <a:rPr lang="en-US" sz="3800" b="1" dirty="0" smtClean="0">
                <a:latin typeface="Times New Roman" panose="02020603050405020304" pitchFamily="18" charset="0"/>
                <a:cs typeface="Times New Roman" panose="02020603050405020304" pitchFamily="18" charset="0"/>
              </a:rPr>
              <a:t> </a:t>
            </a:r>
            <a:r>
              <a:rPr lang="az-Latn-AZ" sz="3800" b="1" dirty="0" smtClean="0">
                <a:latin typeface="Times New Roman" panose="02020603050405020304" pitchFamily="18" charset="0"/>
                <a:cs typeface="Times New Roman" panose="02020603050405020304" pitchFamily="18" charset="0"/>
              </a:rPr>
              <a:t>N</a:t>
            </a:r>
            <a:r>
              <a:rPr lang="en-US" sz="3800" b="1" dirty="0" err="1" smtClean="0">
                <a:latin typeface="Times New Roman" panose="02020603050405020304" pitchFamily="18" charset="0"/>
                <a:cs typeface="Times New Roman" panose="02020603050405020304" pitchFamily="18" charset="0"/>
              </a:rPr>
              <a:t>itqi</a:t>
            </a:r>
            <a:r>
              <a:rPr lang="az-Latn-AZ" sz="2800" b="1" dirty="0" smtClean="0">
                <a:latin typeface="Times New Roman" panose="02020603050405020304" pitchFamily="18" charset="0"/>
                <a:cs typeface="Times New Roman" panose="02020603050405020304" pitchFamily="18" charset="0"/>
              </a:rPr>
              <a:t>»</a:t>
            </a:r>
            <a:endParaRPr lang="az-Latn-AZ" sz="33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lnSpc>
                <a:spcPct val="170000"/>
              </a:lnSpc>
              <a:buNone/>
            </a:pPr>
            <a:r>
              <a:rPr lang="az-Latn-AZ" sz="3300" dirty="0" smtClean="0">
                <a:solidFill>
                  <a:schemeClr val="accent1">
                    <a:lumMod val="75000"/>
                  </a:schemeClr>
                </a:solidFill>
                <a:latin typeface="Times New Roman" panose="02020603050405020304" pitchFamily="18" charset="0"/>
                <a:cs typeface="Times New Roman" panose="02020603050405020304" pitchFamily="18" charset="0"/>
              </a:rPr>
              <a:t>dedikdə </a:t>
            </a:r>
            <a:r>
              <a:rPr lang="en-US" sz="3300" dirty="0" smtClean="0">
                <a:solidFill>
                  <a:schemeClr val="accent1">
                    <a:lumMod val="75000"/>
                  </a:schemeClr>
                </a:solidFill>
                <a:latin typeface="Times New Roman" panose="02020603050405020304" pitchFamily="18" charset="0"/>
                <a:cs typeface="Times New Roman" panose="02020603050405020304" pitchFamily="18" charset="0"/>
              </a:rPr>
              <a:t>irqi </a:t>
            </a:r>
            <a:r>
              <a:rPr lang="en-US" sz="3300" dirty="0">
                <a:solidFill>
                  <a:schemeClr val="accent1">
                    <a:lumMod val="75000"/>
                  </a:schemeClr>
                </a:solidFill>
                <a:latin typeface="Times New Roman" panose="02020603050405020304" pitchFamily="18" charset="0"/>
                <a:cs typeface="Times New Roman" panose="02020603050405020304" pitchFamily="18" charset="0"/>
              </a:rPr>
              <a:t>nifrət, ksenofobiya, </a:t>
            </a:r>
            <a:r>
              <a:rPr lang="az-Latn-AZ" sz="3300" dirty="0" smtClean="0">
                <a:solidFill>
                  <a:schemeClr val="accent1">
                    <a:lumMod val="75000"/>
                  </a:schemeClr>
                </a:solidFill>
                <a:latin typeface="Times New Roman" panose="02020603050405020304" pitchFamily="18" charset="0"/>
                <a:cs typeface="Times New Roman" panose="02020603050405020304" pitchFamily="18" charset="0"/>
              </a:rPr>
              <a:t>anti-semitizm </a:t>
            </a:r>
            <a:r>
              <a:rPr lang="en-US" sz="3300" dirty="0" smtClean="0">
                <a:solidFill>
                  <a:schemeClr val="accent1">
                    <a:lumMod val="75000"/>
                  </a:schemeClr>
                </a:solidFill>
                <a:latin typeface="Times New Roman" panose="02020603050405020304" pitchFamily="18" charset="0"/>
                <a:cs typeface="Times New Roman" panose="02020603050405020304" pitchFamily="18" charset="0"/>
              </a:rPr>
              <a:t>və </a:t>
            </a:r>
            <a:r>
              <a:rPr lang="en-US" sz="3300" dirty="0">
                <a:solidFill>
                  <a:schemeClr val="accent1">
                    <a:lumMod val="75000"/>
                  </a:schemeClr>
                </a:solidFill>
                <a:latin typeface="Times New Roman" panose="02020603050405020304" pitchFamily="18" charset="0"/>
                <a:cs typeface="Times New Roman" panose="02020603050405020304" pitchFamily="18" charset="0"/>
              </a:rPr>
              <a:t>ya aqressiv millətçilik və etnosentrizmlə ifadə olunan dözümsüzlük, azlıqlara, miqrantlara və immiqrant mənşəli şəxslərə ayrı-seçkilik və düşmənçilik də daxil olmaqla, dözümsüzlüyə əsaslanan nifrətin digər formalarını yayan, təhrik edən, təşviq edən və ya əsaslandıran ifadənin bütün formaları başa düşülür</a:t>
            </a:r>
            <a:r>
              <a:rPr lang="en-US" sz="33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sz="3300" dirty="0">
              <a:solidFill>
                <a:schemeClr val="accent1">
                  <a:lumMod val="75000"/>
                </a:schemeClr>
              </a:solidFill>
              <a:latin typeface="Times New Roman" panose="02020603050405020304" pitchFamily="18" charset="0"/>
              <a:cs typeface="Times New Roman" panose="02020603050405020304" pitchFamily="18" charset="0"/>
            </a:endParaRPr>
          </a:p>
          <a:p>
            <a:pPr algn="just">
              <a:lnSpc>
                <a:spcPct val="170000"/>
              </a:lnSpc>
            </a:pPr>
            <a:endParaRPr lang="cs-CZ" sz="2700" dirty="0">
              <a:latin typeface="Calibri" charset="0"/>
            </a:endParaRPr>
          </a:p>
          <a:p>
            <a:pPr>
              <a:lnSpc>
                <a:spcPct val="80000"/>
              </a:lnSpc>
            </a:pPr>
            <a:endParaRPr lang="cs-CZ" sz="2700" dirty="0">
              <a:latin typeface="Calibri" charset="0"/>
            </a:endParaRPr>
          </a:p>
        </p:txBody>
      </p:sp>
      <p:sp>
        <p:nvSpPr>
          <p:cNvPr id="6" name="Title 3"/>
          <p:cNvSpPr>
            <a:spLocks noGrp="1"/>
          </p:cNvSpPr>
          <p:nvPr>
            <p:ph type="title"/>
          </p:nvPr>
        </p:nvSpPr>
        <p:spPr>
          <a:xfrm>
            <a:off x="457200" y="338328"/>
            <a:ext cx="8229600" cy="1252728"/>
          </a:xfrm>
        </p:spPr>
        <p:txBody>
          <a:bodyPr>
            <a:normAutofit/>
          </a:body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a:ln w="0"/>
                <a:solidFill>
                  <a:schemeClr val="bg1"/>
                </a:solidFill>
                <a:effectLst>
                  <a:reflection blurRad="12700" stA="50000" endPos="50000" dist="5000" dir="5400000" sy="-100000" rotWithShape="0"/>
                </a:effectLst>
                <a:latin typeface="Calibri" charset="0"/>
              </a:rPr>
              <a:t>fr</a:t>
            </a:r>
            <a:r>
              <a:rPr lang="az-Latn-AZ" sz="4000" b="1" cap="all" dirty="0">
                <a:ln w="0"/>
                <a:solidFill>
                  <a:schemeClr val="bg1"/>
                </a:solidFill>
                <a:effectLst>
                  <a:reflection blurRad="12700" stA="50000" endPos="50000" dist="5000" dir="5400000" sy="-100000" rotWithShape="0"/>
                </a:effectLst>
                <a:latin typeface="Calibri" charset="0"/>
              </a:rPr>
              <a:t>ət </a:t>
            </a:r>
            <a:r>
              <a:rPr lang="az-Latn-AZ" sz="4000" b="1" cap="all" dirty="0" smtClean="0">
                <a:ln w="0"/>
                <a:solidFill>
                  <a:schemeClr val="bg1"/>
                </a:solidFill>
                <a:effectLst>
                  <a:reflection blurRad="12700" stA="50000" endPos="50000" dist="5000" dir="5400000" sy="-100000" rotWithShape="0"/>
                </a:effectLst>
                <a:latin typeface="Calibri" charset="0"/>
              </a:rPr>
              <a:t>Nİtqİ (</a:t>
            </a:r>
            <a:r>
              <a:rPr lang="az-Latn-AZ" sz="4000" b="1" cap="all" dirty="0" err="1" smtClean="0">
                <a:ln w="0"/>
                <a:solidFill>
                  <a:schemeClr val="bg1"/>
                </a:solidFill>
                <a:effectLst>
                  <a:reflection blurRad="12700" stA="50000" endPos="50000" dist="5000" dir="5400000" sy="-100000" rotWithShape="0"/>
                </a:effectLst>
                <a:latin typeface="Calibri" charset="0"/>
              </a:rPr>
              <a:t>ii</a:t>
            </a:r>
            <a:r>
              <a:rPr lang="az-Latn-AZ" sz="4000" b="1" cap="all" dirty="0" smtClean="0">
                <a:ln w="0"/>
                <a:solidFill>
                  <a:schemeClr val="bg1"/>
                </a:solidFill>
                <a:effectLst>
                  <a:reflection blurRad="12700" stA="50000" endPos="50000" dist="5000" dir="5400000" sy="-100000" rotWithShape="0"/>
                </a:effectLst>
                <a:latin typeface="Calibri"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337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2320" y="3444855"/>
            <a:ext cx="8077200"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z-Latn-AZ"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charset="0"/>
              </a:rPr>
              <a:t>N</a:t>
            </a:r>
            <a:r>
              <a:rPr lang="az-Latn-AZ"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charset="0"/>
              </a:rPr>
              <a:t>İ</a:t>
            </a:r>
            <a:r>
              <a:rPr lang="en-GB"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charset="0"/>
              </a:rPr>
              <a:t>fr</a:t>
            </a:r>
            <a:r>
              <a:rPr lang="az-Latn-AZ"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charset="0"/>
              </a:rPr>
              <a:t>ət Nİtqİ və İfadə AzadlIğI</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708905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53920"/>
            <a:ext cx="7814733" cy="3972243"/>
          </a:xfrm>
        </p:spPr>
        <p:txBody>
          <a:bodyPr>
            <a:normAutofit fontScale="92500" lnSpcReduction="10000"/>
          </a:bodyPr>
          <a:lstStyle/>
          <a:p>
            <a:endParaRPr lang="az-Latn-AZ" b="1" dirty="0" smtClean="0">
              <a:latin typeface="Times New Roman" panose="02020603050405020304" pitchFamily="18" charset="0"/>
              <a:cs typeface="Times New Roman" panose="02020603050405020304" pitchFamily="18" charset="0"/>
            </a:endParaRPr>
          </a:p>
          <a:p>
            <a:pPr marL="0" indent="0">
              <a:buNone/>
            </a:pPr>
            <a:r>
              <a:rPr lang="en-US" b="1" dirty="0" err="1" smtClean="0">
                <a:latin typeface="Times New Roman" panose="02020603050405020304" pitchFamily="18" charset="0"/>
                <a:cs typeface="Times New Roman" panose="02020603050405020304" pitchFamily="18" charset="0"/>
              </a:rPr>
              <a:t>İnsan</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Hüquqlarının</a:t>
            </a:r>
            <a:r>
              <a:rPr lang="en-US" b="1" dirty="0">
                <a:latin typeface="Times New Roman" panose="02020603050405020304" pitchFamily="18" charset="0"/>
                <a:cs typeface="Times New Roman" panose="02020603050405020304" pitchFamily="18" charset="0"/>
              </a:rPr>
              <a:t> və </a:t>
            </a:r>
            <a:r>
              <a:rPr lang="en-US" b="1" dirty="0" err="1">
                <a:latin typeface="Times New Roman" panose="02020603050405020304" pitchFamily="18" charset="0"/>
                <a:cs typeface="Times New Roman" panose="02020603050405020304" pitchFamily="18" charset="0"/>
              </a:rPr>
              <a:t>Əsas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Azadlıqların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Müdafiəsi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Haqqında</a:t>
            </a:r>
            <a:r>
              <a:rPr lang="en-US" b="1" dirty="0">
                <a:latin typeface="Times New Roman" panose="02020603050405020304" pitchFamily="18" charset="0"/>
                <a:cs typeface="Times New Roman" panose="02020603050405020304" pitchFamily="18" charset="0"/>
              </a:rPr>
              <a:t> Avropa </a:t>
            </a:r>
            <a:r>
              <a:rPr lang="en-US" b="1" dirty="0" err="1" smtClean="0">
                <a:latin typeface="Times New Roman" panose="02020603050405020304" pitchFamily="18" charset="0"/>
                <a:cs typeface="Times New Roman" panose="02020603050405020304" pitchFamily="18" charset="0"/>
              </a:rPr>
              <a:t>Konvensiyası</a:t>
            </a:r>
            <a:endParaRPr lang="az-Latn-AZ" b="1" dirty="0" smtClean="0">
              <a:latin typeface="Times New Roman" panose="02020603050405020304" pitchFamily="18" charset="0"/>
              <a:cs typeface="Times New Roman" panose="02020603050405020304" pitchFamily="18" charset="0"/>
            </a:endParaRPr>
          </a:p>
          <a:p>
            <a:pPr marL="0" indent="0">
              <a:buNone/>
            </a:pPr>
            <a:endParaRPr lang="az-Latn-AZ" b="1" dirty="0" smtClean="0">
              <a:latin typeface="Times New Roman" panose="02020603050405020304" pitchFamily="18" charset="0"/>
              <a:cs typeface="Times New Roman" panose="02020603050405020304" pitchFamily="18" charset="0"/>
            </a:endParaRPr>
          </a:p>
          <a:p>
            <a:pPr marL="0" indent="0">
              <a:buNone/>
            </a:pPr>
            <a:r>
              <a:rPr lang="az-Latn-AZ" b="1" dirty="0" smtClean="0">
                <a:solidFill>
                  <a:schemeClr val="tx2">
                    <a:lumMod val="60000"/>
                    <a:lumOff val="40000"/>
                  </a:schemeClr>
                </a:solidFill>
                <a:latin typeface="Times New Roman" panose="02020603050405020304" pitchFamily="18" charset="0"/>
                <a:cs typeface="Times New Roman" panose="02020603050405020304" pitchFamily="18" charset="0"/>
              </a:rPr>
              <a:t>MADDƏ 10:  </a:t>
            </a:r>
            <a:r>
              <a:rPr lang="az-Latn-AZ" b="1" dirty="0">
                <a:solidFill>
                  <a:schemeClr val="tx2">
                    <a:lumMod val="60000"/>
                    <a:lumOff val="40000"/>
                  </a:schemeClr>
                </a:solidFill>
                <a:latin typeface="Times New Roman" panose="02020603050405020304" pitchFamily="18" charset="0"/>
                <a:cs typeface="Times New Roman" panose="02020603050405020304" pitchFamily="18" charset="0"/>
              </a:rPr>
              <a:t>Fikri ifadə etmək azadlığı </a:t>
            </a:r>
            <a:endParaRPr lang="az-Latn-AZ"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az-Latn-AZ" dirty="0">
              <a:latin typeface="Times New Roman" panose="02020603050405020304" pitchFamily="18" charset="0"/>
              <a:cs typeface="Times New Roman" panose="02020603050405020304" pitchFamily="18" charset="0"/>
            </a:endParaRPr>
          </a:p>
          <a:p>
            <a:pPr marL="0" indent="0" algn="just">
              <a:buNone/>
            </a:pPr>
            <a:r>
              <a:rPr lang="az-Latn-AZ" dirty="0" smtClean="0">
                <a:solidFill>
                  <a:schemeClr val="accent1">
                    <a:lumMod val="75000"/>
                  </a:schemeClr>
                </a:solidFill>
                <a:latin typeface="Times New Roman" panose="02020603050405020304" pitchFamily="18" charset="0"/>
                <a:cs typeface="Times New Roman" panose="02020603050405020304" pitchFamily="18" charset="0"/>
              </a:rPr>
              <a:t>Hər </a:t>
            </a:r>
            <a:r>
              <a:rPr lang="az-Latn-AZ" dirty="0">
                <a:solidFill>
                  <a:schemeClr val="accent1">
                    <a:lumMod val="75000"/>
                  </a:schemeClr>
                </a:solidFill>
                <a:latin typeface="Times New Roman" panose="02020603050405020304" pitchFamily="18" charset="0"/>
                <a:cs typeface="Times New Roman" panose="02020603050405020304" pitchFamily="18" charset="0"/>
              </a:rPr>
              <a:t>kəs öz fikrini ifadə etmək azadlığı hüququna malikdir. Bu hüquqa öz rəyində qalmaq azadlığı, və dövlət hakimiyyəti orqanları tərəfindən hər hansı maneə olmadan və dövlət </a:t>
            </a:r>
            <a:r>
              <a:rPr lang="az-Latn-AZ" dirty="0" err="1">
                <a:solidFill>
                  <a:schemeClr val="accent1">
                    <a:lumMod val="75000"/>
                  </a:schemeClr>
                </a:solidFill>
                <a:latin typeface="Times New Roman" panose="02020603050405020304" pitchFamily="18" charset="0"/>
                <a:cs typeface="Times New Roman" panose="02020603050405020304" pitchFamily="18" charset="0"/>
              </a:rPr>
              <a:t>sərhədlərindən</a:t>
            </a:r>
            <a:r>
              <a:rPr lang="az-Latn-AZ" dirty="0">
                <a:solidFill>
                  <a:schemeClr val="accent1">
                    <a:lumMod val="75000"/>
                  </a:schemeClr>
                </a:solidFill>
                <a:latin typeface="Times New Roman" panose="02020603050405020304" pitchFamily="18" charset="0"/>
                <a:cs typeface="Times New Roman" panose="02020603050405020304" pitchFamily="18" charset="0"/>
              </a:rPr>
              <a:t> asılı olmayaraq, məlumat və ideyaları almaq </a:t>
            </a:r>
            <a:r>
              <a:rPr lang="az-Latn-AZ" dirty="0" smtClean="0">
                <a:solidFill>
                  <a:schemeClr val="accent1">
                    <a:lumMod val="75000"/>
                  </a:schemeClr>
                </a:solidFill>
                <a:latin typeface="Times New Roman" panose="02020603050405020304" pitchFamily="18" charset="0"/>
                <a:cs typeface="Times New Roman" panose="02020603050405020304" pitchFamily="18" charset="0"/>
              </a:rPr>
              <a:t>və </a:t>
            </a:r>
            <a:r>
              <a:rPr lang="az-Latn-AZ" dirty="0">
                <a:solidFill>
                  <a:schemeClr val="accent1">
                    <a:lumMod val="75000"/>
                  </a:schemeClr>
                </a:solidFill>
                <a:latin typeface="Times New Roman" panose="02020603050405020304" pitchFamily="18" charset="0"/>
                <a:cs typeface="Times New Roman" panose="02020603050405020304" pitchFamily="18" charset="0"/>
              </a:rPr>
              <a:t>yaymaq azadlığı daxildir. </a:t>
            </a:r>
            <a:endParaRPr lang="az-Latn-AZ"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az-Latn-AZ" dirty="0" smtClean="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normAutofit/>
          </a:body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a:ln w="0"/>
                <a:solidFill>
                  <a:schemeClr val="bg1"/>
                </a:solidFill>
                <a:effectLst>
                  <a:reflection blurRad="12700" stA="50000" endPos="50000" dist="5000" dir="5400000" sy="-100000" rotWithShape="0"/>
                </a:effectLst>
                <a:latin typeface="Calibri" charset="0"/>
              </a:rPr>
              <a:t>fr</a:t>
            </a:r>
            <a:r>
              <a:rPr lang="az-Latn-AZ" sz="4000" b="1" cap="all" dirty="0">
                <a:ln w="0"/>
                <a:solidFill>
                  <a:schemeClr val="bg1"/>
                </a:solidFill>
                <a:effectLst>
                  <a:reflection blurRad="12700" stA="50000" endPos="50000" dist="5000" dir="5400000" sy="-100000" rotWithShape="0"/>
                </a:effectLst>
                <a:latin typeface="Calibri" charset="0"/>
              </a:rPr>
              <a:t>ət Nİtqİ və İfadə </a:t>
            </a:r>
            <a:r>
              <a:rPr lang="az-Latn-AZ" sz="4000" b="1" cap="all" dirty="0" smtClean="0">
                <a:ln w="0"/>
                <a:solidFill>
                  <a:schemeClr val="bg1"/>
                </a:solidFill>
                <a:effectLst>
                  <a:reflection blurRad="12700" stA="50000" endPos="50000" dist="5000" dir="5400000" sy="-100000" rotWithShape="0"/>
                </a:effectLst>
                <a:latin typeface="Calibri" charset="0"/>
              </a:rPr>
              <a:t>AzadlIğI </a:t>
            </a:r>
            <a:r>
              <a:rPr lang="az-Latn-AZ" sz="4000" dirty="0" smtClean="0">
                <a:latin typeface="Times New Roman" panose="02020603050405020304" pitchFamily="18" charset="0"/>
                <a:cs typeface="Times New Roman" panose="02020603050405020304" pitchFamily="18" charset="0"/>
              </a:rPr>
              <a:t>(i)</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649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8546" y="3938302"/>
            <a:ext cx="7977293" cy="2625058"/>
          </a:xfrm>
        </p:spPr>
        <p:txBody>
          <a:bodyPr>
            <a:normAutofit/>
          </a:bodyPr>
          <a:lstStyle/>
          <a:p>
            <a:pPr marL="0" indent="0" algn="just">
              <a:lnSpc>
                <a:spcPct val="150000"/>
              </a:lnSpc>
              <a:buNone/>
            </a:pPr>
            <a:r>
              <a:rPr lang="en-US" sz="1800" b="1" dirty="0" err="1" smtClean="0">
                <a:latin typeface="Times New Roman" panose="02020603050405020304" pitchFamily="18" charset="0"/>
                <a:cs typeface="Times New Roman" panose="02020603050405020304" pitchFamily="18" charset="0"/>
              </a:rPr>
              <a:t>Mülki</a:t>
            </a:r>
            <a:r>
              <a:rPr lang="en-US" sz="1800" b="1" dirty="0" smtClean="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və </a:t>
            </a:r>
            <a:r>
              <a:rPr lang="en-US" sz="1800" b="1" dirty="0" err="1">
                <a:latin typeface="Times New Roman" panose="02020603050405020304" pitchFamily="18" charset="0"/>
                <a:cs typeface="Times New Roman" panose="02020603050405020304" pitchFamily="18" charset="0"/>
              </a:rPr>
              <a:t>siyasi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hüquqlar</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haqqında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Beynəlxalq</a:t>
            </a:r>
            <a:r>
              <a:rPr lang="en-US" sz="1800" b="1" dirty="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Pakt</a:t>
            </a:r>
            <a:r>
              <a:rPr lang="az-Latn-AZ" sz="1800" b="1" dirty="0" smtClean="0">
                <a:latin typeface="Times New Roman" panose="02020603050405020304" pitchFamily="18" charset="0"/>
                <a:cs typeface="Times New Roman" panose="02020603050405020304" pitchFamily="18" charset="0"/>
              </a:rPr>
              <a:t>ı</a:t>
            </a:r>
            <a:r>
              <a:rPr lang="en-US" sz="1800" b="1" dirty="0" smtClean="0">
                <a:latin typeface="Times New Roman" panose="02020603050405020304" pitchFamily="18" charset="0"/>
                <a:cs typeface="Times New Roman" panose="02020603050405020304" pitchFamily="18" charset="0"/>
              </a:rPr>
              <a:t>n </a:t>
            </a:r>
            <a:r>
              <a:rPr lang="en-US" sz="1800" b="1" dirty="0">
                <a:latin typeface="Times New Roman" panose="02020603050405020304" pitchFamily="18" charset="0"/>
                <a:cs typeface="Times New Roman" panose="02020603050405020304" pitchFamily="18" charset="0"/>
              </a:rPr>
              <a:t>19-cu </a:t>
            </a:r>
            <a:r>
              <a:rPr lang="en-US" sz="1800" b="1" dirty="0" err="1" smtClean="0">
                <a:latin typeface="Times New Roman" panose="02020603050405020304" pitchFamily="18" charset="0"/>
                <a:cs typeface="Times New Roman" panose="02020603050405020304" pitchFamily="18" charset="0"/>
              </a:rPr>
              <a:t>maddəsi</a:t>
            </a:r>
            <a:r>
              <a:rPr lang="az-Latn-AZ" sz="1800" b="1" dirty="0" smtClean="0">
                <a:latin typeface="Times New Roman" panose="02020603050405020304" pitchFamily="18" charset="0"/>
                <a:cs typeface="Times New Roman" panose="02020603050405020304" pitchFamily="18" charset="0"/>
              </a:rPr>
              <a:t>:</a:t>
            </a:r>
          </a:p>
          <a:p>
            <a:pPr marL="342900" indent="-342900" algn="just">
              <a:buAutoNum type="arabicPeriod"/>
            </a:pPr>
            <a:r>
              <a:rPr lang="en-US" sz="1800" dirty="0" err="1" smtClean="0">
                <a:solidFill>
                  <a:schemeClr val="accent1">
                    <a:lumMod val="75000"/>
                  </a:schemeClr>
                </a:solidFill>
                <a:latin typeface="Times New Roman" panose="02020603050405020304" pitchFamily="18" charset="0"/>
                <a:cs typeface="Times New Roman" panose="02020603050405020304" pitchFamily="18" charset="0"/>
              </a:rPr>
              <a:t>Hər</a:t>
            </a:r>
            <a:r>
              <a:rPr lang="en-US"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kəs</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fikir</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azadlığı</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hüququna</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malikdir</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endParaRPr lang="az-Latn-AZ" sz="1800" dirty="0" smtClean="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lgn="just">
              <a:buAutoNum type="arabicPeriod"/>
            </a:pPr>
            <a:r>
              <a:rPr lang="en-US" sz="1800" dirty="0" err="1" smtClean="0">
                <a:solidFill>
                  <a:schemeClr val="accent1">
                    <a:lumMod val="75000"/>
                  </a:schemeClr>
                </a:solidFill>
                <a:latin typeface="Times New Roman" panose="02020603050405020304" pitchFamily="18" charset="0"/>
                <a:cs typeface="Times New Roman" panose="02020603050405020304" pitchFamily="18" charset="0"/>
              </a:rPr>
              <a:t>Hər</a:t>
            </a:r>
            <a:r>
              <a:rPr lang="en-US" sz="18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kəs</a:t>
            </a:r>
            <a:r>
              <a:rPr lang="en-US" sz="1800" dirty="0">
                <a:solidFill>
                  <a:schemeClr val="accent1">
                    <a:lumMod val="75000"/>
                  </a:schemeClr>
                </a:solidFill>
                <a:latin typeface="Times New Roman" panose="02020603050405020304" pitchFamily="18" charset="0"/>
                <a:cs typeface="Times New Roman" panose="02020603050405020304" pitchFamily="18" charset="0"/>
              </a:rPr>
              <a:t> ifadə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azadlığı</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hüququna</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malikdir</a:t>
            </a:r>
            <a:r>
              <a:rPr lang="en-US" sz="1800" dirty="0">
                <a:solidFill>
                  <a:schemeClr val="accent1">
                    <a:lumMod val="75000"/>
                  </a:schemeClr>
                </a:solidFill>
                <a:latin typeface="Times New Roman" panose="02020603050405020304" pitchFamily="18" charset="0"/>
                <a:cs typeface="Times New Roman" panose="02020603050405020304" pitchFamily="18" charset="0"/>
              </a:rPr>
              <a:t>. Bu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hüquqa</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sərhədlərdən</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asılı</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olmayaraq</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şifahi</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yazılı</a:t>
            </a:r>
            <a:r>
              <a:rPr lang="en-US" sz="1800" dirty="0">
                <a:solidFill>
                  <a:schemeClr val="accent1">
                    <a:lumMod val="75000"/>
                  </a:schemeClr>
                </a:solidFill>
                <a:latin typeface="Times New Roman" panose="02020603050405020304" pitchFamily="18" charset="0"/>
                <a:cs typeface="Times New Roman" panose="02020603050405020304" pitchFamily="18" charset="0"/>
              </a:rPr>
              <a:t> və ya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çap</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olunmuş</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şəkildə</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sənət</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əsəri</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formasında</a:t>
            </a:r>
            <a:r>
              <a:rPr lang="en-US" sz="1800" dirty="0">
                <a:solidFill>
                  <a:schemeClr val="accent1">
                    <a:lumMod val="75000"/>
                  </a:schemeClr>
                </a:solidFill>
                <a:latin typeface="Times New Roman" panose="02020603050405020304" pitchFamily="18" charset="0"/>
                <a:cs typeface="Times New Roman" panose="02020603050405020304" pitchFamily="18" charset="0"/>
              </a:rPr>
              <a:t> və ya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özünün</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seçdiyi</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hər</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hansı</a:t>
            </a:r>
            <a:r>
              <a:rPr lang="en-US" sz="1800" dirty="0">
                <a:solidFill>
                  <a:schemeClr val="accent1">
                    <a:lumMod val="75000"/>
                  </a:schemeClr>
                </a:solidFill>
                <a:latin typeface="Times New Roman" panose="02020603050405020304" pitchFamily="18" charset="0"/>
                <a:cs typeface="Times New Roman" panose="02020603050405020304" pitchFamily="18" charset="0"/>
              </a:rPr>
              <a:t> digər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vasitələrlə</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hər</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cür</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məlumat</a:t>
            </a:r>
            <a:r>
              <a:rPr lang="en-US" sz="1800" dirty="0">
                <a:solidFill>
                  <a:schemeClr val="accent1">
                    <a:lumMod val="75000"/>
                  </a:schemeClr>
                </a:solidFill>
                <a:latin typeface="Times New Roman" panose="02020603050405020304" pitchFamily="18" charset="0"/>
                <a:cs typeface="Times New Roman" panose="02020603050405020304" pitchFamily="18" charset="0"/>
              </a:rPr>
              <a:t> və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ideyaları</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axtarmaq</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almaq</a:t>
            </a:r>
            <a:r>
              <a:rPr lang="en-US" sz="1800" dirty="0">
                <a:solidFill>
                  <a:schemeClr val="accent1">
                    <a:lumMod val="75000"/>
                  </a:schemeClr>
                </a:solidFill>
                <a:latin typeface="Times New Roman" panose="02020603050405020304" pitchFamily="18" charset="0"/>
                <a:cs typeface="Times New Roman" panose="02020603050405020304" pitchFamily="18" charset="0"/>
              </a:rPr>
              <a:t> və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yaymaq</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1">
                    <a:lumMod val="75000"/>
                  </a:schemeClr>
                </a:solidFill>
                <a:latin typeface="Times New Roman" panose="02020603050405020304" pitchFamily="18" charset="0"/>
                <a:cs typeface="Times New Roman" panose="02020603050405020304" pitchFamily="18" charset="0"/>
              </a:rPr>
              <a:t>azadlığı</a:t>
            </a:r>
            <a:r>
              <a:rPr lang="en-US" sz="1800" dirty="0">
                <a:solidFill>
                  <a:schemeClr val="accent1">
                    <a:lumMod val="75000"/>
                  </a:schemeClr>
                </a:solidFill>
                <a:latin typeface="Times New Roman" panose="02020603050405020304" pitchFamily="18" charset="0"/>
                <a:cs typeface="Times New Roman" panose="02020603050405020304" pitchFamily="18" charset="0"/>
              </a:rPr>
              <a:t> </a:t>
            </a:r>
            <a:r>
              <a:rPr lang="en-US" sz="1800" dirty="0" err="1" smtClean="0">
                <a:solidFill>
                  <a:schemeClr val="accent1">
                    <a:lumMod val="75000"/>
                  </a:schemeClr>
                </a:solidFill>
                <a:latin typeface="Times New Roman" panose="02020603050405020304" pitchFamily="18" charset="0"/>
                <a:cs typeface="Times New Roman" panose="02020603050405020304" pitchFamily="18" charset="0"/>
              </a:rPr>
              <a:t>daxildir</a:t>
            </a:r>
            <a:r>
              <a:rPr lang="az-Latn-AZ" sz="18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sz="1800"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en-US" sz="1800"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547794" y="426720"/>
            <a:ext cx="8229600" cy="1052576"/>
          </a:xfrm>
        </p:spPr>
        <p:txBody>
          <a:bodyPr>
            <a:noAutofit/>
          </a:bodyPr>
          <a:lstStyle/>
          <a:p>
            <a:r>
              <a:rPr lang="az-Latn-AZ" sz="3600" b="1" cap="all" dirty="0">
                <a:ln w="0"/>
                <a:solidFill>
                  <a:schemeClr val="bg1"/>
                </a:solidFill>
                <a:effectLst>
                  <a:reflection blurRad="12700" stA="50000" endPos="50000" dist="5000" dir="5400000" sy="-100000" rotWithShape="0"/>
                </a:effectLst>
                <a:latin typeface="Calibri" charset="0"/>
              </a:rPr>
              <a:t>Nİ</a:t>
            </a:r>
            <a:r>
              <a:rPr lang="en-GB" sz="3600" b="1" cap="all" dirty="0">
                <a:ln w="0"/>
                <a:solidFill>
                  <a:schemeClr val="bg1"/>
                </a:solidFill>
                <a:effectLst>
                  <a:reflection blurRad="12700" stA="50000" endPos="50000" dist="5000" dir="5400000" sy="-100000" rotWithShape="0"/>
                </a:effectLst>
                <a:latin typeface="Calibri" charset="0"/>
              </a:rPr>
              <a:t>fr</a:t>
            </a:r>
            <a:r>
              <a:rPr lang="az-Latn-AZ" sz="3600" b="1" cap="all" dirty="0">
                <a:ln w="0"/>
                <a:solidFill>
                  <a:schemeClr val="bg1"/>
                </a:solidFill>
                <a:effectLst>
                  <a:reflection blurRad="12700" stA="50000" endPos="50000" dist="5000" dir="5400000" sy="-100000" rotWithShape="0"/>
                </a:effectLst>
                <a:latin typeface="Calibri" charset="0"/>
              </a:rPr>
              <a:t>ət Nİtqİ və İfadə AzadlIğI </a:t>
            </a:r>
            <a:r>
              <a:rPr lang="az-Latn-AZ" sz="3600" dirty="0" smtClean="0">
                <a:latin typeface="Times New Roman" panose="02020603050405020304" pitchFamily="18" charset="0"/>
                <a:cs typeface="Times New Roman" panose="02020603050405020304" pitchFamily="18" charset="0"/>
              </a:rPr>
              <a:t>(</a:t>
            </a:r>
            <a:r>
              <a:rPr lang="az-Latn-AZ" sz="3600" dirty="0" err="1" smtClean="0">
                <a:latin typeface="Times New Roman" panose="02020603050405020304" pitchFamily="18" charset="0"/>
                <a:cs typeface="Times New Roman" panose="02020603050405020304" pitchFamily="18" charset="0"/>
              </a:rPr>
              <a:t>ii</a:t>
            </a:r>
            <a:r>
              <a:rPr lang="az-Latn-AZ" sz="3600" dirty="0" smtClean="0">
                <a:latin typeface="Times New Roman" panose="02020603050405020304" pitchFamily="18" charset="0"/>
                <a:cs typeface="Times New Roman" panose="02020603050405020304" pitchFamily="18" charset="0"/>
              </a:rPr>
              <a:t>)</a:t>
            </a:r>
            <a:endParaRPr lang="en-US" sz="3600" dirty="0">
              <a:latin typeface="Calibri" charset="0"/>
            </a:endParaRPr>
          </a:p>
        </p:txBody>
      </p:sp>
      <p:sp>
        <p:nvSpPr>
          <p:cNvPr id="5" name="Rectangle 4"/>
          <p:cNvSpPr/>
          <p:nvPr/>
        </p:nvSpPr>
        <p:spPr>
          <a:xfrm>
            <a:off x="648547" y="2139696"/>
            <a:ext cx="7865534" cy="1920526"/>
          </a:xfrm>
          <a:prstGeom prst="rect">
            <a:avLst/>
          </a:prstGeom>
        </p:spPr>
        <p:txBody>
          <a:bodyPr wrap="square">
            <a:spAutoFit/>
          </a:bodyPr>
          <a:lstStyle/>
          <a:p>
            <a:pPr algn="just" defTabSz="914400">
              <a:spcBef>
                <a:spcPct val="20000"/>
              </a:spcBef>
              <a:buClr>
                <a:schemeClr val="accent1"/>
              </a:buClr>
              <a:buSzPct val="100000"/>
            </a:pPr>
            <a:endParaRPr lang="az-Latn-AZ" b="1" dirty="0" smtClean="0">
              <a:solidFill>
                <a:schemeClr val="tx2"/>
              </a:solidFill>
              <a:latin typeface="Times New Roman" panose="02020603050405020304" pitchFamily="18" charset="0"/>
              <a:cs typeface="Times New Roman" panose="02020603050405020304" pitchFamily="18" charset="0"/>
            </a:endParaRPr>
          </a:p>
          <a:p>
            <a:pPr algn="just" defTabSz="914400">
              <a:spcBef>
                <a:spcPct val="20000"/>
              </a:spcBef>
              <a:buClr>
                <a:schemeClr val="accent1"/>
              </a:buClr>
              <a:buSzPct val="100000"/>
            </a:pPr>
            <a:r>
              <a:rPr lang="en-US" b="1" dirty="0" err="1" smtClean="0">
                <a:solidFill>
                  <a:schemeClr val="tx2"/>
                </a:solidFill>
                <a:latin typeface="Times New Roman" panose="02020603050405020304" pitchFamily="18" charset="0"/>
                <a:cs typeface="Times New Roman" panose="02020603050405020304" pitchFamily="18" charset="0"/>
              </a:rPr>
              <a:t>İnsan</a:t>
            </a:r>
            <a:r>
              <a:rPr lang="en-US" b="1" dirty="0" smtClean="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hüquqları</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haqqında</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Ümumi</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Bəyannamənin</a:t>
            </a:r>
            <a:r>
              <a:rPr lang="en-US" b="1" dirty="0">
                <a:solidFill>
                  <a:schemeClr val="tx2"/>
                </a:solidFill>
                <a:latin typeface="Times New Roman" panose="02020603050405020304" pitchFamily="18" charset="0"/>
                <a:cs typeface="Times New Roman" panose="02020603050405020304" pitchFamily="18" charset="0"/>
              </a:rPr>
              <a:t> 19-cu </a:t>
            </a:r>
            <a:r>
              <a:rPr lang="en-US" b="1" dirty="0" err="1">
                <a:solidFill>
                  <a:schemeClr val="tx2"/>
                </a:solidFill>
                <a:latin typeface="Times New Roman" panose="02020603050405020304" pitchFamily="18" charset="0"/>
                <a:cs typeface="Times New Roman" panose="02020603050405020304" pitchFamily="18" charset="0"/>
              </a:rPr>
              <a:t>maddəsi</a:t>
            </a:r>
            <a:r>
              <a:rPr lang="en-US" b="1" dirty="0">
                <a:solidFill>
                  <a:schemeClr val="tx2"/>
                </a:solidFill>
                <a:latin typeface="Times New Roman" panose="02020603050405020304" pitchFamily="18" charset="0"/>
                <a:cs typeface="Times New Roman" panose="02020603050405020304" pitchFamily="18" charset="0"/>
              </a:rPr>
              <a:t>: </a:t>
            </a:r>
            <a:endParaRPr lang="az-Latn-AZ" b="1" dirty="0" smtClean="0">
              <a:solidFill>
                <a:schemeClr val="tx2"/>
              </a:solidFill>
              <a:latin typeface="Times New Roman" panose="02020603050405020304" pitchFamily="18" charset="0"/>
              <a:cs typeface="Times New Roman" panose="02020603050405020304" pitchFamily="18" charset="0"/>
            </a:endParaRPr>
          </a:p>
          <a:p>
            <a:pPr algn="just" defTabSz="914400">
              <a:spcBef>
                <a:spcPct val="20000"/>
              </a:spcBef>
              <a:buClr>
                <a:schemeClr val="accent1"/>
              </a:buClr>
              <a:buSzPct val="100000"/>
            </a:pPr>
            <a:r>
              <a:rPr lang="en-US" dirty="0" err="1" smtClean="0">
                <a:solidFill>
                  <a:schemeClr val="accent1">
                    <a:lumMod val="75000"/>
                  </a:schemeClr>
                </a:solidFill>
                <a:latin typeface="Times New Roman" panose="02020603050405020304" pitchFamily="18" charset="0"/>
                <a:cs typeface="Times New Roman" panose="02020603050405020304" pitchFamily="18" charset="0"/>
              </a:rPr>
              <a:t>Hər</a:t>
            </a:r>
            <a:r>
              <a:rPr lang="en-US"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kəs</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fikir</a:t>
            </a:r>
            <a:r>
              <a:rPr lang="en-US" dirty="0">
                <a:solidFill>
                  <a:schemeClr val="accent1">
                    <a:lumMod val="75000"/>
                  </a:schemeClr>
                </a:solidFill>
                <a:latin typeface="Times New Roman" panose="02020603050405020304" pitchFamily="18" charset="0"/>
                <a:cs typeface="Times New Roman" panose="02020603050405020304" pitchFamily="18" charset="0"/>
              </a:rPr>
              <a:t> və ifadə </a:t>
            </a:r>
            <a:r>
              <a:rPr lang="en-US" dirty="0" err="1">
                <a:solidFill>
                  <a:schemeClr val="accent1">
                    <a:lumMod val="75000"/>
                  </a:schemeClr>
                </a:solidFill>
                <a:latin typeface="Times New Roman" panose="02020603050405020304" pitchFamily="18" charset="0"/>
                <a:cs typeface="Times New Roman" panose="02020603050405020304" pitchFamily="18" charset="0"/>
              </a:rPr>
              <a:t>azadlığı</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hüququna</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malikdir</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bu</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hüquqa</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öz</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rəyində</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qalmaq</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azadlığı</a:t>
            </a:r>
            <a:r>
              <a:rPr lang="en-US" dirty="0">
                <a:solidFill>
                  <a:schemeClr val="accent1">
                    <a:lumMod val="75000"/>
                  </a:schemeClr>
                </a:solidFill>
                <a:latin typeface="Times New Roman" panose="02020603050405020304" pitchFamily="18" charset="0"/>
                <a:cs typeface="Times New Roman" panose="02020603050405020304" pitchFamily="18" charset="0"/>
              </a:rPr>
              <a:t> və </a:t>
            </a:r>
            <a:r>
              <a:rPr lang="en-US" dirty="0" err="1">
                <a:solidFill>
                  <a:schemeClr val="accent1">
                    <a:lumMod val="75000"/>
                  </a:schemeClr>
                </a:solidFill>
                <a:latin typeface="Times New Roman" panose="02020603050405020304" pitchFamily="18" charset="0"/>
                <a:cs typeface="Times New Roman" panose="02020603050405020304" pitchFamily="18" charset="0"/>
              </a:rPr>
              <a:t>hər</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hansı</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maneə</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olmadan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istənilən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vasitələrlə</a:t>
            </a:r>
            <a:r>
              <a:rPr lang="en-US" dirty="0">
                <a:solidFill>
                  <a:schemeClr val="accent1">
                    <a:lumMod val="75000"/>
                  </a:schemeClr>
                </a:solidFill>
                <a:latin typeface="Times New Roman" panose="02020603050405020304" pitchFamily="18" charset="0"/>
                <a:cs typeface="Times New Roman" panose="02020603050405020304" pitchFamily="18" charset="0"/>
              </a:rPr>
              <a:t> və </a:t>
            </a:r>
            <a:r>
              <a:rPr lang="en-US" dirty="0" err="1">
                <a:solidFill>
                  <a:schemeClr val="accent1">
                    <a:lumMod val="75000"/>
                  </a:schemeClr>
                </a:solidFill>
                <a:latin typeface="Times New Roman" panose="02020603050405020304" pitchFamily="18" charset="0"/>
                <a:cs typeface="Times New Roman" panose="02020603050405020304" pitchFamily="18" charset="0"/>
              </a:rPr>
              <a:t>sərhədlərdən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asılı</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olmayaraq</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məlumat</a:t>
            </a:r>
            <a:r>
              <a:rPr lang="en-US" dirty="0">
                <a:solidFill>
                  <a:schemeClr val="accent1">
                    <a:lumMod val="75000"/>
                  </a:schemeClr>
                </a:solidFill>
                <a:latin typeface="Times New Roman" panose="02020603050405020304" pitchFamily="18" charset="0"/>
                <a:cs typeface="Times New Roman" panose="02020603050405020304" pitchFamily="18" charset="0"/>
              </a:rPr>
              <a:t> və </a:t>
            </a:r>
            <a:r>
              <a:rPr lang="en-US" dirty="0" err="1">
                <a:solidFill>
                  <a:schemeClr val="accent1">
                    <a:lumMod val="75000"/>
                  </a:schemeClr>
                </a:solidFill>
                <a:latin typeface="Times New Roman" panose="02020603050405020304" pitchFamily="18" charset="0"/>
                <a:cs typeface="Times New Roman" panose="02020603050405020304" pitchFamily="18" charset="0"/>
              </a:rPr>
              <a:t>ideyaları</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axtarmaq</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almaq</a:t>
            </a:r>
            <a:r>
              <a:rPr lang="en-US" dirty="0">
                <a:solidFill>
                  <a:schemeClr val="accent1">
                    <a:lumMod val="75000"/>
                  </a:schemeClr>
                </a:solidFill>
                <a:latin typeface="Times New Roman" panose="02020603050405020304" pitchFamily="18" charset="0"/>
                <a:cs typeface="Times New Roman" panose="02020603050405020304" pitchFamily="18" charset="0"/>
              </a:rPr>
              <a:t> və </a:t>
            </a:r>
            <a:r>
              <a:rPr lang="en-US" dirty="0" err="1">
                <a:solidFill>
                  <a:schemeClr val="accent1">
                    <a:lumMod val="75000"/>
                  </a:schemeClr>
                </a:solidFill>
                <a:latin typeface="Times New Roman" panose="02020603050405020304" pitchFamily="18" charset="0"/>
                <a:cs typeface="Times New Roman" panose="02020603050405020304" pitchFamily="18" charset="0"/>
              </a:rPr>
              <a:t>yaymaq</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azadlığı</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daxildir</a:t>
            </a:r>
            <a:r>
              <a:rPr lang="az-Latn-AZ" dirty="0" smtClean="0">
                <a:solidFill>
                  <a:schemeClr val="accent1">
                    <a:lumMod val="75000"/>
                  </a:schemeClr>
                </a:solidFill>
                <a:latin typeface="Times New Roman" panose="02020603050405020304" pitchFamily="18" charset="0"/>
                <a:cs typeface="Times New Roman" panose="02020603050405020304" pitchFamily="18" charset="0"/>
              </a:rPr>
              <a:t>.</a:t>
            </a:r>
          </a:p>
          <a:p>
            <a:pPr algn="just" defTabSz="914400">
              <a:spcBef>
                <a:spcPct val="20000"/>
              </a:spcBef>
              <a:buClr>
                <a:schemeClr val="accent1"/>
              </a:buClr>
              <a:buSzPct val="100000"/>
            </a:pPr>
            <a:endParaRPr lang="az-Latn-AZ"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3524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06440" y="2194560"/>
            <a:ext cx="7880360" cy="3812901"/>
          </a:xfrm>
        </p:spPr>
        <p:txBody>
          <a:bodyPr>
            <a:normAutofit/>
          </a:bodyPr>
          <a:lstStyle/>
          <a:p>
            <a:pPr algn="just">
              <a:lnSpc>
                <a:spcPct val="80000"/>
              </a:lnSpc>
              <a:buFont typeface="Arial" charset="0"/>
              <a:buNone/>
            </a:pPr>
            <a:r>
              <a:rPr lang="cs-CZ" sz="1500" dirty="0">
                <a:latin typeface="Calibri" charset="0"/>
              </a:rPr>
              <a:t>	</a:t>
            </a:r>
          </a:p>
          <a:p>
            <a:pPr marL="0" indent="0" algn="just">
              <a:buNone/>
            </a:pPr>
            <a:endParaRPr lang="az-Latn-AZ" dirty="0" smtClean="0">
              <a:latin typeface="Times New Roman" panose="02020603050405020304" pitchFamily="18" charset="0"/>
              <a:cs typeface="Times New Roman" panose="02020603050405020304" pitchFamily="18" charset="0"/>
            </a:endParaRPr>
          </a:p>
          <a:p>
            <a:pPr marL="0" indent="0">
              <a:buNone/>
            </a:pPr>
            <a:r>
              <a:rPr lang="az-Latn-AZ" sz="2000" b="1" dirty="0" smtClean="0">
                <a:latin typeface="Times New Roman" panose="02020603050405020304" pitchFamily="18" charset="0"/>
                <a:cs typeface="Times New Roman" panose="02020603050405020304" pitchFamily="18" charset="0"/>
              </a:rPr>
              <a:t>AİHM, </a:t>
            </a:r>
            <a:r>
              <a:rPr lang="az-Latn-AZ" sz="2000" b="1" dirty="0" err="1" smtClean="0">
                <a:latin typeface="Times New Roman" panose="02020603050405020304" pitchFamily="18" charset="0"/>
                <a:cs typeface="Times New Roman" panose="02020603050405020304" pitchFamily="18" charset="0"/>
              </a:rPr>
              <a:t>Handyside</a:t>
            </a:r>
            <a:r>
              <a:rPr lang="az-Latn-AZ" sz="2000" b="1" dirty="0" smtClean="0">
                <a:latin typeface="Times New Roman" panose="02020603050405020304" pitchFamily="18" charset="0"/>
                <a:cs typeface="Times New Roman" panose="02020603050405020304" pitchFamily="18" charset="0"/>
              </a:rPr>
              <a:t> Birləşmiş Krallığa qarşı iş (07.12.1976):</a:t>
            </a:r>
          </a:p>
          <a:p>
            <a:pPr marL="0" indent="0" algn="just">
              <a:buNone/>
            </a:pPr>
            <a:endParaRPr lang="az-Latn-AZ"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az-Latn-AZ" dirty="0" smtClean="0">
                <a:solidFill>
                  <a:schemeClr val="accent1">
                    <a:lumMod val="75000"/>
                  </a:schemeClr>
                </a:solidFill>
                <a:latin typeface="Times New Roman" panose="02020603050405020304" pitchFamily="18" charset="0"/>
                <a:cs typeface="Times New Roman" panose="02020603050405020304" pitchFamily="18" charset="0"/>
              </a:rPr>
              <a:t>«İfadə </a:t>
            </a:r>
            <a:r>
              <a:rPr lang="az-Latn-AZ" dirty="0">
                <a:solidFill>
                  <a:schemeClr val="accent1">
                    <a:lumMod val="75000"/>
                  </a:schemeClr>
                </a:solidFill>
                <a:latin typeface="Times New Roman" panose="02020603050405020304" pitchFamily="18" charset="0"/>
                <a:cs typeface="Times New Roman" panose="02020603050405020304" pitchFamily="18" charset="0"/>
              </a:rPr>
              <a:t>azadlığı demokratik cəmiyyətin mühüm </a:t>
            </a:r>
            <a:r>
              <a:rPr lang="az-Latn-AZ" dirty="0" err="1">
                <a:solidFill>
                  <a:schemeClr val="accent1">
                    <a:lumMod val="75000"/>
                  </a:schemeClr>
                </a:solidFill>
                <a:latin typeface="Times New Roman" panose="02020603050405020304" pitchFamily="18" charset="0"/>
                <a:cs typeface="Times New Roman" panose="02020603050405020304" pitchFamily="18" charset="0"/>
              </a:rPr>
              <a:t>dayaqlarından</a:t>
            </a:r>
            <a:r>
              <a:rPr lang="az-Latn-AZ" dirty="0">
                <a:solidFill>
                  <a:schemeClr val="accent1">
                    <a:lumMod val="75000"/>
                  </a:schemeClr>
                </a:solidFill>
                <a:latin typeface="Times New Roman" panose="02020603050405020304" pitchFamily="18" charset="0"/>
                <a:cs typeface="Times New Roman" panose="02020603050405020304" pitchFamily="18" charset="0"/>
              </a:rPr>
              <a:t> birini, onun tərəqqisi və hər kəsin inkişafı üçün əsas şərtlərdən birini təşkil </a:t>
            </a:r>
            <a:r>
              <a:rPr lang="az-Latn-AZ" dirty="0" smtClean="0">
                <a:solidFill>
                  <a:schemeClr val="accent1">
                    <a:lumMod val="75000"/>
                  </a:schemeClr>
                </a:solidFill>
                <a:latin typeface="Times New Roman" panose="02020603050405020304" pitchFamily="18" charset="0"/>
                <a:cs typeface="Times New Roman" panose="02020603050405020304" pitchFamily="18" charset="0"/>
              </a:rPr>
              <a:t>edir».</a:t>
            </a:r>
          </a:p>
          <a:p>
            <a:pPr algn="just"/>
            <a:endParaRPr lang="az-Latn-AZ" dirty="0" smtClean="0">
              <a:latin typeface="Times New Roman" panose="02020603050405020304" pitchFamily="18" charset="0"/>
              <a:cs typeface="Times New Roman" panose="02020603050405020304" pitchFamily="18" charset="0"/>
            </a:endParaRPr>
          </a:p>
          <a:p>
            <a:pPr algn="just"/>
            <a:endParaRPr lang="az-Latn-AZ"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algn="just">
              <a:lnSpc>
                <a:spcPct val="80000"/>
              </a:lnSpc>
            </a:pPr>
            <a:endParaRPr lang="az-Latn-AZ" sz="1800" dirty="0" smtClean="0">
              <a:latin typeface="Times New Roman" panose="02020603050405020304" pitchFamily="18" charset="0"/>
              <a:cs typeface="Times New Roman" panose="02020603050405020304" pitchFamily="18" charset="0"/>
            </a:endParaRPr>
          </a:p>
          <a:p>
            <a:pPr algn="just">
              <a:lnSpc>
                <a:spcPct val="80000"/>
              </a:lnSpc>
            </a:pPr>
            <a:endParaRPr lang="en-US" sz="18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marL="0" indent="0" algn="just">
              <a:lnSpc>
                <a:spcPct val="80000"/>
              </a:lnSpc>
              <a:buNone/>
            </a:pPr>
            <a:endParaRPr lang="cs-CZ" sz="2000" dirty="0">
              <a:latin typeface="Calibri" charset="0"/>
            </a:endParaRPr>
          </a:p>
          <a:p>
            <a:pPr algn="just">
              <a:lnSpc>
                <a:spcPct val="80000"/>
              </a:lnSpc>
            </a:pPr>
            <a:endParaRPr lang="en-US" sz="1500" dirty="0">
              <a:latin typeface="Calibri" charset="0"/>
            </a:endParaRPr>
          </a:p>
          <a:p>
            <a:pPr algn="just">
              <a:lnSpc>
                <a:spcPct val="80000"/>
              </a:lnSpc>
            </a:pPr>
            <a:endParaRPr lang="en-US" sz="1500" dirty="0">
              <a:latin typeface="Calibri" charset="0"/>
            </a:endParaRPr>
          </a:p>
          <a:p>
            <a:pPr>
              <a:lnSpc>
                <a:spcPct val="80000"/>
              </a:lnSpc>
            </a:pPr>
            <a:endParaRPr lang="cs-CZ" sz="1500" dirty="0">
              <a:latin typeface="Calibri" charset="0"/>
            </a:endParaRPr>
          </a:p>
        </p:txBody>
      </p:sp>
      <p:sp>
        <p:nvSpPr>
          <p:cNvPr id="2" name="Nadpis 1"/>
          <p:cNvSpPr>
            <a:spLocks noGrp="1"/>
          </p:cNvSpPr>
          <p:nvPr>
            <p:ph type="title"/>
          </p:nvPr>
        </p:nvSpPr>
        <p:spPr/>
        <p:txBody>
          <a:bodyPr>
            <a:normAutofit fontScale="90000"/>
          </a:bodyPr>
          <a:lstStyle/>
          <a:p>
            <a:pPr marL="342900" indent="-342900">
              <a:spcBef>
                <a:spcPct val="20000"/>
              </a:spcBef>
            </a:pPr>
            <a:r>
              <a:rPr lang="cs-CZ" sz="2200" dirty="0">
                <a:solidFill>
                  <a:srgbClr val="000000"/>
                </a:solidFill>
                <a:latin typeface="Calibri" charset="0"/>
              </a:rPr>
              <a:t/>
            </a:r>
            <a:br>
              <a:rPr lang="cs-CZ" sz="2200" dirty="0">
                <a:solidFill>
                  <a:srgbClr val="000000"/>
                </a:solidFill>
                <a:latin typeface="Calibri" charset="0"/>
              </a:rPr>
            </a:br>
            <a:r>
              <a:rPr lang="cs-CZ" sz="2200" dirty="0">
                <a:solidFill>
                  <a:srgbClr val="000000"/>
                </a:solidFill>
                <a:latin typeface="Calibri" charset="0"/>
              </a:rPr>
              <a:t/>
            </a:r>
            <a:br>
              <a:rPr lang="cs-CZ" sz="2200" dirty="0">
                <a:solidFill>
                  <a:srgbClr val="000000"/>
                </a:solidFill>
                <a:latin typeface="Calibri" charset="0"/>
              </a:rPr>
            </a:br>
            <a:endParaRPr lang="cs-CZ" sz="6000" dirty="0">
              <a:latin typeface="Calibri" charset="0"/>
            </a:endParaRPr>
          </a:p>
        </p:txBody>
      </p:sp>
      <p:sp>
        <p:nvSpPr>
          <p:cNvPr id="5" name="Title 3"/>
          <p:cNvSpPr txBox="1">
            <a:spLocks/>
          </p:cNvSpPr>
          <p:nvPr/>
        </p:nvSpPr>
        <p:spPr>
          <a:xfrm>
            <a:off x="609600"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smtClean="0">
                <a:ln w="0"/>
                <a:solidFill>
                  <a:schemeClr val="bg1"/>
                </a:solidFill>
                <a:effectLst>
                  <a:reflection blurRad="12700" stA="50000" endPos="50000" dist="5000" dir="5400000" sy="-100000" rotWithShape="0"/>
                </a:effectLst>
                <a:latin typeface="Calibri" charset="0"/>
              </a:rPr>
              <a:t>fr</a:t>
            </a:r>
            <a:r>
              <a:rPr lang="az-Latn-AZ" sz="4000" b="1" cap="all" dirty="0" smtClean="0">
                <a:ln w="0"/>
                <a:solidFill>
                  <a:schemeClr val="bg1"/>
                </a:solidFill>
                <a:effectLst>
                  <a:reflection blurRad="12700" stA="50000" endPos="50000" dist="5000" dir="5400000" sy="-100000" rotWithShape="0"/>
                </a:effectLst>
                <a:latin typeface="Calibri" charset="0"/>
              </a:rPr>
              <a:t>ət Nİtqİ və İfadə AzadlIğI </a:t>
            </a:r>
            <a:r>
              <a:rPr lang="az-Latn-AZ" sz="4000" dirty="0" smtClean="0">
                <a:latin typeface="Times New Roman" panose="02020603050405020304" pitchFamily="18" charset="0"/>
                <a:cs typeface="Times New Roman" panose="02020603050405020304" pitchFamily="18" charset="0"/>
              </a:rPr>
              <a:t>(</a:t>
            </a:r>
            <a:r>
              <a:rPr lang="az-Latn-AZ" sz="4000" dirty="0" err="1" smtClean="0">
                <a:latin typeface="Times New Roman" panose="02020603050405020304" pitchFamily="18" charset="0"/>
                <a:cs typeface="Times New Roman" panose="02020603050405020304" pitchFamily="18" charset="0"/>
              </a:rPr>
              <a:t>iii</a:t>
            </a:r>
            <a:r>
              <a:rPr lang="az-Latn-AZ"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240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eepee12.files.wordpress.com/2014/03/hate-speech-is-not-f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920" y="2763520"/>
            <a:ext cx="6136639" cy="342392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338328"/>
            <a:ext cx="8229600" cy="1252728"/>
          </a:xfrm>
        </p:spPr>
        <p:txBody>
          <a:bodyPr>
            <a:normAutofit/>
          </a:bodyPr>
          <a:lstStyle/>
          <a:p>
            <a:r>
              <a:rPr lang="az-Latn-AZ" sz="4000" b="1" cap="all" dirty="0" smtClean="0">
                <a:ln w="0"/>
                <a:solidFill>
                  <a:schemeClr val="bg1"/>
                </a:solidFill>
                <a:effectLst>
                  <a:reflection blurRad="12700" stA="50000" endPos="50000" dist="5000" dir="5400000" sy="-100000" rotWithShape="0"/>
                </a:effectLst>
                <a:latin typeface="Calibri" charset="0"/>
              </a:rPr>
              <a:t>Nİ</a:t>
            </a:r>
            <a:r>
              <a:rPr lang="en-GB" sz="4000" b="1" cap="all" dirty="0">
                <a:ln w="0"/>
                <a:solidFill>
                  <a:schemeClr val="bg1"/>
                </a:solidFill>
                <a:effectLst>
                  <a:reflection blurRad="12700" stA="50000" endPos="50000" dist="5000" dir="5400000" sy="-100000" rotWithShape="0"/>
                </a:effectLst>
                <a:latin typeface="Calibri" charset="0"/>
              </a:rPr>
              <a:t>fr</a:t>
            </a:r>
            <a:r>
              <a:rPr lang="az-Latn-AZ" sz="4000" b="1" cap="all" dirty="0">
                <a:ln w="0"/>
                <a:solidFill>
                  <a:schemeClr val="bg1"/>
                </a:solidFill>
                <a:effectLst>
                  <a:reflection blurRad="12700" stA="50000" endPos="50000" dist="5000" dir="5400000" sy="-100000" rotWithShape="0"/>
                </a:effectLst>
                <a:latin typeface="Calibri" charset="0"/>
              </a:rPr>
              <a:t>ət Nİtqİ </a:t>
            </a:r>
            <a:r>
              <a:rPr lang="az-Latn-AZ" sz="4000" b="1" cap="all" dirty="0" err="1" smtClean="0">
                <a:ln w="0"/>
                <a:solidFill>
                  <a:schemeClr val="bg1"/>
                </a:solidFill>
                <a:effectLst>
                  <a:reflection blurRad="12700" stA="50000" endPos="50000" dist="5000" dir="5400000" sy="-100000" rotWithShape="0"/>
                </a:effectLst>
                <a:latin typeface="Calibri" charset="0"/>
              </a:rPr>
              <a:t>vS</a:t>
            </a:r>
            <a:r>
              <a:rPr lang="az-Latn-AZ" sz="4000" b="1" cap="all" dirty="0" smtClean="0">
                <a:ln w="0"/>
                <a:solidFill>
                  <a:schemeClr val="bg1"/>
                </a:solidFill>
                <a:effectLst>
                  <a:reflection blurRad="12700" stA="50000" endPos="50000" dist="5000" dir="5400000" sy="-100000" rotWithShape="0"/>
                </a:effectLst>
                <a:latin typeface="Calibri" charset="0"/>
              </a:rPr>
              <a:t>. </a:t>
            </a:r>
            <a:r>
              <a:rPr lang="az-Latn-AZ" sz="4000" b="1" cap="all" dirty="0">
                <a:ln w="0"/>
                <a:solidFill>
                  <a:schemeClr val="bg1"/>
                </a:solidFill>
                <a:effectLst>
                  <a:reflection blurRad="12700" stA="50000" endPos="50000" dist="5000" dir="5400000" sy="-100000" rotWithShape="0"/>
                </a:effectLst>
                <a:latin typeface="Calibri" charset="0"/>
              </a:rPr>
              <a:t>İfadə </a:t>
            </a:r>
            <a:r>
              <a:rPr lang="az-Latn-AZ" sz="4000" b="1" cap="all" dirty="0" smtClean="0">
                <a:ln w="0"/>
                <a:solidFill>
                  <a:schemeClr val="bg1"/>
                </a:solidFill>
                <a:effectLst>
                  <a:reflection blurRad="12700" stA="50000" endPos="50000" dist="5000" dir="5400000" sy="-100000" rotWithShape="0"/>
                </a:effectLst>
                <a:latin typeface="Calibri" charset="0"/>
              </a:rPr>
              <a:t>AzadlIğI</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8706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2069</Words>
  <Application>Microsoft Office PowerPoint</Application>
  <PresentationFormat>On-screen Show (4:3)</PresentationFormat>
  <Paragraphs>295</Paragraphs>
  <Slides>36</Slides>
  <Notes>15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Waveform</vt:lpstr>
      <vt:lpstr>PowerPoint Presentation</vt:lpstr>
      <vt:lpstr>PowerPoint Presentation</vt:lpstr>
      <vt:lpstr>Nİfrət Nİtqİ (i)</vt:lpstr>
      <vt:lpstr>Nİfrət Nİtqİ (ii)</vt:lpstr>
      <vt:lpstr>PowerPoint Presentation</vt:lpstr>
      <vt:lpstr>Nİfrət Nİtqİ və İfadə AzadlIğI (i)</vt:lpstr>
      <vt:lpstr>Nİfrət Nİtqİ və İfadə AzadlIğI (ii)</vt:lpstr>
      <vt:lpstr>  </vt:lpstr>
      <vt:lpstr>Nİfrət Nİtqİ vS. İfadə AzadlIğI</vt:lpstr>
      <vt:lpstr>Nİfrət Nİtqİ vS. İfadə AzadlIğI (i)</vt:lpstr>
      <vt:lpstr>Nİfrət Nİtqİ vs. İfadə AzadlIğI (ii)</vt:lpstr>
      <vt:lpstr>Nİfrət Nİtqİ vs. İfadə AzadlIğI (iii)</vt:lpstr>
      <vt:lpstr>PowerPoint Presentation</vt:lpstr>
      <vt:lpstr>PowerPoint Presentation</vt:lpstr>
      <vt:lpstr>PowerPoint Presentation</vt:lpstr>
      <vt:lpstr>PowerPoint Presentation</vt:lpstr>
      <vt:lpstr>    Konvensiyanın müdafiəsini istisna edən yanaşma </vt:lpstr>
      <vt:lpstr>  Konvensiyanın müdafiəsini istisna edən yanaşma </vt:lpstr>
      <vt:lpstr>Konvensiyanın müdafiəsinə məhdudiyyətlər müəyyən edən yanaşma </vt:lpstr>
      <vt:lpstr>Konvensiyanın müdafiəsinə məhdudiyyətlər müəyyən edən yanaşma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Nİfrət cİnayətİ (xii)</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Hate Speech in International Criminal Law</dc:title>
  <cp:lastModifiedBy>ROVSHANOVA Vafa</cp:lastModifiedBy>
  <cp:revision>107</cp:revision>
  <cp:lastPrinted>2015-10-07T08:37:24Z</cp:lastPrinted>
  <dcterms:modified xsi:type="dcterms:W3CDTF">2016-07-02T10:02:23Z</dcterms:modified>
</cp:coreProperties>
</file>