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19"/>
  </p:notesMasterIdLst>
  <p:sldIdLst>
    <p:sldId id="256" r:id="rId2"/>
    <p:sldId id="257" r:id="rId3"/>
    <p:sldId id="300" r:id="rId4"/>
    <p:sldId id="313" r:id="rId5"/>
    <p:sldId id="320" r:id="rId6"/>
    <p:sldId id="327" r:id="rId7"/>
    <p:sldId id="314" r:id="rId8"/>
    <p:sldId id="305" r:id="rId9"/>
    <p:sldId id="302" r:id="rId10"/>
    <p:sldId id="322" r:id="rId11"/>
    <p:sldId id="309" r:id="rId12"/>
    <p:sldId id="277" r:id="rId13"/>
    <p:sldId id="324" r:id="rId14"/>
    <p:sldId id="307" r:id="rId15"/>
    <p:sldId id="263" r:id="rId16"/>
    <p:sldId id="310" r:id="rId17"/>
    <p:sldId id="303"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88" autoAdjust="0"/>
    <p:restoredTop sz="93471" autoAdjust="0"/>
  </p:normalViewPr>
  <p:slideViewPr>
    <p:cSldViewPr>
      <p:cViewPr varScale="1">
        <p:scale>
          <a:sx n="105" d="100"/>
          <a:sy n="105" d="100"/>
        </p:scale>
        <p:origin x="-960" y="-96"/>
      </p:cViewPr>
      <p:guideLst>
        <p:guide orient="horz" pos="2160"/>
        <p:guide pos="2880"/>
      </p:guideLst>
    </p:cSldViewPr>
  </p:slideViewPr>
  <p:outlineViewPr>
    <p:cViewPr>
      <p:scale>
        <a:sx n="33" d="100"/>
        <a:sy n="33" d="100"/>
      </p:scale>
      <p:origin x="0" y="34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4F03BE-A008-42B9-A903-F5CD96657134}" type="datetimeFigureOut">
              <a:rPr lang="ru-RU"/>
              <a:pPr>
                <a:defRPr/>
              </a:pPr>
              <a:t>10.12.2016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59EF756-45D2-49EA-A04B-9F4CC7CC557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latin typeface="Times New Roman" pitchFamily="18" charset="0"/>
              <a:cs typeface="Times New Roman" pitchFamily="18" charset="0"/>
            </a:endParaRPr>
          </a:p>
        </p:txBody>
      </p:sp>
      <p:sp>
        <p:nvSpPr>
          <p:cNvPr id="23556" name="Номер слайда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9BB9EDFF-260A-4711-86B1-541926DBFB8F}" type="slidenum">
              <a:rPr lang="ru-RU" altLang="en-US" smtClean="0">
                <a:latin typeface="Calibri" pitchFamily="34" charset="0"/>
              </a:rPr>
              <a:pPr fontAlgn="base">
                <a:spcBef>
                  <a:spcPct val="0"/>
                </a:spcBef>
                <a:spcAft>
                  <a:spcPct val="0"/>
                </a:spcAft>
                <a:defRPr/>
              </a:pPr>
              <a:t>1</a:t>
            </a:fld>
            <a:endParaRPr lang="ru-RU"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AB5AB012-3F15-4365-ABFB-3A6F620FC9FC}" type="datetime1">
              <a:rPr lang="ru-RU"/>
              <a:pPr>
                <a:defRPr/>
              </a:pPr>
              <a:t>10.12.2016</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00543849-DBF2-4C83-BBD3-5FA01064431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1C830FD-60B9-4E21-AF6E-AC1F5C24E750}" type="datetime1">
              <a:rPr lang="ru-RU"/>
              <a:pPr>
                <a:defRPr/>
              </a:pPr>
              <a:t>10.12.2016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35B2AA34-FED3-4D71-9685-4BF52C6F3D8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38CA3F4-0546-44EF-95CE-3B5E1EC60D22}" type="datetime1">
              <a:rPr lang="ru-RU"/>
              <a:pPr>
                <a:defRPr/>
              </a:pPr>
              <a:t>10.12.2016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6CD5E5B-658A-4A4F-BF15-71A66F1819B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090CF1C-73B0-42E7-80EF-CC7D22AE51E6}" type="datetime1">
              <a:rPr lang="ru-RU"/>
              <a:pPr>
                <a:defRPr/>
              </a:pPr>
              <a:t>10.12.2016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37F7CEE-1BC2-4726-9132-AB46868568E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9F0761A6-3510-4383-8959-50F0BE7621A6}" type="datetime1">
              <a:rPr lang="ru-RU"/>
              <a:pPr>
                <a:defRPr/>
              </a:pPr>
              <a:t>10.12.2016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4ECFEF-971B-4F80-BFC7-D2FD7A7E04D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5DE6BEEF-CCA4-482A-B845-6C2F1B2400FD}" type="datetime1">
              <a:rPr lang="ru-RU"/>
              <a:pPr>
                <a:defRPr/>
              </a:pPr>
              <a:t>10.12.2016</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412CAAFE-02B6-46D9-B850-054081FE690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7ECB7772-C167-40DC-9BB0-B228D3260905}" type="datetime1">
              <a:rPr lang="ru-RU"/>
              <a:pPr>
                <a:defRPr/>
              </a:pPr>
              <a:t>10.12.2016</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7ECE1895-D29C-4710-A6BE-1CCFA1306DD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032037CA-E7B8-4707-9963-F60F8E4EFC7F}" type="datetime1">
              <a:rPr lang="ru-RU"/>
              <a:pPr>
                <a:defRPr/>
              </a:pPr>
              <a:t>10.12.2016</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034893B0-E035-466A-A19B-B65713DB4AF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D06C9C03-0B32-4494-AA32-D9BCE4C794B2}" type="datetime1">
              <a:rPr lang="ru-RU"/>
              <a:pPr>
                <a:defRPr/>
              </a:pPr>
              <a:t>10.12.2016</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023EFA41-8D04-481F-9C3A-5E9D5C9878B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EECF16FC-F895-4CBD-BC8A-3150DC0C9F75}" type="datetime1">
              <a:rPr lang="ru-RU"/>
              <a:pPr>
                <a:defRPr/>
              </a:pPr>
              <a:t>10.12.2016</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DFFFC8DB-4199-4E59-BD92-09EEEE21ACF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82E29650-A653-48AE-8B3B-2E3B96FAA36E}" type="datetime1">
              <a:rPr lang="ru-RU"/>
              <a:pPr>
                <a:defRPr/>
              </a:pPr>
              <a:t>10.12.2016</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D40D2752-89ED-4A5E-BD42-1D15E0A377F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altLang="en-US" smtClean="0"/>
              <a:t>Образец заголовка</a:t>
            </a:r>
            <a:endParaRPr lang="en-US" alt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en-US" alt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3931073-7B54-4738-9FBB-1E0A7E8585CF}" type="datetime1">
              <a:rPr lang="ru-RU"/>
              <a:pPr>
                <a:defRPr/>
              </a:pPr>
              <a:t>10.12.2016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547BDAD-0EA5-462C-8BA1-22B51C5BD2FF}"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15" r:id="rId1"/>
    <p:sldLayoutId id="2147483907" r:id="rId2"/>
    <p:sldLayoutId id="2147483916" r:id="rId3"/>
    <p:sldLayoutId id="2147483908" r:id="rId4"/>
    <p:sldLayoutId id="2147483909" r:id="rId5"/>
    <p:sldLayoutId id="2147483910" r:id="rId6"/>
    <p:sldLayoutId id="2147483911" r:id="rId7"/>
    <p:sldLayoutId id="2147483912" r:id="rId8"/>
    <p:sldLayoutId id="2147483917" r:id="rId9"/>
    <p:sldLayoutId id="2147483913" r:id="rId10"/>
    <p:sldLayoutId id="2147483914"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0"/>
            <a:ext cx="8458200" cy="208823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0000"/>
          </a:bodyPr>
          <a:lstStyle/>
          <a:p>
            <a:pPr eaLnBrk="1" fontAlgn="auto" hangingPunct="1">
              <a:spcAft>
                <a:spcPts val="0"/>
              </a:spcAft>
              <a:defRPr/>
            </a:pPr>
            <a:r>
              <a:rPr lang="az-Latn-AZ" sz="4900" dirty="0" smtClean="0"/>
              <a:t/>
            </a:r>
            <a:br>
              <a:rPr lang="az-Latn-AZ" sz="4900" dirty="0" smtClean="0"/>
            </a:br>
            <a:r>
              <a:rPr lang="az-Latn-AZ" sz="4900" dirty="0"/>
              <a:t/>
            </a:r>
            <a:br>
              <a:rPr lang="az-Latn-AZ" sz="4900" dirty="0"/>
            </a:br>
            <a:r>
              <a:rPr lang="az-Latn-AZ" sz="4900" dirty="0" smtClean="0"/>
              <a:t/>
            </a:r>
            <a:br>
              <a:rPr lang="az-Latn-AZ" sz="4900" dirty="0" smtClean="0"/>
            </a:br>
            <a:r>
              <a:rPr lang="az-Latn-AZ" sz="4900" dirty="0"/>
              <a:t/>
            </a:r>
            <a:br>
              <a:rPr lang="az-Latn-AZ" sz="4900" dirty="0"/>
            </a:br>
            <a:r>
              <a:rPr lang="az-Latn-AZ" sz="4900" dirty="0" smtClean="0"/>
              <a:t/>
            </a:r>
            <a:br>
              <a:rPr lang="az-Latn-AZ" sz="4900" dirty="0" smtClean="0"/>
            </a:br>
            <a:r>
              <a:rPr lang="az-Latn-AZ" sz="4900" dirty="0"/>
              <a:t/>
            </a:r>
            <a:br>
              <a:rPr lang="az-Latn-AZ" sz="4900" dirty="0"/>
            </a:br>
            <a:r>
              <a:rPr lang="az-Latn-AZ" sz="4900" dirty="0" smtClean="0"/>
              <a:t/>
            </a:r>
            <a:br>
              <a:rPr lang="az-Latn-AZ" sz="4900" dirty="0" smtClean="0"/>
            </a:br>
            <a:r>
              <a:rPr lang="az-Latn-AZ" sz="4900" dirty="0"/>
              <a:t/>
            </a:r>
            <a:br>
              <a:rPr lang="az-Latn-AZ" sz="4900" dirty="0"/>
            </a:br>
            <a:r>
              <a:rPr lang="az-Latn-AZ" sz="4900" dirty="0" smtClean="0"/>
              <a:t/>
            </a:r>
            <a:br>
              <a:rPr lang="az-Latn-AZ" sz="4900" dirty="0" smtClean="0"/>
            </a:br>
            <a:r>
              <a:rPr lang="az-Latn-AZ" sz="4900" dirty="0"/>
              <a:t/>
            </a:r>
            <a:br>
              <a:rPr lang="az-Latn-AZ" sz="4900" dirty="0"/>
            </a:br>
            <a:r>
              <a:rPr lang="az-Latn-AZ" sz="4900" dirty="0" smtClean="0"/>
              <a:t/>
            </a:r>
            <a:br>
              <a:rPr lang="az-Latn-AZ" sz="4900" dirty="0" smtClean="0"/>
            </a:br>
            <a:r>
              <a:rPr lang="en-US" sz="4900" dirty="0" smtClean="0"/>
              <a:t/>
            </a:r>
            <a:br>
              <a:rPr lang="en-US" sz="4900" dirty="0" smtClean="0"/>
            </a:br>
            <a:r>
              <a:rPr lang="en-US" sz="4900" dirty="0"/>
              <a:t/>
            </a:r>
            <a:br>
              <a:rPr lang="en-US" sz="4900" dirty="0"/>
            </a:br>
            <a:r>
              <a:rPr lang="en-US" sz="4900" dirty="0" smtClean="0"/>
              <a:t/>
            </a:r>
            <a:br>
              <a:rPr lang="en-US" sz="4900" dirty="0" smtClean="0"/>
            </a:br>
            <a:r>
              <a:rPr lang="en-US" sz="4900" dirty="0"/>
              <a:t/>
            </a:r>
            <a:br>
              <a:rPr lang="en-US" sz="4900" dirty="0"/>
            </a:br>
            <a:r>
              <a:rPr lang="en-US" sz="4000" dirty="0" err="1" smtClean="0">
                <a:solidFill>
                  <a:schemeClr val="bg1">
                    <a:lumMod val="95000"/>
                    <a:lumOff val="5000"/>
                  </a:schemeClr>
                </a:solidFill>
              </a:rPr>
              <a:t>Avropa</a:t>
            </a:r>
            <a:r>
              <a:rPr lang="en-US" sz="4000" dirty="0" smtClean="0">
                <a:solidFill>
                  <a:schemeClr val="bg1">
                    <a:lumMod val="95000"/>
                    <a:lumOff val="5000"/>
                  </a:schemeClr>
                </a:solidFill>
              </a:rPr>
              <a:t> </a:t>
            </a:r>
            <a:r>
              <a:rPr lang="az-Latn-AZ" sz="4000" dirty="0" err="1">
                <a:solidFill>
                  <a:schemeClr val="bg1">
                    <a:lumMod val="95000"/>
                    <a:lumOff val="5000"/>
                  </a:schemeClr>
                </a:solidFill>
              </a:rPr>
              <a:t>İ</a:t>
            </a:r>
            <a:r>
              <a:rPr lang="en-US" sz="4000" dirty="0" err="1" smtClean="0">
                <a:solidFill>
                  <a:schemeClr val="bg1">
                    <a:lumMod val="95000"/>
                    <a:lumOff val="5000"/>
                  </a:schemeClr>
                </a:solidFill>
              </a:rPr>
              <a:t>nsan</a:t>
            </a:r>
            <a:r>
              <a:rPr lang="en-US" sz="4000" dirty="0" smtClean="0">
                <a:solidFill>
                  <a:schemeClr val="bg1">
                    <a:lumMod val="95000"/>
                    <a:lumOff val="5000"/>
                  </a:schemeClr>
                </a:solidFill>
              </a:rPr>
              <a:t> H</a:t>
            </a:r>
            <a:r>
              <a:rPr lang="az-Latn-AZ" sz="4000" dirty="0" smtClean="0">
                <a:solidFill>
                  <a:schemeClr val="bg1">
                    <a:lumMod val="95000"/>
                    <a:lumOff val="5000"/>
                  </a:schemeClr>
                </a:solidFill>
              </a:rPr>
              <a:t>üquqları Konvensiyasına əsasən imicin və nüfuzun müdafiəsi</a:t>
            </a:r>
            <a:r>
              <a:rPr lang="az-Latn-AZ" dirty="0" smtClean="0"/>
              <a:t/>
            </a:r>
            <a:br>
              <a:rPr lang="az-Latn-AZ" dirty="0" smtClean="0"/>
            </a:br>
            <a:r>
              <a:rPr lang="en-US" sz="3300" dirty="0" smtClean="0"/>
              <a:t>Sadiq Ba</a:t>
            </a:r>
            <a:r>
              <a:rPr lang="az-Latn-AZ" sz="3300" dirty="0" smtClean="0"/>
              <a:t>ğırov</a:t>
            </a:r>
            <a:r>
              <a:rPr lang="en-US" sz="3300" dirty="0" smtClean="0"/>
              <a:t/>
            </a:r>
            <a:br>
              <a:rPr lang="en-US" sz="3300" dirty="0" smtClean="0"/>
            </a:br>
            <a:r>
              <a:rPr lang="en-US" sz="3300" dirty="0" smtClean="0">
                <a:solidFill>
                  <a:schemeClr val="bg1"/>
                </a:solidFill>
              </a:rPr>
              <a:t>2015</a:t>
            </a:r>
            <a:endParaRPr lang="ru-RU" sz="3300" dirty="0">
              <a:solidFill>
                <a:schemeClr val="bg1"/>
              </a:solidFill>
            </a:endParaRPr>
          </a:p>
        </p:txBody>
      </p:sp>
      <p:pic>
        <p:nvPicPr>
          <p:cNvPr id="5123" name="Рисунок 3" descr="reputation-management11.jpg"/>
          <p:cNvPicPr>
            <a:picLocks noChangeAspect="1"/>
          </p:cNvPicPr>
          <p:nvPr/>
        </p:nvPicPr>
        <p:blipFill>
          <a:blip r:embed="rId3"/>
          <a:srcRect/>
          <a:stretch>
            <a:fillRect/>
          </a:stretch>
        </p:blipFill>
        <p:spPr bwMode="auto">
          <a:xfrm>
            <a:off x="1835150" y="2503488"/>
            <a:ext cx="5857875" cy="3944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A22DB4D-A192-4F4F-8120-06C6A57B92E2}" type="slidenum">
              <a:rPr lang="ru-RU"/>
              <a:pPr>
                <a:defRPr/>
              </a:pPr>
              <a:t>10</a:t>
            </a:fld>
            <a:endParaRPr lang="ru-RU"/>
          </a:p>
        </p:txBody>
      </p:sp>
      <p:sp>
        <p:nvSpPr>
          <p:cNvPr id="3" name="Прямоугольник 2"/>
          <p:cNvSpPr>
            <a:spLocks noChangeArrowheads="1"/>
          </p:cNvSpPr>
          <p:nvPr/>
        </p:nvSpPr>
        <p:spPr bwMode="auto">
          <a:xfrm>
            <a:off x="0" y="142875"/>
            <a:ext cx="8715375" cy="6556375"/>
          </a:xfrm>
          <a:prstGeom prst="rect">
            <a:avLst/>
          </a:prstGeom>
          <a:noFill/>
          <a:ln w="9525">
            <a:noFill/>
            <a:miter lim="800000"/>
            <a:headEnd/>
            <a:tailEnd/>
          </a:ln>
        </p:spPr>
        <p:txBody>
          <a:bodyPr>
            <a:spAutoFit/>
          </a:bodyPr>
          <a:lstStyle/>
          <a:p>
            <a:pPr marL="806450" lvl="1" indent="-514350" algn="just">
              <a:buFontTx/>
              <a:buAutoNum type="arabicPeriod"/>
            </a:pPr>
            <a:endParaRPr lang="az-Latn-AZ" altLang="en-US" sz="2800">
              <a:latin typeface="Constantia" pitchFamily="18" charset="0"/>
              <a:cs typeface="Times New Roman" pitchFamily="18" charset="0"/>
            </a:endParaRPr>
          </a:p>
          <a:p>
            <a:pPr marL="806450" lvl="1" indent="-514350" algn="just">
              <a:buFontTx/>
              <a:buAutoNum type="arabicPeriod"/>
            </a:pPr>
            <a:endParaRPr lang="az-Latn-AZ" altLang="en-US" sz="2800">
              <a:latin typeface="Constantia" pitchFamily="18" charset="0"/>
              <a:cs typeface="Times New Roman" pitchFamily="18" charset="0"/>
            </a:endParaRPr>
          </a:p>
          <a:p>
            <a:pPr marL="806450" lvl="1" indent="-514350" algn="just"/>
            <a:r>
              <a:rPr lang="az-Latn-AZ" altLang="en-US" sz="2800">
                <a:latin typeface="Constantia" pitchFamily="18" charset="0"/>
                <a:cs typeface="Times New Roman" pitchFamily="18" charset="0"/>
              </a:rPr>
              <a:t>2. Bu azadlıqların həyata keçirilməsi milli təhlükəsizlik, ərazi bütövlüyü və ya ictimai asayiş maraqları naminə, iğtişaşın və ya cinayətin qarşısını almaq üçün, sağlamlığın, yaxud mənəviyyatın mühafizəsi üçün, </a:t>
            </a:r>
            <a:r>
              <a:rPr lang="az-Latn-AZ" altLang="en-US" sz="2800" b="1" i="1">
                <a:latin typeface="Constantia" pitchFamily="18" charset="0"/>
                <a:cs typeface="Times New Roman" pitchFamily="18" charset="0"/>
              </a:rPr>
              <a:t>digər şəxslərin nüfuzu və hüquqlarının müdafiəsi üçün </a:t>
            </a:r>
            <a:r>
              <a:rPr lang="az-Latn-AZ" altLang="en-US" sz="2800">
                <a:latin typeface="Constantia" pitchFamily="18" charset="0"/>
                <a:cs typeface="Times New Roman" pitchFamily="18" charset="0"/>
              </a:rPr>
              <a:t>gizli əldə edilmiş məlumatların açıqlanmasının qarşısını almaq üçün və ya </a:t>
            </a:r>
            <a:r>
              <a:rPr lang="az-Latn-AZ" altLang="en-US" sz="2800" b="1" i="1">
                <a:latin typeface="Constantia" pitchFamily="18" charset="0"/>
                <a:cs typeface="Times New Roman" pitchFamily="18" charset="0"/>
              </a:rPr>
              <a:t>ədalət mühakiməsinin nüfuz və qərəzsizliyini təmin etmək </a:t>
            </a:r>
            <a:r>
              <a:rPr lang="az-Latn-AZ" altLang="en-US" sz="2800">
                <a:latin typeface="Constantia" pitchFamily="18" charset="0"/>
                <a:cs typeface="Times New Roman" pitchFamily="18" charset="0"/>
              </a:rPr>
              <a:t>üçün qanunla nəzərdə tutulmuş və demokratik cəmiyyətdə zəruri olan müəyyən formallıqlara, şərtlərə, məhdudiyyətlərə və ya sanksiyalara məruz qala bilər.</a:t>
            </a:r>
            <a:endParaRPr lang="ru-RU" altLang="en-US" sz="280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413"/>
            <a:ext cx="8229600" cy="5305425"/>
          </a:xfrm>
        </p:spPr>
        <p:txBody>
          <a:bodyPr>
            <a:normAutofit/>
          </a:bodyPr>
          <a:lstStyle/>
          <a:p>
            <a:pPr marL="274320" indent="-274320" algn="ctr" eaLnBrk="1" fontAlgn="auto" hangingPunct="1">
              <a:spcAft>
                <a:spcPts val="0"/>
              </a:spcAft>
              <a:buClr>
                <a:schemeClr val="accent3"/>
              </a:buClr>
              <a:buFont typeface="Wingdings 2"/>
              <a:buNone/>
              <a:defRPr/>
            </a:pPr>
            <a:r>
              <a:rPr lang="az-Latn-AZ" sz="3200" b="1" i="1" dirty="0"/>
              <a:t>Nüfuz hüququnun avtonom hüquq statusu əldə etməsinin tarixi </a:t>
            </a:r>
            <a:endParaRPr lang="az-Latn-AZ" sz="3200" b="1" i="1" dirty="0" smtClean="0"/>
          </a:p>
          <a:p>
            <a:pPr marL="109728" indent="0" eaLnBrk="1" fontAlgn="auto" hangingPunct="1">
              <a:spcAft>
                <a:spcPts val="0"/>
              </a:spcAft>
              <a:buClr>
                <a:schemeClr val="accent3"/>
              </a:buClr>
              <a:buFont typeface="Wingdings 2"/>
              <a:buNone/>
              <a:defRPr/>
            </a:pPr>
            <a:endParaRPr lang="az-Latn-AZ" i="1" dirty="0" smtClean="0"/>
          </a:p>
          <a:p>
            <a:pPr marL="109728" indent="0" eaLnBrk="1" fontAlgn="auto" hangingPunct="1">
              <a:spcAft>
                <a:spcPts val="0"/>
              </a:spcAft>
              <a:buClr>
                <a:schemeClr val="accent3"/>
              </a:buClr>
              <a:buFont typeface="Wingdings 2"/>
              <a:buNone/>
              <a:defRPr/>
            </a:pPr>
            <a:r>
              <a:rPr lang="az-Latn-AZ" i="1" dirty="0"/>
              <a:t>Chauvy v France (2004)</a:t>
            </a:r>
            <a:endParaRPr lang="en-US" i="1" dirty="0"/>
          </a:p>
          <a:p>
            <a:pPr marL="109728" indent="0" eaLnBrk="1" fontAlgn="auto" hangingPunct="1">
              <a:spcAft>
                <a:spcPts val="0"/>
              </a:spcAft>
              <a:buClr>
                <a:schemeClr val="accent3"/>
              </a:buClr>
              <a:buFont typeface="Wingdings 2"/>
              <a:buNone/>
              <a:defRPr/>
            </a:pPr>
            <a:r>
              <a:rPr lang="az-Latn-AZ" i="1" dirty="0" smtClean="0"/>
              <a:t>Cumpana </a:t>
            </a:r>
            <a:r>
              <a:rPr lang="az-Latn-AZ" i="1" dirty="0"/>
              <a:t>and Mazare v. Romania (2004</a:t>
            </a:r>
            <a:r>
              <a:rPr lang="az-Latn-AZ" i="1" dirty="0" smtClean="0"/>
              <a:t>)</a:t>
            </a:r>
            <a:endParaRPr lang="en-US" i="1" dirty="0" smtClean="0"/>
          </a:p>
          <a:p>
            <a:pPr marL="109728" indent="0" eaLnBrk="1" fontAlgn="auto" hangingPunct="1">
              <a:spcAft>
                <a:spcPts val="0"/>
              </a:spcAft>
              <a:buClr>
                <a:schemeClr val="accent3"/>
              </a:buClr>
              <a:buFont typeface="Wingdings 2"/>
              <a:buNone/>
              <a:defRPr/>
            </a:pPr>
            <a:r>
              <a:rPr lang="en-US" i="1" dirty="0" smtClean="0"/>
              <a:t>White </a:t>
            </a:r>
            <a:r>
              <a:rPr lang="en-US" i="1" dirty="0"/>
              <a:t>v </a:t>
            </a:r>
            <a:r>
              <a:rPr lang="en-US" i="1" dirty="0" err="1"/>
              <a:t>Sweeden</a:t>
            </a:r>
            <a:r>
              <a:rPr lang="en-US" i="1" dirty="0"/>
              <a:t> (</a:t>
            </a:r>
            <a:r>
              <a:rPr lang="en-US" i="1" dirty="0" smtClean="0"/>
              <a:t>200</a:t>
            </a:r>
            <a:r>
              <a:rPr lang="az-Latn-AZ" i="1" dirty="0" smtClean="0"/>
              <a:t>6</a:t>
            </a:r>
            <a:r>
              <a:rPr lang="en-US" i="1" dirty="0" smtClean="0"/>
              <a:t>) </a:t>
            </a:r>
          </a:p>
          <a:p>
            <a:pPr marL="109728" indent="0" eaLnBrk="1" fontAlgn="auto" hangingPunct="1">
              <a:spcAft>
                <a:spcPts val="0"/>
              </a:spcAft>
              <a:buClr>
                <a:schemeClr val="accent3"/>
              </a:buClr>
              <a:buFont typeface="Wingdings 2"/>
              <a:buNone/>
              <a:defRPr/>
            </a:pPr>
            <a:r>
              <a:rPr lang="en-US" i="1" dirty="0"/>
              <a:t>Pfeifer v Austria (200</a:t>
            </a:r>
            <a:r>
              <a:rPr lang="az-Latn-AZ" i="1" dirty="0"/>
              <a:t>7</a:t>
            </a:r>
            <a:r>
              <a:rPr lang="en-US" i="1" dirty="0"/>
              <a:t>)</a:t>
            </a:r>
          </a:p>
          <a:p>
            <a:pPr marL="109728" indent="0" eaLnBrk="1" fontAlgn="auto" hangingPunct="1">
              <a:spcAft>
                <a:spcPts val="0"/>
              </a:spcAft>
              <a:buClr>
                <a:schemeClr val="accent3"/>
              </a:buClr>
              <a:buFont typeface="Wingdings 2"/>
              <a:buNone/>
              <a:defRPr/>
            </a:pPr>
            <a:r>
              <a:rPr lang="en-US" i="1" dirty="0" smtClean="0"/>
              <a:t>Lindon </a:t>
            </a:r>
            <a:r>
              <a:rPr lang="en-US" i="1" dirty="0"/>
              <a:t>v </a:t>
            </a:r>
            <a:r>
              <a:rPr lang="en-US" i="1" dirty="0" smtClean="0"/>
              <a:t>France (2008)</a:t>
            </a:r>
            <a:r>
              <a:rPr lang="az-Latn-AZ" i="1" dirty="0"/>
              <a:t/>
            </a:r>
            <a:br>
              <a:rPr lang="az-Latn-AZ" i="1" dirty="0"/>
            </a:br>
            <a:r>
              <a:rPr lang="en-US" i="1" dirty="0" err="1" smtClean="0"/>
              <a:t>Karako</a:t>
            </a:r>
            <a:r>
              <a:rPr lang="en-US" i="1" dirty="0" smtClean="0"/>
              <a:t> v Hungary (2009)</a:t>
            </a:r>
          </a:p>
          <a:p>
            <a:pPr marL="109728" indent="0" eaLnBrk="1" fontAlgn="auto" hangingPunct="1">
              <a:spcAft>
                <a:spcPts val="0"/>
              </a:spcAft>
              <a:buClr>
                <a:schemeClr val="accent3"/>
              </a:buClr>
              <a:buFont typeface="Wingdings 2"/>
              <a:buNone/>
              <a:defRPr/>
            </a:pPr>
            <a:r>
              <a:rPr lang="en-US" i="1" dirty="0" smtClean="0"/>
              <a:t>Polanco Torres v Spain (2010)</a:t>
            </a:r>
            <a:endParaRPr lang="az-Latn-AZ" dirty="0" smtClean="0"/>
          </a:p>
        </p:txBody>
      </p:sp>
      <p:sp>
        <p:nvSpPr>
          <p:cNvPr id="4" name="Slide Number Placeholder 3"/>
          <p:cNvSpPr>
            <a:spLocks noGrp="1"/>
          </p:cNvSpPr>
          <p:nvPr>
            <p:ph type="sldNum" sz="quarter" idx="12"/>
          </p:nvPr>
        </p:nvSpPr>
        <p:spPr/>
        <p:txBody>
          <a:bodyPr/>
          <a:lstStyle/>
          <a:p>
            <a:pPr>
              <a:defRPr/>
            </a:pPr>
            <a:fld id="{BFE7F1DF-3B78-41EB-8C1F-8A2E93234007}" type="slidenum">
              <a:rPr lang="ru-RU"/>
              <a:pPr>
                <a:defRPr/>
              </a:pPr>
              <a:t>11</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85750"/>
            <a:ext cx="8229600" cy="1500188"/>
          </a:xfrm>
        </p:spPr>
        <p:txBody>
          <a:bodyPr>
            <a:normAutofit fontScale="90000"/>
          </a:bodyPr>
          <a:lstStyle/>
          <a:p>
            <a:pPr algn="ctr" eaLnBrk="1" fontAlgn="auto" hangingPunct="1">
              <a:spcAft>
                <a:spcPts val="0"/>
              </a:spcAft>
              <a:defRPr/>
            </a:pPr>
            <a:r>
              <a:rPr lang="az-Latn-AZ" sz="3200" b="1" i="1" dirty="0" smtClean="0">
                <a:latin typeface="+mn-lt"/>
              </a:rPr>
              <a:t/>
            </a:r>
            <a:br>
              <a:rPr lang="az-Latn-AZ" sz="3200" b="1" i="1" dirty="0" smtClean="0">
                <a:latin typeface="+mn-lt"/>
              </a:rPr>
            </a:br>
            <a:r>
              <a:rPr lang="az-Latn-AZ" sz="3200" b="1" i="1" dirty="0" smtClean="0">
                <a:latin typeface="+mn-lt"/>
              </a:rPr>
              <a:t/>
            </a:r>
            <a:br>
              <a:rPr lang="az-Latn-AZ" sz="3200" b="1" i="1" dirty="0" smtClean="0">
                <a:latin typeface="+mn-lt"/>
              </a:rPr>
            </a:br>
            <a:r>
              <a:rPr lang="az-Latn-AZ" sz="3200" b="1" i="1" dirty="0" smtClean="0">
                <a:latin typeface="+mn-lt"/>
              </a:rPr>
              <a:t/>
            </a:r>
            <a:br>
              <a:rPr lang="az-Latn-AZ" sz="3200" b="1" i="1" dirty="0" smtClean="0">
                <a:latin typeface="+mn-lt"/>
              </a:rPr>
            </a:br>
            <a:r>
              <a:rPr lang="az-Latn-AZ" sz="3600" b="1" i="1" dirty="0" smtClean="0">
                <a:latin typeface="+mn-lt"/>
              </a:rPr>
              <a:t>Nüfuz hüququnun pozulmasının araşdırılması </a:t>
            </a:r>
            <a:r>
              <a:rPr lang="az-Latn-AZ" sz="3200" b="1" i="1" dirty="0" smtClean="0">
                <a:latin typeface="+mn-lt"/>
              </a:rPr>
              <a:t/>
            </a:r>
            <a:br>
              <a:rPr lang="az-Latn-AZ" sz="3200" b="1" i="1" dirty="0" smtClean="0">
                <a:latin typeface="+mn-lt"/>
              </a:rPr>
            </a:br>
            <a:endParaRPr lang="ru-RU" sz="3200" b="1" i="1" dirty="0">
              <a:latin typeface="+mn-lt"/>
            </a:endParaRPr>
          </a:p>
        </p:txBody>
      </p:sp>
      <p:sp>
        <p:nvSpPr>
          <p:cNvPr id="3" name="Содержимое 2"/>
          <p:cNvSpPr>
            <a:spLocks noGrp="1"/>
          </p:cNvSpPr>
          <p:nvPr>
            <p:ph idx="1"/>
          </p:nvPr>
        </p:nvSpPr>
        <p:spPr/>
        <p:txBody>
          <a:bodyPr>
            <a:normAutofit fontScale="70000" lnSpcReduction="20000"/>
          </a:bodyPr>
          <a:lstStyle/>
          <a:p>
            <a:pPr marL="274320" indent="-274320" algn="ctr" eaLnBrk="1" fontAlgn="auto" hangingPunct="1">
              <a:spcAft>
                <a:spcPts val="0"/>
              </a:spcAft>
              <a:buClr>
                <a:schemeClr val="accent3"/>
              </a:buClr>
              <a:buFont typeface="Wingdings 2"/>
              <a:buNone/>
              <a:defRPr/>
            </a:pPr>
            <a:r>
              <a:rPr lang="az-Latn-AZ" sz="4500" b="1" i="1" dirty="0" smtClean="0"/>
              <a:t>Milli məhkəmələrin tətbiq etdiyi test</a:t>
            </a:r>
          </a:p>
          <a:p>
            <a:pPr marL="274320" indent="-274320" eaLnBrk="1" fontAlgn="auto" hangingPunct="1">
              <a:spcAft>
                <a:spcPts val="0"/>
              </a:spcAft>
              <a:buClr>
                <a:schemeClr val="accent3"/>
              </a:buClr>
              <a:buFont typeface="Wingdings 2"/>
              <a:buNone/>
              <a:defRPr/>
            </a:pPr>
            <a:endParaRPr lang="az-Latn-AZ" sz="3600" b="1" i="1" dirty="0" smtClean="0"/>
          </a:p>
          <a:p>
            <a:pPr marL="274320" indent="-274320" algn="just" eaLnBrk="1" fontAlgn="auto" hangingPunct="1">
              <a:spcAft>
                <a:spcPts val="0"/>
              </a:spcAft>
              <a:buClr>
                <a:schemeClr val="accent3"/>
              </a:buClr>
              <a:buFont typeface="Wingdings 2"/>
              <a:buNone/>
              <a:defRPr/>
            </a:pPr>
            <a:r>
              <a:rPr lang="az-Latn-AZ" sz="3600" dirty="0" smtClean="0"/>
              <a:t>	Ali Məhkəmə Plenumunun  14 </a:t>
            </a:r>
            <a:r>
              <a:rPr lang="az-Latn-AZ" sz="3600" dirty="0"/>
              <a:t>may 1999-cu </a:t>
            </a:r>
            <a:r>
              <a:rPr lang="az-Latn-AZ" sz="3600" dirty="0" smtClean="0"/>
              <a:t>il tarixli Qərarına görə</a:t>
            </a:r>
            <a:r>
              <a:rPr lang="az-Latn-AZ" sz="3600" b="1" i="1" dirty="0" smtClean="0"/>
              <a:t> </a:t>
            </a:r>
            <a:r>
              <a:rPr lang="az-Latn-AZ" sz="3600" dirty="0" smtClean="0"/>
              <a:t>məhkəmələr </a:t>
            </a:r>
            <a:r>
              <a:rPr lang="az-Latn-AZ" sz="3600" dirty="0"/>
              <a:t>şərəf və ləyaqətin müdafiəsi barədə işlərə baxarkən üç halı </a:t>
            </a:r>
            <a:r>
              <a:rPr lang="az-Latn-AZ" sz="3600" dirty="0" smtClean="0"/>
              <a:t>aydınlaşdırmalıdır : </a:t>
            </a:r>
            <a:endParaRPr lang="en-US" sz="3600" dirty="0"/>
          </a:p>
          <a:p>
            <a:pPr marL="109728" indent="0" eaLnBrk="1" fontAlgn="auto" hangingPunct="1">
              <a:spcAft>
                <a:spcPts val="0"/>
              </a:spcAft>
              <a:buClr>
                <a:schemeClr val="accent3"/>
              </a:buClr>
              <a:buFont typeface="Wingdings 2"/>
              <a:buNone/>
              <a:defRPr/>
            </a:pPr>
            <a:endParaRPr lang="en-US" sz="3600" dirty="0"/>
          </a:p>
          <a:p>
            <a:pPr marL="274320" indent="-274320" eaLnBrk="1" fontAlgn="auto" hangingPunct="1">
              <a:spcAft>
                <a:spcPts val="0"/>
              </a:spcAft>
              <a:buClr>
                <a:schemeClr val="accent3"/>
              </a:buClr>
              <a:buFont typeface="Wingdings 2"/>
              <a:buChar char=""/>
              <a:defRPr/>
            </a:pPr>
            <a:r>
              <a:rPr lang="az-Latn-AZ" sz="4300" dirty="0"/>
              <a:t>Məlumatın vətəndaşların və təşkilatların şərəf və ləyaqətini </a:t>
            </a:r>
            <a:r>
              <a:rPr lang="az-Latn-AZ" sz="4300" dirty="0" smtClean="0"/>
              <a:t>ləkələməsi;</a:t>
            </a:r>
            <a:endParaRPr lang="en-US" sz="4300" dirty="0"/>
          </a:p>
          <a:p>
            <a:pPr marL="274320" indent="-274320" eaLnBrk="1" fontAlgn="auto" hangingPunct="1">
              <a:spcAft>
                <a:spcPts val="0"/>
              </a:spcAft>
              <a:buClr>
                <a:schemeClr val="accent3"/>
              </a:buClr>
              <a:buFont typeface="Wingdings 2"/>
              <a:buChar char=""/>
              <a:defRPr/>
            </a:pPr>
            <a:r>
              <a:rPr lang="az-Latn-AZ" sz="4300" dirty="0"/>
              <a:t>Həmin məlumatların doğru olmaması; </a:t>
            </a:r>
            <a:endParaRPr lang="en-US" sz="4300" dirty="0"/>
          </a:p>
          <a:p>
            <a:pPr marL="274320" indent="-274320" eaLnBrk="1" fontAlgn="auto" hangingPunct="1">
              <a:spcAft>
                <a:spcPts val="0"/>
              </a:spcAft>
              <a:buClr>
                <a:schemeClr val="accent3"/>
              </a:buClr>
              <a:buFont typeface="Wingdings 2"/>
              <a:buChar char=""/>
              <a:defRPr/>
            </a:pPr>
            <a:r>
              <a:rPr lang="az-Latn-AZ" sz="4300" dirty="0"/>
              <a:t>Bu məlumatların yayılması.</a:t>
            </a:r>
            <a:endParaRPr lang="en-US" sz="4300" dirty="0"/>
          </a:p>
          <a:p>
            <a:pPr marL="109728" indent="0" eaLnBrk="1" fontAlgn="auto" hangingPunct="1">
              <a:spcAft>
                <a:spcPts val="0"/>
              </a:spcAft>
              <a:buClr>
                <a:schemeClr val="accent3"/>
              </a:buClr>
              <a:buFont typeface="Wingdings 2"/>
              <a:buNone/>
              <a:defRPr/>
            </a:pPr>
            <a:endParaRPr lang="en-US" sz="3600" dirty="0"/>
          </a:p>
          <a:p>
            <a:pPr marL="274320" indent="-274320" eaLnBrk="1" fontAlgn="auto" hangingPunct="1">
              <a:spcAft>
                <a:spcPts val="0"/>
              </a:spcAft>
              <a:buClr>
                <a:schemeClr val="accent3"/>
              </a:buClr>
              <a:buFont typeface="Wingdings 2"/>
              <a:buNone/>
              <a:defRPr/>
            </a:pPr>
            <a:endParaRPr lang="az-Latn-AZ" sz="3600" dirty="0"/>
          </a:p>
          <a:p>
            <a:pPr marL="274320" indent="-274320" eaLnBrk="1" fontAlgn="auto" hangingPunct="1">
              <a:spcAft>
                <a:spcPts val="0"/>
              </a:spcAft>
              <a:buClr>
                <a:schemeClr val="accent3"/>
              </a:buClr>
              <a:buFont typeface="Wingdings 2"/>
              <a:buNone/>
              <a:defRPr/>
            </a:pPr>
            <a:endParaRPr lang="az-Latn-AZ" sz="3600" b="1" dirty="0"/>
          </a:p>
        </p:txBody>
      </p:sp>
      <p:sp>
        <p:nvSpPr>
          <p:cNvPr id="4" name="Номер слайда 3"/>
          <p:cNvSpPr>
            <a:spLocks noGrp="1"/>
          </p:cNvSpPr>
          <p:nvPr>
            <p:ph type="sldNum" sz="quarter" idx="12"/>
          </p:nvPr>
        </p:nvSpPr>
        <p:spPr/>
        <p:txBody>
          <a:bodyPr>
            <a:normAutofit/>
          </a:bodyPr>
          <a:lstStyle/>
          <a:p>
            <a:pPr>
              <a:defRPr/>
            </a:pPr>
            <a:fld id="{D9E13753-1DD1-4E83-A980-A33261F2229B}" type="slidenum">
              <a:rPr lang="ru-RU"/>
              <a:pPr>
                <a:defRPr/>
              </a:pPr>
              <a:t>12</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704850"/>
            <a:ext cx="8186737" cy="1509713"/>
          </a:xfrm>
        </p:spPr>
        <p:txBody>
          <a:bodyPr>
            <a:normAutofit fontScale="90000"/>
          </a:bodyPr>
          <a:lstStyle/>
          <a:p>
            <a:pPr algn="ctr" eaLnBrk="1" fontAlgn="auto" hangingPunct="1">
              <a:spcAft>
                <a:spcPts val="0"/>
              </a:spcAft>
              <a:defRPr/>
            </a:pPr>
            <a:r>
              <a:rPr lang="ru-RU" dirty="0" smtClean="0"/>
              <a:t/>
            </a:r>
            <a:br>
              <a:rPr lang="ru-RU" dirty="0" smtClean="0"/>
            </a:br>
            <a:r>
              <a:rPr lang="az-Latn-AZ" sz="3600" b="1" i="1" dirty="0" smtClean="0">
                <a:latin typeface="+mn-lt"/>
              </a:rPr>
              <a:t>Nüfuz hüququnun pozulmasının araşdırılmasında Avropa Məhkəməsinin tətbiq etdiyi test</a:t>
            </a:r>
            <a:endParaRPr lang="ru-RU" sz="3600" b="1" i="1" dirty="0">
              <a:latin typeface="+mn-lt"/>
            </a:endParaRPr>
          </a:p>
        </p:txBody>
      </p:sp>
      <p:sp>
        <p:nvSpPr>
          <p:cNvPr id="3" name="Содержимое 2"/>
          <p:cNvSpPr>
            <a:spLocks noGrp="1"/>
          </p:cNvSpPr>
          <p:nvPr>
            <p:ph idx="1"/>
          </p:nvPr>
        </p:nvSpPr>
        <p:spPr>
          <a:xfrm>
            <a:off x="785813" y="2428875"/>
            <a:ext cx="7900987" cy="3895725"/>
          </a:xfrm>
        </p:spPr>
        <p:txBody>
          <a:bodyPr>
            <a:normAutofit fontScale="92500" lnSpcReduction="20000"/>
          </a:bodyPr>
          <a:lstStyle/>
          <a:p>
            <a:pPr marL="514350" indent="-514350" eaLnBrk="1" fontAlgn="auto" hangingPunct="1">
              <a:spcAft>
                <a:spcPts val="0"/>
              </a:spcAft>
              <a:buClr>
                <a:schemeClr val="accent3"/>
              </a:buClr>
              <a:buFont typeface="Wingdings 2"/>
              <a:buNone/>
              <a:defRPr/>
            </a:pPr>
            <a:r>
              <a:rPr lang="az-Latn-AZ" sz="3200" dirty="0" smtClean="0"/>
              <a:t>1. Nüfuz hüququna müdaxilə varmı?</a:t>
            </a:r>
          </a:p>
          <a:p>
            <a:pPr marL="514350" indent="-514350" eaLnBrk="1" fontAlgn="auto" hangingPunct="1">
              <a:spcAft>
                <a:spcPts val="0"/>
              </a:spcAft>
              <a:buClr>
                <a:schemeClr val="accent3"/>
              </a:buClr>
              <a:buFont typeface="Wingdings 2"/>
              <a:buNone/>
              <a:defRPr/>
            </a:pPr>
            <a:endParaRPr lang="ru-RU" sz="3200" dirty="0" smtClean="0"/>
          </a:p>
          <a:p>
            <a:pPr marL="274320" indent="-274320" eaLnBrk="1" fontAlgn="auto" hangingPunct="1">
              <a:spcAft>
                <a:spcPts val="0"/>
              </a:spcAft>
              <a:buClr>
                <a:schemeClr val="accent3"/>
              </a:buClr>
              <a:buFont typeface="Wingdings 2"/>
              <a:buChar char=""/>
              <a:defRPr/>
            </a:pPr>
            <a:r>
              <a:rPr lang="az-Latn-AZ" sz="3000" i="1" dirty="0" smtClean="0"/>
              <a:t>Məlumatlar ləkələyicidirmi?</a:t>
            </a:r>
          </a:p>
          <a:p>
            <a:pPr marL="274320" indent="-274320" eaLnBrk="1" fontAlgn="auto" hangingPunct="1">
              <a:spcAft>
                <a:spcPts val="0"/>
              </a:spcAft>
              <a:buClr>
                <a:schemeClr val="accent3"/>
              </a:buClr>
              <a:buFont typeface="Wingdings 2"/>
              <a:buChar char=""/>
              <a:defRPr/>
            </a:pPr>
            <a:r>
              <a:rPr lang="az-Latn-AZ" sz="3000" i="1" dirty="0" smtClean="0"/>
              <a:t>Məlumatlar həqiqətə uyğundurmu və milli məhkəmələr bu hissədə lazımı araşdırma aparmışdırmı? Fakt, yoxsa rəy məsələsinin </a:t>
            </a:r>
          </a:p>
          <a:p>
            <a:pPr marL="274320" indent="-274320" eaLnBrk="1" fontAlgn="auto" hangingPunct="1">
              <a:spcAft>
                <a:spcPts val="0"/>
              </a:spcAft>
              <a:buClr>
                <a:schemeClr val="accent3"/>
              </a:buClr>
              <a:buFont typeface="Wingdings 2"/>
              <a:buChar char=""/>
              <a:defRPr/>
            </a:pPr>
            <a:r>
              <a:rPr lang="az-Latn-AZ" sz="3000" i="1" dirty="0"/>
              <a:t>Məlumat yayılmışdırmı? (bəzi </a:t>
            </a:r>
            <a:r>
              <a:rPr lang="az-Latn-AZ" sz="3000" i="1" dirty="0" smtClean="0"/>
              <a:t>işlərdə məlumatın yayılması əhəmiyyət kəsb etməyib. Məs</a:t>
            </a:r>
            <a:r>
              <a:rPr lang="az-Latn-AZ" sz="3000" i="1" dirty="0"/>
              <a:t>. Cəmaləddin Türkiyyə qarşı iş</a:t>
            </a:r>
            <a:r>
              <a:rPr lang="az-Latn-AZ" sz="3000" dirty="0"/>
              <a:t>)</a:t>
            </a:r>
            <a:endParaRPr lang="ru-RU" sz="3000" dirty="0"/>
          </a:p>
          <a:p>
            <a:pPr marL="274320" indent="-274320" eaLnBrk="1" fontAlgn="auto" hangingPunct="1">
              <a:spcAft>
                <a:spcPts val="0"/>
              </a:spcAft>
              <a:buClr>
                <a:schemeClr val="accent3"/>
              </a:buClr>
              <a:buFont typeface="Wingdings 2"/>
              <a:buChar char=""/>
              <a:defRPr/>
            </a:pPr>
            <a:endParaRPr lang="ru-RU" dirty="0" smtClean="0"/>
          </a:p>
          <a:p>
            <a:pPr marL="274320" indent="-274320" eaLnBrk="1" fontAlgn="auto" hangingPunct="1">
              <a:spcAft>
                <a:spcPts val="0"/>
              </a:spcAft>
              <a:buClr>
                <a:schemeClr val="accent3"/>
              </a:buClr>
              <a:buFont typeface="Wingdings 2"/>
              <a:buChar char=""/>
              <a:defRPr/>
            </a:pPr>
            <a:endParaRPr lang="ru-RU" dirty="0"/>
          </a:p>
        </p:txBody>
      </p:sp>
      <p:sp>
        <p:nvSpPr>
          <p:cNvPr id="4" name="Номер слайда 3"/>
          <p:cNvSpPr>
            <a:spLocks noGrp="1"/>
          </p:cNvSpPr>
          <p:nvPr>
            <p:ph type="sldNum" sz="quarter" idx="12"/>
          </p:nvPr>
        </p:nvSpPr>
        <p:spPr/>
        <p:txBody>
          <a:bodyPr/>
          <a:lstStyle/>
          <a:p>
            <a:pPr>
              <a:defRPr/>
            </a:pPr>
            <a:fld id="{BABDEB49-D35C-4D4C-A2B9-84B2BFEBE63C}" type="slidenum">
              <a:rPr lang="ru-RU"/>
              <a:pPr>
                <a:defRPr/>
              </a:pPr>
              <a:t>13</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14500"/>
            <a:ext cx="8229600" cy="4859338"/>
          </a:xfrm>
        </p:spPr>
        <p:txBody>
          <a:bodyPr>
            <a:normAutofit fontScale="92500" lnSpcReduction="20000"/>
          </a:bodyPr>
          <a:lstStyle/>
          <a:p>
            <a:pPr marL="274320" indent="-274320" eaLnBrk="1" fontAlgn="auto" hangingPunct="1">
              <a:spcAft>
                <a:spcPts val="0"/>
              </a:spcAft>
              <a:buClr>
                <a:schemeClr val="accent3"/>
              </a:buClr>
              <a:buFont typeface="Wingdings 2"/>
              <a:buNone/>
              <a:defRPr/>
            </a:pPr>
            <a:r>
              <a:rPr lang="az-Latn-AZ" sz="2800" dirty="0" smtClean="0"/>
              <a:t>2.</a:t>
            </a:r>
            <a:r>
              <a:rPr lang="az-Latn-AZ" sz="3200" dirty="0" smtClean="0"/>
              <a:t> Məlumatın ifadə tərzi və üslubu tənqidin yol verilən həddini aşıbmı? (</a:t>
            </a:r>
            <a:r>
              <a:rPr lang="az-Latn-AZ" sz="3200" i="1" dirty="0" smtClean="0"/>
              <a:t>Cumpana v Romania (2004)</a:t>
            </a:r>
            <a:r>
              <a:rPr lang="az-Latn-AZ" sz="3200" dirty="0" smtClean="0"/>
              <a:t>)</a:t>
            </a:r>
          </a:p>
          <a:p>
            <a:pPr marL="274320" indent="-274320" eaLnBrk="1" fontAlgn="auto" hangingPunct="1">
              <a:spcAft>
                <a:spcPts val="0"/>
              </a:spcAft>
              <a:buClr>
                <a:schemeClr val="accent3"/>
              </a:buClr>
              <a:buFont typeface="Wingdings 2"/>
              <a:buNone/>
              <a:defRPr/>
            </a:pPr>
            <a:endParaRPr lang="az-Latn-AZ" sz="3200" dirty="0" smtClean="0"/>
          </a:p>
          <a:p>
            <a:pPr marL="274320" indent="-274320" eaLnBrk="1" fontAlgn="auto" hangingPunct="1">
              <a:spcAft>
                <a:spcPts val="0"/>
              </a:spcAft>
              <a:buClr>
                <a:schemeClr val="accent3"/>
              </a:buClr>
              <a:buFont typeface="Wingdings 2"/>
              <a:buNone/>
              <a:defRPr/>
            </a:pPr>
            <a:r>
              <a:rPr lang="az-Latn-AZ" sz="3200" dirty="0" smtClean="0"/>
              <a:t>3. Məlumatın yayılması üçün təxirəsalınmaz ictimai tələbat var idimi? (</a:t>
            </a:r>
            <a:r>
              <a:rPr lang="en-US" sz="3200" dirty="0" err="1" smtClean="0"/>
              <a:t>Armoniene</a:t>
            </a:r>
            <a:r>
              <a:rPr lang="en-US" sz="3200" dirty="0" smtClean="0"/>
              <a:t> </a:t>
            </a:r>
            <a:r>
              <a:rPr lang="en-US" sz="3200" dirty="0" err="1" smtClean="0"/>
              <a:t>Litvaya</a:t>
            </a:r>
            <a:r>
              <a:rPr lang="en-US" sz="3200" dirty="0" smtClean="0"/>
              <a:t> </a:t>
            </a:r>
            <a:r>
              <a:rPr lang="en-US" sz="3200" dirty="0" err="1" smtClean="0"/>
              <a:t>qar</a:t>
            </a:r>
            <a:r>
              <a:rPr lang="az-Latn-AZ" sz="3200" dirty="0" smtClean="0"/>
              <a:t>şı (2008), </a:t>
            </a:r>
            <a:endParaRPr lang="az-Latn-AZ" sz="3200" i="1" dirty="0" smtClean="0"/>
          </a:p>
          <a:p>
            <a:pPr marL="274320" indent="-274320" eaLnBrk="1" fontAlgn="auto" hangingPunct="1">
              <a:spcAft>
                <a:spcPts val="0"/>
              </a:spcAft>
              <a:buClr>
                <a:schemeClr val="accent3"/>
              </a:buClr>
              <a:buFont typeface="Wingdings 2"/>
              <a:buNone/>
              <a:defRPr/>
            </a:pPr>
            <a:endParaRPr lang="az-Latn-AZ" sz="3200" dirty="0" smtClean="0"/>
          </a:p>
          <a:p>
            <a:pPr marL="274320" indent="-274320" eaLnBrk="1" fontAlgn="auto" hangingPunct="1">
              <a:spcAft>
                <a:spcPts val="0"/>
              </a:spcAft>
              <a:buClr>
                <a:schemeClr val="accent3"/>
              </a:buClr>
              <a:buFont typeface="Wingdings 2"/>
              <a:buNone/>
              <a:defRPr/>
            </a:pPr>
            <a:r>
              <a:rPr lang="az-Latn-AZ" sz="3200" dirty="0" smtClean="0"/>
              <a:t>4. Müəllifin niyyəti </a:t>
            </a:r>
            <a:r>
              <a:rPr lang="en-US" sz="3200" dirty="0" smtClean="0"/>
              <a:t> </a:t>
            </a:r>
            <a:r>
              <a:rPr lang="az-Latn-AZ" sz="3200" dirty="0" smtClean="0"/>
              <a:t>xoş, yoxsa qərəzli olub? (</a:t>
            </a:r>
            <a:r>
              <a:rPr lang="az-Latn-AZ" sz="3200" i="1" dirty="0" smtClean="0"/>
              <a:t>Chauvy v France (2004) və </a:t>
            </a:r>
            <a:r>
              <a:rPr lang="en-US" sz="3200" i="1" dirty="0" smtClean="0"/>
              <a:t>White </a:t>
            </a:r>
            <a:r>
              <a:rPr lang="en-US" sz="3200" i="1" dirty="0" err="1" smtClean="0"/>
              <a:t>Isve</a:t>
            </a:r>
            <a:r>
              <a:rPr lang="az-Latn-AZ" sz="3200" i="1" smtClean="0"/>
              <a:t>çə </a:t>
            </a:r>
            <a:r>
              <a:rPr lang="az-Latn-AZ" sz="3200" i="1" dirty="0" smtClean="0"/>
              <a:t>qarşı iş (2006)</a:t>
            </a:r>
          </a:p>
          <a:p>
            <a:pPr marL="274320" indent="-274320" eaLnBrk="1" fontAlgn="auto" hangingPunct="1">
              <a:spcAft>
                <a:spcPts val="0"/>
              </a:spcAft>
              <a:buClr>
                <a:schemeClr val="accent3"/>
              </a:buClr>
              <a:buFont typeface="Wingdings 2"/>
              <a:buNone/>
              <a:defRPr/>
            </a:pPr>
            <a:endParaRPr lang="ru-RU" sz="3200" dirty="0"/>
          </a:p>
        </p:txBody>
      </p:sp>
      <p:sp>
        <p:nvSpPr>
          <p:cNvPr id="4" name="Номер слайда 3"/>
          <p:cNvSpPr>
            <a:spLocks noGrp="1"/>
          </p:cNvSpPr>
          <p:nvPr>
            <p:ph type="sldNum" sz="quarter" idx="12"/>
          </p:nvPr>
        </p:nvSpPr>
        <p:spPr/>
        <p:txBody>
          <a:bodyPr>
            <a:normAutofit/>
          </a:bodyPr>
          <a:lstStyle/>
          <a:p>
            <a:pPr>
              <a:defRPr/>
            </a:pPr>
            <a:fld id="{9629014C-71D3-41CC-9936-DEEAA5F387B4}" type="slidenum">
              <a:rPr lang="ru-RU"/>
              <a:pPr>
                <a:defRPr/>
              </a:pPr>
              <a:t>14</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88" y="571500"/>
            <a:ext cx="8478837" cy="1000125"/>
          </a:xfrm>
        </p:spPr>
        <p:txBody>
          <a:bodyPr/>
          <a:lstStyle/>
          <a:p>
            <a:pPr algn="ctr" eaLnBrk="1" hangingPunct="1"/>
            <a:r>
              <a:rPr lang="az-Latn-AZ" altLang="en-US" sz="3200" b="1" i="1" smtClean="0"/>
              <a:t>Təqsirsizlik prezumpsiyası və nüfuz hüququ</a:t>
            </a:r>
            <a:endParaRPr lang="ru-RU" altLang="en-US" sz="3200" b="1" i="1" smtClean="0"/>
          </a:p>
        </p:txBody>
      </p:sp>
      <p:sp>
        <p:nvSpPr>
          <p:cNvPr id="3" name="Содержимое 2"/>
          <p:cNvSpPr>
            <a:spLocks noGrp="1"/>
          </p:cNvSpPr>
          <p:nvPr>
            <p:ph idx="1"/>
          </p:nvPr>
        </p:nvSpPr>
        <p:spPr>
          <a:xfrm>
            <a:off x="468313" y="1989138"/>
            <a:ext cx="8229600" cy="4324350"/>
          </a:xfrm>
        </p:spPr>
        <p:txBody>
          <a:bodyPr>
            <a:normAutofit/>
          </a:bodyPr>
          <a:lstStyle/>
          <a:p>
            <a:pPr marL="274320" indent="-274320" eaLnBrk="1" fontAlgn="auto" hangingPunct="1">
              <a:spcAft>
                <a:spcPts val="0"/>
              </a:spcAft>
              <a:buClr>
                <a:schemeClr val="accent3"/>
              </a:buClr>
              <a:buFont typeface="Wingdings 2"/>
              <a:buNone/>
              <a:defRPr/>
            </a:pPr>
            <a:r>
              <a:rPr lang="az-Latn-AZ" dirty="0" smtClean="0"/>
              <a:t>	</a:t>
            </a:r>
            <a:r>
              <a:rPr lang="az-Latn-AZ" sz="2800" b="1" dirty="0" smtClean="0"/>
              <a:t>Məhkəmə qərarı və ya yekun qərar olmadan təqsirli bilmə </a:t>
            </a:r>
          </a:p>
          <a:p>
            <a:pPr marL="274320" indent="-274320" eaLnBrk="1" fontAlgn="auto" hangingPunct="1">
              <a:spcAft>
                <a:spcPts val="0"/>
              </a:spcAft>
              <a:buClr>
                <a:schemeClr val="accent3"/>
              </a:buClr>
              <a:buFont typeface="Wingdings 2"/>
              <a:buNone/>
              <a:defRPr/>
            </a:pPr>
            <a:r>
              <a:rPr lang="az-Latn-AZ" sz="2800" dirty="0" smtClean="0"/>
              <a:t> </a:t>
            </a:r>
          </a:p>
          <a:p>
            <a:pPr marL="0" indent="0" eaLnBrk="1" fontAlgn="auto" hangingPunct="1">
              <a:spcAft>
                <a:spcPts val="0"/>
              </a:spcAft>
              <a:buClr>
                <a:schemeClr val="accent3"/>
              </a:buClr>
              <a:buFont typeface="Wingdings 2"/>
              <a:buNone/>
              <a:defRPr/>
            </a:pPr>
            <a:r>
              <a:rPr lang="az-Latn-AZ" sz="2800" dirty="0" smtClean="0"/>
              <a:t>1) </a:t>
            </a:r>
            <a:r>
              <a:rPr lang="az-Latn-AZ" sz="2800" b="1" i="1" dirty="0" smtClean="0"/>
              <a:t>Məlumatın yayıldığı hal </a:t>
            </a:r>
            <a:r>
              <a:rPr lang="az-Latn-AZ" sz="2800" dirty="0" smtClean="0"/>
              <a:t>(Mikolojova Slovakiyaya qarşı iş</a:t>
            </a:r>
            <a:r>
              <a:rPr lang="en-US" sz="2800" dirty="0" smtClean="0"/>
              <a:t>-2011 v</a:t>
            </a:r>
            <a:r>
              <a:rPr lang="az-Latn-AZ" sz="2800" dirty="0" smtClean="0"/>
              <a:t>ə Sances Cardenas Norveçə qarşı iş -2007)</a:t>
            </a:r>
          </a:p>
          <a:p>
            <a:pPr marL="0" indent="0" eaLnBrk="1" fontAlgn="auto" hangingPunct="1">
              <a:spcAft>
                <a:spcPts val="0"/>
              </a:spcAft>
              <a:buClr>
                <a:schemeClr val="accent3"/>
              </a:buClr>
              <a:buFont typeface="Wingdings 2"/>
              <a:buNone/>
              <a:defRPr/>
            </a:pPr>
            <a:r>
              <a:rPr lang="az-Latn-AZ" sz="2800" dirty="0" smtClean="0"/>
              <a:t>2) </a:t>
            </a:r>
            <a:r>
              <a:rPr lang="az-Latn-AZ" sz="2800" b="1" i="1" dirty="0" smtClean="0"/>
              <a:t>Məlumatın </a:t>
            </a:r>
            <a:r>
              <a:rPr lang="az-Latn-AZ" sz="2800" b="1" i="1" dirty="0"/>
              <a:t>yayılmadığı hal </a:t>
            </a:r>
            <a:r>
              <a:rPr lang="az-Latn-AZ" sz="2800" dirty="0"/>
              <a:t>(Cemaleddin Türkiyəyə qarşı iş-2009, istinad Rotaru Rumuniyaya qarşı iş)</a:t>
            </a:r>
          </a:p>
          <a:p>
            <a:pPr marL="109728" indent="0" eaLnBrk="1" fontAlgn="auto" hangingPunct="1">
              <a:spcAft>
                <a:spcPts val="0"/>
              </a:spcAft>
              <a:buClr>
                <a:schemeClr val="accent3"/>
              </a:buClr>
              <a:buFont typeface="Wingdings 2"/>
              <a:buNone/>
              <a:defRPr/>
            </a:pPr>
            <a:endParaRPr lang="az-Latn-AZ" sz="2800" dirty="0"/>
          </a:p>
          <a:p>
            <a:pPr marL="274320" indent="-274320" eaLnBrk="1" fontAlgn="auto" hangingPunct="1">
              <a:spcAft>
                <a:spcPts val="0"/>
              </a:spcAft>
              <a:buClr>
                <a:schemeClr val="accent3"/>
              </a:buClr>
              <a:buFont typeface="Wingdings 2"/>
              <a:buNone/>
              <a:defRPr/>
            </a:pPr>
            <a:endParaRPr lang="az-Latn-AZ" sz="2800" dirty="0"/>
          </a:p>
        </p:txBody>
      </p:sp>
      <p:sp>
        <p:nvSpPr>
          <p:cNvPr id="4" name="Номер слайда 3"/>
          <p:cNvSpPr>
            <a:spLocks noGrp="1"/>
          </p:cNvSpPr>
          <p:nvPr>
            <p:ph type="sldNum" sz="quarter" idx="12"/>
          </p:nvPr>
        </p:nvSpPr>
        <p:spPr/>
        <p:txBody>
          <a:bodyPr>
            <a:normAutofit/>
          </a:bodyPr>
          <a:lstStyle/>
          <a:p>
            <a:pPr>
              <a:defRPr/>
            </a:pPr>
            <a:fld id="{A6CF4223-4844-4242-9032-52CDB3950999}" type="slidenum">
              <a:rPr lang="ru-RU"/>
              <a:pPr>
                <a:defRPr/>
              </a:pPr>
              <a:t>15</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US" altLang="en-US" smtClean="0"/>
          </a:p>
        </p:txBody>
      </p:sp>
      <p:pic>
        <p:nvPicPr>
          <p:cNvPr id="5" name="Content Placeholder 4"/>
          <p:cNvPicPr>
            <a:picLocks noGrp="1" noChangeAspect="1"/>
          </p:cNvPicPr>
          <p:nvPr>
            <p:ph idx="1"/>
          </p:nvPr>
        </p:nvPicPr>
        <p:blipFill>
          <a:blip r:embed="rId2"/>
          <a:srcRect/>
          <a:stretch>
            <a:fillRect/>
          </a:stretch>
        </p:blipFill>
        <p:spPr>
          <a:xfrm>
            <a:off x="76200" y="368300"/>
            <a:ext cx="8853488" cy="6796088"/>
          </a:xfrm>
        </p:spPr>
      </p:pic>
      <p:sp>
        <p:nvSpPr>
          <p:cNvPr id="4" name="Slide Number Placeholder 3"/>
          <p:cNvSpPr>
            <a:spLocks noGrp="1"/>
          </p:cNvSpPr>
          <p:nvPr>
            <p:ph type="sldNum" sz="quarter" idx="12"/>
          </p:nvPr>
        </p:nvSpPr>
        <p:spPr/>
        <p:txBody>
          <a:bodyPr/>
          <a:lstStyle/>
          <a:p>
            <a:pPr>
              <a:defRPr/>
            </a:pPr>
            <a:fld id="{184A5E06-089A-46ED-AD07-D5FDCBC509A5}" type="slidenum">
              <a:rPr lang="ru-RU"/>
              <a:pPr>
                <a:defRPr/>
              </a:pPr>
              <a:t>16</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dirty="0" smtClean="0"/>
              <a:t>    </a:t>
            </a:r>
            <a:r>
              <a:rPr lang="az-Latn-AZ" b="1" i="1" dirty="0" smtClean="0"/>
              <a:t>Diqqətinizə görə təşəkkür edirik!</a:t>
            </a:r>
            <a:endParaRPr lang="ru-RU" b="1" i="1" dirty="0"/>
          </a:p>
        </p:txBody>
      </p:sp>
      <p:pic>
        <p:nvPicPr>
          <p:cNvPr id="21507" name="Picture 2" descr="C:\Documents and Settings\Admin\Мои документы\14-cu madde\Image bank   Council of Europe_files\interieur21.jpg"/>
          <p:cNvPicPr>
            <a:picLocks noGrp="1" noChangeAspect="1" noChangeArrowheads="1"/>
          </p:cNvPicPr>
          <p:nvPr>
            <p:ph idx="1"/>
          </p:nvPr>
        </p:nvPicPr>
        <p:blipFill>
          <a:blip r:embed="rId2"/>
          <a:srcRect/>
          <a:stretch>
            <a:fillRect/>
          </a:stretch>
        </p:blipFill>
        <p:spPr>
          <a:xfrm>
            <a:off x="1817688" y="2492375"/>
            <a:ext cx="5508625" cy="2974975"/>
          </a:xfrm>
        </p:spPr>
      </p:pic>
      <p:sp>
        <p:nvSpPr>
          <p:cNvPr id="4" name="Номер слайда 3"/>
          <p:cNvSpPr>
            <a:spLocks noGrp="1"/>
          </p:cNvSpPr>
          <p:nvPr>
            <p:ph type="sldNum" sz="quarter" idx="12"/>
          </p:nvPr>
        </p:nvSpPr>
        <p:spPr/>
        <p:txBody>
          <a:bodyPr/>
          <a:lstStyle/>
          <a:p>
            <a:pPr>
              <a:defRPr/>
            </a:pPr>
            <a:fld id="{731972B8-7E9C-4C93-BAA6-51ED91312CDF}" type="slidenum">
              <a:rPr lang="ru-RU"/>
              <a:pPr>
                <a:defRPr/>
              </a:pPr>
              <a:t>17</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428625"/>
            <a:ext cx="8229600" cy="1143000"/>
          </a:xfrm>
        </p:spPr>
        <p:txBody>
          <a:bodyPr/>
          <a:lstStyle/>
          <a:p>
            <a:pPr algn="ctr" eaLnBrk="1" hangingPunct="1"/>
            <a:r>
              <a:rPr lang="az-Latn-AZ" altLang="en-US" smtClean="0">
                <a:cs typeface="Times New Roman" pitchFamily="18" charset="0"/>
              </a:rPr>
              <a:t>Nüfuzun anlayışı</a:t>
            </a:r>
            <a:endParaRPr lang="ru-RU" altLang="en-US" smtClean="0">
              <a:cs typeface="Times New Roman" pitchFamily="18" charset="0"/>
            </a:endParaRPr>
          </a:p>
        </p:txBody>
      </p:sp>
      <p:sp>
        <p:nvSpPr>
          <p:cNvPr id="3" name="Содержимое 2"/>
          <p:cNvSpPr>
            <a:spLocks noGrp="1"/>
          </p:cNvSpPr>
          <p:nvPr>
            <p:ph idx="1"/>
          </p:nvPr>
        </p:nvSpPr>
        <p:spPr>
          <a:xfrm>
            <a:off x="457200" y="1935163"/>
            <a:ext cx="8229600" cy="4589462"/>
          </a:xfrm>
        </p:spPr>
        <p:txBody>
          <a:bodyPr/>
          <a:lstStyle/>
          <a:p>
            <a:pPr algn="ctr" eaLnBrk="1" hangingPunct="1">
              <a:lnSpc>
                <a:spcPct val="80000"/>
              </a:lnSpc>
              <a:buFont typeface="Wingdings 2" pitchFamily="18" charset="2"/>
              <a:buNone/>
            </a:pPr>
            <a:r>
              <a:rPr lang="en-US" altLang="en-US" sz="1500" b="1" smtClean="0">
                <a:latin typeface="Times New Roman" pitchFamily="18" charset="0"/>
                <a:cs typeface="Times New Roman" pitchFamily="18" charset="0"/>
              </a:rPr>
              <a:t>    </a:t>
            </a:r>
            <a:r>
              <a:rPr lang="az-Latn-AZ" altLang="en-US" sz="2400" b="1" i="1" smtClean="0">
                <a:latin typeface="Times New Roman" pitchFamily="18" charset="0"/>
                <a:cs typeface="Times New Roman" pitchFamily="18" charset="0"/>
              </a:rPr>
              <a:t>Milli qanunvericili</a:t>
            </a:r>
            <a:r>
              <a:rPr lang="en-US" altLang="en-US" sz="2400" b="1" i="1" smtClean="0">
                <a:latin typeface="Times New Roman" pitchFamily="18" charset="0"/>
                <a:cs typeface="Times New Roman" pitchFamily="18" charset="0"/>
              </a:rPr>
              <a:t>k</a:t>
            </a:r>
            <a:r>
              <a:rPr lang="az-Latn-AZ" altLang="en-US" sz="2400" b="1" i="1" smtClean="0">
                <a:latin typeface="Times New Roman" pitchFamily="18" charset="0"/>
                <a:cs typeface="Times New Roman" pitchFamily="18" charset="0"/>
              </a:rPr>
              <a:t>də və məhkəmə təcrübəsində şərəf, </a:t>
            </a:r>
          </a:p>
          <a:p>
            <a:pPr algn="ctr" eaLnBrk="1" hangingPunct="1">
              <a:lnSpc>
                <a:spcPct val="80000"/>
              </a:lnSpc>
              <a:buFont typeface="Wingdings 2" pitchFamily="18" charset="2"/>
              <a:buNone/>
            </a:pPr>
            <a:r>
              <a:rPr lang="az-Latn-AZ" altLang="en-US" sz="2400" b="1" i="1" smtClean="0">
                <a:latin typeface="Times New Roman" pitchFamily="18" charset="0"/>
                <a:cs typeface="Times New Roman" pitchFamily="18" charset="0"/>
              </a:rPr>
              <a:t>ləyaqət və nüfuza verilən təriflər</a:t>
            </a:r>
          </a:p>
          <a:p>
            <a:pPr eaLnBrk="1" hangingPunct="1">
              <a:lnSpc>
                <a:spcPct val="80000"/>
              </a:lnSpc>
              <a:buFont typeface="Wingdings 2" pitchFamily="18" charset="2"/>
              <a:buNone/>
            </a:pPr>
            <a:endParaRPr lang="en-US" altLang="en-US" sz="1300" smtClean="0"/>
          </a:p>
          <a:p>
            <a:pPr eaLnBrk="1" hangingPunct="1">
              <a:lnSpc>
                <a:spcPct val="80000"/>
              </a:lnSpc>
            </a:pPr>
            <a:r>
              <a:rPr lang="az-Latn-AZ" altLang="en-US" sz="2400" b="1" smtClean="0"/>
              <a:t>Ali Məhkəmə Plenumunun </a:t>
            </a:r>
            <a:r>
              <a:rPr lang="en-US" altLang="en-US" sz="2400" b="1" smtClean="0"/>
              <a:t> q</a:t>
            </a:r>
            <a:r>
              <a:rPr lang="az-Latn-AZ" altLang="en-US" sz="2400" b="1" smtClean="0"/>
              <a:t>ərarları:</a:t>
            </a:r>
          </a:p>
          <a:p>
            <a:pPr eaLnBrk="1" hangingPunct="1">
              <a:lnSpc>
                <a:spcPct val="80000"/>
              </a:lnSpc>
              <a:buFont typeface="Wingdings 2" pitchFamily="18" charset="2"/>
              <a:buNone/>
            </a:pPr>
            <a:r>
              <a:rPr lang="az-Latn-AZ" altLang="en-US" sz="2400" b="1" smtClean="0"/>
              <a:t>	- “ Şərəf və ləyaqətin müdafiəsi barədə qanunvericiliyin məhkəmələr tərəfindən tətbiq edilməsi təcrübəsi haqqında” 14 may 1999-cu il tarixli;</a:t>
            </a:r>
          </a:p>
          <a:p>
            <a:pPr eaLnBrk="1" hangingPunct="1">
              <a:lnSpc>
                <a:spcPct val="80000"/>
              </a:lnSpc>
              <a:buFont typeface="Wingdings 2" pitchFamily="18" charset="2"/>
              <a:buNone/>
            </a:pPr>
            <a:r>
              <a:rPr lang="az-Latn-AZ" altLang="en-US" sz="2400" b="1" smtClean="0"/>
              <a:t>	- “Xüsusi ittiham qaydasında şikayətlərə dair </a:t>
            </a:r>
            <a:r>
              <a:rPr lang="en-US" altLang="en-US" sz="2400" b="1" smtClean="0"/>
              <a:t> </a:t>
            </a:r>
            <a:r>
              <a:rPr lang="az-Latn-AZ" altLang="en-US" sz="2400" b="1" smtClean="0"/>
              <a:t>işlərə baxılması üzrə məhkəmə təcrübəsi haqqında “ 21 fevral 2014-cü il tarixli.    </a:t>
            </a:r>
          </a:p>
          <a:p>
            <a:pPr eaLnBrk="1" hangingPunct="1">
              <a:lnSpc>
                <a:spcPct val="80000"/>
              </a:lnSpc>
              <a:buFont typeface="Wingdings 2" pitchFamily="18" charset="2"/>
              <a:buNone/>
            </a:pPr>
            <a:endParaRPr lang="en-US" altLang="en-US" sz="2400" smtClean="0"/>
          </a:p>
          <a:p>
            <a:pPr eaLnBrk="1" hangingPunct="1">
              <a:lnSpc>
                <a:spcPct val="80000"/>
              </a:lnSpc>
            </a:pPr>
            <a:r>
              <a:rPr lang="az-Latn-AZ" altLang="en-US" sz="2400" b="1" smtClean="0"/>
              <a:t>“Mülki  Məcəlləsinin 21 və 23-cü  maddələrinin şərh edilməsinə dair” Konstitusiya Məhkəməsinin 31 may 2002-ci il tarixli qərarı.</a:t>
            </a:r>
            <a:endParaRPr lang="ru-RU" altLang="en-US" sz="240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pPr>
              <a:defRPr/>
            </a:pPr>
            <a:fld id="{799559B0-D7CC-4D6B-8E6F-963E5D4E2DB7}" type="slidenum">
              <a:rPr lang="ru-RU"/>
              <a:pPr>
                <a:defRPr/>
              </a:pPr>
              <a:t>2</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71713"/>
            <a:ext cx="8229600" cy="4325937"/>
          </a:xfrm>
        </p:spPr>
        <p:txBody>
          <a:bodyPr>
            <a:normAutofit/>
          </a:bodyPr>
          <a:lstStyle/>
          <a:p>
            <a:pPr marL="274320" indent="-274320" eaLnBrk="1" fontAlgn="auto" hangingPunct="1">
              <a:spcAft>
                <a:spcPts val="0"/>
              </a:spcAft>
              <a:buClr>
                <a:schemeClr val="accent3"/>
              </a:buClr>
              <a:buFont typeface="Wingdings 2"/>
              <a:buNone/>
              <a:defRPr/>
            </a:pPr>
            <a:endParaRPr lang="az-Latn-AZ" sz="2800" b="1" dirty="0" smtClean="0"/>
          </a:p>
          <a:p>
            <a:pPr marL="274320" indent="-274320" eaLnBrk="1" fontAlgn="auto" hangingPunct="1">
              <a:spcAft>
                <a:spcPts val="0"/>
              </a:spcAft>
              <a:buClr>
                <a:schemeClr val="accent3"/>
              </a:buClr>
              <a:buFont typeface="Wingdings 2"/>
              <a:buNone/>
              <a:defRPr/>
            </a:pPr>
            <a:r>
              <a:rPr lang="az-Latn-AZ" sz="3200" b="1" dirty="0" smtClean="0"/>
              <a:t>Ş ə r ə f</a:t>
            </a:r>
            <a:r>
              <a:rPr lang="az-Latn-AZ" sz="2800" b="1" dirty="0" smtClean="0"/>
              <a:t> </a:t>
            </a:r>
            <a:r>
              <a:rPr lang="az-Latn-AZ" sz="2800" b="1" dirty="0"/>
              <a:t>- </a:t>
            </a:r>
            <a:r>
              <a:rPr lang="ru-RU" sz="2800" b="1" dirty="0"/>
              <a:t>mənəvi saflıq, </a:t>
            </a:r>
            <a:r>
              <a:rPr lang="az-Latn-AZ" sz="2800" b="1" dirty="0"/>
              <a:t>i</a:t>
            </a:r>
            <a:r>
              <a:rPr lang="ru-RU" sz="2800" b="1" dirty="0"/>
              <a:t>nsanın i</a:t>
            </a:r>
            <a:r>
              <a:rPr lang="az-Latn-AZ" sz="2800" b="1" dirty="0"/>
              <a:t>ç</a:t>
            </a:r>
            <a:r>
              <a:rPr lang="ru-RU" sz="2800" b="1" dirty="0"/>
              <a:t>timai və </a:t>
            </a:r>
            <a:r>
              <a:rPr lang="ru-RU" sz="2800" b="1" dirty="0" err="1"/>
              <a:t>şəxsi</a:t>
            </a:r>
            <a:r>
              <a:rPr lang="ru-RU" sz="2800" b="1" dirty="0"/>
              <a:t> </a:t>
            </a:r>
            <a:r>
              <a:rPr lang="az-Latn-AZ" sz="2800" b="1" dirty="0" smtClean="0"/>
              <a:t>  </a:t>
            </a:r>
          </a:p>
          <a:p>
            <a:pPr marL="274320" indent="-274320" eaLnBrk="1" fontAlgn="auto" hangingPunct="1">
              <a:spcAft>
                <a:spcPts val="0"/>
              </a:spcAft>
              <a:buClr>
                <a:schemeClr val="accent3"/>
              </a:buClr>
              <a:buFont typeface="Wingdings 2"/>
              <a:buNone/>
              <a:defRPr/>
            </a:pPr>
            <a:r>
              <a:rPr lang="az-Latn-AZ" sz="2800" b="1" dirty="0" smtClean="0"/>
              <a:t>                  </a:t>
            </a:r>
            <a:r>
              <a:rPr lang="ru-RU" sz="2800" b="1" dirty="0" err="1" smtClean="0"/>
              <a:t>davranışında tutduğu</a:t>
            </a:r>
            <a:r>
              <a:rPr lang="az-Latn-AZ" sz="2800" b="1" dirty="0" smtClean="0"/>
              <a:t> </a:t>
            </a:r>
            <a:r>
              <a:rPr lang="ru-RU" sz="2800" b="1" dirty="0" err="1" smtClean="0"/>
              <a:t>mənəvi-əxlaqi</a:t>
            </a:r>
            <a:r>
              <a:rPr lang="ru-RU" sz="2800" b="1" dirty="0" smtClean="0"/>
              <a:t> </a:t>
            </a:r>
            <a:endParaRPr lang="az-Latn-AZ" sz="2800" b="1" dirty="0" smtClean="0"/>
          </a:p>
          <a:p>
            <a:pPr marL="274320" indent="-274320" eaLnBrk="1" fontAlgn="auto" hangingPunct="1">
              <a:spcAft>
                <a:spcPts val="0"/>
              </a:spcAft>
              <a:buClr>
                <a:schemeClr val="accent3"/>
              </a:buClr>
              <a:buFont typeface="Wingdings 2"/>
              <a:buNone/>
              <a:defRPr/>
            </a:pPr>
            <a:r>
              <a:rPr lang="az-Latn-AZ" sz="2800" b="1" dirty="0" smtClean="0"/>
              <a:t>                  </a:t>
            </a:r>
            <a:r>
              <a:rPr lang="ru-RU" sz="2800" b="1" dirty="0" err="1" smtClean="0"/>
              <a:t>prinsiplərin </a:t>
            </a:r>
            <a:r>
              <a:rPr lang="ru-RU" sz="2800" b="1" dirty="0"/>
              <a:t>məcmusu</a:t>
            </a:r>
            <a:endParaRPr lang="en-US" sz="2800" dirty="0"/>
          </a:p>
          <a:p>
            <a:pPr marL="109728" indent="0" eaLnBrk="1" fontAlgn="auto" hangingPunct="1">
              <a:spcAft>
                <a:spcPts val="0"/>
              </a:spcAft>
              <a:buClr>
                <a:schemeClr val="accent3"/>
              </a:buClr>
              <a:buFont typeface="Wingdings 2"/>
              <a:buNone/>
              <a:defRPr/>
            </a:pPr>
            <a:r>
              <a:rPr lang="az-Latn-AZ" sz="2000" b="1" dirty="0"/>
              <a:t> </a:t>
            </a:r>
            <a:endParaRPr lang="en-US" sz="2000" dirty="0"/>
          </a:p>
        </p:txBody>
      </p:sp>
      <p:sp>
        <p:nvSpPr>
          <p:cNvPr id="4" name="Номер слайда 3"/>
          <p:cNvSpPr>
            <a:spLocks noGrp="1"/>
          </p:cNvSpPr>
          <p:nvPr>
            <p:ph type="sldNum" sz="quarter" idx="12"/>
          </p:nvPr>
        </p:nvSpPr>
        <p:spPr/>
        <p:txBody>
          <a:bodyPr>
            <a:normAutofit/>
          </a:bodyPr>
          <a:lstStyle/>
          <a:p>
            <a:pPr>
              <a:defRPr/>
            </a:pPr>
            <a:fld id="{B7FA0354-603D-4B52-9F80-4210F75523CE}" type="slidenum">
              <a:rPr lang="ru-RU"/>
              <a:pPr>
                <a:defRPr/>
              </a:pPr>
              <a:t>3</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endParaRPr lang="az-Latn-AZ" sz="2800" b="1" u="sng" dirty="0" smtClean="0"/>
          </a:p>
          <a:p>
            <a:pPr marL="274320" indent="-274320" eaLnBrk="1" fontAlgn="auto" hangingPunct="1">
              <a:spcAft>
                <a:spcPts val="0"/>
              </a:spcAft>
              <a:buClr>
                <a:schemeClr val="accent3"/>
              </a:buClr>
              <a:buFont typeface="Wingdings 2"/>
              <a:buNone/>
              <a:defRPr/>
            </a:pPr>
            <a:endParaRPr lang="az-Latn-AZ" sz="2800" b="1" u="sng" dirty="0" smtClean="0"/>
          </a:p>
          <a:p>
            <a:pPr marL="274320" indent="-274320" eaLnBrk="1" fontAlgn="auto" hangingPunct="1">
              <a:spcAft>
                <a:spcPts val="0"/>
              </a:spcAft>
              <a:buClr>
                <a:schemeClr val="accent3"/>
              </a:buClr>
              <a:buFont typeface="Wingdings 2"/>
              <a:buNone/>
              <a:defRPr/>
            </a:pPr>
            <a:r>
              <a:rPr lang="az-Latn-AZ" sz="3200" b="1" dirty="0" smtClean="0"/>
              <a:t>L ə y a q ə t</a:t>
            </a:r>
            <a:r>
              <a:rPr lang="az-Latn-AZ" sz="2800" b="1" dirty="0" smtClean="0"/>
              <a:t> - insanda yüksək mənəvi </a:t>
            </a:r>
          </a:p>
          <a:p>
            <a:pPr marL="274320" indent="-274320" eaLnBrk="1" fontAlgn="auto" hangingPunct="1">
              <a:spcAft>
                <a:spcPts val="0"/>
              </a:spcAft>
              <a:buClr>
                <a:schemeClr val="accent3"/>
              </a:buClr>
              <a:buFont typeface="Wingdings 2"/>
              <a:buNone/>
              <a:defRPr/>
            </a:pPr>
            <a:r>
              <a:rPr lang="az-Latn-AZ" sz="2800" b="1" dirty="0" smtClean="0"/>
              <a:t>                         keyfiyyətləri göstərən xassələrin </a:t>
            </a:r>
          </a:p>
          <a:p>
            <a:pPr marL="274320" indent="-274320" eaLnBrk="1" fontAlgn="auto" hangingPunct="1">
              <a:spcAft>
                <a:spcPts val="0"/>
              </a:spcAft>
              <a:buClr>
                <a:schemeClr val="accent3"/>
              </a:buClr>
              <a:buFont typeface="Wingdings 2"/>
              <a:buNone/>
              <a:defRPr/>
            </a:pPr>
            <a:r>
              <a:rPr lang="az-Latn-AZ" sz="2800" b="1" dirty="0" smtClean="0"/>
              <a:t>			    məcmusu, həmçinin bu xassələrin </a:t>
            </a:r>
          </a:p>
          <a:p>
            <a:pPr marL="274320" indent="-274320" eaLnBrk="1" fontAlgn="auto" hangingPunct="1">
              <a:spcAft>
                <a:spcPts val="0"/>
              </a:spcAft>
              <a:buClr>
                <a:schemeClr val="accent3"/>
              </a:buClr>
              <a:buFont typeface="Wingdings 2"/>
              <a:buNone/>
              <a:defRPr/>
            </a:pPr>
            <a:r>
              <a:rPr lang="az-Latn-AZ" sz="2800" b="1" dirty="0" smtClean="0"/>
              <a:t>			    dəyərini dərk edən şəxsin özünə </a:t>
            </a:r>
          </a:p>
          <a:p>
            <a:pPr marL="274320" indent="-274320" eaLnBrk="1" fontAlgn="auto" hangingPunct="1">
              <a:spcAft>
                <a:spcPts val="0"/>
              </a:spcAft>
              <a:buClr>
                <a:schemeClr val="accent3"/>
              </a:buClr>
              <a:buFont typeface="Wingdings 2"/>
              <a:buNone/>
              <a:defRPr/>
            </a:pPr>
            <a:r>
              <a:rPr lang="az-Latn-AZ" sz="2800" b="1" dirty="0" smtClean="0"/>
              <a:t>			    qarşı duyduğu ehtiram hissi </a:t>
            </a:r>
            <a:endParaRPr lang="en-US" sz="2800" dirty="0" smtClean="0"/>
          </a:p>
          <a:p>
            <a:pPr marL="109728" indent="0" eaLnBrk="1" fontAlgn="auto" hangingPunct="1">
              <a:spcAft>
                <a:spcPts val="0"/>
              </a:spcAft>
              <a:buClr>
                <a:schemeClr val="accent3"/>
              </a:buClr>
              <a:buFont typeface="Wingdings 2"/>
              <a:buNone/>
              <a:defRPr/>
            </a:pPr>
            <a:endParaRPr lang="en-US" sz="2800" dirty="0" smtClean="0"/>
          </a:p>
          <a:p>
            <a:pPr marL="274320" indent="-274320" eaLnBrk="1" fontAlgn="auto" hangingPunct="1">
              <a:spcAft>
                <a:spcPts val="0"/>
              </a:spcAft>
              <a:buClr>
                <a:schemeClr val="accent3"/>
              </a:buClr>
              <a:buFont typeface="Wingdings 2"/>
              <a:buChar char=""/>
              <a:defRPr/>
            </a:pPr>
            <a:endParaRPr lang="ru-RU" dirty="0"/>
          </a:p>
        </p:txBody>
      </p:sp>
      <p:sp>
        <p:nvSpPr>
          <p:cNvPr id="4" name="Номер слайда 3"/>
          <p:cNvSpPr>
            <a:spLocks noGrp="1"/>
          </p:cNvSpPr>
          <p:nvPr>
            <p:ph type="sldNum" sz="quarter" idx="12"/>
          </p:nvPr>
        </p:nvSpPr>
        <p:spPr/>
        <p:txBody>
          <a:bodyPr/>
          <a:lstStyle/>
          <a:p>
            <a:pPr>
              <a:defRPr/>
            </a:pPr>
            <a:fld id="{736BE30E-351D-4470-B8E8-163EE7C65185}" type="slidenum">
              <a:rPr lang="ru-RU"/>
              <a:pPr>
                <a:defRPr/>
              </a:pPr>
              <a:t>4</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eaLnBrk="1" hangingPunct="1"/>
            <a:endParaRPr lang="az-Latn-AZ" altLang="en-US" b="1" smtClean="0"/>
          </a:p>
          <a:p>
            <a:pPr eaLnBrk="1" hangingPunct="1"/>
            <a:endParaRPr lang="az-Latn-AZ" altLang="en-US" b="1" smtClean="0"/>
          </a:p>
          <a:p>
            <a:pPr eaLnBrk="1" hangingPunct="1">
              <a:buFont typeface="Wingdings 2" pitchFamily="18" charset="2"/>
              <a:buNone/>
            </a:pPr>
            <a:r>
              <a:rPr lang="az-Latn-AZ" altLang="en-US" sz="3200" b="1" smtClean="0"/>
              <a:t>N ü f u z </a:t>
            </a:r>
            <a:r>
              <a:rPr lang="az-Latn-AZ" altLang="en-US" b="1" smtClean="0"/>
              <a:t>– </a:t>
            </a:r>
            <a:r>
              <a:rPr lang="az-Latn-AZ" altLang="en-US" sz="2800" b="1" smtClean="0"/>
              <a:t>şəxsin yüksək mənəvi keyfiyyətləri və   </a:t>
            </a:r>
          </a:p>
          <a:p>
            <a:pPr eaLnBrk="1" hangingPunct="1">
              <a:buFont typeface="Wingdings 2" pitchFamily="18" charset="2"/>
              <a:buNone/>
            </a:pPr>
            <a:r>
              <a:rPr lang="az-Latn-AZ" altLang="en-US" sz="2800" b="1" smtClean="0"/>
              <a:t>                     davranışı ilə cəmiyyətdə qazandığı </a:t>
            </a:r>
          </a:p>
          <a:p>
            <a:pPr eaLnBrk="1" hangingPunct="1">
              <a:buFont typeface="Wingdings 2" pitchFamily="18" charset="2"/>
              <a:buNone/>
            </a:pPr>
            <a:r>
              <a:rPr lang="az-Latn-AZ" altLang="en-US" sz="2800" b="1" smtClean="0"/>
              <a:t>                     mövqe,  onun bu göstəriciləri ilə bağlı </a:t>
            </a:r>
          </a:p>
          <a:p>
            <a:pPr eaLnBrk="1" hangingPunct="1">
              <a:buFont typeface="Wingdings 2" pitchFamily="18" charset="2"/>
              <a:buNone/>
            </a:pPr>
            <a:r>
              <a:rPr lang="az-Latn-AZ" altLang="en-US" sz="2800" b="1" smtClean="0"/>
              <a:t>                     cəmiyyətin rəyi</a:t>
            </a:r>
            <a:r>
              <a:rPr lang="az-Latn-AZ" altLang="en-US" sz="2800" smtClean="0"/>
              <a:t> </a:t>
            </a:r>
            <a:endParaRPr lang="ru-RU" altLang="en-US" sz="2800" smtClean="0"/>
          </a:p>
          <a:p>
            <a:pPr eaLnBrk="1" hangingPunct="1"/>
            <a:endParaRPr lang="ru-RU" altLang="en-US" smtClean="0"/>
          </a:p>
        </p:txBody>
      </p:sp>
      <p:sp>
        <p:nvSpPr>
          <p:cNvPr id="4" name="Номер слайда 3"/>
          <p:cNvSpPr>
            <a:spLocks noGrp="1"/>
          </p:cNvSpPr>
          <p:nvPr>
            <p:ph type="sldNum" sz="quarter" idx="12"/>
          </p:nvPr>
        </p:nvSpPr>
        <p:spPr/>
        <p:txBody>
          <a:bodyPr/>
          <a:lstStyle/>
          <a:p>
            <a:pPr>
              <a:defRPr/>
            </a:pPr>
            <a:fld id="{28406DF7-2D7F-4687-A9D8-1C344F0D70DC}" type="slidenum">
              <a:rPr lang="ru-RU"/>
              <a:pPr>
                <a:defRPr/>
              </a:pPr>
              <a:t>5</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4019550"/>
          </a:xfrm>
        </p:spPr>
        <p:txBody>
          <a:bodyPr/>
          <a:lstStyle/>
          <a:p>
            <a:pPr eaLnBrk="1" hangingPunct="1"/>
            <a:r>
              <a:rPr lang="az-Latn-AZ" altLang="en-US" smtClean="0">
                <a:solidFill>
                  <a:srgbClr val="FF0000"/>
                </a:solidFill>
              </a:rPr>
              <a:t>Avropa İnsan Hüquqları Konvensiyası nüfuz hüququnu qoruyurmu?</a:t>
            </a:r>
            <a:endParaRPr lang="en-US" altLang="en-US" smtClean="0">
              <a:solidFill>
                <a:srgbClr val="FF0000"/>
              </a:solidFill>
            </a:endParaRPr>
          </a:p>
        </p:txBody>
      </p:sp>
      <p:sp>
        <p:nvSpPr>
          <p:cNvPr id="4" name="Slide Number Placeholder 3"/>
          <p:cNvSpPr>
            <a:spLocks noGrp="1"/>
          </p:cNvSpPr>
          <p:nvPr>
            <p:ph type="sldNum" sz="quarter" idx="12"/>
          </p:nvPr>
        </p:nvSpPr>
        <p:spPr/>
        <p:txBody>
          <a:bodyPr/>
          <a:lstStyle/>
          <a:p>
            <a:pPr>
              <a:defRPr/>
            </a:pPr>
            <a:fld id="{8E02F8BB-B1F1-4CC8-AA6D-13419DD00491}" type="slidenum">
              <a:rPr lang="ru-RU"/>
              <a:pPr>
                <a:defRPr/>
              </a:pPr>
              <a:t>6</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pPr algn="ctr" eaLnBrk="1" hangingPunct="1"/>
            <a:r>
              <a:rPr lang="az-Latn-AZ" altLang="en-US" sz="4000" smtClean="0">
                <a:solidFill>
                  <a:schemeClr val="tx1"/>
                </a:solidFill>
                <a:cs typeface="Times New Roman" pitchFamily="18" charset="0"/>
              </a:rPr>
              <a:t/>
            </a:r>
            <a:br>
              <a:rPr lang="az-Latn-AZ" altLang="en-US" sz="4000" smtClean="0">
                <a:solidFill>
                  <a:schemeClr val="tx1"/>
                </a:solidFill>
                <a:cs typeface="Times New Roman" pitchFamily="18" charset="0"/>
              </a:rPr>
            </a:br>
            <a:r>
              <a:rPr lang="az-Latn-AZ" altLang="en-US" sz="4000" smtClean="0">
                <a:solidFill>
                  <a:schemeClr val="tx1"/>
                </a:solidFill>
                <a:cs typeface="Times New Roman" pitchFamily="18" charset="0"/>
              </a:rPr>
              <a:t> </a:t>
            </a:r>
            <a:endParaRPr lang="ru-RU" altLang="en-US" sz="4000" b="1" i="1" smtClean="0"/>
          </a:p>
        </p:txBody>
      </p:sp>
      <p:sp>
        <p:nvSpPr>
          <p:cNvPr id="3" name="Содержимое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None/>
              <a:defRPr/>
            </a:pPr>
            <a:r>
              <a:rPr lang="az-Latn-AZ" dirty="0" smtClean="0"/>
              <a:t> </a:t>
            </a:r>
          </a:p>
          <a:p>
            <a:pPr marL="274320" indent="-274320" algn="ctr" eaLnBrk="1" fontAlgn="auto" hangingPunct="1">
              <a:spcAft>
                <a:spcPts val="0"/>
              </a:spcAft>
              <a:buClr>
                <a:schemeClr val="accent3"/>
              </a:buClr>
              <a:buFont typeface="Wingdings 2"/>
              <a:buNone/>
              <a:defRPr/>
            </a:pPr>
            <a:r>
              <a:rPr lang="az-Latn-AZ" sz="3200" b="1" i="1" dirty="0" smtClean="0">
                <a:cs typeface="Times New Roman" pitchFamily="18" charset="0"/>
              </a:rPr>
              <a:t>İnsan hüquqları haqqında Ümumi Bəyannamə (10 dekabr 1948)</a:t>
            </a:r>
          </a:p>
          <a:p>
            <a:pPr marL="274320" indent="-274320" eaLnBrk="1" fontAlgn="auto" hangingPunct="1">
              <a:spcAft>
                <a:spcPts val="0"/>
              </a:spcAft>
              <a:buClr>
                <a:schemeClr val="accent3"/>
              </a:buClr>
              <a:buFont typeface="Wingdings 2"/>
              <a:buNone/>
              <a:defRPr/>
            </a:pPr>
            <a:r>
              <a:rPr lang="az-Latn-AZ" sz="4800" dirty="0" smtClean="0">
                <a:latin typeface="Times New Roman" pitchFamily="18" charset="0"/>
                <a:cs typeface="Times New Roman" pitchFamily="18" charset="0"/>
              </a:rPr>
              <a:t>  </a:t>
            </a:r>
            <a:r>
              <a:rPr lang="az-Latn-AZ" sz="2800" b="1" dirty="0" smtClean="0">
                <a:cs typeface="Times New Roman" pitchFamily="18" charset="0"/>
              </a:rPr>
              <a:t>Maddə 12. </a:t>
            </a:r>
            <a:r>
              <a:rPr lang="en-US" sz="2800" dirty="0" err="1" smtClean="0"/>
              <a:t>Heç</a:t>
            </a:r>
            <a:r>
              <a:rPr lang="en-US" sz="2800" dirty="0" smtClean="0"/>
              <a:t> </a:t>
            </a:r>
            <a:r>
              <a:rPr lang="en-US" sz="2800" dirty="0" err="1" smtClean="0"/>
              <a:t>kimin</a:t>
            </a:r>
            <a:r>
              <a:rPr lang="en-US" sz="2800" dirty="0" smtClean="0"/>
              <a:t> </a:t>
            </a:r>
            <a:r>
              <a:rPr lang="en-US" sz="2800" dirty="0" err="1" smtClean="0"/>
              <a:t>səxsi</a:t>
            </a:r>
            <a:r>
              <a:rPr lang="en-US" sz="2800" dirty="0" smtClean="0"/>
              <a:t> </a:t>
            </a:r>
            <a:r>
              <a:rPr lang="en-US" sz="2800" dirty="0" err="1" smtClean="0"/>
              <a:t>və</a:t>
            </a:r>
            <a:r>
              <a:rPr lang="en-US" sz="2800" dirty="0" smtClean="0"/>
              <a:t> </a:t>
            </a:r>
            <a:r>
              <a:rPr lang="en-US" sz="2800" dirty="0" err="1" smtClean="0"/>
              <a:t>ailə</a:t>
            </a:r>
            <a:r>
              <a:rPr lang="en-US" sz="2800" dirty="0" smtClean="0"/>
              <a:t> </a:t>
            </a:r>
            <a:r>
              <a:rPr lang="en-US" sz="2800" dirty="0" err="1" smtClean="0"/>
              <a:t>həyatına</a:t>
            </a:r>
            <a:r>
              <a:rPr lang="en-US" sz="2800" dirty="0" smtClean="0"/>
              <a:t> </a:t>
            </a:r>
            <a:r>
              <a:rPr lang="en-US" sz="2800" dirty="0" err="1" smtClean="0"/>
              <a:t>özbasınalıqla</a:t>
            </a:r>
            <a:r>
              <a:rPr lang="en-US" sz="2800" dirty="0" smtClean="0"/>
              <a:t> </a:t>
            </a:r>
            <a:r>
              <a:rPr lang="en-US" sz="2800" dirty="0" err="1" smtClean="0"/>
              <a:t>müdaxilə</a:t>
            </a:r>
            <a:r>
              <a:rPr lang="en-US" sz="2800" dirty="0" smtClean="0"/>
              <a:t>, </a:t>
            </a:r>
            <a:r>
              <a:rPr lang="en-US" sz="2800" dirty="0" err="1" smtClean="0"/>
              <a:t>evinin</a:t>
            </a:r>
            <a:r>
              <a:rPr lang="en-US" sz="2800" dirty="0" smtClean="0"/>
              <a:t> </a:t>
            </a:r>
            <a:r>
              <a:rPr lang="en-US" sz="2800" dirty="0" err="1" smtClean="0"/>
              <a:t>toxunulmazlığına</a:t>
            </a:r>
            <a:r>
              <a:rPr lang="en-US" sz="2800" dirty="0" smtClean="0"/>
              <a:t>, </a:t>
            </a:r>
            <a:r>
              <a:rPr lang="en-US" sz="2800" dirty="0" err="1" smtClean="0"/>
              <a:t>gizli</a:t>
            </a:r>
            <a:r>
              <a:rPr lang="en-US" sz="2800" dirty="0" smtClean="0"/>
              <a:t> </a:t>
            </a:r>
            <a:r>
              <a:rPr lang="en-US" sz="2800" dirty="0" err="1" smtClean="0"/>
              <a:t>məktublasmalarına</a:t>
            </a:r>
            <a:r>
              <a:rPr lang="en-US" sz="2800" dirty="0" smtClean="0"/>
              <a:t>, </a:t>
            </a:r>
            <a:r>
              <a:rPr lang="en-US" sz="2800" dirty="0" err="1" smtClean="0"/>
              <a:t>sərəf</a:t>
            </a:r>
            <a:r>
              <a:rPr lang="en-US" sz="2800" dirty="0" smtClean="0"/>
              <a:t> </a:t>
            </a:r>
            <a:r>
              <a:rPr lang="en-US" sz="2800" dirty="0" err="1" smtClean="0"/>
              <a:t>və</a:t>
            </a:r>
            <a:r>
              <a:rPr lang="en-US" sz="2800" dirty="0" smtClean="0"/>
              <a:t> </a:t>
            </a:r>
            <a:r>
              <a:rPr lang="en-US" sz="2800" b="1" i="1" dirty="0" err="1" smtClean="0"/>
              <a:t>nüfuzuna</a:t>
            </a:r>
            <a:r>
              <a:rPr lang="en-US" sz="2800" b="1" i="1" dirty="0" smtClean="0"/>
              <a:t> </a:t>
            </a:r>
            <a:r>
              <a:rPr lang="en-US" sz="2800" dirty="0" err="1" smtClean="0"/>
              <a:t>özbasınalıqla</a:t>
            </a:r>
            <a:r>
              <a:rPr lang="en-US" sz="2800" dirty="0" smtClean="0"/>
              <a:t> </a:t>
            </a:r>
            <a:r>
              <a:rPr lang="en-US" sz="2800" dirty="0" err="1" smtClean="0"/>
              <a:t>qəsd</a:t>
            </a:r>
            <a:r>
              <a:rPr lang="en-US" sz="2800" dirty="0" smtClean="0"/>
              <a:t> </a:t>
            </a:r>
            <a:r>
              <a:rPr lang="en-US" sz="2800" dirty="0" err="1" smtClean="0"/>
              <a:t>edilə</a:t>
            </a:r>
            <a:r>
              <a:rPr lang="en-US" sz="2800" dirty="0" smtClean="0"/>
              <a:t> </a:t>
            </a:r>
            <a:r>
              <a:rPr lang="en-US" sz="2800" dirty="0" err="1" smtClean="0"/>
              <a:t>bilməz</a:t>
            </a:r>
            <a:r>
              <a:rPr lang="en-US" sz="2800" dirty="0" smtClean="0"/>
              <a:t>. </a:t>
            </a:r>
            <a:r>
              <a:rPr lang="en-US" sz="2800" dirty="0" err="1" smtClean="0"/>
              <a:t>Hər</a:t>
            </a:r>
            <a:r>
              <a:rPr lang="en-US" sz="2800" dirty="0" smtClean="0"/>
              <a:t> </a:t>
            </a:r>
            <a:r>
              <a:rPr lang="en-US" sz="2800" dirty="0" err="1" smtClean="0"/>
              <a:t>bir</a:t>
            </a:r>
            <a:r>
              <a:rPr lang="en-US" sz="2800" dirty="0" smtClean="0"/>
              <a:t> </a:t>
            </a:r>
            <a:r>
              <a:rPr lang="en-US" sz="2800" dirty="0" err="1" smtClean="0"/>
              <a:t>insan</a:t>
            </a:r>
            <a:r>
              <a:rPr lang="en-US" sz="2800" dirty="0" smtClean="0"/>
              <a:t> </a:t>
            </a:r>
            <a:r>
              <a:rPr lang="en-US" sz="2800" dirty="0" err="1" smtClean="0"/>
              <a:t>bu</a:t>
            </a:r>
            <a:r>
              <a:rPr lang="en-US" sz="2800" dirty="0" smtClean="0"/>
              <a:t> </a:t>
            </a:r>
            <a:r>
              <a:rPr lang="en-US" sz="2800" dirty="0" err="1" smtClean="0"/>
              <a:t>cür</a:t>
            </a:r>
            <a:r>
              <a:rPr lang="en-US" sz="2800" dirty="0" smtClean="0"/>
              <a:t> </a:t>
            </a:r>
            <a:r>
              <a:rPr lang="en-US" sz="2800" dirty="0" err="1" smtClean="0"/>
              <a:t>müdaxilələrdən</a:t>
            </a:r>
            <a:r>
              <a:rPr lang="en-US" sz="2800" dirty="0" smtClean="0"/>
              <a:t> </a:t>
            </a:r>
            <a:r>
              <a:rPr lang="en-US" sz="2800" dirty="0" err="1" smtClean="0"/>
              <a:t>və</a:t>
            </a:r>
            <a:r>
              <a:rPr lang="en-US" sz="2800" dirty="0" smtClean="0"/>
              <a:t> </a:t>
            </a:r>
            <a:r>
              <a:rPr lang="en-US" sz="2800" dirty="0" err="1" smtClean="0"/>
              <a:t>ya</a:t>
            </a:r>
            <a:r>
              <a:rPr lang="en-US" sz="2800" dirty="0" smtClean="0"/>
              <a:t> </a:t>
            </a:r>
            <a:r>
              <a:rPr lang="en-US" sz="2800" dirty="0" err="1" smtClean="0"/>
              <a:t>belə</a:t>
            </a:r>
            <a:r>
              <a:rPr lang="en-US" sz="2800" dirty="0" smtClean="0"/>
              <a:t> </a:t>
            </a:r>
            <a:r>
              <a:rPr lang="en-US" sz="2800" dirty="0" err="1" smtClean="0"/>
              <a:t>qəsdlərdən</a:t>
            </a:r>
            <a:r>
              <a:rPr lang="en-US" sz="2800" dirty="0" smtClean="0"/>
              <a:t> </a:t>
            </a:r>
            <a:r>
              <a:rPr lang="en-US" sz="2800" dirty="0" err="1" smtClean="0"/>
              <a:t>qanunla</a:t>
            </a:r>
            <a:r>
              <a:rPr lang="en-US" sz="2800" dirty="0" smtClean="0"/>
              <a:t> </a:t>
            </a:r>
            <a:r>
              <a:rPr lang="en-US" sz="2800" dirty="0" err="1" smtClean="0"/>
              <a:t>müdafiə</a:t>
            </a:r>
            <a:r>
              <a:rPr lang="en-US" sz="2800" dirty="0" smtClean="0"/>
              <a:t> </a:t>
            </a:r>
            <a:r>
              <a:rPr lang="en-US" sz="2800" dirty="0" err="1" smtClean="0"/>
              <a:t>olunmaq</a:t>
            </a:r>
            <a:r>
              <a:rPr lang="en-US" sz="2800" dirty="0" smtClean="0"/>
              <a:t> </a:t>
            </a:r>
            <a:r>
              <a:rPr lang="en-US" sz="2800" dirty="0" err="1" smtClean="0"/>
              <a:t>hüququna</a:t>
            </a:r>
            <a:r>
              <a:rPr lang="en-US" sz="2800" dirty="0" smtClean="0"/>
              <a:t> </a:t>
            </a:r>
            <a:r>
              <a:rPr lang="en-US" sz="2800" dirty="0" err="1" smtClean="0"/>
              <a:t>malikdir</a:t>
            </a:r>
            <a:r>
              <a:rPr lang="en-US" sz="2800" dirty="0" smtClean="0"/>
              <a:t>.</a:t>
            </a:r>
            <a:endParaRPr lang="az-Latn-AZ" sz="2800" dirty="0" smtClean="0">
              <a:cs typeface="Times New Roman" pitchFamily="18" charset="0"/>
            </a:endParaRPr>
          </a:p>
          <a:p>
            <a:pPr marL="274320" indent="-274320" eaLnBrk="1" fontAlgn="auto" hangingPunct="1">
              <a:spcAft>
                <a:spcPts val="0"/>
              </a:spcAft>
              <a:buClr>
                <a:schemeClr val="accent3"/>
              </a:buClr>
              <a:buFont typeface="Wingdings 2"/>
              <a:buChar char=""/>
              <a:defRPr/>
            </a:pPr>
            <a:endParaRPr lang="ru-RU" dirty="0"/>
          </a:p>
        </p:txBody>
      </p:sp>
      <p:sp>
        <p:nvSpPr>
          <p:cNvPr id="4" name="Номер слайда 3"/>
          <p:cNvSpPr>
            <a:spLocks noGrp="1"/>
          </p:cNvSpPr>
          <p:nvPr>
            <p:ph type="sldNum" sz="quarter" idx="12"/>
          </p:nvPr>
        </p:nvSpPr>
        <p:spPr/>
        <p:txBody>
          <a:bodyPr/>
          <a:lstStyle/>
          <a:p>
            <a:pPr>
              <a:defRPr/>
            </a:pPr>
            <a:fld id="{131F80DF-DD97-4CF4-BFF8-CD897582A0AD}" type="slidenum">
              <a:rPr lang="ru-RU"/>
              <a:pPr>
                <a:defRPr/>
              </a:pPr>
              <a:t>7</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5175"/>
            <a:ext cx="8229600" cy="1223963"/>
          </a:xfrm>
        </p:spPr>
        <p:txBody>
          <a:bodyPr>
            <a:noAutofit/>
          </a:bodyPr>
          <a:lstStyle/>
          <a:p>
            <a:pPr algn="ctr" eaLnBrk="1" fontAlgn="auto" hangingPunct="1">
              <a:spcAft>
                <a:spcPts val="0"/>
              </a:spcAft>
              <a:defRPr/>
            </a:pPr>
            <a:r>
              <a:rPr lang="az-Latn-AZ" sz="3200" b="1" i="1" dirty="0">
                <a:solidFill>
                  <a:schemeClr val="tx1"/>
                </a:solidFill>
                <a:latin typeface="+mn-lt"/>
              </a:rPr>
              <a:t>Avropa İnsan </a:t>
            </a:r>
            <a:r>
              <a:rPr lang="az-Latn-AZ" sz="3200" b="1" i="1" dirty="0" smtClean="0">
                <a:solidFill>
                  <a:schemeClr val="tx1"/>
                </a:solidFill>
                <a:latin typeface="+mn-lt"/>
                <a:cs typeface="Times New Roman" pitchFamily="18" charset="0"/>
              </a:rPr>
              <a:t>hüquqları</a:t>
            </a:r>
            <a:r>
              <a:rPr lang="az-Latn-AZ" sz="3200" b="1" i="1" dirty="0" smtClean="0">
                <a:solidFill>
                  <a:schemeClr val="tx1"/>
                </a:solidFill>
                <a:latin typeface="+mn-lt"/>
              </a:rPr>
              <a:t> Konvensiyası</a:t>
            </a:r>
            <a:br>
              <a:rPr lang="az-Latn-AZ" sz="3200" b="1" i="1" dirty="0" smtClean="0">
                <a:solidFill>
                  <a:schemeClr val="tx1"/>
                </a:solidFill>
                <a:latin typeface="+mn-lt"/>
              </a:rPr>
            </a:br>
            <a:r>
              <a:rPr lang="az-Latn-AZ" sz="3200" b="1" i="1" dirty="0" smtClean="0">
                <a:solidFill>
                  <a:schemeClr val="tx1"/>
                </a:solidFill>
                <a:latin typeface="+mn-lt"/>
              </a:rPr>
              <a:t> (4 noyabr 1950)</a:t>
            </a:r>
            <a:endParaRPr lang="ru-RU" sz="3200" b="1" i="1" dirty="0">
              <a:solidFill>
                <a:schemeClr val="tx1"/>
              </a:solidFill>
              <a:latin typeface="+mn-lt"/>
            </a:endParaRPr>
          </a:p>
        </p:txBody>
      </p:sp>
      <p:sp>
        <p:nvSpPr>
          <p:cNvPr id="3" name="Содержимое 2"/>
          <p:cNvSpPr>
            <a:spLocks noGrp="1"/>
          </p:cNvSpPr>
          <p:nvPr>
            <p:ph idx="1"/>
          </p:nvPr>
        </p:nvSpPr>
        <p:spPr/>
        <p:txBody>
          <a:bodyPr/>
          <a:lstStyle/>
          <a:p>
            <a:pPr eaLnBrk="1" hangingPunct="1"/>
            <a:endParaRPr lang="az-Latn-AZ" altLang="en-US" sz="4400" smtClean="0">
              <a:latin typeface="Times New Roman" pitchFamily="18" charset="0"/>
              <a:cs typeface="Times New Roman" pitchFamily="18" charset="0"/>
            </a:endParaRPr>
          </a:p>
          <a:p>
            <a:pPr eaLnBrk="1" hangingPunct="1">
              <a:buFont typeface="Wingdings 2" pitchFamily="18" charset="2"/>
              <a:buNone/>
            </a:pPr>
            <a:endParaRPr lang="az-Latn-AZ" altLang="en-US" sz="2800" b="1" smtClean="0">
              <a:cs typeface="Times New Roman" pitchFamily="18" charset="0"/>
            </a:endParaRPr>
          </a:p>
          <a:p>
            <a:pPr eaLnBrk="1" hangingPunct="1">
              <a:buFont typeface="Wingdings 2" pitchFamily="18" charset="2"/>
              <a:buNone/>
            </a:pPr>
            <a:r>
              <a:rPr lang="az-Latn-AZ" altLang="en-US" sz="2800" b="1" smtClean="0">
                <a:cs typeface="Times New Roman" pitchFamily="18" charset="0"/>
              </a:rPr>
              <a:t>Maddə 8.1</a:t>
            </a:r>
            <a:r>
              <a:rPr lang="az-Latn-AZ" altLang="en-US" sz="2800" smtClean="0">
                <a:cs typeface="Times New Roman" pitchFamily="18" charset="0"/>
              </a:rPr>
              <a:t>.</a:t>
            </a:r>
          </a:p>
          <a:p>
            <a:pPr eaLnBrk="1" hangingPunct="1">
              <a:buFont typeface="Wingdings 2" pitchFamily="18" charset="2"/>
              <a:buNone/>
            </a:pPr>
            <a:endParaRPr lang="az-Latn-AZ" altLang="en-US" sz="2800" smtClean="0">
              <a:cs typeface="Times New Roman" pitchFamily="18" charset="0"/>
            </a:endParaRPr>
          </a:p>
          <a:p>
            <a:pPr eaLnBrk="1" hangingPunct="1">
              <a:buFont typeface="Wingdings 2" pitchFamily="18" charset="2"/>
              <a:buNone/>
            </a:pPr>
            <a:r>
              <a:rPr lang="az-Latn-AZ" altLang="en-US" sz="2800" smtClean="0">
                <a:cs typeface="Times New Roman" pitchFamily="18" charset="0"/>
              </a:rPr>
              <a:t> Hər kəs öz şəxsi və ailə həyatına, mənzilinə və yazışma sirrinə hörmət hüququna malikdir.</a:t>
            </a:r>
          </a:p>
          <a:p>
            <a:pPr eaLnBrk="1" hangingPunct="1">
              <a:buFont typeface="Wingdings 2" pitchFamily="18" charset="2"/>
              <a:buNone/>
            </a:pPr>
            <a:endParaRPr lang="ru-RU" altLang="en-US" sz="2800" smtClean="0">
              <a:cs typeface="Times New Roman" pitchFamily="18" charset="0"/>
            </a:endParaRPr>
          </a:p>
        </p:txBody>
      </p:sp>
      <p:sp>
        <p:nvSpPr>
          <p:cNvPr id="4" name="Номер слайда 3"/>
          <p:cNvSpPr>
            <a:spLocks noGrp="1"/>
          </p:cNvSpPr>
          <p:nvPr>
            <p:ph type="sldNum" sz="quarter" idx="12"/>
          </p:nvPr>
        </p:nvSpPr>
        <p:spPr/>
        <p:txBody>
          <a:bodyPr/>
          <a:lstStyle/>
          <a:p>
            <a:pPr>
              <a:defRPr/>
            </a:pPr>
            <a:fld id="{F096D97B-819A-4210-90F3-27B679FD06AC}" type="slidenum">
              <a:rPr lang="ru-RU"/>
              <a:pPr>
                <a:defRPr/>
              </a:pPr>
              <a:t>8</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8313" y="981075"/>
            <a:ext cx="8467725" cy="5543550"/>
          </a:xfrm>
        </p:spPr>
        <p:txBody>
          <a:bodyPr/>
          <a:lstStyle/>
          <a:p>
            <a:pPr marL="292100" lvl="1" indent="0" algn="ctr" eaLnBrk="1" hangingPunct="1">
              <a:buFont typeface="Wingdings 2" pitchFamily="18" charset="2"/>
              <a:buNone/>
            </a:pPr>
            <a:r>
              <a:rPr lang="az-Latn-AZ" altLang="en-US" sz="2800" b="1" smtClean="0">
                <a:cs typeface="Times New Roman" pitchFamily="18" charset="0"/>
              </a:rPr>
              <a:t>Maddə 10. Fikri ifadə etmək azadlığı  </a:t>
            </a:r>
          </a:p>
          <a:p>
            <a:pPr marL="292100" lvl="1" indent="0" eaLnBrk="1" hangingPunct="1">
              <a:buFont typeface="Wingdings 2" pitchFamily="18" charset="2"/>
              <a:buNone/>
            </a:pPr>
            <a:endParaRPr lang="az-Latn-AZ" altLang="en-US" sz="2800" b="1" smtClean="0">
              <a:cs typeface="Times New Roman" pitchFamily="18" charset="0"/>
            </a:endParaRPr>
          </a:p>
          <a:p>
            <a:pPr marL="292100" lvl="1" indent="0" algn="just" eaLnBrk="1" hangingPunct="1">
              <a:buFont typeface="Wingdings 2" pitchFamily="18" charset="2"/>
              <a:buNone/>
            </a:pPr>
            <a:r>
              <a:rPr lang="az-Latn-AZ" altLang="en-US" sz="2800" smtClean="0">
                <a:cs typeface="Times New Roman" pitchFamily="18" charset="0"/>
              </a:rPr>
              <a:t>1. Hər kəs ifadə etmək azadlığı hüququna malikdir. Bu hüquqa öz rəyində qalmaq  azadlığı, dövlət hakimiyyəti orqanları tərəfindən hər  hansı maneçilik olmadan və dövlət sərhədlərindən asılı olmayaraq, məlumat və ideyaları almaq və yaymaq azadlığı daxildir. Bu maddə dövlətlərin  radioyayım, televiziya və kinematoqrafiya müəssisələrinə lisenziya tələbi qoymasına mane olmur. </a:t>
            </a:r>
          </a:p>
          <a:p>
            <a:pPr marL="292100" lvl="1" indent="0" eaLnBrk="1" hangingPunct="1">
              <a:buFont typeface="Wingdings 2" pitchFamily="18" charset="2"/>
              <a:buNone/>
            </a:pPr>
            <a:endParaRPr lang="az-Latn-AZ" altLang="en-US" sz="2800" smtClean="0">
              <a:cs typeface="Times New Roman" pitchFamily="18" charset="0"/>
            </a:endParaRPr>
          </a:p>
        </p:txBody>
      </p:sp>
      <p:sp>
        <p:nvSpPr>
          <p:cNvPr id="4" name="Номер слайда 3"/>
          <p:cNvSpPr>
            <a:spLocks noGrp="1"/>
          </p:cNvSpPr>
          <p:nvPr>
            <p:ph type="sldNum" sz="quarter" idx="12"/>
          </p:nvPr>
        </p:nvSpPr>
        <p:spPr/>
        <p:txBody>
          <a:bodyPr>
            <a:normAutofit/>
          </a:bodyPr>
          <a:lstStyle/>
          <a:p>
            <a:pPr>
              <a:defRPr/>
            </a:pPr>
            <a:fld id="{0B0E8488-CCE8-4A2B-A613-CE0A7F0F3010}" type="slidenum">
              <a:rPr lang="ru-RU"/>
              <a:pPr>
                <a:defRPr/>
              </a:pPr>
              <a:t>9</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2889</TotalTime>
  <Words>502</Words>
  <Application>Microsoft Office PowerPoint</Application>
  <PresentationFormat>Экран (4:3)</PresentationFormat>
  <Paragraphs>96</Paragraphs>
  <Slides>17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Calibri</vt:lpstr>
      <vt:lpstr>Constantia</vt:lpstr>
      <vt:lpstr>Wingdings 2</vt:lpstr>
      <vt:lpstr>Times New Roman</vt:lpstr>
      <vt:lpstr>Поток</vt:lpstr>
      <vt:lpstr>               Avropa İnsan Hüquqları Konvensiyasına əsasən imicin və nüfuzun müdafiəsi Sadiq Bağırov 2015</vt:lpstr>
      <vt:lpstr>Nüfuzun anlayışı</vt:lpstr>
      <vt:lpstr>Слайд 3</vt:lpstr>
      <vt:lpstr>Слайд 4</vt:lpstr>
      <vt:lpstr>Слайд 5</vt:lpstr>
      <vt:lpstr>Avropa İnsan Hüquqları Konvensiyası nüfuz hüququnu qoruyurmu?</vt:lpstr>
      <vt:lpstr>  </vt:lpstr>
      <vt:lpstr>Avropa İnsan hüquqları Konvensiyası  (4 noyabr 1950)</vt:lpstr>
      <vt:lpstr>Слайд 9</vt:lpstr>
      <vt:lpstr>Слайд 10</vt:lpstr>
      <vt:lpstr>Слайд 11</vt:lpstr>
      <vt:lpstr>   Nüfuz hüququnun pozulmasının araşdırılması  </vt:lpstr>
      <vt:lpstr> Nüfuz hüququnun pozulmasının araşdırılmasında Avropa Məhkəməsinin tətbiq etdiyi test</vt:lpstr>
      <vt:lpstr>Слайд 14</vt:lpstr>
      <vt:lpstr>Təqsirsizlik prezumpsiyası və nüfuz hüququ</vt:lpstr>
      <vt:lpstr>Слайд 16</vt:lpstr>
      <vt:lpstr>    Diqqətinizə görə təşəkkür edirik!</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Ayrı-seçkiliyin qadağan olunması</dc:title>
  <dc:creator>AspireONE</dc:creator>
  <cp:lastModifiedBy>Eldar</cp:lastModifiedBy>
  <cp:revision>176</cp:revision>
  <dcterms:created xsi:type="dcterms:W3CDTF">2013-10-26T06:25:19Z</dcterms:created>
  <dcterms:modified xsi:type="dcterms:W3CDTF">2016-12-10T13:41:27Z</dcterms:modified>
</cp:coreProperties>
</file>