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256" r:id="rId2"/>
    <p:sldId id="335" r:id="rId3"/>
    <p:sldId id="280" r:id="rId4"/>
    <p:sldId id="282" r:id="rId5"/>
    <p:sldId id="347" r:id="rId6"/>
    <p:sldId id="348" r:id="rId7"/>
    <p:sldId id="283" r:id="rId8"/>
    <p:sldId id="284" r:id="rId9"/>
    <p:sldId id="349" r:id="rId10"/>
    <p:sldId id="351" r:id="rId11"/>
    <p:sldId id="350" r:id="rId12"/>
    <p:sldId id="343" r:id="rId13"/>
    <p:sldId id="344" r:id="rId14"/>
    <p:sldId id="346" r:id="rId15"/>
    <p:sldId id="341" r:id="rId16"/>
    <p:sldId id="342" r:id="rId17"/>
    <p:sldId id="352" r:id="rId18"/>
    <p:sldId id="353"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28" end="60"/>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670" autoAdjust="0"/>
  </p:normalViewPr>
  <p:slideViewPr>
    <p:cSldViewPr>
      <p:cViewPr>
        <p:scale>
          <a:sx n="100" d="100"/>
          <a:sy n="100" d="100"/>
        </p:scale>
        <p:origin x="-426" y="7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lvl1pPr>
          </a:lstStyle>
          <a:p>
            <a:pPr>
              <a:defRPr/>
            </a:pPr>
            <a:fld id="{D202EF38-6F5B-4FE0-A158-5C7DAFD5AA13}" type="datetimeFigureOut">
              <a:rPr lang="en-US"/>
              <a:pPr>
                <a:defRPr/>
              </a:pPr>
              <a:t>11/11/2017</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en-US"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lvl1pPr>
          </a:lstStyle>
          <a:p>
            <a:pPr>
              <a:defRPr/>
            </a:pPr>
            <a:fld id="{B7012B3D-C7F0-43E2-A4B5-2AAF2D6815A4}" type="slidenum">
              <a:rPr lang="en-US"/>
              <a:pPr>
                <a:defRPr/>
              </a:pPr>
              <a:t>‹#›</a:t>
            </a:fld>
            <a:endParaRPr lang="en-US"/>
          </a:p>
        </p:txBody>
      </p:sp>
    </p:spTree>
    <p:extLst>
      <p:ext uri="{BB962C8B-B14F-4D97-AF65-F5344CB8AC3E}">
        <p14:creationId xmlns:p14="http://schemas.microsoft.com/office/powerpoint/2010/main" val="406166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ru-RU" smtClean="0"/>
          </a:p>
        </p:txBody>
      </p:sp>
      <p:sp>
        <p:nvSpPr>
          <p:cNvPr id="2253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26DBCE6-C1FC-4E16-904B-D3B90E47C434}" type="slidenum">
              <a:rPr lang="en-US" altLang="ru-RU" smtClean="0"/>
              <a:pPr/>
              <a:t>1</a:t>
            </a:fld>
            <a:endParaRPr lang="en-US"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ru-RU"/>
            </a:p>
          </p:txBody>
        </p:sp>
        <p:sp>
          <p:nvSpPr>
            <p:cNvPr id="12"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ru-RU"/>
            </a:p>
          </p:txBody>
        </p:sp>
        <p:sp>
          <p:nvSpPr>
            <p:cNvPr id="13"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ru-RU"/>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ru-RU"/>
            </a:p>
          </p:txBody>
        </p:sp>
        <p:sp>
          <p:nvSpPr>
            <p:cNvPr id="15"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ru-RU"/>
            </a:p>
          </p:txBody>
        </p:sp>
        <p:sp>
          <p:nvSpPr>
            <p:cNvPr id="16"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ru-RU"/>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ru-RU"/>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ru-RU"/>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ru-RU"/>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ru-RU"/>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ru-RU"/>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ru-RU"/>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ru-RU"/>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ru-RU"/>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ru-RU"/>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ru-RU"/>
            </a:p>
          </p:txBody>
        </p:sp>
      </p:grpSp>
      <p:sp>
        <p:nvSpPr>
          <p:cNvPr id="7991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7991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3E798577-8AFF-4FA3-B843-279C5F1A47AD}" type="slidenum">
              <a:rPr lang="en-US"/>
              <a:pPr>
                <a:defRPr/>
              </a:pPr>
              <a:t>‹#›</a:t>
            </a:fld>
            <a:endParaRPr lang="en-US"/>
          </a:p>
        </p:txBody>
      </p:sp>
    </p:spTree>
    <p:extLst>
      <p:ext uri="{BB962C8B-B14F-4D97-AF65-F5344CB8AC3E}">
        <p14:creationId xmlns:p14="http://schemas.microsoft.com/office/powerpoint/2010/main" val="2550785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33A50937-E4BE-4F6C-8ABC-1B288F2982EA}" type="slidenum">
              <a:rPr lang="en-US"/>
              <a:pPr>
                <a:defRPr/>
              </a:pPr>
              <a:t>‹#›</a:t>
            </a:fld>
            <a:endParaRPr lang="en-US"/>
          </a:p>
        </p:txBody>
      </p:sp>
    </p:spTree>
    <p:extLst>
      <p:ext uri="{BB962C8B-B14F-4D97-AF65-F5344CB8AC3E}">
        <p14:creationId xmlns:p14="http://schemas.microsoft.com/office/powerpoint/2010/main" val="3088644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4A8E1E29-EFE6-409C-AB58-0F5FC42A3702}" type="slidenum">
              <a:rPr lang="en-US"/>
              <a:pPr>
                <a:defRPr/>
              </a:pPr>
              <a:t>‹#›</a:t>
            </a:fld>
            <a:endParaRPr lang="en-US"/>
          </a:p>
        </p:txBody>
      </p:sp>
    </p:spTree>
    <p:extLst>
      <p:ext uri="{BB962C8B-B14F-4D97-AF65-F5344CB8AC3E}">
        <p14:creationId xmlns:p14="http://schemas.microsoft.com/office/powerpoint/2010/main" val="247338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71C8143B-0DEF-4D79-B9E6-279A545A5EDF}" type="slidenum">
              <a:rPr lang="en-US"/>
              <a:pPr>
                <a:defRPr/>
              </a:pPr>
              <a:t>‹#›</a:t>
            </a:fld>
            <a:endParaRPr lang="en-US"/>
          </a:p>
        </p:txBody>
      </p:sp>
    </p:spTree>
    <p:extLst>
      <p:ext uri="{BB962C8B-B14F-4D97-AF65-F5344CB8AC3E}">
        <p14:creationId xmlns:p14="http://schemas.microsoft.com/office/powerpoint/2010/main" val="2770706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79FA63DB-1B2E-47C9-BBE0-941B086160D5}" type="slidenum">
              <a:rPr lang="en-US"/>
              <a:pPr>
                <a:defRPr/>
              </a:pPr>
              <a:t>‹#›</a:t>
            </a:fld>
            <a:endParaRPr lang="en-US"/>
          </a:p>
        </p:txBody>
      </p:sp>
    </p:spTree>
    <p:extLst>
      <p:ext uri="{BB962C8B-B14F-4D97-AF65-F5344CB8AC3E}">
        <p14:creationId xmlns:p14="http://schemas.microsoft.com/office/powerpoint/2010/main" val="26894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8BABE7DF-78AD-49E8-B3C7-FE2513286422}" type="slidenum">
              <a:rPr lang="en-US"/>
              <a:pPr>
                <a:defRPr/>
              </a:pPr>
              <a:t>‹#›</a:t>
            </a:fld>
            <a:endParaRPr lang="en-US"/>
          </a:p>
        </p:txBody>
      </p:sp>
    </p:spTree>
    <p:extLst>
      <p:ext uri="{BB962C8B-B14F-4D97-AF65-F5344CB8AC3E}">
        <p14:creationId xmlns:p14="http://schemas.microsoft.com/office/powerpoint/2010/main" val="67745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ABC11DEC-1135-41CA-BEBE-A20CFD24A80B}" type="slidenum">
              <a:rPr lang="en-US"/>
              <a:pPr>
                <a:defRPr/>
              </a:pPr>
              <a:t>‹#›</a:t>
            </a:fld>
            <a:endParaRPr lang="en-US"/>
          </a:p>
        </p:txBody>
      </p:sp>
    </p:spTree>
    <p:extLst>
      <p:ext uri="{BB962C8B-B14F-4D97-AF65-F5344CB8AC3E}">
        <p14:creationId xmlns:p14="http://schemas.microsoft.com/office/powerpoint/2010/main" val="34029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94E80774-3935-4A5B-B9EE-D7C13F9090A3}" type="slidenum">
              <a:rPr lang="en-US"/>
              <a:pPr>
                <a:defRPr/>
              </a:pPr>
              <a:t>‹#›</a:t>
            </a:fld>
            <a:endParaRPr lang="en-US"/>
          </a:p>
        </p:txBody>
      </p:sp>
    </p:spTree>
    <p:extLst>
      <p:ext uri="{BB962C8B-B14F-4D97-AF65-F5344CB8AC3E}">
        <p14:creationId xmlns:p14="http://schemas.microsoft.com/office/powerpoint/2010/main" val="56049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E2F6DB42-3801-4C80-9097-489B7A2F5D38}" type="slidenum">
              <a:rPr lang="en-US"/>
              <a:pPr>
                <a:defRPr/>
              </a:pPr>
              <a:t>‹#›</a:t>
            </a:fld>
            <a:endParaRPr lang="en-US"/>
          </a:p>
        </p:txBody>
      </p:sp>
    </p:spTree>
    <p:extLst>
      <p:ext uri="{BB962C8B-B14F-4D97-AF65-F5344CB8AC3E}">
        <p14:creationId xmlns:p14="http://schemas.microsoft.com/office/powerpoint/2010/main" val="1085605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886794BE-270D-4F1C-9C09-CCA851EFCC86}" type="slidenum">
              <a:rPr lang="en-US"/>
              <a:pPr>
                <a:defRPr/>
              </a:pPr>
              <a:t>‹#›</a:t>
            </a:fld>
            <a:endParaRPr lang="en-US"/>
          </a:p>
        </p:txBody>
      </p:sp>
    </p:spTree>
    <p:extLst>
      <p:ext uri="{BB962C8B-B14F-4D97-AF65-F5344CB8AC3E}">
        <p14:creationId xmlns:p14="http://schemas.microsoft.com/office/powerpoint/2010/main" val="2558252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3CEE68C7-C12F-43C1-9FF5-49813FCE4CD0}" type="slidenum">
              <a:rPr lang="en-US"/>
              <a:pPr>
                <a:defRPr/>
              </a:pPr>
              <a:t>‹#›</a:t>
            </a:fld>
            <a:endParaRPr lang="en-US"/>
          </a:p>
        </p:txBody>
      </p:sp>
    </p:spTree>
    <p:extLst>
      <p:ext uri="{BB962C8B-B14F-4D97-AF65-F5344CB8AC3E}">
        <p14:creationId xmlns:p14="http://schemas.microsoft.com/office/powerpoint/2010/main" val="243636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7885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7885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7885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grpSp>
          <p:nvGrpSpPr>
            <p:cNvPr id="1035" name="Group 6"/>
            <p:cNvGrpSpPr>
              <a:grpSpLocks/>
            </p:cNvGrpSpPr>
            <p:nvPr/>
          </p:nvGrpSpPr>
          <p:grpSpPr bwMode="auto">
            <a:xfrm>
              <a:off x="288" y="0"/>
              <a:ext cx="5098" cy="4316"/>
              <a:chOff x="288" y="0"/>
              <a:chExt cx="5098" cy="4316"/>
            </a:xfrm>
          </p:grpSpPr>
          <p:sp>
            <p:nvSpPr>
              <p:cNvPr id="7885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5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5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5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5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grpSp>
        <p:sp>
          <p:nvSpPr>
            <p:cNvPr id="7886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7886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7887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ru-RU"/>
            </a:p>
          </p:txBody>
        </p:sp>
        <p:sp>
          <p:nvSpPr>
            <p:cNvPr id="1039"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ru-RU"/>
            </a:p>
          </p:txBody>
        </p:sp>
        <p:sp>
          <p:nvSpPr>
            <p:cNvPr id="1040"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ru-RU"/>
            </a:p>
          </p:txBody>
        </p:sp>
        <p:sp>
          <p:nvSpPr>
            <p:cNvPr id="7887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ru-RU"/>
            </a:p>
          </p:txBody>
        </p:sp>
        <p:sp>
          <p:nvSpPr>
            <p:cNvPr id="1042"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ru-RU"/>
            </a:p>
          </p:txBody>
        </p:sp>
        <p:sp>
          <p:nvSpPr>
            <p:cNvPr id="1043"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ru-RU"/>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ru-RU"/>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ru-RU"/>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ru-RU"/>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ru-RU"/>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ru-RU"/>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ru-RU"/>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ru-RU"/>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ru-RU"/>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ru-RU"/>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ru-RU"/>
            </a:p>
          </p:txBody>
        </p:sp>
      </p:grpSp>
      <p:sp>
        <p:nvSpPr>
          <p:cNvPr id="7888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888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7888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7889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613E4EE5-6E03-495C-AEBE-F069F9477305}" type="slidenum">
              <a:rPr lang="en-US"/>
              <a:pPr>
                <a:defRPr/>
              </a:pPr>
              <a:t>‹#›</a:t>
            </a:fld>
            <a:endParaRPr lang="en-US"/>
          </a:p>
        </p:txBody>
      </p:sp>
      <p:sp>
        <p:nvSpPr>
          <p:cNvPr id="7889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pPr eaLnBrk="1" hangingPunct="1">
              <a:defRPr/>
            </a:pPr>
            <a:r>
              <a:rPr lang="az-Latn-AZ" b="1" dirty="0" smtClean="0">
                <a:latin typeface="Times New Roman" pitchFamily="18" charset="0"/>
              </a:rPr>
              <a:t>İFADƏ AZADLIĞI HÜQUQU</a:t>
            </a:r>
            <a:r>
              <a:rPr lang="az-Latn-AZ" dirty="0" smtClean="0">
                <a:latin typeface="Times New Roman" pitchFamily="18" charset="0"/>
              </a:rPr>
              <a:t> </a:t>
            </a:r>
            <a:endParaRPr lang="ru-RU" dirty="0" smtClean="0">
              <a:latin typeface="Times New Roman" pitchFamily="18" charset="0"/>
            </a:endParaRPr>
          </a:p>
        </p:txBody>
      </p:sp>
      <p:sp>
        <p:nvSpPr>
          <p:cNvPr id="3" name="Подзаголовок 2"/>
          <p:cNvSpPr>
            <a:spLocks noGrp="1"/>
          </p:cNvSpPr>
          <p:nvPr>
            <p:ph type="subTitle" sz="quarter" idx="1"/>
          </p:nvPr>
        </p:nvSpPr>
        <p:spPr/>
        <p:txBody>
          <a:bodyPr/>
          <a:lstStyle/>
          <a:p>
            <a:pPr>
              <a:defRPr/>
            </a:pPr>
            <a:r>
              <a:rPr lang="az-Latn-AZ" i="1" dirty="0" smtClean="0"/>
              <a:t>Xəqani Məmmədov</a:t>
            </a:r>
            <a:endParaRPr lang="en-US" i="1" dirty="0" smtClean="0"/>
          </a:p>
          <a:p>
            <a:pPr>
              <a:defRPr/>
            </a:pPr>
            <a:endParaRPr lang="en-US" i="1" dirty="0" smtClean="0"/>
          </a:p>
          <a:p>
            <a:pPr>
              <a:defRPr/>
            </a:pPr>
            <a:r>
              <a:rPr lang="en-US" i="1" dirty="0" smtClean="0"/>
              <a:t>2017</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az-Latn-AZ" sz="2000" b="1" dirty="0" smtClean="0"/>
              <a:t> </a:t>
            </a:r>
            <a:r>
              <a:rPr lang="az-Latn-AZ" sz="2400" b="1" dirty="0" smtClean="0">
                <a:latin typeface="Times New Roman" panose="02020603050405020304" pitchFamily="18" charset="0"/>
                <a:cs typeface="Times New Roman" panose="02020603050405020304" pitchFamily="18" charset="0"/>
              </a:rPr>
              <a:t>10-cu maddənin müdafiə sferası</a:t>
            </a:r>
            <a:br>
              <a:rPr lang="az-Latn-AZ" sz="2400" b="1" dirty="0" smtClean="0">
                <a:latin typeface="Times New Roman" panose="02020603050405020304" pitchFamily="18" charset="0"/>
                <a:cs typeface="Times New Roman" panose="02020603050405020304" pitchFamily="18" charset="0"/>
              </a:rPr>
            </a:br>
            <a:endParaRPr lang="ru-RU" sz="2400" b="1" dirty="0" smtClean="0">
              <a:latin typeface="Times New Roman" panose="02020603050405020304" pitchFamily="18" charset="0"/>
              <a:cs typeface="Times New Roman" panose="02020603050405020304" pitchFamily="18" charset="0"/>
            </a:endParaRPr>
          </a:p>
        </p:txBody>
      </p:sp>
      <p:sp>
        <p:nvSpPr>
          <p:cNvPr id="35843" name="Rectangle 3"/>
          <p:cNvSpPr>
            <a:spLocks noGrp="1" noChangeArrowheads="1"/>
          </p:cNvSpPr>
          <p:nvPr>
            <p:ph type="body" idx="1"/>
          </p:nvPr>
        </p:nvSpPr>
        <p:spPr>
          <a:xfrm>
            <a:off x="457200" y="1484313"/>
            <a:ext cx="8229600" cy="4641850"/>
          </a:xfrm>
        </p:spPr>
        <p:txBody>
          <a:bodyPr/>
          <a:lstStyle/>
          <a:p>
            <a:pPr algn="just" eaLnBrk="1" hangingPunct="1">
              <a:defRPr/>
            </a:pPr>
            <a:r>
              <a:rPr lang="az-Latn-AZ" sz="2200" dirty="0" smtClean="0">
                <a:latin typeface="Times New Roman" panose="02020603050405020304" pitchFamily="18" charset="0"/>
                <a:cs typeface="Times New Roman" panose="02020603050405020304" pitchFamily="18" charset="0"/>
              </a:rPr>
              <a:t>Yazılı və şifahi fikirlər, rəsm əsərləri, filmlər, radio verilişləri, elektron informasiya sistemləri, obrazlar, geyim, ideyanı ifadə etmək və ya məlumatı çatdırmaq məqsədi daşıyan hərəkətlər.</a:t>
            </a:r>
          </a:p>
          <a:p>
            <a:pPr algn="just" eaLnBrk="1" hangingPunct="1">
              <a:defRPr/>
            </a:pPr>
            <a:r>
              <a:rPr lang="az-Latn-AZ" sz="2200" dirty="0" smtClean="0">
                <a:latin typeface="Times New Roman" panose="02020603050405020304" pitchFamily="18" charset="0"/>
                <a:cs typeface="Times New Roman" panose="02020603050405020304" pitchFamily="18" charset="0"/>
              </a:rPr>
              <a:t>Həm məlumat və ideyaların mahiyyəti, həm də onların ifadə forması müdafiə olunur.</a:t>
            </a:r>
          </a:p>
          <a:p>
            <a:pPr algn="just" eaLnBrk="1" hangingPunct="1">
              <a:defRPr/>
            </a:pPr>
            <a:r>
              <a:rPr lang="az-Latn-AZ" sz="2200" dirty="0" smtClean="0">
                <a:latin typeface="Times New Roman" panose="02020603050405020304" pitchFamily="18" charset="0"/>
                <a:cs typeface="Times New Roman" panose="02020603050405020304" pitchFamily="18" charset="0"/>
              </a:rPr>
              <a:t>Digər şəxslərin maraqlarına ziyan vura bilən vəya faktiki ziyan yetirən fikirlər də müdafiə olunur. Başqa sözlə, yalnız müsbət qəbul edilən deyil, həm də təhqiramiz, şoka salan, şişirdilmiş və narahatlıq doğuran, provokasiya xarakterli məlumatlar da müdafiə ilə təmin edilirlər – pluralizmin və toleranatlığın tələbi kimi.</a:t>
            </a:r>
          </a:p>
          <a:p>
            <a:pPr algn="just" eaLnBrk="1" hangingPunct="1">
              <a:defRPr/>
            </a:pPr>
            <a:r>
              <a:rPr lang="az-Latn-AZ" sz="2200" dirty="0" smtClean="0">
                <a:latin typeface="Times New Roman" panose="02020603050405020304" pitchFamily="18" charset="0"/>
                <a:cs typeface="Times New Roman" panose="02020603050405020304" pitchFamily="18" charset="0"/>
              </a:rPr>
              <a:t>Torgeyrsonun işi, Dalbanın işi, Arslanın işi, Oberşlikin işi</a:t>
            </a:r>
          </a:p>
          <a:p>
            <a:pPr algn="just" eaLnBrk="1" hangingPunct="1">
              <a:defRPr/>
            </a:pPr>
            <a:r>
              <a:rPr lang="az-Latn-AZ" sz="2200" dirty="0" smtClean="0">
                <a:latin typeface="Times New Roman" panose="02020603050405020304" pitchFamily="18" charset="0"/>
                <a:cs typeface="Times New Roman" panose="02020603050405020304" pitchFamily="18" charset="0"/>
              </a:rPr>
              <a:t>Nasizmin və ayrı-seçkilinin təbliği bilərəkdən insanları zorakılığı təhrik etmə, zorakılığın baş vermə ehtimalı realdırsa müdafiə olunmur (Sürek vs Türkiyə)</a:t>
            </a:r>
          </a:p>
          <a:p>
            <a:pPr eaLnBrk="1" hangingPunct="1">
              <a:defRPr/>
            </a:pPr>
            <a:endParaRPr lang="ru-RU"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az-Latn-AZ" sz="2000" b="1" dirty="0" smtClean="0"/>
              <a:t> </a:t>
            </a:r>
            <a:r>
              <a:rPr lang="az-Latn-AZ" sz="2400" b="1" dirty="0" smtClean="0">
                <a:latin typeface="Times New Roman" panose="02020603050405020304" pitchFamily="18" charset="0"/>
                <a:cs typeface="Times New Roman" panose="02020603050405020304" pitchFamily="18" charset="0"/>
              </a:rPr>
              <a:t>Faktlar və qiymətləndirici mülahizələr arasındakı fərq</a:t>
            </a:r>
            <a:br>
              <a:rPr lang="az-Latn-AZ" sz="2400" b="1" dirty="0" smtClean="0">
                <a:latin typeface="Times New Roman" panose="02020603050405020304" pitchFamily="18" charset="0"/>
                <a:cs typeface="Times New Roman" panose="02020603050405020304" pitchFamily="18" charset="0"/>
              </a:rPr>
            </a:br>
            <a:endParaRPr lang="ru-RU" sz="2400" b="1" dirty="0" smtClean="0">
              <a:latin typeface="Times New Roman" panose="02020603050405020304" pitchFamily="18" charset="0"/>
              <a:cs typeface="Times New Roman" panose="02020603050405020304" pitchFamily="18" charset="0"/>
            </a:endParaRPr>
          </a:p>
        </p:txBody>
      </p:sp>
      <p:sp>
        <p:nvSpPr>
          <p:cNvPr id="35843" name="Rectangle 3"/>
          <p:cNvSpPr>
            <a:spLocks noGrp="1" noChangeArrowheads="1"/>
          </p:cNvSpPr>
          <p:nvPr>
            <p:ph type="body" idx="1"/>
          </p:nvPr>
        </p:nvSpPr>
        <p:spPr>
          <a:xfrm>
            <a:off x="457200" y="1484313"/>
            <a:ext cx="8229600" cy="4641850"/>
          </a:xfrm>
        </p:spPr>
        <p:txBody>
          <a:bodyPr/>
          <a:lstStyle/>
          <a:p>
            <a:pPr algn="just" eaLnBrk="1" hangingPunct="1">
              <a:defRPr/>
            </a:pPr>
            <a:r>
              <a:rPr lang="az-Latn-AZ" sz="2000" dirty="0" smtClean="0"/>
              <a:t>Faktlar sübut edilə bilər, qiymətləndirici mülahizələr isə yox</a:t>
            </a:r>
          </a:p>
          <a:p>
            <a:pPr algn="just" eaLnBrk="1" hangingPunct="1">
              <a:defRPr/>
            </a:pPr>
            <a:r>
              <a:rPr lang="az-Latn-AZ" sz="2000" dirty="0" smtClean="0"/>
              <a:t>Qiymətləndirici mülahizələr xüsusi müdafiə ilə təmin olunurlar.</a:t>
            </a:r>
          </a:p>
          <a:p>
            <a:pPr algn="just" eaLnBrk="1" hangingPunct="1">
              <a:defRPr/>
            </a:pPr>
            <a:r>
              <a:rPr lang="az-Latn-AZ" sz="2000" dirty="0" smtClean="0"/>
              <a:t>Faktların yoxlanılması üçün ağlabatan səy göstərilibsə, sonradan onların həqiqət olmadığı aşkar olunarsa belə , mətbuat buna görə məsuliyyət daşımamalıdır.</a:t>
            </a:r>
          </a:p>
          <a:p>
            <a:pPr algn="just" eaLnBrk="1" hangingPunct="1">
              <a:defRPr/>
            </a:pPr>
            <a:r>
              <a:rPr lang="az-Latn-AZ" sz="2000" dirty="0" smtClean="0"/>
              <a:t>Qiymətləndirici mülahizələr yetərli faktual əsasa söykənməlidir. </a:t>
            </a:r>
          </a:p>
          <a:p>
            <a:pPr algn="just" eaLnBrk="1" hangingPunct="1">
              <a:defRPr/>
            </a:pPr>
            <a:r>
              <a:rPr lang="az-Latn-AZ" sz="2000" dirty="0" smtClean="0"/>
              <a:t>Şaiyələrə və sübut olması çətin olan iddialara əsaslanan məlumatların nəşri (Torgeyrsonun işi). Mətbuatdan yalnız sübuta yetirilmiş məlumatların dərci tələb oluna bilməz.</a:t>
            </a:r>
          </a:p>
          <a:p>
            <a:pPr algn="just" eaLnBrk="1" hangingPunct="1">
              <a:defRPr/>
            </a:pPr>
            <a:r>
              <a:rPr lang="az-Latn-AZ" sz="2000" dirty="0" smtClean="0"/>
              <a:t>Mətbuat vasitəsilə digər şəxslərin bildirdiyi fikirlərin yayılması da 10-cu maddə ilə qorunur.</a:t>
            </a:r>
            <a:endParaRPr lang="ru-RU"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az-Latn-AZ" b="1" dirty="0" smtClean="0">
                <a:latin typeface="Times New Roman" panose="02020603050405020304" pitchFamily="18" charset="0"/>
                <a:cs typeface="Times New Roman" panose="02020603050405020304" pitchFamily="18" charset="0"/>
              </a:rPr>
              <a:t/>
            </a:r>
            <a:br>
              <a:rPr lang="az-Latn-AZ" b="1" dirty="0" smtClean="0">
                <a:latin typeface="Times New Roman" panose="02020603050405020304" pitchFamily="18" charset="0"/>
                <a:cs typeface="Times New Roman" panose="02020603050405020304" pitchFamily="18" charset="0"/>
              </a:rPr>
            </a:br>
            <a:r>
              <a:rPr lang="az-Latn-AZ" b="1" dirty="0" smtClean="0">
                <a:latin typeface="Times New Roman" panose="02020603050405020304" pitchFamily="18" charset="0"/>
                <a:cs typeface="Times New Roman" panose="02020603050405020304" pitchFamily="18" charset="0"/>
              </a:rPr>
              <a:t>İFADƏ AZADLIĞINA MÜDAXİLƏ FORMALARI</a:t>
            </a:r>
            <a:endParaRPr lang="ru-RU" dirty="0"/>
          </a:p>
        </p:txBody>
      </p:sp>
      <p:sp>
        <p:nvSpPr>
          <p:cNvPr id="3" name="Объект 2"/>
          <p:cNvSpPr>
            <a:spLocks noGrp="1"/>
          </p:cNvSpPr>
          <p:nvPr>
            <p:ph idx="1"/>
          </p:nvPr>
        </p:nvSpPr>
        <p:spPr/>
        <p:txBody>
          <a:bodyPr/>
          <a:lstStyle/>
          <a:p>
            <a:pPr algn="just">
              <a:defRPr/>
            </a:pPr>
            <a:endParaRPr lang="az-Latn-AZ" sz="2200" dirty="0" smtClean="0">
              <a:latin typeface="Times New Roman" panose="02020603050405020304" pitchFamily="18" charset="0"/>
              <a:cs typeface="Times New Roman" panose="02020603050405020304" pitchFamily="18" charset="0"/>
            </a:endParaRPr>
          </a:p>
          <a:p>
            <a:pPr algn="just">
              <a:defRPr/>
            </a:pPr>
            <a:endParaRPr lang="az-Latn-AZ" sz="2200" dirty="0" smtClean="0">
              <a:latin typeface="Times New Roman" panose="02020603050405020304" pitchFamily="18" charset="0"/>
              <a:cs typeface="Times New Roman" panose="02020603050405020304" pitchFamily="18" charset="0"/>
            </a:endParaRPr>
          </a:p>
          <a:p>
            <a:pPr algn="just">
              <a:defRPr/>
            </a:pPr>
            <a:r>
              <a:rPr lang="az-Latn-AZ" sz="2200" dirty="0" smtClean="0">
                <a:latin typeface="Times New Roman" panose="02020603050405020304" pitchFamily="18" charset="0"/>
                <a:cs typeface="Times New Roman" panose="02020603050405020304" pitchFamily="18" charset="0"/>
              </a:rPr>
              <a:t>Cinayət cəzaları (cərimə və ya azadlıqdn məhrumetmə)</a:t>
            </a:r>
          </a:p>
          <a:p>
            <a:pPr algn="just">
              <a:defRPr/>
            </a:pPr>
            <a:r>
              <a:rPr lang="az-Latn-AZ" sz="2200" dirty="0" smtClean="0">
                <a:latin typeface="Times New Roman" panose="02020603050405020304" pitchFamily="18" charset="0"/>
                <a:cs typeface="Times New Roman" panose="02020603050405020304" pitchFamily="18" charset="0"/>
              </a:rPr>
              <a:t>Mülki qaydada kompensasiya ödəməyə məcbur etmə</a:t>
            </a:r>
          </a:p>
          <a:p>
            <a:pPr algn="just">
              <a:defRPr/>
            </a:pPr>
            <a:r>
              <a:rPr lang="az-Latn-AZ" sz="2200" dirty="0" smtClean="0">
                <a:latin typeface="Times New Roman" panose="02020603050405020304" pitchFamily="18" charset="0"/>
                <a:cs typeface="Times New Roman" panose="02020603050405020304" pitchFamily="18" charset="0"/>
              </a:rPr>
              <a:t>Qəzetdə hər hansı materialın və ya şəklin dərcinin qadağan edilməsi</a:t>
            </a:r>
          </a:p>
          <a:p>
            <a:pPr algn="just">
              <a:defRPr/>
            </a:pPr>
            <a:r>
              <a:rPr lang="az-Latn-AZ" sz="2200" dirty="0" smtClean="0">
                <a:latin typeface="Times New Roman" panose="02020603050405020304" pitchFamily="18" charset="0"/>
                <a:cs typeface="Times New Roman" panose="02020603050405020304" pitchFamily="18" charset="0"/>
              </a:rPr>
              <a:t>Dərc edilmiş materialların müsadirəsi</a:t>
            </a:r>
          </a:p>
          <a:p>
            <a:pPr algn="just">
              <a:defRPr/>
            </a:pPr>
            <a:r>
              <a:rPr lang="az-Latn-AZ" sz="2200" dirty="0" smtClean="0">
                <a:latin typeface="Times New Roman" panose="02020603050405020304" pitchFamily="18" charset="0"/>
                <a:cs typeface="Times New Roman" panose="02020603050405020304" pitchFamily="18" charset="0"/>
              </a:rPr>
              <a:t>Yayım lisenziyası verməkdən imtina edilməsi</a:t>
            </a:r>
          </a:p>
          <a:p>
            <a:pPr algn="just">
              <a:defRPr/>
            </a:pPr>
            <a:r>
              <a:rPr lang="az-Latn-AZ" sz="2200" dirty="0" smtClean="0">
                <a:latin typeface="Times New Roman" panose="02020603050405020304" pitchFamily="18" charset="0"/>
                <a:cs typeface="Times New Roman" panose="02020603050405020304" pitchFamily="18" charset="0"/>
              </a:rPr>
              <a:t>Jurnalist peşəsi ilə məşğul olmağın qadağan edilməsi</a:t>
            </a:r>
          </a:p>
          <a:p>
            <a:pPr algn="just">
              <a:defRPr/>
            </a:pPr>
            <a:r>
              <a:rPr lang="az-Latn-AZ" sz="2200" dirty="0" smtClean="0">
                <a:latin typeface="Times New Roman" panose="02020603050405020304" pitchFamily="18" charset="0"/>
                <a:cs typeface="Times New Roman" panose="02020603050405020304" pitchFamily="18" charset="0"/>
              </a:rPr>
              <a:t>Jurnalist mənbələrinin açıqlanması haqqında qərar verilməsi</a:t>
            </a:r>
          </a:p>
          <a:p>
            <a:pPr algn="just">
              <a:defRPr/>
            </a:pPr>
            <a:r>
              <a:rPr lang="az-Latn-AZ" sz="2200" dirty="0" smtClean="0">
                <a:latin typeface="Times New Roman" panose="02020603050405020304" pitchFamily="18" charset="0"/>
                <a:cs typeface="Times New Roman" panose="02020603050405020304" pitchFamily="18" charset="0"/>
              </a:rPr>
              <a:t>Mənbələrin açıqlanmamasına görə məsuliyyətə cəlb etmə</a:t>
            </a:r>
          </a:p>
          <a:p>
            <a:pPr algn="just">
              <a:defRPr/>
            </a:pPr>
            <a:endParaRPr lang="az-Latn-AZ" sz="2200" dirty="0" smtClean="0">
              <a:latin typeface="Times New Roman" panose="02020603050405020304" pitchFamily="18" charset="0"/>
              <a:cs typeface="Times New Roman" panose="02020603050405020304" pitchFamily="18" charset="0"/>
            </a:endParaRPr>
          </a:p>
          <a:p>
            <a:pPr algn="just">
              <a:defRPr/>
            </a:pPr>
            <a:endParaRPr lang="az-Latn-AZ" sz="2200" dirty="0" smtClean="0">
              <a:latin typeface="Times New Roman" panose="02020603050405020304" pitchFamily="18" charset="0"/>
              <a:cs typeface="Times New Roman" panose="02020603050405020304" pitchFamily="18" charset="0"/>
            </a:endParaRPr>
          </a:p>
          <a:p>
            <a:pPr algn="just">
              <a:defRPr/>
            </a:pPr>
            <a:endParaRPr lang="az-Latn-AZ" sz="2200" dirty="0" smtClean="0">
              <a:latin typeface="Times New Roman" panose="02020603050405020304" pitchFamily="18" charset="0"/>
              <a:cs typeface="Times New Roman" panose="02020603050405020304" pitchFamily="18" charset="0"/>
            </a:endParaRPr>
          </a:p>
          <a:p>
            <a:pPr algn="just">
              <a:defRPr/>
            </a:pPr>
            <a:endParaRPr lang="ru-RU"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0"/>
            <a:ext cx="8229600" cy="2016125"/>
          </a:xfrm>
        </p:spPr>
        <p:txBody>
          <a:bodyPr/>
          <a:lstStyle/>
          <a:p>
            <a:pPr>
              <a:defRPr/>
            </a:pPr>
            <a:r>
              <a:rPr lang="az-Latn-AZ" sz="2400" b="1" dirty="0" smtClean="0">
                <a:latin typeface="Times New Roman" panose="02020603050405020304" pitchFamily="18" charset="0"/>
                <a:cs typeface="Times New Roman" panose="02020603050405020304" pitchFamily="18" charset="0"/>
              </a:rPr>
              <a:t>QANUNİ MÜDAXİLƏ ÜÇÜN 3 TƏLƏB</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39750" y="1773238"/>
            <a:ext cx="8229600" cy="4818062"/>
          </a:xfrm>
        </p:spPr>
        <p:txBody>
          <a:bodyPr/>
          <a:lstStyle/>
          <a:p>
            <a:pPr algn="just">
              <a:defRPr/>
            </a:pPr>
            <a:r>
              <a:rPr lang="az-Latn-AZ" sz="2200" dirty="0" smtClean="0">
                <a:latin typeface="Times New Roman" panose="02020603050405020304" pitchFamily="18" charset="0"/>
                <a:cs typeface="Times New Roman" panose="02020603050405020304" pitchFamily="18" charset="0"/>
              </a:rPr>
              <a:t>MÜDAXİLƏ QANUNLA NƏZƏRDƏ TUTULMALIDIR</a:t>
            </a:r>
          </a:p>
          <a:p>
            <a:pPr algn="just">
              <a:defRPr/>
            </a:pPr>
            <a:r>
              <a:rPr lang="az-Latn-AZ" sz="2200" dirty="0" smtClean="0">
                <a:latin typeface="Times New Roman" panose="02020603050405020304" pitchFamily="18" charset="0"/>
                <a:cs typeface="Times New Roman" panose="02020603050405020304" pitchFamily="18" charset="0"/>
              </a:rPr>
              <a:t>MÜDAXİLƏ 10.2-Cİ MADDƏDƏ NƏZƏRDƏ TUTULMUŞ MARAQLARIN HƏR HANSI BİRİNİN MÜDAFİƏSİNƏ YÖNƏLMƏLİDİR</a:t>
            </a:r>
          </a:p>
          <a:p>
            <a:pPr algn="just">
              <a:defRPr/>
            </a:pPr>
            <a:r>
              <a:rPr lang="az-Latn-AZ" sz="2200" dirty="0" smtClean="0">
                <a:latin typeface="Times New Roman" panose="02020603050405020304" pitchFamily="18" charset="0"/>
                <a:cs typeface="Times New Roman" panose="02020603050405020304" pitchFamily="18" charset="0"/>
              </a:rPr>
              <a:t>MÜDAXİLƏ DEMOKRATİK CƏMİYYƏTDƏ ZƏRURİ OLMALIDIR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az-Latn-AZ" sz="2400" b="1" dirty="0" smtClean="0">
                <a:latin typeface="Times New Roman" panose="02020603050405020304" pitchFamily="18" charset="0"/>
                <a:cs typeface="Times New Roman" panose="02020603050405020304" pitchFamily="18" charset="0"/>
              </a:rPr>
              <a:t/>
            </a:r>
            <a:br>
              <a:rPr lang="az-Latn-AZ" sz="2400" b="1" dirty="0" smtClean="0">
                <a:latin typeface="Times New Roman" panose="02020603050405020304" pitchFamily="18" charset="0"/>
                <a:cs typeface="Times New Roman" panose="02020603050405020304" pitchFamily="18" charset="0"/>
              </a:rPr>
            </a:br>
            <a:r>
              <a:rPr lang="az-Latn-AZ" sz="2400" b="1" dirty="0" smtClean="0">
                <a:latin typeface="Times New Roman" panose="02020603050405020304" pitchFamily="18" charset="0"/>
                <a:cs typeface="Times New Roman" panose="02020603050405020304" pitchFamily="18" charset="0"/>
              </a:rPr>
              <a:t/>
            </a:r>
            <a:br>
              <a:rPr lang="az-Latn-AZ" sz="2400" b="1" dirty="0" smtClean="0">
                <a:latin typeface="Times New Roman" panose="02020603050405020304" pitchFamily="18" charset="0"/>
                <a:cs typeface="Times New Roman" panose="02020603050405020304" pitchFamily="18" charset="0"/>
              </a:rPr>
            </a:br>
            <a:r>
              <a:rPr lang="az-Latn-AZ" sz="2400" b="1" dirty="0" smtClean="0">
                <a:latin typeface="Times New Roman" panose="02020603050405020304" pitchFamily="18" charset="0"/>
                <a:cs typeface="Times New Roman" panose="02020603050405020304" pitchFamily="18" charset="0"/>
              </a:rPr>
              <a:t>İFADƏ AZADLIĞI İLƏ BAĞLI </a:t>
            </a:r>
            <a:br>
              <a:rPr lang="az-Latn-AZ" sz="2400" b="1" dirty="0" smtClean="0">
                <a:latin typeface="Times New Roman" panose="02020603050405020304" pitchFamily="18" charset="0"/>
                <a:cs typeface="Times New Roman" panose="02020603050405020304" pitchFamily="18" charset="0"/>
              </a:rPr>
            </a:br>
            <a:r>
              <a:rPr lang="az-Latn-AZ" sz="2400" b="1" dirty="0" smtClean="0">
                <a:latin typeface="Times New Roman" panose="02020603050405020304" pitchFamily="18" charset="0"/>
                <a:cs typeface="Times New Roman" panose="02020603050405020304" pitchFamily="18" charset="0"/>
              </a:rPr>
              <a:t>POZİTİV ÖHDƏLİKLƏR</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765175"/>
            <a:ext cx="8229600" cy="5365750"/>
          </a:xfrm>
        </p:spPr>
        <p:txBody>
          <a:bodyPr/>
          <a:lstStyle/>
          <a:p>
            <a:pPr algn="just" eaLnBrk="1" hangingPunct="1">
              <a:defRPr/>
            </a:pPr>
            <a:endParaRPr lang="az-Latn-AZ" sz="2200" dirty="0" smtClean="0">
              <a:latin typeface="Times New Roman" panose="02020603050405020304" pitchFamily="18" charset="0"/>
              <a:cs typeface="Times New Roman" panose="02020603050405020304" pitchFamily="18" charset="0"/>
            </a:endParaRPr>
          </a:p>
          <a:p>
            <a:pPr algn="just" eaLnBrk="1" hangingPunct="1">
              <a:defRPr/>
            </a:pPr>
            <a:endParaRPr lang="az-Latn-AZ" sz="2200" dirty="0" smtClean="0">
              <a:latin typeface="Times New Roman" panose="02020603050405020304" pitchFamily="18" charset="0"/>
              <a:cs typeface="Times New Roman" panose="02020603050405020304" pitchFamily="18" charset="0"/>
            </a:endParaRPr>
          </a:p>
          <a:p>
            <a:pPr algn="just" eaLnBrk="1" hangingPunct="1">
              <a:defRPr/>
            </a:pPr>
            <a:endParaRPr lang="az-Latn-AZ" sz="2200" dirty="0">
              <a:latin typeface="Times New Roman" panose="02020603050405020304" pitchFamily="18" charset="0"/>
              <a:cs typeface="Times New Roman" panose="02020603050405020304" pitchFamily="18" charset="0"/>
            </a:endParaRPr>
          </a:p>
          <a:p>
            <a:pPr algn="just" eaLnBrk="1" hangingPunct="1">
              <a:defRPr/>
            </a:pPr>
            <a:r>
              <a:rPr lang="az-Latn-AZ" sz="2200" dirty="0" smtClean="0">
                <a:latin typeface="Times New Roman" panose="02020603050405020304" pitchFamily="18" charset="0"/>
                <a:cs typeface="Times New Roman" panose="02020603050405020304" pitchFamily="18" charset="0"/>
              </a:rPr>
              <a:t>İfadə </a:t>
            </a:r>
            <a:r>
              <a:rPr lang="az-Latn-AZ" sz="2200" dirty="0">
                <a:latin typeface="Times New Roman" panose="02020603050405020304" pitchFamily="18" charset="0"/>
                <a:cs typeface="Times New Roman" panose="02020603050405020304" pitchFamily="18" charset="0"/>
              </a:rPr>
              <a:t>azadlığı hüququndan həqiqi, effektiv şəkildə istifadə yalnız dövlətin müdaxilə etməmək vəzifəsindən asılı deyildir; o eyni zamanda, hətta fərdlər arasında münasibətlər sahəsində pozitiv müdafiə tədbirləri tələb edə bilər. Pozitiv vəzifənin mövcud olub-olmamasını müəyyənləşdirərkən, cəmiyyətin ümumi marağı </a:t>
            </a:r>
            <a:r>
              <a:rPr lang="az-Latn-AZ" sz="2200" dirty="0" smtClean="0">
                <a:latin typeface="Times New Roman" panose="02020603050405020304" pitchFamily="18" charset="0"/>
                <a:cs typeface="Times New Roman" panose="02020603050405020304" pitchFamily="18" charset="0"/>
              </a:rPr>
              <a:t>və şəxsin </a:t>
            </a:r>
            <a:r>
              <a:rPr lang="az-Latn-AZ" sz="2200" dirty="0">
                <a:latin typeface="Times New Roman" panose="02020603050405020304" pitchFamily="18" charset="0"/>
                <a:cs typeface="Times New Roman" panose="02020603050405020304" pitchFamily="18" charset="0"/>
              </a:rPr>
              <a:t>maraqları arasında ədalətli tarazlığa fikir verilməlidir</a:t>
            </a:r>
            <a:r>
              <a:rPr lang="az-Latn-AZ" sz="2200" dirty="0" smtClean="0">
                <a:latin typeface="Times New Roman" panose="02020603050405020304" pitchFamily="18" charset="0"/>
                <a:cs typeface="Times New Roman" panose="02020603050405020304" pitchFamily="18" charset="0"/>
              </a:rPr>
              <a:t>. </a:t>
            </a:r>
            <a:r>
              <a:rPr lang="az-Latn-AZ" sz="2200" dirty="0">
                <a:latin typeface="Times New Roman" panose="02020603050405020304" pitchFamily="18" charset="0"/>
                <a:cs typeface="Times New Roman" panose="02020603050405020304" pitchFamily="18" charset="0"/>
              </a:rPr>
              <a:t>B</a:t>
            </a:r>
            <a:r>
              <a:rPr lang="az-Latn-AZ" sz="2200" dirty="0" smtClean="0">
                <a:latin typeface="Times New Roman" panose="02020603050405020304" pitchFamily="18" charset="0"/>
                <a:cs typeface="Times New Roman" panose="02020603050405020304" pitchFamily="18" charset="0"/>
              </a:rPr>
              <a:t>u </a:t>
            </a:r>
            <a:r>
              <a:rPr lang="az-Latn-AZ" sz="2200" dirty="0">
                <a:latin typeface="Times New Roman" panose="02020603050405020304" pitchFamily="18" charset="0"/>
                <a:cs typeface="Times New Roman" panose="02020603050405020304" pitchFamily="18" charset="0"/>
              </a:rPr>
              <a:t>öhdəliyin həcmi, iştirakçı dövlətlərdəki vəziyyətlərin müxtəlifliyi, müasir cəmiyyətlərdə qaydalara riayət olunmasına nəzarətlə bağlı çətinliklər, prioritetlər və ehtiyatlar baxımından edilməli olan seçimlər nəzərə alınaraq dəyişəcəkdir. Bu öhdəlik hakimiyyət orqanlarının üzərinə mümkünsüz və uyğun olmayan yük qoya biləcək şəkildə şərh olunmamalıdır </a:t>
            </a:r>
            <a:r>
              <a:rPr lang="az-Latn-AZ" sz="2200" i="1" dirty="0">
                <a:latin typeface="Times New Roman" panose="02020603050405020304" pitchFamily="18" charset="0"/>
                <a:cs typeface="Times New Roman" panose="02020603050405020304" pitchFamily="18" charset="0"/>
              </a:rPr>
              <a:t>(Özgür Gündem v. Turkey)</a:t>
            </a:r>
          </a:p>
          <a:p>
            <a:pPr>
              <a:defRPr/>
            </a:pPr>
            <a:endParaRPr lang="ru-RU"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az-Latn-AZ" sz="2200" dirty="0" smtClean="0">
                <a:latin typeface="Times New Roman" panose="02020603050405020304" pitchFamily="18" charset="0"/>
                <a:cs typeface="Times New Roman" panose="02020603050405020304" pitchFamily="18" charset="0"/>
              </a:rPr>
              <a:t>İfadə azadlığı və milli təhlükəsizlik, ərazi bütövlüyü </a:t>
            </a:r>
            <a:br>
              <a:rPr lang="az-Latn-AZ" sz="2200" dirty="0" smtClean="0">
                <a:latin typeface="Times New Roman" panose="02020603050405020304" pitchFamily="18" charset="0"/>
                <a:cs typeface="Times New Roman" panose="02020603050405020304" pitchFamily="18" charset="0"/>
              </a:rPr>
            </a:br>
            <a:r>
              <a:rPr lang="az-Latn-AZ" sz="2200" dirty="0" smtClean="0">
                <a:latin typeface="Times New Roman" panose="02020603050405020304" pitchFamily="18" charset="0"/>
                <a:cs typeface="Times New Roman" panose="02020603050405020304" pitchFamily="18" charset="0"/>
              </a:rPr>
              <a:t>və ya ictimai asayiş</a:t>
            </a:r>
            <a:endParaRPr lang="ru-RU" sz="2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algn="just">
              <a:defRPr/>
            </a:pPr>
            <a:r>
              <a:rPr lang="az-Latn-AZ" sz="2200" dirty="0" smtClean="0">
                <a:latin typeface="Times New Roman" panose="02020603050405020304" pitchFamily="18" charset="0"/>
                <a:cs typeface="Times New Roman" panose="02020603050405020304" pitchFamily="18" charset="0"/>
              </a:rPr>
              <a:t>Milli təhlükəsizliyə dair məlumat artıq ictimaiyyət arasında yayılıbsa, qadağan oluna və ya müsadirə edilə, yaxud onu yayanlar cəzalandırıla bilməzlər.</a:t>
            </a:r>
          </a:p>
          <a:p>
            <a:pPr algn="just">
              <a:defRPr/>
            </a:pPr>
            <a:r>
              <a:rPr lang="az-Latn-AZ" sz="2200" dirty="0" smtClean="0">
                <a:latin typeface="Times New Roman" panose="02020603050405020304" pitchFamily="18" charset="0"/>
                <a:cs typeface="Times New Roman" panose="02020603050405020304" pitchFamily="18" charset="0"/>
              </a:rPr>
              <a:t>Milli təhlükəsizliyə aid bütün məlumatlar qeyd-şərtsiz məxfi hesab edilə bilməz və onların hamısına ictimaiyyətin tanışlığına məhdudiyyət qoyula bilməz.</a:t>
            </a:r>
          </a:p>
          <a:p>
            <a:pPr algn="just">
              <a:defRPr/>
            </a:pPr>
            <a:r>
              <a:rPr lang="az-Latn-AZ" sz="2200" dirty="0" smtClean="0">
                <a:latin typeface="Times New Roman" panose="02020603050405020304" pitchFamily="18" charset="0"/>
                <a:cs typeface="Times New Roman" panose="02020603050405020304" pitchFamily="18" charset="0"/>
              </a:rPr>
              <a:t>Məxfi status zamana görə məhdud xarakter daşımalı və belə statusunun saxlanılmasının zəruriliyi mütəmadi olaraq nəzərdə keçirilməlidir.</a:t>
            </a:r>
          </a:p>
          <a:p>
            <a:pPr algn="just">
              <a:defRPr/>
            </a:pPr>
            <a:r>
              <a:rPr lang="az-Latn-AZ" sz="2200" dirty="0" smtClean="0">
                <a:latin typeface="Times New Roman" panose="02020603050405020304" pitchFamily="18" charset="0"/>
                <a:cs typeface="Times New Roman" panose="02020603050405020304" pitchFamily="18" charset="0"/>
              </a:rPr>
              <a:t>Yohannesburq Prinsipləri: 1) məlumatların açıqlanması real ziyana səbəb olmadıqda və ya belə ziyan vurma ehtimalı olmadıqda 2) ictimaiyyətin həmin məlumatları almaq marağı onların açıqlanmasının vuracağı ziyanla müqayisədə daha üstün olduqda </a:t>
            </a:r>
          </a:p>
          <a:p>
            <a:pPr algn="just">
              <a:defRPr/>
            </a:pPr>
            <a:endParaRPr lang="az-Latn-AZ" sz="2200" dirty="0" smtClean="0">
              <a:latin typeface="Times New Roman" panose="02020603050405020304" pitchFamily="18" charset="0"/>
              <a:cs typeface="Times New Roman" panose="02020603050405020304" pitchFamily="18" charset="0"/>
            </a:endParaRPr>
          </a:p>
          <a:p>
            <a:pPr>
              <a:defRPr/>
            </a:pPr>
            <a:endParaRPr lang="ru-RU"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az-Latn-AZ" sz="2400" dirty="0" smtClean="0">
                <a:latin typeface="Times New Roman" panose="02020603050405020304" pitchFamily="18" charset="0"/>
                <a:cs typeface="Times New Roman" panose="02020603050405020304" pitchFamily="18" charset="0"/>
              </a:rPr>
              <a:t>İfadə azadlığı və milli təhlükəsizlik, ərazi bütövlüyü </a:t>
            </a:r>
            <a:br>
              <a:rPr lang="az-Latn-AZ" sz="2400" dirty="0" smtClean="0">
                <a:latin typeface="Times New Roman" panose="02020603050405020304" pitchFamily="18" charset="0"/>
                <a:cs typeface="Times New Roman" panose="02020603050405020304" pitchFamily="18" charset="0"/>
              </a:rPr>
            </a:br>
            <a:r>
              <a:rPr lang="az-Latn-AZ" sz="2400" dirty="0" smtClean="0">
                <a:latin typeface="Times New Roman" panose="02020603050405020304" pitchFamily="18" charset="0"/>
                <a:cs typeface="Times New Roman" panose="02020603050405020304" pitchFamily="18" charset="0"/>
              </a:rPr>
              <a:t>və ya ictimai asayiş</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229600" cy="4708525"/>
          </a:xfrm>
        </p:spPr>
        <p:txBody>
          <a:bodyPr/>
          <a:lstStyle/>
          <a:p>
            <a:pPr algn="just">
              <a:defRPr/>
            </a:pPr>
            <a:r>
              <a:rPr lang="az-Latn-AZ" sz="2200" dirty="0" smtClean="0">
                <a:latin typeface="Times New Roman" panose="02020603050405020304" pitchFamily="18" charset="0"/>
                <a:cs typeface="Times New Roman" panose="02020603050405020304" pitchFamily="18" charset="0"/>
              </a:rPr>
              <a:t>Observer və Qardian işi – kəşfiyyat məlumatlarının dərci</a:t>
            </a:r>
          </a:p>
          <a:p>
            <a:pPr algn="just">
              <a:defRPr/>
            </a:pPr>
            <a:r>
              <a:rPr lang="az-Latn-AZ" sz="2200" dirty="0" smtClean="0">
                <a:latin typeface="Times New Roman" panose="02020603050405020304" pitchFamily="18" charset="0"/>
                <a:cs typeface="Times New Roman" panose="02020603050405020304" pitchFamily="18" charset="0"/>
              </a:rPr>
              <a:t>Bluf işi – kəşfiyyat məlumatlarının dərci</a:t>
            </a:r>
          </a:p>
          <a:p>
            <a:pPr algn="just">
              <a:defRPr/>
            </a:pPr>
            <a:r>
              <a:rPr lang="az-Latn-AZ" sz="2200" dirty="0" smtClean="0">
                <a:latin typeface="Times New Roman" panose="02020603050405020304" pitchFamily="18" charset="0"/>
                <a:cs typeface="Times New Roman" panose="02020603050405020304" pitchFamily="18" charset="0"/>
              </a:rPr>
              <a:t>Sürek və Özdəmir işi – yüksək rütbəli PKK üzvləri ilə müsahibənin dərci</a:t>
            </a:r>
          </a:p>
          <a:p>
            <a:pPr algn="just">
              <a:defRPr/>
            </a:pPr>
            <a:r>
              <a:rPr lang="az-Latn-AZ" sz="2200" dirty="0" smtClean="0">
                <a:latin typeface="Times New Roman" panose="02020603050405020304" pitchFamily="18" charset="0"/>
                <a:cs typeface="Times New Roman" panose="02020603050405020304" pitchFamily="18" charset="0"/>
              </a:rPr>
              <a:t>Özgür Gündəm işi – separatizmin təbliği </a:t>
            </a:r>
          </a:p>
          <a:p>
            <a:pPr>
              <a:defRPr/>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az-Latn-AZ" sz="2400" dirty="0" smtClean="0">
                <a:latin typeface="Times New Roman" panose="02020603050405020304" pitchFamily="18" charset="0"/>
                <a:cs typeface="Times New Roman" panose="02020603050405020304" pitchFamily="18" charset="0"/>
              </a:rPr>
              <a:t>İfadə azadlığı və iğtişaşların və ya cinayətlərin qarşısının alınması </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229600" cy="4708525"/>
          </a:xfrm>
        </p:spPr>
        <p:txBody>
          <a:bodyPr/>
          <a:lstStyle/>
          <a:p>
            <a:pPr algn="just">
              <a:defRPr/>
            </a:pPr>
            <a:r>
              <a:rPr lang="az-Latn-AZ" sz="2200" dirty="0" smtClean="0">
                <a:latin typeface="Times New Roman" panose="02020603050405020304" pitchFamily="18" charset="0"/>
                <a:cs typeface="Times New Roman" panose="02020603050405020304" pitchFamily="18" charset="0"/>
              </a:rPr>
              <a:t>İncalın işi – vərəqələrin yayılması </a:t>
            </a:r>
          </a:p>
          <a:p>
            <a:pPr algn="just">
              <a:defRPr/>
            </a:pPr>
            <a:r>
              <a:rPr lang="az-Latn-AZ" sz="2200" dirty="0" smtClean="0">
                <a:latin typeface="Times New Roman" panose="02020603050405020304" pitchFamily="18" charset="0"/>
                <a:cs typeface="Times New Roman" panose="02020603050405020304" pitchFamily="18" charset="0"/>
              </a:rPr>
              <a:t>Avstriya Demokratik Əsgərlər Birliyi işi – burada məhkəmələr əsgərləri öz komandirlərini məhkəməyə verməyə çağıran nəşrin əsgərlər arasında yayılmasını qadağan etmişdi. </a:t>
            </a:r>
          </a:p>
          <a:p>
            <a:pPr algn="just">
              <a:defRPr/>
            </a:pPr>
            <a:r>
              <a:rPr lang="az-Latn-AZ" sz="2200" dirty="0" smtClean="0">
                <a:latin typeface="Times New Roman" panose="02020603050405020304" pitchFamily="18" charset="0"/>
                <a:cs typeface="Times New Roman" panose="02020603050405020304" pitchFamily="18" charset="0"/>
              </a:rPr>
              <a:t>Kastellsin işi – siyasi müxalifətin ifadə azadlığının güclü müdafiəsi </a:t>
            </a:r>
          </a:p>
          <a:p>
            <a:pPr>
              <a:defRPr/>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az-Latn-AZ" sz="2400" dirty="0" smtClean="0">
                <a:latin typeface="Times New Roman" panose="02020603050405020304" pitchFamily="18" charset="0"/>
                <a:cs typeface="Times New Roman" panose="02020603050405020304" pitchFamily="18" charset="0"/>
              </a:rPr>
              <a:t>İfadə azadlığı və mənəviyyatın mühafizəsi</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229600" cy="4708525"/>
          </a:xfrm>
        </p:spPr>
        <p:txBody>
          <a:bodyPr/>
          <a:lstStyle/>
          <a:p>
            <a:pPr algn="just">
              <a:defRPr/>
            </a:pPr>
            <a:r>
              <a:rPr lang="az-Latn-AZ" sz="2200" dirty="0" smtClean="0">
                <a:latin typeface="Times New Roman" panose="02020603050405020304" pitchFamily="18" charset="0"/>
                <a:cs typeface="Times New Roman" panose="02020603050405020304" pitchFamily="18" charset="0"/>
              </a:rPr>
              <a:t>Bu işlərdə milli məhkəmələr daha geniş qiymətləndirmə səlahiyyətinə malikdirlər. Bu hər bir dövlətdə mənəviyyat anlayışının spesifik xüsusiyyətindən irəli gəlir.</a:t>
            </a:r>
          </a:p>
          <a:p>
            <a:pPr algn="just">
              <a:defRPr/>
            </a:pPr>
            <a:r>
              <a:rPr lang="az-Latn-AZ" sz="2200" dirty="0" smtClean="0">
                <a:latin typeface="Times New Roman" panose="02020603050405020304" pitchFamily="18" charset="0"/>
                <a:cs typeface="Times New Roman" panose="02020603050405020304" pitchFamily="18" charset="0"/>
              </a:rPr>
              <a:t>Müller vs İsveçrəyə qarşı iş - seksual xarakterli rəsm əsərlərinin müsadirəsi </a:t>
            </a:r>
          </a:p>
          <a:p>
            <a:pPr algn="just">
              <a:defRPr/>
            </a:pPr>
            <a:r>
              <a:rPr lang="az-Latn-AZ" sz="2200" dirty="0" smtClean="0">
                <a:latin typeface="Times New Roman" panose="02020603050405020304" pitchFamily="18" charset="0"/>
                <a:cs typeface="Times New Roman" panose="02020603050405020304" pitchFamily="18" charset="0"/>
              </a:rPr>
              <a:t>“Açıq Qapı” və “Dublin anaları” işi – abort barədə məlumatlandırma. Məhkəmələr belə fəaliyyətə daimi qabağa qoymuşdular.</a:t>
            </a:r>
          </a:p>
          <a:p>
            <a:pPr algn="just">
              <a:defRPr/>
            </a:pPr>
            <a:r>
              <a:rPr lang="az-Latn-AZ" sz="2200" dirty="0" smtClean="0">
                <a:latin typeface="Times New Roman" panose="02020603050405020304" pitchFamily="18" charset="0"/>
                <a:cs typeface="Times New Roman" panose="02020603050405020304" pitchFamily="18" charset="0"/>
              </a:rPr>
              <a:t>Mənəviyyat məsələlərində milli hakimiyyət orqanlarının qiymətləndirmə sərbəstliyi qeyri-məhdud və “nəzarətdən azad” deyil. Bu hallardan çıxış edilməklə ifadə azadlığına ümumi və daimi qadağalar qoyula bilməz.</a:t>
            </a:r>
          </a:p>
          <a:p>
            <a:pPr>
              <a:defRPr/>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57200" y="332656"/>
            <a:ext cx="8686800" cy="1584176"/>
          </a:xfrm>
        </p:spPr>
        <p:txBody>
          <a:bodyPr>
            <a:normAutofit fontScale="90000"/>
          </a:bodyPr>
          <a:lstStyle/>
          <a:p>
            <a:pPr eaLnBrk="1" fontAlgn="auto" hangingPunct="1">
              <a:spcAft>
                <a:spcPts val="0"/>
              </a:spcAft>
              <a:defRPr/>
            </a:pPr>
            <a:r>
              <a:rPr lang="az-Latn-AZ" sz="3600" b="1" kern="1200" cap="all" dirty="0" smtClean="0">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
            </a:r>
            <a:br>
              <a:rPr lang="az-Latn-AZ" sz="3600" b="1" kern="1200" cap="all" dirty="0" smtClean="0">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br>
            <a:r>
              <a:rPr lang="az-Latn-AZ" sz="3600" b="1" kern="1200" cap="all" dirty="0" smtClean="0">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İFADƏ AZADLIĞInIn anlayIŞI,</a:t>
            </a:r>
            <a:br>
              <a:rPr lang="az-Latn-AZ" sz="3600" b="1" kern="1200" cap="all" dirty="0" smtClean="0">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br>
            <a:r>
              <a:rPr lang="az-Latn-AZ" sz="3600" b="1" kern="1200" cap="all" dirty="0" smtClean="0">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ƏHƏMİYYƏTİ VƏ ƏSAS XÜSUSİYYƏTLƏRİ</a:t>
            </a:r>
            <a:r>
              <a:rPr lang="ru-RU" sz="3600" kern="1200" cap="all" dirty="0">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
            </a:r>
            <a:br>
              <a:rPr lang="ru-RU" sz="3600" kern="1200" cap="all" dirty="0">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br>
            <a:endParaRPr lang="ru-RU" sz="3600" kern="1200" cap="all" dirty="0">
              <a:effectLst>
                <a:reflection blurRad="12700" stA="48000" endA="300" endPos="55000" dir="5400000" sy="-90000" algn="bl" rotWithShape="0"/>
              </a:effectLst>
              <a:latin typeface="Times New Roman" panose="02020603050405020304" pitchFamily="18" charset="0"/>
              <a:cs typeface="Times New Roman" panose="02020603050405020304" pitchFamily="18" charset="0"/>
            </a:endParaRPr>
          </a:p>
        </p:txBody>
      </p:sp>
      <p:sp>
        <p:nvSpPr>
          <p:cNvPr id="5" name="Содержимое 4"/>
          <p:cNvSpPr>
            <a:spLocks noGrp="1"/>
          </p:cNvSpPr>
          <p:nvPr>
            <p:ph idx="4294967295"/>
          </p:nvPr>
        </p:nvSpPr>
        <p:spPr>
          <a:xfrm>
            <a:off x="457200" y="2197100"/>
            <a:ext cx="8543925" cy="2946400"/>
          </a:xfrm>
          <a:ln>
            <a:solidFill>
              <a:schemeClr val="accent1"/>
            </a:solidFill>
          </a:ln>
        </p:spPr>
        <p:txBody>
          <a:bodyPr>
            <a:normAutofit/>
          </a:bodyPr>
          <a:lstStyle/>
          <a:p>
            <a:pPr algn="just" eaLnBrk="1" hangingPunct="1">
              <a:lnSpc>
                <a:spcPct val="90000"/>
              </a:lnSpc>
              <a:buFont typeface="Wingdings" pitchFamily="2" charset="2"/>
              <a:buNone/>
              <a:defRPr/>
            </a:pPr>
            <a:r>
              <a:rPr lang="az-Latn-AZ" dirty="0" smtClean="0">
                <a:latin typeface="Times New Roman" pitchFamily="18" charset="0"/>
                <a:cs typeface="Times New Roman" pitchFamily="18" charset="0"/>
              </a:rPr>
              <a:t>	</a:t>
            </a:r>
            <a:r>
              <a:rPr lang="az-Latn-AZ" sz="2400" dirty="0" smtClean="0">
                <a:latin typeface="Times New Roman" pitchFamily="18" charset="0"/>
                <a:cs typeface="Times New Roman" pitchFamily="18" charset="0"/>
              </a:rPr>
              <a:t>Ən geniş mənası ilə ifadə azadlığı bir düşüncənin, inancın, qənaətin, davranışın və ya duyğunun hər hansı zorakılıq olmadan bəyan edilməsi, yaxud xarici aləmə ötürülməsidir. </a:t>
            </a:r>
            <a:endParaRPr lang="ru-RU"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az-Latn-AZ" sz="2000" b="1" smtClean="0">
                <a:latin typeface="Times New Roman" pitchFamily="18" charset="0"/>
              </a:rPr>
              <a:t>İNSAN HÜQUQLARININ VƏ ƏSAS AZADLIQLARIN MÜDAFİƏSİ HAQQINDA AVROPA KONVENSİYASI</a:t>
            </a:r>
            <a:r>
              <a:rPr lang="ru-RU" sz="2000" b="1" smtClean="0">
                <a:latin typeface="Times New Roman" pitchFamily="18" charset="0"/>
              </a:rPr>
              <a:t> </a:t>
            </a:r>
          </a:p>
        </p:txBody>
      </p:sp>
      <p:sp>
        <p:nvSpPr>
          <p:cNvPr id="31747" name="Rectangle 3"/>
          <p:cNvSpPr>
            <a:spLocks noGrp="1" noChangeArrowheads="1"/>
          </p:cNvSpPr>
          <p:nvPr>
            <p:ph type="body" idx="1"/>
          </p:nvPr>
        </p:nvSpPr>
        <p:spPr>
          <a:xfrm>
            <a:off x="457200" y="1600200"/>
            <a:ext cx="8229600" cy="4852988"/>
          </a:xfrm>
        </p:spPr>
        <p:txBody>
          <a:bodyPr/>
          <a:lstStyle/>
          <a:p>
            <a:pPr eaLnBrk="1" hangingPunct="1">
              <a:defRPr/>
            </a:pPr>
            <a:r>
              <a:rPr lang="en-US" sz="2000" b="1" dirty="0" smtClean="0">
                <a:latin typeface="Times New Roman" pitchFamily="18" charset="0"/>
              </a:rPr>
              <a:t>10-cu </a:t>
            </a:r>
            <a:r>
              <a:rPr lang="en-US" sz="2000" b="1" dirty="0" err="1" smtClean="0">
                <a:latin typeface="Times New Roman" pitchFamily="18" charset="0"/>
              </a:rPr>
              <a:t>madd</a:t>
            </a:r>
            <a:r>
              <a:rPr lang="az-Latn-AZ" sz="2000" b="1" dirty="0" smtClean="0">
                <a:latin typeface="Times New Roman" pitchFamily="18" charset="0"/>
              </a:rPr>
              <a:t>ə İfadə azadlığı</a:t>
            </a:r>
            <a:endParaRPr lang="en-US" sz="2000" b="1" dirty="0" smtClean="0">
              <a:latin typeface="Times New Roman" pitchFamily="18" charset="0"/>
            </a:endParaRPr>
          </a:p>
          <a:p>
            <a:pPr algn="just" eaLnBrk="1" hangingPunct="1">
              <a:defRPr/>
            </a:pPr>
            <a:r>
              <a:rPr lang="az-Latn-AZ" sz="2000" b="1" dirty="0" smtClean="0">
                <a:latin typeface="Times New Roman" pitchFamily="18" charset="0"/>
              </a:rPr>
              <a:t>1. Hər bir insan öz fikrini ifadə etmək hüququna malikdir. Bu hüquqa öz fikrin</a:t>
            </a:r>
            <a:r>
              <a:rPr lang="en-US" sz="2000" b="1" dirty="0" smtClean="0">
                <a:latin typeface="Times New Roman" pitchFamily="18" charset="0"/>
              </a:rPr>
              <a:t>d</a:t>
            </a:r>
            <a:r>
              <a:rPr lang="az-Latn-AZ" sz="2000" b="1" dirty="0" smtClean="0">
                <a:latin typeface="Times New Roman" pitchFamily="18" charset="0"/>
              </a:rPr>
              <a:t>ə </a:t>
            </a:r>
            <a:r>
              <a:rPr lang="en-US" sz="2000" b="1" dirty="0" err="1" smtClean="0">
                <a:latin typeface="Times New Roman" pitchFamily="18" charset="0"/>
              </a:rPr>
              <a:t>qalmaq</a:t>
            </a:r>
            <a:r>
              <a:rPr lang="en-US" sz="2000" b="1" dirty="0" smtClean="0">
                <a:latin typeface="Times New Roman" pitchFamily="18" charset="0"/>
              </a:rPr>
              <a:t>, </a:t>
            </a:r>
            <a:r>
              <a:rPr lang="az-Latn-AZ" sz="2000" b="1" dirty="0" smtClean="0">
                <a:latin typeface="Times New Roman" pitchFamily="18" charset="0"/>
              </a:rPr>
              <a:t>öz fikrinə tərəfdar çıxmaq, dövlət orqanları tərəfindən maneə olmadan və dövlət sərhədlərindən asılı olmayaraq məlumatları almaq və yaymaq azadlığı daxildir. Bu maddə radio, televiziya və ya kinematoqrafiya idarələrinin  lisenziyalaşdırılmasında dövlətlərə mane olmur.</a:t>
            </a:r>
          </a:p>
          <a:p>
            <a:pPr algn="just" eaLnBrk="1" hangingPunct="1">
              <a:defRPr/>
            </a:pPr>
            <a:r>
              <a:rPr lang="az-Latn-AZ" sz="2000" b="1" dirty="0" smtClean="0">
                <a:latin typeface="Times New Roman" pitchFamily="18" charset="0"/>
              </a:rPr>
              <a:t>2. </a:t>
            </a:r>
            <a:r>
              <a:rPr lang="en-US" sz="2000" dirty="0" smtClean="0">
                <a:latin typeface="Times New Roman" panose="02020603050405020304" pitchFamily="18" charset="0"/>
                <a:cs typeface="Times New Roman" panose="02020603050405020304" pitchFamily="18" charset="0"/>
              </a:rPr>
              <a:t>Bu </a:t>
            </a:r>
            <a:r>
              <a:rPr lang="en-US" sz="2000" dirty="0" err="1">
                <a:latin typeface="Times New Roman" panose="02020603050405020304" pitchFamily="18" charset="0"/>
                <a:cs typeface="Times New Roman" panose="02020603050405020304" pitchFamily="18" charset="0"/>
              </a:rPr>
              <a:t>azadlıqların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həyata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keçirilməsi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milli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təhlükəsizlik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ərazi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bütövlüyü</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ictimai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asayiş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maraqları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naminə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iğtişaşın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cinayətin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qarşısını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almaq</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üçün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sağlamlığın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mənəviyyatın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qorunması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üçün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digər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şəxslərin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nüfuzu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hüquqlarının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müdafiəsi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üçün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konfidensial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şəkildə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əldə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edilmiş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məlumatların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açıqlanmasının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qarşısını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almaq</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üçün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ədalət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mühakiməsinin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nüfuz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qərəzsizliyini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təmin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etmək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üçün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qanunla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nəzərdə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tutulmuş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demokratik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cəmiyyətdə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zəruri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müəyyən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rəsmi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tələblərə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şərtlərə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məhdudiyyətlərə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sanksiyalara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məruz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qala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bilər</a:t>
            </a:r>
            <a:r>
              <a:rPr lang="en-US" sz="2000" dirty="0">
                <a:latin typeface="Times New Roman" panose="02020603050405020304" pitchFamily="18" charset="0"/>
                <a:cs typeface="Times New Roman" panose="02020603050405020304" pitchFamily="18" charset="0"/>
              </a:rPr>
              <a:t>.</a:t>
            </a:r>
            <a:endParaRPr lang="ru-RU" sz="2000" dirty="0">
              <a:latin typeface="Times New Roman" pitchFamily="18" charset="0"/>
              <a:cs typeface="Times New Roman" panose="02020603050405020304" pitchFamily="18" charset="0"/>
            </a:endParaRPr>
          </a:p>
          <a:p>
            <a:pPr algn="just" eaLnBrk="1" hangingPunct="1">
              <a:defRPr/>
            </a:pPr>
            <a:endParaRPr lang="ru-RU" sz="2200" b="1" dirty="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pPr algn="just" eaLnBrk="1" hangingPunct="1">
              <a:defRPr/>
            </a:pPr>
            <a:r>
              <a:rPr lang="az-Latn-AZ" dirty="0" smtClean="0">
                <a:latin typeface="Times New Roman" panose="02020603050405020304" pitchFamily="18" charset="0"/>
                <a:cs typeface="Times New Roman" panose="02020603050405020304" pitchFamily="18" charset="0"/>
              </a:rPr>
              <a:t>1-ci bənd 10-cu maddə ilə qorunan azadlıqların anlayışını verir və 3 komponenti nəzərdə tutur:</a:t>
            </a:r>
          </a:p>
          <a:p>
            <a:pPr algn="just" eaLnBrk="1" hangingPunct="1">
              <a:buFont typeface="Wingdings" pitchFamily="2" charset="2"/>
              <a:buNone/>
              <a:defRPr/>
            </a:pPr>
            <a:r>
              <a:rPr lang="az-Latn-AZ" dirty="0" smtClean="0">
                <a:latin typeface="Times New Roman" panose="02020603050405020304" pitchFamily="18" charset="0"/>
                <a:cs typeface="Times New Roman" panose="02020603050405020304" pitchFamily="18" charset="0"/>
              </a:rPr>
              <a:t>   öz rəyində qalmaq azadlığı</a:t>
            </a:r>
          </a:p>
          <a:p>
            <a:pPr algn="just" eaLnBrk="1" hangingPunct="1">
              <a:buFont typeface="Wingdings" pitchFamily="2" charset="2"/>
              <a:buNone/>
              <a:defRPr/>
            </a:pPr>
            <a:r>
              <a:rPr lang="az-Latn-AZ" dirty="0" smtClean="0">
                <a:latin typeface="Times New Roman" panose="02020603050405020304" pitchFamily="18" charset="0"/>
                <a:cs typeface="Times New Roman" panose="02020603050405020304" pitchFamily="18" charset="0"/>
              </a:rPr>
              <a:t>   məlumat və ideyaları yaymaq azadlığı</a:t>
            </a:r>
          </a:p>
          <a:p>
            <a:pPr algn="just" eaLnBrk="1" hangingPunct="1">
              <a:buFont typeface="Wingdings" pitchFamily="2" charset="2"/>
              <a:buNone/>
              <a:defRPr/>
            </a:pPr>
            <a:r>
              <a:rPr lang="az-Latn-AZ" dirty="0" smtClean="0">
                <a:latin typeface="Times New Roman" panose="02020603050405020304" pitchFamily="18" charset="0"/>
                <a:cs typeface="Times New Roman" panose="02020603050405020304" pitchFamily="18" charset="0"/>
              </a:rPr>
              <a:t>   məlumat və ideyaları almaq azadlığı</a:t>
            </a:r>
            <a:endParaRPr lang="ru-RU"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pPr algn="ctr" eaLnBrk="1" hangingPunct="1">
              <a:defRPr/>
            </a:pPr>
            <a:r>
              <a:rPr lang="az-Latn-AZ" dirty="0" smtClean="0">
                <a:solidFill>
                  <a:srgbClr val="FF0000"/>
                </a:solidFill>
                <a:latin typeface="Times New Roman" panose="02020603050405020304" pitchFamily="18" charset="0"/>
                <a:cs typeface="Times New Roman" panose="02020603050405020304" pitchFamily="18" charset="0"/>
              </a:rPr>
              <a:t>Ümumi mülahizələr</a:t>
            </a:r>
          </a:p>
          <a:p>
            <a:pPr algn="just" eaLnBrk="1" hangingPunct="1">
              <a:defRPr/>
            </a:pPr>
            <a:r>
              <a:rPr lang="az-Latn-AZ" sz="2800" dirty="0" smtClean="0">
                <a:latin typeface="Times New Roman" panose="02020603050405020304" pitchFamily="18" charset="0"/>
                <a:cs typeface="Times New Roman" panose="02020603050405020304" pitchFamily="18" charset="0"/>
              </a:rPr>
              <a:t>Həm müstəqil hüquqdur, həm də digər hüquqların komponentidir (məs., toplaşmaq hüququ)</a:t>
            </a:r>
          </a:p>
          <a:p>
            <a:pPr algn="just" eaLnBrk="1" hangingPunct="1">
              <a:defRPr/>
            </a:pPr>
            <a:r>
              <a:rPr lang="az-Latn-AZ" sz="2800" dirty="0" smtClean="0">
                <a:latin typeface="Times New Roman" panose="02020603050405020304" pitchFamily="18" charset="0"/>
                <a:cs typeface="Times New Roman" panose="02020603050405020304" pitchFamily="18" charset="0"/>
              </a:rPr>
              <a:t>Digər hüquqlarla (ədalətli məhkəmə araşdırması, şəxsi həyata hörmət, din və vicdan azadlığı və s.) bəzən toqquşa bilər. Balanslı yanaşma. İfadə azadlığı hüququnun xüsusi əhəmiyyəti.</a:t>
            </a:r>
          </a:p>
          <a:p>
            <a:pPr algn="just" eaLnBrk="1" hangingPunct="1">
              <a:defRPr/>
            </a:pPr>
            <a:r>
              <a:rPr lang="az-Latn-AZ" sz="2800" dirty="0" smtClean="0">
                <a:latin typeface="Times New Roman" panose="02020603050405020304" pitchFamily="18" charset="0"/>
                <a:cs typeface="Times New Roman" panose="02020603050405020304" pitchFamily="18" charset="0"/>
              </a:rPr>
              <a:t>10-cu maddə məzmunundan asılı olmayaraq istənilən fikri müdafiə edir. İstisna – irqçiliyin, nifrətin və ayrı-seçkiliyin təbliği qadağandır.</a:t>
            </a:r>
            <a:endParaRPr lang="ru-RU" sz="28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pPr algn="just" eaLnBrk="1" hangingPunct="1">
              <a:defRPr/>
            </a:pPr>
            <a:r>
              <a:rPr lang="az-Latn-AZ" dirty="0" smtClean="0">
                <a:latin typeface="Times New Roman" panose="02020603050405020304" pitchFamily="18" charset="0"/>
                <a:cs typeface="Times New Roman" panose="02020603050405020304" pitchFamily="18" charset="0"/>
              </a:rPr>
              <a:t>Dövlətlər ifadə azadlığına müdaxiləni əsaslandırmalıdırlar.</a:t>
            </a:r>
          </a:p>
          <a:p>
            <a:pPr algn="just" eaLnBrk="1" hangingPunct="1">
              <a:defRPr/>
            </a:pPr>
            <a:r>
              <a:rPr lang="az-Latn-AZ" dirty="0" smtClean="0">
                <a:latin typeface="Times New Roman" panose="02020603050405020304" pitchFamily="18" charset="0"/>
                <a:cs typeface="Times New Roman" panose="02020603050405020304" pitchFamily="18" charset="0"/>
              </a:rPr>
              <a:t>İfadə azadlığının müdafiəsində nəzərə alınan meyarlar:</a:t>
            </a:r>
          </a:p>
          <a:p>
            <a:pPr algn="just" eaLnBrk="1" hangingPunct="1">
              <a:defRPr/>
            </a:pPr>
            <a:r>
              <a:rPr lang="az-Latn-AZ" dirty="0" smtClean="0">
                <a:latin typeface="Times New Roman" panose="02020603050405020304" pitchFamily="18" charset="0"/>
                <a:cs typeface="Times New Roman" panose="02020603050405020304" pitchFamily="18" charset="0"/>
              </a:rPr>
              <a:t>- fikirin növü (siyasi, kommersiya, incəsənət və s. sahəyə aid olması)</a:t>
            </a:r>
          </a:p>
          <a:p>
            <a:pPr algn="just" eaLnBrk="1" hangingPunct="1">
              <a:defRPr/>
            </a:pPr>
            <a:r>
              <a:rPr lang="az-Latn-AZ" dirty="0" smtClean="0">
                <a:latin typeface="Times New Roman" panose="02020603050405020304" pitchFamily="18" charset="0"/>
                <a:cs typeface="Times New Roman" panose="02020603050405020304" pitchFamily="18" charset="0"/>
              </a:rPr>
              <a:t>- fikrin yayılma vasitəsi (şəxsi, yazılı, tv v.s)</a:t>
            </a:r>
          </a:p>
          <a:p>
            <a:pPr algn="just" eaLnBrk="1" hangingPunct="1">
              <a:defRPr/>
            </a:pPr>
            <a:r>
              <a:rPr lang="az-Latn-AZ" dirty="0" smtClean="0">
                <a:latin typeface="Times New Roman" panose="02020603050405020304" pitchFamily="18" charset="0"/>
                <a:cs typeface="Times New Roman" panose="02020603050405020304" pitchFamily="18" charset="0"/>
              </a:rPr>
              <a:t>- fikrini ünvanlandığı auditoriya (yaşlılar, uşaqlar, bütöv ictimaiyyət, konkret qruplar v.s)</a:t>
            </a:r>
            <a:endParaRPr lang="ru-RU"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az-Latn-AZ" sz="4000" dirty="0" smtClean="0"/>
              <a:t> </a:t>
            </a:r>
            <a:r>
              <a:rPr lang="az-Latn-AZ" sz="4000" dirty="0" smtClean="0">
                <a:latin typeface="Times New Roman" panose="02020603050405020304" pitchFamily="18" charset="0"/>
                <a:cs typeface="Times New Roman" panose="02020603050405020304" pitchFamily="18" charset="0"/>
              </a:rPr>
              <a:t>Öz rəyində qalmaq azadlığı</a:t>
            </a:r>
            <a:br>
              <a:rPr lang="az-Latn-AZ" sz="4000" dirty="0" smtClean="0">
                <a:latin typeface="Times New Roman" panose="02020603050405020304" pitchFamily="18" charset="0"/>
                <a:cs typeface="Times New Roman" panose="02020603050405020304" pitchFamily="18" charset="0"/>
              </a:rPr>
            </a:br>
            <a:endParaRPr lang="ru-RU" sz="4000" dirty="0" smtClean="0">
              <a:latin typeface="Times New Roman" panose="02020603050405020304" pitchFamily="18" charset="0"/>
              <a:cs typeface="Times New Roman" panose="02020603050405020304" pitchFamily="18" charset="0"/>
            </a:endParaRPr>
          </a:p>
        </p:txBody>
      </p:sp>
      <p:sp>
        <p:nvSpPr>
          <p:cNvPr id="34819" name="Rectangle 3"/>
          <p:cNvSpPr>
            <a:spLocks noGrp="1" noChangeArrowheads="1"/>
          </p:cNvSpPr>
          <p:nvPr>
            <p:ph type="body" idx="1"/>
          </p:nvPr>
        </p:nvSpPr>
        <p:spPr/>
        <p:txBody>
          <a:bodyPr/>
          <a:lstStyle/>
          <a:p>
            <a:pPr algn="just" eaLnBrk="1" hangingPunct="1">
              <a:defRPr/>
            </a:pPr>
            <a:r>
              <a:rPr lang="az-Latn-AZ" sz="2800" dirty="0" smtClean="0">
                <a:latin typeface="Times New Roman" panose="02020603050405020304" pitchFamily="18" charset="0"/>
                <a:cs typeface="Times New Roman" panose="02020603050405020304" pitchFamily="18" charset="0"/>
              </a:rPr>
              <a:t>Mütləq hüquqdur. Əqidə azadlığı ilə oxşardır. Müdaxilə ifadə azadlığının gerçəkləşdirilmə formasına tətbiq oluna bilər.</a:t>
            </a:r>
          </a:p>
          <a:p>
            <a:pPr algn="just" eaLnBrk="1" hangingPunct="1">
              <a:defRPr/>
            </a:pPr>
            <a:r>
              <a:rPr lang="az-Latn-AZ" sz="2800" dirty="0" smtClean="0">
                <a:latin typeface="Times New Roman" panose="02020603050405020304" pitchFamily="18" charset="0"/>
                <a:cs typeface="Times New Roman" panose="02020603050405020304" pitchFamily="18" charset="0"/>
              </a:rPr>
              <a:t>Fikri ifadə etmək azadlığı fikri ifadə etməmək hüququnu da doğurur. Neqativ (əks) azadlıq – öz rəyini bildirməyə məcbur edilməmək.</a:t>
            </a:r>
          </a:p>
          <a:p>
            <a:pPr algn="just" eaLnBrk="1" hangingPunct="1">
              <a:defRPr/>
            </a:pPr>
            <a:r>
              <a:rPr lang="az-Latn-AZ" sz="2800" dirty="0" smtClean="0">
                <a:latin typeface="Times New Roman" panose="02020603050405020304" pitchFamily="18" charset="0"/>
                <a:cs typeface="Times New Roman" panose="02020603050405020304" pitchFamily="18" charset="0"/>
              </a:rPr>
              <a:t>İfadə verməmək hüququ</a:t>
            </a:r>
          </a:p>
          <a:p>
            <a:pPr algn="just" eaLnBrk="1" hangingPunct="1">
              <a:defRPr/>
            </a:pPr>
            <a:r>
              <a:rPr lang="az-Latn-AZ" sz="2800" dirty="0" smtClean="0">
                <a:latin typeface="Times New Roman" panose="02020603050405020304" pitchFamily="18" charset="0"/>
                <a:cs typeface="Times New Roman" panose="02020603050405020304" pitchFamily="18" charset="0"/>
              </a:rPr>
              <a:t>10.2-ci maddədəki məhdudiyyətlər öz rəyində qalmaq azadlığına şamil olunmur </a:t>
            </a:r>
            <a:endParaRPr lang="ru-RU" sz="28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az-Latn-AZ" sz="2000" b="1" dirty="0" smtClean="0"/>
              <a:t> </a:t>
            </a:r>
            <a:r>
              <a:rPr lang="az-Latn-AZ" sz="2400" b="1" dirty="0" smtClean="0">
                <a:latin typeface="Times New Roman" panose="02020603050405020304" pitchFamily="18" charset="0"/>
                <a:cs typeface="Times New Roman" panose="02020603050405020304" pitchFamily="18" charset="0"/>
              </a:rPr>
              <a:t>Məlumat və ideyaları yaymaq azadlığı</a:t>
            </a:r>
            <a:br>
              <a:rPr lang="az-Latn-AZ" sz="2400" b="1" dirty="0" smtClean="0">
                <a:latin typeface="Times New Roman" panose="02020603050405020304" pitchFamily="18" charset="0"/>
                <a:cs typeface="Times New Roman" panose="02020603050405020304" pitchFamily="18" charset="0"/>
              </a:rPr>
            </a:br>
            <a:endParaRPr lang="ru-RU" sz="2400" b="1" dirty="0" smtClean="0">
              <a:latin typeface="Times New Roman" panose="02020603050405020304" pitchFamily="18" charset="0"/>
              <a:cs typeface="Times New Roman" panose="02020603050405020304" pitchFamily="18" charset="0"/>
            </a:endParaRPr>
          </a:p>
        </p:txBody>
      </p:sp>
      <p:sp>
        <p:nvSpPr>
          <p:cNvPr id="35843" name="Rectangle 3"/>
          <p:cNvSpPr>
            <a:spLocks noGrp="1" noChangeArrowheads="1"/>
          </p:cNvSpPr>
          <p:nvPr>
            <p:ph type="body" idx="1"/>
          </p:nvPr>
        </p:nvSpPr>
        <p:spPr>
          <a:xfrm>
            <a:off x="457200" y="1484313"/>
            <a:ext cx="8229600" cy="4641850"/>
          </a:xfrm>
        </p:spPr>
        <p:txBody>
          <a:bodyPr/>
          <a:lstStyle/>
          <a:p>
            <a:pPr algn="just" eaLnBrk="1" hangingPunct="1">
              <a:defRPr/>
            </a:pPr>
            <a:r>
              <a:rPr lang="az-Latn-AZ" sz="2200" dirty="0" smtClean="0">
                <a:latin typeface="Times New Roman" panose="02020603050405020304" pitchFamily="18" charset="0"/>
                <a:cs typeface="Times New Roman" panose="02020603050405020304" pitchFamily="18" charset="0"/>
              </a:rPr>
              <a:t>Məlumat və ideyaları yaymaq azadlığı, məlumat və ideyaları almaq azadlığını tamamlayır.</a:t>
            </a:r>
          </a:p>
          <a:p>
            <a:pPr algn="just" eaLnBrk="1" hangingPunct="1">
              <a:defRPr/>
            </a:pPr>
            <a:r>
              <a:rPr lang="az-Latn-AZ" sz="2200" dirty="0" smtClean="0">
                <a:latin typeface="Times New Roman" panose="02020603050405020304" pitchFamily="18" charset="0"/>
                <a:cs typeface="Times New Roman" panose="02020603050405020304" pitchFamily="18" charset="0"/>
              </a:rPr>
              <a:t>Azad tənqid imkanı – həqiqi demoktarik siyasi rejimin təminat vasitələrindən biri</a:t>
            </a:r>
          </a:p>
          <a:p>
            <a:pPr algn="just" eaLnBrk="1" hangingPunct="1">
              <a:defRPr/>
            </a:pPr>
            <a:r>
              <a:rPr lang="az-Latn-AZ" sz="2200" dirty="0" smtClean="0">
                <a:latin typeface="Times New Roman" panose="02020603050405020304" pitchFamily="18" charset="0"/>
                <a:cs typeface="Times New Roman" panose="02020603050405020304" pitchFamily="18" charset="0"/>
              </a:rPr>
              <a:t>Dövlətin məlumatları ötürən və qəbul edənlərə müdaxiləsinin yolverilməzliyi</a:t>
            </a:r>
          </a:p>
          <a:p>
            <a:pPr algn="just" eaLnBrk="1" hangingPunct="1">
              <a:defRPr/>
            </a:pPr>
            <a:r>
              <a:rPr lang="az-Latn-AZ" sz="2200" dirty="0" smtClean="0">
                <a:latin typeface="Times New Roman" panose="02020603050405020304" pitchFamily="18" charset="0"/>
                <a:cs typeface="Times New Roman" panose="02020603050405020304" pitchFamily="18" charset="0"/>
              </a:rPr>
              <a:t>İqtisadi mahiyyətli bilgiləri yayılması da 10-cu maddə ilə qorunur. Lakin belə bilgilərin yayılmasında dövlətin qiymətləndirmə sərbəstliyinin genişdir.</a:t>
            </a:r>
          </a:p>
          <a:p>
            <a:pPr algn="just" eaLnBrk="1" hangingPunct="1">
              <a:defRPr/>
            </a:pPr>
            <a:r>
              <a:rPr lang="az-Latn-AZ" sz="2200" dirty="0" smtClean="0">
                <a:latin typeface="Times New Roman" panose="02020603050405020304" pitchFamily="18" charset="0"/>
                <a:cs typeface="Times New Roman" panose="02020603050405020304" pitchFamily="18" charset="0"/>
              </a:rPr>
              <a:t>Demokratik cəmiyyətlərdə incəsənət və səhnə əsərlərinin yaradılması və yayılmasına müdaxilənin yolverilməzliyi. 10-cu maddə belə məlumatların yayılmasını da qoruyur.</a:t>
            </a:r>
          </a:p>
          <a:p>
            <a:pPr eaLnBrk="1" hangingPunct="1">
              <a:defRPr/>
            </a:pPr>
            <a:endParaRPr lang="az-Latn-AZ" sz="2000" dirty="0" smtClean="0"/>
          </a:p>
          <a:p>
            <a:pPr eaLnBrk="1" hangingPunct="1">
              <a:defRPr/>
            </a:pPr>
            <a:endParaRPr lang="ru-RU"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az-Latn-AZ" sz="2000" b="1" dirty="0" smtClean="0"/>
              <a:t> </a:t>
            </a:r>
            <a:r>
              <a:rPr lang="az-Latn-AZ" sz="2400" b="1" dirty="0" smtClean="0">
                <a:latin typeface="Times New Roman" panose="02020603050405020304" pitchFamily="18" charset="0"/>
                <a:cs typeface="Times New Roman" panose="02020603050405020304" pitchFamily="18" charset="0"/>
              </a:rPr>
              <a:t>Məlumat və ideyaları almaq azadlığı</a:t>
            </a:r>
            <a:br>
              <a:rPr lang="az-Latn-AZ" sz="2400" b="1" dirty="0" smtClean="0">
                <a:latin typeface="Times New Roman" panose="02020603050405020304" pitchFamily="18" charset="0"/>
                <a:cs typeface="Times New Roman" panose="02020603050405020304" pitchFamily="18" charset="0"/>
              </a:rPr>
            </a:br>
            <a:endParaRPr lang="ru-RU" sz="2400" b="1" dirty="0" smtClean="0">
              <a:latin typeface="Times New Roman" panose="02020603050405020304" pitchFamily="18" charset="0"/>
              <a:cs typeface="Times New Roman" panose="02020603050405020304" pitchFamily="18" charset="0"/>
            </a:endParaRPr>
          </a:p>
        </p:txBody>
      </p:sp>
      <p:sp>
        <p:nvSpPr>
          <p:cNvPr id="35843" name="Rectangle 3"/>
          <p:cNvSpPr>
            <a:spLocks noGrp="1" noChangeArrowheads="1"/>
          </p:cNvSpPr>
          <p:nvPr>
            <p:ph type="body" idx="1"/>
          </p:nvPr>
        </p:nvSpPr>
        <p:spPr>
          <a:xfrm>
            <a:off x="457200" y="1484313"/>
            <a:ext cx="8229600" cy="4641850"/>
          </a:xfrm>
        </p:spPr>
        <p:txBody>
          <a:bodyPr/>
          <a:lstStyle/>
          <a:p>
            <a:pPr algn="just" eaLnBrk="1" hangingPunct="1">
              <a:defRPr/>
            </a:pPr>
            <a:r>
              <a:rPr lang="az-Latn-AZ" sz="2200" dirty="0" smtClean="0">
                <a:latin typeface="Times New Roman" panose="02020603050405020304" pitchFamily="18" charset="0"/>
                <a:cs typeface="Times New Roman" panose="02020603050405020304" pitchFamily="18" charset="0"/>
              </a:rPr>
              <a:t>Məlumat və ideyaları almaq azadlığı, məlumatları toplamaq və qanuni mənbələr vasitəsilə onları axtarmaq hüququnu ehtiva edir.</a:t>
            </a:r>
          </a:p>
          <a:p>
            <a:pPr algn="just" eaLnBrk="1" hangingPunct="1">
              <a:defRPr/>
            </a:pPr>
            <a:r>
              <a:rPr lang="az-Latn-AZ" sz="2200" dirty="0" smtClean="0">
                <a:latin typeface="Times New Roman" panose="02020603050405020304" pitchFamily="18" charset="0"/>
                <a:cs typeface="Times New Roman" panose="02020603050405020304" pitchFamily="18" charset="0"/>
              </a:rPr>
              <a:t>Bu hüquq ictimaiyyətin adekvat məlumatlandırılmaq və ictimai maraq kəsb edən məsələlərə dair məlumat almaq hüququnu təmin edir.</a:t>
            </a:r>
          </a:p>
          <a:p>
            <a:pPr algn="just" eaLnBrk="1" hangingPunct="1">
              <a:defRPr/>
            </a:pPr>
            <a:r>
              <a:rPr lang="az-Latn-AZ" sz="2200" dirty="0" smtClean="0">
                <a:latin typeface="Times New Roman" panose="02020603050405020304" pitchFamily="18" charset="0"/>
                <a:cs typeface="Times New Roman" panose="02020603050405020304" pitchFamily="18" charset="0"/>
              </a:rPr>
              <a:t>10-cu maddə birbaşa mətbuat azadlığından bəhs etməsə də, Məhkəmənin geniş presedent hüququna görə mətbuat azadlığına xüsusi önəm verilib.</a:t>
            </a:r>
          </a:p>
          <a:p>
            <a:pPr algn="just" eaLnBrk="1" hangingPunct="1">
              <a:defRPr/>
            </a:pPr>
            <a:r>
              <a:rPr lang="az-Latn-AZ" sz="2200" dirty="0" smtClean="0">
                <a:latin typeface="Times New Roman" panose="02020603050405020304" pitchFamily="18" charset="0"/>
                <a:cs typeface="Times New Roman" panose="02020603050405020304" pitchFamily="18" charset="0"/>
              </a:rPr>
              <a:t>Cəmiyyətin keşikçisi (Lingens vs Avtriyaya qarşı iş). Mətbuat nəinki məlumatları yaymaq vəzifəsi daşıyır, həm də ictimaiyyətin belə məlumatları almaq hüququ var.</a:t>
            </a:r>
          </a:p>
          <a:p>
            <a:pPr algn="just" eaLnBrk="1" hangingPunct="1">
              <a:defRPr/>
            </a:pPr>
            <a:r>
              <a:rPr lang="az-Latn-AZ" sz="2200" dirty="0" smtClean="0">
                <a:latin typeface="Times New Roman" panose="02020603050405020304" pitchFamily="18" charset="0"/>
                <a:cs typeface="Times New Roman" panose="02020603050405020304" pitchFamily="18" charset="0"/>
              </a:rPr>
              <a:t>Mətbuat azadlığı sadəcə siyasi məsələləri deyil, ictimai maraq doğuran bütün məsələləri əhatə edir. </a:t>
            </a:r>
          </a:p>
          <a:p>
            <a:pPr eaLnBrk="1" hangingPunct="1">
              <a:defRPr/>
            </a:pPr>
            <a:endParaRPr lang="ru-RU"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5644</TotalTime>
  <Words>1224</Words>
  <Application>Microsoft Office PowerPoint</Application>
  <PresentationFormat>Экран (4:3)</PresentationFormat>
  <Paragraphs>95</Paragraphs>
  <Slides>18</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Verdana</vt:lpstr>
      <vt:lpstr>Arial</vt:lpstr>
      <vt:lpstr>Wingdings</vt:lpstr>
      <vt:lpstr>Calibri</vt:lpstr>
      <vt:lpstr>Times New Roman</vt:lpstr>
      <vt:lpstr>Globe</vt:lpstr>
      <vt:lpstr>İFADƏ AZADLIĞI HÜQUQU </vt:lpstr>
      <vt:lpstr> İFADƏ AZADLIĞInIn anlayIŞI, ƏHƏMİYYƏTİ VƏ ƏSAS XÜSUSİYYƏTLƏRİ </vt:lpstr>
      <vt:lpstr>İNSAN HÜQUQLARININ VƏ ƏSAS AZADLIQLARIN MÜDAFİƏSİ HAQQINDA AVROPA KONVENSİYASI </vt:lpstr>
      <vt:lpstr>Презентация PowerPoint</vt:lpstr>
      <vt:lpstr>Презентация PowerPoint</vt:lpstr>
      <vt:lpstr>Презентация PowerPoint</vt:lpstr>
      <vt:lpstr> Öz rəyində qalmaq azadlığı </vt:lpstr>
      <vt:lpstr> Məlumat və ideyaları yaymaq azadlığı </vt:lpstr>
      <vt:lpstr> Məlumat və ideyaları almaq azadlığı </vt:lpstr>
      <vt:lpstr> 10-cu maddənin müdafiə sferası </vt:lpstr>
      <vt:lpstr> Faktlar və qiymətləndirici mülahizələr arasındakı fərq </vt:lpstr>
      <vt:lpstr> İFADƏ AZADLIĞINA MÜDAXİLƏ FORMALARI</vt:lpstr>
      <vt:lpstr>QANUNİ MÜDAXİLƏ ÜÇÜN 3 TƏLƏB</vt:lpstr>
      <vt:lpstr>  İFADƏ AZADLIĞI İLƏ BAĞLI  POZİTİV ÖHDƏLİKLƏR</vt:lpstr>
      <vt:lpstr>İfadə azadlığı və milli təhlükəsizlik, ərazi bütövlüyü  və ya ictimai asayiş</vt:lpstr>
      <vt:lpstr>İfadə azadlığı və milli təhlükəsizlik, ərazi bütövlüyü  və ya ictimai asayiş</vt:lpstr>
      <vt:lpstr>İfadə azadlığı və iğtişaşların və ya cinayətlərin qarşısının alınması </vt:lpstr>
      <vt:lpstr>İfadə azadlığı və mənəviyyatın mühafizəsi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İFADƏ AZADLIĞI HÜQUQU</dc:title>
  <dc:creator>Spektr</dc:creator>
  <cp:lastModifiedBy>USER</cp:lastModifiedBy>
  <cp:revision>119</cp:revision>
  <dcterms:created xsi:type="dcterms:W3CDTF">2010-09-16T05:34:13Z</dcterms:created>
  <dcterms:modified xsi:type="dcterms:W3CDTF">2017-11-11T08:53:41Z</dcterms:modified>
</cp:coreProperties>
</file>