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3" r:id="rId3"/>
    <p:sldId id="269" r:id="rId4"/>
    <p:sldId id="264" r:id="rId5"/>
    <p:sldId id="257" r:id="rId6"/>
    <p:sldId id="258" r:id="rId7"/>
    <p:sldId id="259" r:id="rId8"/>
    <p:sldId id="266" r:id="rId9"/>
    <p:sldId id="267" r:id="rId10"/>
    <p:sldId id="260" r:id="rId11"/>
    <p:sldId id="261" r:id="rId12"/>
    <p:sldId id="262" r:id="rId13"/>
    <p:sldId id="265"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24" y="-8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2B15C4-B625-490C-8DF9-315979861B08}" type="datetimeFigureOut">
              <a:rPr lang="ru-RU" smtClean="0"/>
              <a:t>10.11.2016</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4EA982-D074-4FE1-813E-67351AD6454D}" type="slidenum">
              <a:rPr lang="ru-RU" smtClean="0"/>
              <a:t>‹#›</a:t>
            </a:fld>
            <a:endParaRPr lang="ru-RU"/>
          </a:p>
        </p:txBody>
      </p:sp>
    </p:spTree>
    <p:extLst>
      <p:ext uri="{BB962C8B-B14F-4D97-AF65-F5344CB8AC3E}">
        <p14:creationId xmlns:p14="http://schemas.microsoft.com/office/powerpoint/2010/main" val="3915377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74EA982-D074-4FE1-813E-67351AD6454D}" type="slidenum">
              <a:rPr lang="ru-RU" smtClean="0"/>
              <a:t>1</a:t>
            </a:fld>
            <a:endParaRPr lang="ru-RU"/>
          </a:p>
        </p:txBody>
      </p:sp>
    </p:spTree>
    <p:extLst>
      <p:ext uri="{BB962C8B-B14F-4D97-AF65-F5344CB8AC3E}">
        <p14:creationId xmlns:p14="http://schemas.microsoft.com/office/powerpoint/2010/main" val="4067183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87F73F3-F929-476A-AA6A-B582CD8C807C}" type="datetimeFigureOut">
              <a:rPr lang="ru-RU" smtClean="0"/>
              <a:t>10.11.2016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9D9359F-6E23-4049-B47E-F244AA063847}" type="slidenum">
              <a:rPr lang="ru-RU" smtClean="0"/>
              <a:t>‹#›</a:t>
            </a:fld>
            <a:endParaRPr lang="ru-RU"/>
          </a:p>
        </p:txBody>
      </p:sp>
    </p:spTree>
    <p:extLst>
      <p:ext uri="{BB962C8B-B14F-4D97-AF65-F5344CB8AC3E}">
        <p14:creationId xmlns:p14="http://schemas.microsoft.com/office/powerpoint/2010/main" val="306542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87F73F3-F929-476A-AA6A-B582CD8C807C}" type="datetimeFigureOut">
              <a:rPr lang="ru-RU" smtClean="0"/>
              <a:t>10.11.2016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9D9359F-6E23-4049-B47E-F244AA063847}" type="slidenum">
              <a:rPr lang="ru-RU" smtClean="0"/>
              <a:t>‹#›</a:t>
            </a:fld>
            <a:endParaRPr lang="ru-RU"/>
          </a:p>
        </p:txBody>
      </p:sp>
    </p:spTree>
    <p:extLst>
      <p:ext uri="{BB962C8B-B14F-4D97-AF65-F5344CB8AC3E}">
        <p14:creationId xmlns:p14="http://schemas.microsoft.com/office/powerpoint/2010/main" val="83953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87F73F3-F929-476A-AA6A-B582CD8C807C}" type="datetimeFigureOut">
              <a:rPr lang="ru-RU" smtClean="0"/>
              <a:t>10.11.2016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9D9359F-6E23-4049-B47E-F244AA063847}" type="slidenum">
              <a:rPr lang="ru-RU" smtClean="0"/>
              <a:t>‹#›</a:t>
            </a:fld>
            <a:endParaRPr lang="ru-RU"/>
          </a:p>
        </p:txBody>
      </p:sp>
    </p:spTree>
    <p:extLst>
      <p:ext uri="{BB962C8B-B14F-4D97-AF65-F5344CB8AC3E}">
        <p14:creationId xmlns:p14="http://schemas.microsoft.com/office/powerpoint/2010/main" val="706975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87F73F3-F929-476A-AA6A-B582CD8C807C}" type="datetimeFigureOut">
              <a:rPr lang="ru-RU" smtClean="0"/>
              <a:t>10.11.2016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9D9359F-6E23-4049-B47E-F244AA063847}" type="slidenum">
              <a:rPr lang="ru-RU" smtClean="0"/>
              <a:t>‹#›</a:t>
            </a:fld>
            <a:endParaRPr lang="ru-RU"/>
          </a:p>
        </p:txBody>
      </p:sp>
    </p:spTree>
    <p:extLst>
      <p:ext uri="{BB962C8B-B14F-4D97-AF65-F5344CB8AC3E}">
        <p14:creationId xmlns:p14="http://schemas.microsoft.com/office/powerpoint/2010/main" val="4264897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87F73F3-F929-476A-AA6A-B582CD8C807C}" type="datetimeFigureOut">
              <a:rPr lang="ru-RU" smtClean="0"/>
              <a:t>10.11.2016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9D9359F-6E23-4049-B47E-F244AA063847}" type="slidenum">
              <a:rPr lang="ru-RU" smtClean="0"/>
              <a:t>‹#›</a:t>
            </a:fld>
            <a:endParaRPr lang="ru-RU"/>
          </a:p>
        </p:txBody>
      </p:sp>
    </p:spTree>
    <p:extLst>
      <p:ext uri="{BB962C8B-B14F-4D97-AF65-F5344CB8AC3E}">
        <p14:creationId xmlns:p14="http://schemas.microsoft.com/office/powerpoint/2010/main" val="2966255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87F73F3-F929-476A-AA6A-B582CD8C807C}" type="datetimeFigureOut">
              <a:rPr lang="ru-RU" smtClean="0"/>
              <a:t>10.11.2016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9D9359F-6E23-4049-B47E-F244AA063847}" type="slidenum">
              <a:rPr lang="ru-RU" smtClean="0"/>
              <a:t>‹#›</a:t>
            </a:fld>
            <a:endParaRPr lang="ru-RU"/>
          </a:p>
        </p:txBody>
      </p:sp>
    </p:spTree>
    <p:extLst>
      <p:ext uri="{BB962C8B-B14F-4D97-AF65-F5344CB8AC3E}">
        <p14:creationId xmlns:p14="http://schemas.microsoft.com/office/powerpoint/2010/main" val="2135517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87F73F3-F929-476A-AA6A-B582CD8C807C}" type="datetimeFigureOut">
              <a:rPr lang="ru-RU" smtClean="0"/>
              <a:t>10.11.2016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9D9359F-6E23-4049-B47E-F244AA063847}" type="slidenum">
              <a:rPr lang="ru-RU" smtClean="0"/>
              <a:t>‹#›</a:t>
            </a:fld>
            <a:endParaRPr lang="ru-RU"/>
          </a:p>
        </p:txBody>
      </p:sp>
    </p:spTree>
    <p:extLst>
      <p:ext uri="{BB962C8B-B14F-4D97-AF65-F5344CB8AC3E}">
        <p14:creationId xmlns:p14="http://schemas.microsoft.com/office/powerpoint/2010/main" val="448643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87F73F3-F929-476A-AA6A-B582CD8C807C}" type="datetimeFigureOut">
              <a:rPr lang="ru-RU" smtClean="0"/>
              <a:t>10.11.2016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9D9359F-6E23-4049-B47E-F244AA063847}" type="slidenum">
              <a:rPr lang="ru-RU" smtClean="0"/>
              <a:t>‹#›</a:t>
            </a:fld>
            <a:endParaRPr lang="ru-RU"/>
          </a:p>
        </p:txBody>
      </p:sp>
    </p:spTree>
    <p:extLst>
      <p:ext uri="{BB962C8B-B14F-4D97-AF65-F5344CB8AC3E}">
        <p14:creationId xmlns:p14="http://schemas.microsoft.com/office/powerpoint/2010/main" val="1180311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87F73F3-F929-476A-AA6A-B582CD8C807C}" type="datetimeFigureOut">
              <a:rPr lang="ru-RU" smtClean="0"/>
              <a:t>10.11.2016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9D9359F-6E23-4049-B47E-F244AA063847}" type="slidenum">
              <a:rPr lang="ru-RU" smtClean="0"/>
              <a:t>‹#›</a:t>
            </a:fld>
            <a:endParaRPr lang="ru-RU"/>
          </a:p>
        </p:txBody>
      </p:sp>
    </p:spTree>
    <p:extLst>
      <p:ext uri="{BB962C8B-B14F-4D97-AF65-F5344CB8AC3E}">
        <p14:creationId xmlns:p14="http://schemas.microsoft.com/office/powerpoint/2010/main" val="2750639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87F73F3-F929-476A-AA6A-B582CD8C807C}" type="datetimeFigureOut">
              <a:rPr lang="ru-RU" smtClean="0"/>
              <a:t>10.11.2016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9D9359F-6E23-4049-B47E-F244AA063847}" type="slidenum">
              <a:rPr lang="ru-RU" smtClean="0"/>
              <a:t>‹#›</a:t>
            </a:fld>
            <a:endParaRPr lang="ru-RU"/>
          </a:p>
        </p:txBody>
      </p:sp>
    </p:spTree>
    <p:extLst>
      <p:ext uri="{BB962C8B-B14F-4D97-AF65-F5344CB8AC3E}">
        <p14:creationId xmlns:p14="http://schemas.microsoft.com/office/powerpoint/2010/main" val="616341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87F73F3-F929-476A-AA6A-B582CD8C807C}" type="datetimeFigureOut">
              <a:rPr lang="ru-RU" smtClean="0"/>
              <a:t>10.11.2016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9D9359F-6E23-4049-B47E-F244AA063847}" type="slidenum">
              <a:rPr lang="ru-RU" smtClean="0"/>
              <a:t>‹#›</a:t>
            </a:fld>
            <a:endParaRPr lang="ru-RU"/>
          </a:p>
        </p:txBody>
      </p:sp>
    </p:spTree>
    <p:extLst>
      <p:ext uri="{BB962C8B-B14F-4D97-AF65-F5344CB8AC3E}">
        <p14:creationId xmlns:p14="http://schemas.microsoft.com/office/powerpoint/2010/main" val="3023852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7F73F3-F929-476A-AA6A-B582CD8C807C}" type="datetimeFigureOut">
              <a:rPr lang="ru-RU" smtClean="0"/>
              <a:t>10.11.2016</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D9359F-6E23-4049-B47E-F244AA063847}" type="slidenum">
              <a:rPr lang="ru-RU" smtClean="0"/>
              <a:t>‹#›</a:t>
            </a:fld>
            <a:endParaRPr lang="ru-RU"/>
          </a:p>
        </p:txBody>
      </p:sp>
    </p:spTree>
    <p:extLst>
      <p:ext uri="{BB962C8B-B14F-4D97-AF65-F5344CB8AC3E}">
        <p14:creationId xmlns:p14="http://schemas.microsoft.com/office/powerpoint/2010/main" val="3660326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563671"/>
            <a:ext cx="9144000" cy="1856527"/>
          </a:xfrm>
          <a:blipFill>
            <a:blip r:embed="rId3"/>
            <a:tile tx="0" ty="0" sx="100000" sy="100000" flip="none" algn="tl"/>
          </a:blipFill>
          <a:ln w="76200">
            <a:noFill/>
          </a:ln>
          <a:effectLst>
            <a:glow rad="228600">
              <a:schemeClr val="accent6">
                <a:satMod val="175000"/>
                <a:alpha val="40000"/>
              </a:schemeClr>
            </a:glow>
            <a:innerShdw blurRad="114300">
              <a:prstClr val="black"/>
            </a:innerShdw>
          </a:effectLst>
          <a:scene3d>
            <a:camera prst="orthographicFront">
              <a:rot lat="0" lon="0" rev="0"/>
            </a:camera>
            <a:lightRig rig="glow" dir="t">
              <a:rot lat="0" lon="0" rev="4800000"/>
            </a:lightRig>
          </a:scene3d>
          <a:sp3d prstMaterial="matte">
            <a:bevelT w="127000" h="63500"/>
          </a:sp3d>
        </p:spPr>
        <p:txBody>
          <a:bodyPr>
            <a:noAutofit/>
          </a:bodyPr>
          <a:lstStyle/>
          <a:p>
            <a:r>
              <a:rPr lang="az-Latn-AZ" sz="5000" dirty="0" smtClean="0">
                <a:latin typeface="Times New Roman" panose="02020603050405020304" pitchFamily="18" charset="0"/>
                <a:cs typeface="Times New Roman" panose="02020603050405020304" pitchFamily="18" charset="0"/>
              </a:rPr>
              <a:t>İfadə azadlığı hüququnun anlayışı, xüsusiyyətləri və əhatə dairəsi</a:t>
            </a:r>
            <a:endParaRPr lang="ru-RU" sz="50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normAutofit/>
          </a:bodyPr>
          <a:lstStyle/>
          <a:p>
            <a:r>
              <a:rPr lang="az-Latn-AZ" sz="2500" dirty="0" smtClean="0">
                <a:latin typeface="Times New Roman" panose="02020603050405020304" pitchFamily="18" charset="0"/>
                <a:cs typeface="Times New Roman" panose="02020603050405020304" pitchFamily="18" charset="0"/>
              </a:rPr>
              <a:t>Sima Yaqubova vəkil</a:t>
            </a:r>
          </a:p>
          <a:p>
            <a:r>
              <a:rPr lang="az-Latn-AZ" sz="2500" dirty="0" err="1">
                <a:latin typeface="Times New Roman" panose="02020603050405020304" pitchFamily="18" charset="0"/>
                <a:cs typeface="Times New Roman" panose="02020603050405020304" pitchFamily="18" charset="0"/>
              </a:rPr>
              <a:t>dos</a:t>
            </a:r>
            <a:r>
              <a:rPr lang="az-Latn-AZ" sz="2500" dirty="0">
                <a:latin typeface="Times New Roman" panose="02020603050405020304" pitchFamily="18" charset="0"/>
                <a:cs typeface="Times New Roman" panose="02020603050405020304" pitchFamily="18" charset="0"/>
              </a:rPr>
              <a:t>. Zaur Əzimov,</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Ph</a:t>
            </a:r>
            <a:r>
              <a:rPr lang="az-Latn-AZ" sz="2500" dirty="0" smtClean="0">
                <a:latin typeface="Times New Roman" panose="02020603050405020304" pitchFamily="18" charset="0"/>
                <a:cs typeface="Times New Roman" panose="02020603050405020304" pitchFamily="18" charset="0"/>
              </a:rPr>
              <a:t>D</a:t>
            </a:r>
            <a:endParaRPr lang="en-US" sz="2500" dirty="0" smtClean="0">
              <a:latin typeface="Times New Roman" panose="02020603050405020304" pitchFamily="18" charset="0"/>
              <a:cs typeface="Times New Roman" panose="02020603050405020304" pitchFamily="18" charset="0"/>
            </a:endParaRPr>
          </a:p>
          <a:p>
            <a:r>
              <a:rPr lang="en-US" sz="2500" dirty="0" smtClean="0">
                <a:latin typeface="Times New Roman" panose="02020603050405020304" pitchFamily="18" charset="0"/>
                <a:cs typeface="Times New Roman" panose="02020603050405020304" pitchFamily="18" charset="0"/>
              </a:rPr>
              <a:t>2016</a:t>
            </a:r>
            <a:endParaRPr lang="az-Latn-AZ" sz="2500" dirty="0">
              <a:latin typeface="Times New Roman" panose="02020603050405020304" pitchFamily="18" charset="0"/>
              <a:cs typeface="Times New Roman" panose="02020603050405020304" pitchFamily="18" charset="0"/>
            </a:endParaRPr>
          </a:p>
          <a:p>
            <a:endParaRPr lang="az-Latn-AZ"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5247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a:latin typeface="Times New Roman" panose="02020603050405020304" pitchFamily="18" charset="0"/>
                <a:cs typeface="Times New Roman" panose="02020603050405020304" pitchFamily="18" charset="0"/>
              </a:rPr>
              <a:t>Informasiya və ideya </a:t>
            </a:r>
            <a:r>
              <a:rPr lang="az-Latn-AZ" dirty="0" smtClean="0">
                <a:latin typeface="Times New Roman" panose="02020603050405020304" pitchFamily="18" charset="0"/>
                <a:cs typeface="Times New Roman" panose="02020603050405020304" pitchFamily="18" charset="0"/>
              </a:rPr>
              <a:t>yaymaq: mətbuat azadlığı</a:t>
            </a:r>
            <a:endParaRPr lang="ru-RU" dirty="0"/>
          </a:p>
        </p:txBody>
      </p:sp>
      <p:sp>
        <p:nvSpPr>
          <p:cNvPr id="3" name="Объект 2"/>
          <p:cNvSpPr>
            <a:spLocks noGrp="1"/>
          </p:cNvSpPr>
          <p:nvPr>
            <p:ph idx="1"/>
          </p:nvPr>
        </p:nvSpPr>
        <p:spPr/>
        <p:txBody>
          <a:bodyPr>
            <a:normAutofit fontScale="70000" lnSpcReduction="20000"/>
          </a:bodyPr>
          <a:lstStyle/>
          <a:p>
            <a:pPr algn="just"/>
            <a:r>
              <a:rPr lang="az-Latn-AZ" dirty="0" err="1" smtClean="0">
                <a:latin typeface="Times New Roman" panose="02020603050405020304" pitchFamily="18" charset="0"/>
                <a:cs typeface="Times New Roman" panose="02020603050405020304" pitchFamily="18" charset="0"/>
              </a:rPr>
              <a:t>Linqens</a:t>
            </a:r>
            <a:r>
              <a:rPr lang="az-Latn-AZ" dirty="0" smtClean="0">
                <a:latin typeface="Times New Roman" panose="02020603050405020304" pitchFamily="18" charset="0"/>
                <a:cs typeface="Times New Roman" panose="02020603050405020304" pitchFamily="18" charset="0"/>
              </a:rPr>
              <a:t> Avstriyaya qarşı (1986). </a:t>
            </a:r>
            <a:r>
              <a:rPr lang="az-Latn-AZ" dirty="0" err="1" smtClean="0">
                <a:latin typeface="Times New Roman" panose="02020603050405020304" pitchFamily="18" charset="0"/>
                <a:cs typeface="Times New Roman" panose="02020603050405020304" pitchFamily="18" charset="0"/>
              </a:rPr>
              <a:t>Linqensin</a:t>
            </a:r>
            <a:r>
              <a:rPr lang="az-Latn-AZ" dirty="0" smtClean="0">
                <a:latin typeface="Times New Roman" panose="02020603050405020304" pitchFamily="18" charset="0"/>
                <a:cs typeface="Times New Roman" panose="02020603050405020304" pitchFamily="18" charset="0"/>
              </a:rPr>
              <a:t> işində milli məhkəmələr göstərirdi ki, o, dediklərini sübut edə bilməmişdi. Qiymətləndirici rəylər (fikirlər) hər zaman sübut oluna bilmir.</a:t>
            </a:r>
          </a:p>
          <a:p>
            <a:pPr algn="just"/>
            <a:r>
              <a:rPr lang="az-Latn-AZ" dirty="0" smtClean="0">
                <a:latin typeface="Times New Roman" panose="02020603050405020304" pitchFamily="18" charset="0"/>
                <a:cs typeface="Times New Roman" panose="02020603050405020304" pitchFamily="18" charset="0"/>
              </a:rPr>
              <a:t>Mətbuatın vəzifəsi informasiyanı yaymaqdır, onun şərhini əsasən oxucuya həvalə olunmalıdır.</a:t>
            </a:r>
          </a:p>
          <a:p>
            <a:pPr algn="just"/>
            <a:r>
              <a:rPr lang="az-Latn-AZ" dirty="0" err="1" smtClean="0">
                <a:latin typeface="Times New Roman" panose="02020603050405020304" pitchFamily="18" charset="0"/>
                <a:cs typeface="Times New Roman" panose="02020603050405020304" pitchFamily="18" charset="0"/>
              </a:rPr>
              <a:t>Torqeirson</a:t>
            </a:r>
            <a:r>
              <a:rPr lang="az-Latn-AZ" dirty="0" smtClean="0">
                <a:latin typeface="Times New Roman" panose="02020603050405020304" pitchFamily="18" charset="0"/>
                <a:cs typeface="Times New Roman" panose="02020603050405020304" pitchFamily="18" charset="0"/>
              </a:rPr>
              <a:t> İspaniyaya qarşı (</a:t>
            </a:r>
            <a:r>
              <a:rPr lang="ru-RU" dirty="0" smtClean="0">
                <a:latin typeface="Times New Roman" panose="02020603050405020304" pitchFamily="18" charset="0"/>
                <a:cs typeface="Times New Roman" panose="02020603050405020304" pitchFamily="18" charset="0"/>
              </a:rPr>
              <a:t>1992</a:t>
            </a:r>
            <a:r>
              <a:rPr lang="az-Latn-AZ" dirty="0" smtClean="0">
                <a:latin typeface="Times New Roman" panose="02020603050405020304" pitchFamily="18" charset="0"/>
                <a:cs typeface="Times New Roman" panose="02020603050405020304" pitchFamily="18" charset="0"/>
              </a:rPr>
              <a:t>). Mətbuatın ictimai maraq kəsb edən informasiya və ideyaları yaymaq missiyası vardır.</a:t>
            </a:r>
          </a:p>
          <a:p>
            <a:pPr algn="just"/>
            <a:r>
              <a:rPr lang="en-US" dirty="0" err="1" smtClean="0">
                <a:latin typeface="Times New Roman" panose="02020603050405020304" pitchFamily="18" charset="0"/>
                <a:cs typeface="Times New Roman" panose="02020603050405020304" pitchFamily="18" charset="0"/>
              </a:rPr>
              <a:t>Mətbuat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xüsusilə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başqalarının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nüfuzu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hüquqlarının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müdafiəsi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ilə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bağlı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bəzi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sərhədləri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aşmamalı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olsa</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onun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vəzifəsi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öz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öhədlik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vəzifələri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ilə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uyğun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şəkildə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icitmai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maraq</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kəsb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edən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bütün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məlumat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ideyaları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yaymaqdır</a:t>
            </a:r>
            <a:r>
              <a:rPr lang="en-US" dirty="0">
                <a:latin typeface="Times New Roman" panose="02020603050405020304" pitchFamily="18" charset="0"/>
                <a:cs typeface="Times New Roman" panose="02020603050405020304" pitchFamily="18" charset="0"/>
              </a:rPr>
              <a:t>. Beləliklə, </a:t>
            </a:r>
            <a:r>
              <a:rPr lang="en-US" dirty="0" err="1">
                <a:latin typeface="Times New Roman" panose="02020603050405020304" pitchFamily="18" charset="0"/>
                <a:cs typeface="Times New Roman" panose="02020603050405020304" pitchFamily="18" charset="0"/>
              </a:rPr>
              <a:t>məlumat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vermək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vəzifəsi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mütləq</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vəzifə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öhdəliklər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eləcə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mətbuatın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spontan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olaraq</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özünə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qoyduğu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məhdudiyyətləri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ehtiva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bax</a:t>
            </a:r>
            <a:r>
              <a:rPr lang="en-US" dirty="0">
                <a:latin typeface="Times New Roman" panose="02020603050405020304" pitchFamily="18" charset="0"/>
                <a:cs typeface="Times New Roman" panose="02020603050405020304" pitchFamily="18" charset="0"/>
              </a:rPr>
              <a:t>: Mater v. Turkey, no. 54997/08, § 55, 16 </a:t>
            </a:r>
            <a:r>
              <a:rPr lang="en-US" dirty="0" err="1">
                <a:latin typeface="Times New Roman" panose="02020603050405020304" pitchFamily="18" charset="0"/>
                <a:cs typeface="Times New Roman" panose="02020603050405020304" pitchFamily="18" charset="0"/>
              </a:rPr>
              <a:t>iyul</a:t>
            </a:r>
            <a:r>
              <a:rPr lang="en-US" dirty="0">
                <a:latin typeface="Times New Roman" panose="02020603050405020304" pitchFamily="18" charset="0"/>
                <a:cs typeface="Times New Roman" panose="02020603050405020304" pitchFamily="18" charset="0"/>
              </a:rPr>
              <a:t> 2013). </a:t>
            </a:r>
            <a:r>
              <a:rPr lang="en-US" dirty="0" err="1" smtClean="0">
                <a:latin typeface="Times New Roman" panose="02020603050405020304" pitchFamily="18" charset="0"/>
                <a:cs typeface="Times New Roman" panose="02020603050405020304" pitchFamily="18" charset="0"/>
              </a:rPr>
              <a:t>Mətbuatın</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yalnız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məlumat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ideyaları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yaymaq</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öhdəliyi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yoxdur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ictimaiyyətin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həmin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informasiya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ideyaları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almaq</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hüququ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vardır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Belə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olmasa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mətbuat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özünün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əhəmiyyətli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ictimai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nəzarətçi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rolunu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oynaya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bilməz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bax</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Bladet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Tromsø</a:t>
            </a:r>
            <a:r>
              <a:rPr lang="en-US" dirty="0">
                <a:latin typeface="Times New Roman" panose="02020603050405020304" pitchFamily="18" charset="0"/>
                <a:cs typeface="Times New Roman" panose="02020603050405020304" pitchFamily="18" charset="0"/>
              </a:rPr>
              <a:t> and </a:t>
            </a:r>
            <a:r>
              <a:rPr lang="en-US" dirty="0" err="1">
                <a:latin typeface="Times New Roman" panose="02020603050405020304" pitchFamily="18" charset="0"/>
                <a:cs typeface="Times New Roman" panose="02020603050405020304" pitchFamily="18" charset="0"/>
              </a:rPr>
              <a:t>Stensaas</a:t>
            </a:r>
            <a:r>
              <a:rPr lang="en-US" dirty="0">
                <a:latin typeface="Times New Roman" panose="02020603050405020304" pitchFamily="18" charset="0"/>
                <a:cs typeface="Times New Roman" panose="02020603050405020304" pitchFamily="18" charset="0"/>
              </a:rPr>
              <a:t> v. Norway [BP], no. 21980/93, §§ 59 </a:t>
            </a:r>
            <a:r>
              <a:rPr lang="en-US" dirty="0" err="1">
                <a:latin typeface="Times New Roman" panose="02020603050405020304" pitchFamily="18" charset="0"/>
                <a:cs typeface="Times New Roman" panose="02020603050405020304" pitchFamily="18" charset="0"/>
              </a:rPr>
              <a:t>və</a:t>
            </a:r>
            <a:r>
              <a:rPr lang="en-US" dirty="0">
                <a:latin typeface="Times New Roman" panose="02020603050405020304" pitchFamily="18" charset="0"/>
                <a:cs typeface="Times New Roman" panose="02020603050405020304" pitchFamily="18" charset="0"/>
              </a:rPr>
              <a:t> 62, ECHR 1999-III; Pedersen and </a:t>
            </a:r>
            <a:r>
              <a:rPr lang="en-US" dirty="0" err="1">
                <a:latin typeface="Times New Roman" panose="02020603050405020304" pitchFamily="18" charset="0"/>
                <a:cs typeface="Times New Roman" panose="02020603050405020304" pitchFamily="18" charset="0"/>
              </a:rPr>
              <a:t>Baadsgaard</a:t>
            </a:r>
            <a:r>
              <a:rPr lang="en-US" dirty="0">
                <a:latin typeface="Times New Roman" panose="02020603050405020304" pitchFamily="18" charset="0"/>
                <a:cs typeface="Times New Roman" panose="02020603050405020304" pitchFamily="18" charset="0"/>
              </a:rPr>
              <a:t> v. Denmark, no. 49017/99, § 71, ECHR 2004-XI </a:t>
            </a:r>
            <a:r>
              <a:rPr lang="en-US" dirty="0" err="1">
                <a:latin typeface="Times New Roman" panose="02020603050405020304" pitchFamily="18" charset="0"/>
                <a:cs typeface="Times New Roman" panose="02020603050405020304" pitchFamily="18" charset="0"/>
              </a:rPr>
              <a:t>və</a:t>
            </a:r>
            <a:r>
              <a:rPr lang="en-US" dirty="0">
                <a:latin typeface="Times New Roman" panose="02020603050405020304" pitchFamily="18" charset="0"/>
                <a:cs typeface="Times New Roman" panose="02020603050405020304" pitchFamily="18" charset="0"/>
              </a:rPr>
              <a:t> Von </a:t>
            </a:r>
            <a:r>
              <a:rPr lang="en-US" dirty="0" smtClean="0">
                <a:latin typeface="Times New Roman" panose="02020603050405020304" pitchFamily="18" charset="0"/>
                <a:cs typeface="Times New Roman" panose="02020603050405020304" pitchFamily="18" charset="0"/>
              </a:rPr>
              <a:t>Hannover </a:t>
            </a:r>
            <a:r>
              <a:rPr lang="en-US" dirty="0">
                <a:latin typeface="Times New Roman" panose="02020603050405020304" pitchFamily="18" charset="0"/>
                <a:cs typeface="Times New Roman" panose="02020603050405020304" pitchFamily="18" charset="0"/>
              </a:rPr>
              <a:t>§ 102). </a:t>
            </a:r>
            <a:endParaRPr lang="ru-RU" dirty="0">
              <a:latin typeface="Times New Roman" panose="02020603050405020304" pitchFamily="18" charset="0"/>
              <a:cs typeface="Times New Roman" panose="02020603050405020304" pitchFamily="18" charset="0"/>
            </a:endParaRPr>
          </a:p>
          <a:p>
            <a:endParaRPr lang="az-Latn-AZ" dirty="0" smtClean="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1620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a:latin typeface="Times New Roman" panose="02020603050405020304" pitchFamily="18" charset="0"/>
                <a:cs typeface="Times New Roman" panose="02020603050405020304" pitchFamily="18" charset="0"/>
              </a:rPr>
              <a:t>Informasiya və ideya yaymaq: mətbuat azadlığı</a:t>
            </a:r>
            <a:endParaRPr lang="ru-RU" dirty="0"/>
          </a:p>
        </p:txBody>
      </p:sp>
      <p:sp>
        <p:nvSpPr>
          <p:cNvPr id="3" name="Объект 2"/>
          <p:cNvSpPr>
            <a:spLocks noGrp="1"/>
          </p:cNvSpPr>
          <p:nvPr>
            <p:ph idx="1"/>
          </p:nvPr>
        </p:nvSpPr>
        <p:spPr/>
        <p:txBody>
          <a:bodyPr>
            <a:normAutofit fontScale="92500" lnSpcReduction="10000"/>
          </a:bodyPr>
          <a:lstStyle/>
          <a:p>
            <a:pPr algn="just"/>
            <a:r>
              <a:rPr lang="az-Latn-AZ" dirty="0" err="1">
                <a:latin typeface="Times New Roman" panose="02020603050405020304" pitchFamily="18" charset="0"/>
                <a:cs typeface="Times New Roman" panose="02020603050405020304" pitchFamily="18" charset="0"/>
              </a:rPr>
              <a:t>B</a:t>
            </a:r>
            <a:r>
              <a:rPr lang="en-US" dirty="0" smtClean="0">
                <a:latin typeface="Times New Roman" panose="02020603050405020304" pitchFamily="18" charset="0"/>
                <a:cs typeface="Times New Roman" panose="02020603050405020304" pitchFamily="18" charset="0"/>
              </a:rPr>
              <a:t>u </a:t>
            </a:r>
            <a:r>
              <a:rPr lang="en-US" dirty="0" err="1">
                <a:latin typeface="Times New Roman" panose="02020603050405020304" pitchFamily="18" charset="0"/>
                <a:cs typeface="Times New Roman" panose="02020603050405020304" pitchFamily="18" charset="0"/>
              </a:rPr>
              <a:t>və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digər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hallarda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hansı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məlumatvermə</a:t>
            </a:r>
            <a:r>
              <a:rPr lang="en-US" dirty="0">
                <a:latin typeface="Times New Roman" panose="02020603050405020304" pitchFamily="18" charset="0"/>
                <a:cs typeface="Times New Roman" panose="02020603050405020304" pitchFamily="18" charset="0"/>
              </a:rPr>
              <a:t> üsullarından </a:t>
            </a:r>
            <a:r>
              <a:rPr lang="en-US" dirty="0" err="1">
                <a:latin typeface="Times New Roman" panose="02020603050405020304" pitchFamily="18" charset="0"/>
                <a:cs typeface="Times New Roman" panose="02020603050405020304" pitchFamily="18" charset="0"/>
              </a:rPr>
              <a:t>istifadə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edilməsi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ilə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bağlı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Məhkəmə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milli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məhkəmələr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mətbuatın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fikirlərini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öz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fikirləri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ilə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əvəz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bilməz</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a:r>
            <a:r>
              <a:rPr lang="en-US" i="1" dirty="0" err="1" smtClean="0">
                <a:latin typeface="Times New Roman" panose="02020603050405020304" pitchFamily="18" charset="0"/>
                <a:cs typeface="Times New Roman" panose="02020603050405020304" pitchFamily="18" charset="0"/>
              </a:rPr>
              <a:t>Jersild</a:t>
            </a:r>
            <a:r>
              <a:rPr lang="en-US" i="1" dirty="0" smtClean="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v. </a:t>
            </a:r>
            <a:r>
              <a:rPr lang="en-US" i="1" dirty="0" smtClean="0">
                <a:latin typeface="Times New Roman" panose="02020603050405020304" pitchFamily="18" charset="0"/>
                <a:cs typeface="Times New Roman" panose="02020603050405020304" pitchFamily="18" charset="0"/>
              </a:rPr>
              <a:t>Denmark</a:t>
            </a:r>
            <a:r>
              <a:rPr lang="en-US" dirty="0" smtClean="0">
                <a:latin typeface="Times New Roman" panose="02020603050405020304" pitchFamily="18" charset="0"/>
                <a:cs typeface="Times New Roman" panose="02020603050405020304" pitchFamily="18" charset="0"/>
              </a:rPr>
              <a:t> 1994</a:t>
            </a:r>
            <a:r>
              <a:rPr lang="en-US" dirty="0">
                <a:latin typeface="Times New Roman" panose="02020603050405020304" pitchFamily="18" charset="0"/>
                <a:cs typeface="Times New Roman" panose="02020603050405020304" pitchFamily="18" charset="0"/>
              </a:rPr>
              <a:t>, § </a:t>
            </a:r>
            <a:r>
              <a:rPr lang="en-US" dirty="0" smtClean="0">
                <a:latin typeface="Times New Roman" panose="02020603050405020304" pitchFamily="18" charset="0"/>
                <a:cs typeface="Times New Roman" panose="02020603050405020304" pitchFamily="18" charset="0"/>
              </a:rPr>
              <a:t>31</a:t>
            </a:r>
            <a:r>
              <a:rPr lang="az-Latn-AZ" dirty="0" smtClean="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Stoll </a:t>
            </a:r>
            <a:r>
              <a:rPr lang="en-US" i="1" dirty="0">
                <a:latin typeface="Times New Roman" panose="02020603050405020304" pitchFamily="18" charset="0"/>
                <a:cs typeface="Times New Roman" panose="02020603050405020304" pitchFamily="18" charset="0"/>
              </a:rPr>
              <a:t>v. Switzerland </a:t>
            </a:r>
            <a:r>
              <a:rPr lang="en-US" dirty="0" smtClean="0">
                <a:latin typeface="Times New Roman" panose="02020603050405020304" pitchFamily="18" charset="0"/>
                <a:cs typeface="Times New Roman" panose="02020603050405020304" pitchFamily="18" charset="0"/>
              </a:rPr>
              <a:t> 146, </a:t>
            </a:r>
            <a:r>
              <a:rPr lang="en-US" dirty="0">
                <a:latin typeface="Times New Roman" panose="02020603050405020304" pitchFamily="18" charset="0"/>
                <a:cs typeface="Times New Roman" panose="02020603050405020304" pitchFamily="18" charset="0"/>
              </a:rPr>
              <a:t>ECHR </a:t>
            </a:r>
            <a:r>
              <a:rPr lang="en-US" dirty="0" smtClean="0">
                <a:latin typeface="Times New Roman" panose="02020603050405020304" pitchFamily="18" charset="0"/>
                <a:cs typeface="Times New Roman" panose="02020603050405020304" pitchFamily="18" charset="0"/>
              </a:rPr>
              <a:t>2007).</a:t>
            </a:r>
            <a:endParaRPr lang="az-Latn-AZ" dirty="0" smtClean="0">
              <a:latin typeface="Times New Roman" panose="02020603050405020304" pitchFamily="18" charset="0"/>
              <a:cs typeface="Times New Roman" panose="02020603050405020304" pitchFamily="18" charset="0"/>
            </a:endParaRPr>
          </a:p>
          <a:p>
            <a:pPr algn="just"/>
            <a:r>
              <a:rPr lang="en-US" dirty="0"/>
              <a:t>103. </a:t>
            </a:r>
            <a:r>
              <a:rPr lang="en-US" dirty="0" err="1"/>
              <a:t>Bununla</a:t>
            </a:r>
            <a:r>
              <a:rPr lang="en-US" dirty="0"/>
              <a:t> </a:t>
            </a:r>
            <a:r>
              <a:rPr lang="en-US" dirty="0" err="1"/>
              <a:t>bağlı</a:t>
            </a:r>
            <a:r>
              <a:rPr lang="en-US" dirty="0"/>
              <a:t>, </a:t>
            </a:r>
            <a:r>
              <a:rPr lang="en-US" dirty="0" err="1"/>
              <a:t>Məhkəmə</a:t>
            </a:r>
            <a:r>
              <a:rPr lang="en-US" dirty="0"/>
              <a:t> </a:t>
            </a:r>
            <a:r>
              <a:rPr lang="en-US" dirty="0" err="1"/>
              <a:t>xüsusilə</a:t>
            </a:r>
            <a:r>
              <a:rPr lang="en-US" dirty="0"/>
              <a:t> </a:t>
            </a:r>
            <a:r>
              <a:rPr lang="en-US" dirty="0" err="1"/>
              <a:t>bildirir</a:t>
            </a:r>
            <a:r>
              <a:rPr lang="en-US" dirty="0"/>
              <a:t> </a:t>
            </a:r>
            <a:r>
              <a:rPr lang="en-US" dirty="0" err="1"/>
              <a:t>ki</a:t>
            </a:r>
            <a:r>
              <a:rPr lang="en-US" dirty="0"/>
              <a:t>, </a:t>
            </a:r>
            <a:r>
              <a:rPr lang="en-US" dirty="0" err="1"/>
              <a:t>icitmai</a:t>
            </a:r>
            <a:r>
              <a:rPr lang="en-US" dirty="0"/>
              <a:t> </a:t>
            </a:r>
            <a:r>
              <a:rPr lang="en-US" dirty="0" err="1"/>
              <a:t>maraq</a:t>
            </a:r>
            <a:r>
              <a:rPr lang="en-US" dirty="0"/>
              <a:t>, </a:t>
            </a:r>
            <a:r>
              <a:rPr lang="en-US" dirty="0" err="1"/>
              <a:t>ictimaiyyətə</a:t>
            </a:r>
            <a:r>
              <a:rPr lang="en-US" dirty="0"/>
              <a:t> o </a:t>
            </a:r>
            <a:r>
              <a:rPr lang="en-US" dirty="0" err="1"/>
              <a:t>dərəcədə</a:t>
            </a:r>
            <a:r>
              <a:rPr lang="en-US" dirty="0"/>
              <a:t> </a:t>
            </a:r>
            <a:r>
              <a:rPr lang="en-US" dirty="0" err="1"/>
              <a:t>təsir</a:t>
            </a:r>
            <a:r>
              <a:rPr lang="en-US" dirty="0"/>
              <a:t> </a:t>
            </a:r>
            <a:r>
              <a:rPr lang="en-US" dirty="0" err="1"/>
              <a:t>edən</a:t>
            </a:r>
            <a:r>
              <a:rPr lang="en-US" dirty="0"/>
              <a:t> </a:t>
            </a:r>
            <a:r>
              <a:rPr lang="en-US" dirty="0" err="1"/>
              <a:t>məsələlərlə</a:t>
            </a:r>
            <a:r>
              <a:rPr lang="en-US" dirty="0"/>
              <a:t> </a:t>
            </a:r>
            <a:r>
              <a:rPr lang="en-US" dirty="0" err="1"/>
              <a:t>bağlıdır</a:t>
            </a:r>
            <a:r>
              <a:rPr lang="en-US" dirty="0"/>
              <a:t> </a:t>
            </a:r>
            <a:r>
              <a:rPr lang="en-US" dirty="0" err="1"/>
              <a:t>ki</a:t>
            </a:r>
            <a:r>
              <a:rPr lang="en-US" dirty="0"/>
              <a:t>, </a:t>
            </a:r>
            <a:r>
              <a:rPr lang="en-US" dirty="0" err="1"/>
              <a:t>icitmaiyyət</a:t>
            </a:r>
            <a:r>
              <a:rPr lang="en-US" dirty="0"/>
              <a:t> </a:t>
            </a:r>
            <a:r>
              <a:rPr lang="en-US" dirty="0" err="1"/>
              <a:t>legitim</a:t>
            </a:r>
            <a:r>
              <a:rPr lang="en-US" dirty="0"/>
              <a:t> </a:t>
            </a:r>
            <a:r>
              <a:rPr lang="en-US" dirty="0" err="1"/>
              <a:t>olaraq</a:t>
            </a:r>
            <a:r>
              <a:rPr lang="en-US" dirty="0"/>
              <a:t> </a:t>
            </a:r>
            <a:r>
              <a:rPr lang="en-US" dirty="0" err="1"/>
              <a:t>bu</a:t>
            </a:r>
            <a:r>
              <a:rPr lang="en-US" dirty="0"/>
              <a:t> </a:t>
            </a:r>
            <a:r>
              <a:rPr lang="en-US" dirty="0" err="1"/>
              <a:t>məsələlərlə</a:t>
            </a:r>
            <a:r>
              <a:rPr lang="en-US" dirty="0"/>
              <a:t> </a:t>
            </a:r>
            <a:r>
              <a:rPr lang="en-US" dirty="0" err="1"/>
              <a:t>maraqlanırlar</a:t>
            </a:r>
            <a:r>
              <a:rPr lang="en-US" dirty="0"/>
              <a:t>, </a:t>
            </a:r>
            <a:r>
              <a:rPr lang="en-US" dirty="0" err="1"/>
              <a:t>məsələlər</a:t>
            </a:r>
            <a:r>
              <a:rPr lang="en-US" dirty="0"/>
              <a:t> </a:t>
            </a:r>
            <a:r>
              <a:rPr lang="en-US" dirty="0" err="1"/>
              <a:t>onların</a:t>
            </a:r>
            <a:r>
              <a:rPr lang="en-US" dirty="0"/>
              <a:t> </a:t>
            </a:r>
            <a:r>
              <a:rPr lang="en-US" dirty="0" err="1"/>
              <a:t>diqqətini</a:t>
            </a:r>
            <a:r>
              <a:rPr lang="en-US" dirty="0"/>
              <a:t> </a:t>
            </a:r>
            <a:r>
              <a:rPr lang="en-US" dirty="0" err="1"/>
              <a:t>cəlb</a:t>
            </a:r>
            <a:r>
              <a:rPr lang="en-US" dirty="0"/>
              <a:t> </a:t>
            </a:r>
            <a:r>
              <a:rPr lang="en-US" dirty="0" err="1"/>
              <a:t>edir</a:t>
            </a:r>
            <a:r>
              <a:rPr lang="en-US" dirty="0"/>
              <a:t>, </a:t>
            </a:r>
            <a:r>
              <a:rPr lang="en-US" dirty="0" err="1"/>
              <a:t>və</a:t>
            </a:r>
            <a:r>
              <a:rPr lang="en-US" dirty="0"/>
              <a:t> </a:t>
            </a:r>
            <a:r>
              <a:rPr lang="en-US" dirty="0" err="1"/>
              <a:t>ya</a:t>
            </a:r>
            <a:r>
              <a:rPr lang="en-US" dirty="0"/>
              <a:t> </a:t>
            </a:r>
            <a:r>
              <a:rPr lang="en-US" dirty="0" err="1"/>
              <a:t>kifayət</a:t>
            </a:r>
            <a:r>
              <a:rPr lang="en-US" dirty="0"/>
              <a:t> </a:t>
            </a:r>
            <a:r>
              <a:rPr lang="en-US" dirty="0" err="1"/>
              <a:t>qədər</a:t>
            </a:r>
            <a:r>
              <a:rPr lang="en-US" dirty="0"/>
              <a:t> </a:t>
            </a:r>
            <a:r>
              <a:rPr lang="en-US" dirty="0" err="1"/>
              <a:t>onlarla</a:t>
            </a:r>
            <a:r>
              <a:rPr lang="en-US" dirty="0"/>
              <a:t> </a:t>
            </a:r>
            <a:r>
              <a:rPr lang="en-US" dirty="0" err="1" smtClean="0"/>
              <a:t>bağlı</a:t>
            </a:r>
            <a:r>
              <a:rPr lang="en-US" dirty="0" smtClean="0"/>
              <a:t>, </a:t>
            </a:r>
            <a:r>
              <a:rPr lang="en-US" dirty="0" err="1"/>
              <a:t>xüsusilə</a:t>
            </a:r>
            <a:r>
              <a:rPr lang="en-US" dirty="0"/>
              <a:t>, </a:t>
            </a:r>
            <a:r>
              <a:rPr lang="en-US" dirty="0" err="1"/>
              <a:t>vətəndaşların</a:t>
            </a:r>
            <a:r>
              <a:rPr lang="en-US" dirty="0"/>
              <a:t> </a:t>
            </a:r>
            <a:r>
              <a:rPr lang="en-US" dirty="0" err="1"/>
              <a:t>rifah</a:t>
            </a:r>
            <a:r>
              <a:rPr lang="en-US" dirty="0"/>
              <a:t> </a:t>
            </a:r>
            <a:r>
              <a:rPr lang="en-US" dirty="0" err="1"/>
              <a:t>halı</a:t>
            </a:r>
            <a:r>
              <a:rPr lang="en-US" dirty="0"/>
              <a:t> </a:t>
            </a:r>
            <a:r>
              <a:rPr lang="en-US" dirty="0" err="1"/>
              <a:t>və</a:t>
            </a:r>
            <a:r>
              <a:rPr lang="en-US" dirty="0"/>
              <a:t> </a:t>
            </a:r>
            <a:r>
              <a:rPr lang="en-US" dirty="0" err="1"/>
              <a:t>ya</a:t>
            </a:r>
            <a:r>
              <a:rPr lang="en-US" dirty="0"/>
              <a:t> </a:t>
            </a:r>
            <a:r>
              <a:rPr lang="en-US" dirty="0" err="1"/>
              <a:t>icma</a:t>
            </a:r>
            <a:r>
              <a:rPr lang="en-US" dirty="0"/>
              <a:t> </a:t>
            </a:r>
            <a:r>
              <a:rPr lang="en-US" dirty="0" err="1"/>
              <a:t>həyatı</a:t>
            </a:r>
            <a:r>
              <a:rPr lang="en-US" dirty="0"/>
              <a:t> </a:t>
            </a:r>
            <a:r>
              <a:rPr lang="en-US" dirty="0" err="1"/>
              <a:t>ilə</a:t>
            </a:r>
            <a:r>
              <a:rPr lang="en-US" dirty="0"/>
              <a:t> </a:t>
            </a:r>
            <a:r>
              <a:rPr lang="en-US" dirty="0" err="1" smtClean="0"/>
              <a:t>bağlıdır</a:t>
            </a:r>
            <a:r>
              <a:rPr lang="en-US" dirty="0" smtClean="0"/>
              <a:t>. </a:t>
            </a:r>
            <a:r>
              <a:rPr lang="en-US" dirty="0" err="1"/>
              <a:t>Əhəmiyyətli</a:t>
            </a:r>
            <a:r>
              <a:rPr lang="en-US" dirty="0"/>
              <a:t> </a:t>
            </a:r>
            <a:r>
              <a:rPr lang="en-US" dirty="0" err="1"/>
              <a:t>təzadlı</a:t>
            </a:r>
            <a:r>
              <a:rPr lang="en-US" dirty="0"/>
              <a:t> </a:t>
            </a:r>
            <a:r>
              <a:rPr lang="en-US" dirty="0" err="1"/>
              <a:t>fikirlərin</a:t>
            </a:r>
            <a:r>
              <a:rPr lang="en-US" dirty="0"/>
              <a:t> </a:t>
            </a:r>
            <a:r>
              <a:rPr lang="en-US" dirty="0" err="1"/>
              <a:t>yaranmasına</a:t>
            </a:r>
            <a:r>
              <a:rPr lang="en-US" dirty="0"/>
              <a:t> </a:t>
            </a:r>
            <a:r>
              <a:rPr lang="en-US" dirty="0" err="1"/>
              <a:t>səbəb</a:t>
            </a:r>
            <a:r>
              <a:rPr lang="en-US" dirty="0"/>
              <a:t> </a:t>
            </a:r>
            <a:r>
              <a:rPr lang="en-US" dirty="0" err="1"/>
              <a:t>olan</a:t>
            </a:r>
            <a:r>
              <a:rPr lang="en-US" dirty="0"/>
              <a:t> </a:t>
            </a:r>
            <a:r>
              <a:rPr lang="en-US" dirty="0" err="1"/>
              <a:t>və</a:t>
            </a:r>
            <a:r>
              <a:rPr lang="en-US" dirty="0"/>
              <a:t> </a:t>
            </a:r>
            <a:r>
              <a:rPr lang="en-US" dirty="0" err="1"/>
              <a:t>ya</a:t>
            </a:r>
            <a:r>
              <a:rPr lang="en-US" dirty="0"/>
              <a:t> </a:t>
            </a:r>
            <a:r>
              <a:rPr lang="en-US" dirty="0" err="1"/>
              <a:t>əhəmiyyətli</a:t>
            </a:r>
            <a:r>
              <a:rPr lang="en-US" dirty="0"/>
              <a:t> </a:t>
            </a:r>
            <a:r>
              <a:rPr lang="en-US" dirty="0" err="1"/>
              <a:t>sosial</a:t>
            </a:r>
            <a:r>
              <a:rPr lang="en-US" dirty="0"/>
              <a:t> </a:t>
            </a:r>
            <a:r>
              <a:rPr lang="en-US" dirty="0" err="1"/>
              <a:t>məsələlərlə</a:t>
            </a:r>
            <a:r>
              <a:rPr lang="en-US" dirty="0"/>
              <a:t> </a:t>
            </a:r>
            <a:r>
              <a:rPr lang="en-US" dirty="0" err="1"/>
              <a:t>bağlı</a:t>
            </a:r>
            <a:r>
              <a:rPr lang="en-US" dirty="0"/>
              <a:t> </a:t>
            </a:r>
            <a:r>
              <a:rPr lang="en-US" dirty="0" err="1"/>
              <a:t>olarsa</a:t>
            </a:r>
            <a:r>
              <a:rPr lang="en-US" dirty="0"/>
              <a:t> </a:t>
            </a:r>
            <a:r>
              <a:rPr lang="en-US" dirty="0" err="1" smtClean="0"/>
              <a:t>və</a:t>
            </a:r>
            <a:r>
              <a:rPr lang="en-US" dirty="0" smtClean="0"/>
              <a:t> </a:t>
            </a:r>
            <a:r>
              <a:rPr lang="en-US" dirty="0" err="1"/>
              <a:t>ya</a:t>
            </a:r>
            <a:r>
              <a:rPr lang="en-US" dirty="0"/>
              <a:t> </a:t>
            </a:r>
            <a:r>
              <a:rPr lang="en-US" dirty="0" err="1"/>
              <a:t>icitmaiyyətin</a:t>
            </a:r>
            <a:r>
              <a:rPr lang="en-US" dirty="0"/>
              <a:t> </a:t>
            </a:r>
            <a:r>
              <a:rPr lang="en-US" dirty="0" err="1"/>
              <a:t>məlumat</a:t>
            </a:r>
            <a:r>
              <a:rPr lang="en-US" dirty="0"/>
              <a:t> </a:t>
            </a:r>
            <a:r>
              <a:rPr lang="en-US" dirty="0" err="1"/>
              <a:t>almaqda</a:t>
            </a:r>
            <a:r>
              <a:rPr lang="en-US" dirty="0"/>
              <a:t> </a:t>
            </a:r>
            <a:r>
              <a:rPr lang="en-US" dirty="0" err="1"/>
              <a:t>maraqlı</a:t>
            </a:r>
            <a:r>
              <a:rPr lang="en-US" dirty="0"/>
              <a:t> </a:t>
            </a:r>
            <a:r>
              <a:rPr lang="en-US" dirty="0" err="1"/>
              <a:t>olduğu</a:t>
            </a:r>
            <a:r>
              <a:rPr lang="en-US" dirty="0"/>
              <a:t> </a:t>
            </a:r>
            <a:r>
              <a:rPr lang="en-US" dirty="0" err="1"/>
              <a:t>probelmlərlə</a:t>
            </a:r>
            <a:r>
              <a:rPr lang="en-US" dirty="0"/>
              <a:t> </a:t>
            </a:r>
            <a:r>
              <a:rPr lang="en-US" dirty="0" err="1" smtClean="0"/>
              <a:t>bağlıdırsa</a:t>
            </a:r>
            <a:r>
              <a:rPr lang="en-US" dirty="0" smtClean="0"/>
              <a:t> </a:t>
            </a:r>
            <a:r>
              <a:rPr lang="en-US" dirty="0"/>
              <a:t>da </a:t>
            </a:r>
            <a:r>
              <a:rPr lang="en-US" dirty="0" err="1"/>
              <a:t>eyni</a:t>
            </a:r>
            <a:r>
              <a:rPr lang="en-US" dirty="0"/>
              <a:t> </a:t>
            </a:r>
            <a:r>
              <a:rPr lang="en-US" dirty="0" err="1"/>
              <a:t>cür</a:t>
            </a:r>
            <a:r>
              <a:rPr lang="en-US" dirty="0"/>
              <a:t> </a:t>
            </a:r>
            <a:r>
              <a:rPr lang="en-US" dirty="0" err="1"/>
              <a:t>olmalıdır</a:t>
            </a:r>
            <a:r>
              <a:rPr lang="en-US" dirty="0"/>
              <a:t>. </a:t>
            </a:r>
            <a:r>
              <a:rPr lang="az-Latn-AZ" dirty="0" smtClean="0"/>
              <a:t>(</a:t>
            </a:r>
            <a:r>
              <a:rPr lang="it-IT" dirty="0" smtClean="0"/>
              <a:t>COUDERC </a:t>
            </a:r>
            <a:r>
              <a:rPr lang="it-IT" dirty="0"/>
              <a:t>AND HACHETTE FILIPACCHI ASSOCIÉS v. FRANCE </a:t>
            </a:r>
            <a:r>
              <a:rPr lang="az-Latn-AZ" dirty="0" smtClean="0"/>
              <a:t>2015)</a:t>
            </a:r>
            <a:endParaRPr lang="az-Latn-A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7657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b="1" dirty="0" smtClean="0"/>
              <a:t>İfadə azadlığının dairəsi</a:t>
            </a:r>
            <a:endParaRPr lang="ru-RU" b="1" dirty="0"/>
          </a:p>
        </p:txBody>
      </p:sp>
      <p:sp>
        <p:nvSpPr>
          <p:cNvPr id="3" name="Объект 2"/>
          <p:cNvSpPr>
            <a:spLocks noGrp="1"/>
          </p:cNvSpPr>
          <p:nvPr>
            <p:ph idx="1"/>
          </p:nvPr>
        </p:nvSpPr>
        <p:spPr/>
        <p:txBody>
          <a:bodyPr>
            <a:normAutofit fontScale="92500" lnSpcReduction="10000"/>
          </a:bodyPr>
          <a:lstStyle/>
          <a:p>
            <a:r>
              <a:rPr lang="az-Latn-AZ" dirty="0" smtClean="0">
                <a:latin typeface="Times New Roman" panose="02020603050405020304" pitchFamily="18" charset="0"/>
                <a:cs typeface="Times New Roman" panose="02020603050405020304" pitchFamily="18" charset="0"/>
              </a:rPr>
              <a:t>İfadə azadlığı söz (yazılı və ya şifahi) azadlığı ilə məhdudlaşmır. O, rəssamlıq, ideya və ya informasiyanın istənilən formada ifadəsini nəzərdə tutur. Bəzən paltarın forması belə ifadə azadlığı anlayışına daxil ola bilir. 10-cu maddə təkcə ideya və informasiyanın məzmununu deyil, həmçinin onun ifadə formalarını (çap materialları, filmlər, elektron informasiya sistemləri və s.)  da əhatə edir. Yəni informasiya və ideyanın hazırlanması, ötürülməsi və yayımı vasitələri də bu maddənin təsir dairəsinə düşür.</a:t>
            </a:r>
          </a:p>
          <a:p>
            <a:r>
              <a:rPr lang="az-Latn-AZ" dirty="0" err="1" smtClean="0">
                <a:latin typeface="Times New Roman" panose="02020603050405020304" pitchFamily="18" charset="0"/>
                <a:cs typeface="Times New Roman" panose="02020603050405020304" pitchFamily="18" charset="0"/>
              </a:rPr>
              <a:t>Müller</a:t>
            </a:r>
            <a:r>
              <a:rPr lang="az-Latn-AZ" dirty="0" smtClean="0">
                <a:latin typeface="Times New Roman" panose="02020603050405020304" pitchFamily="18" charset="0"/>
                <a:cs typeface="Times New Roman" panose="02020603050405020304" pitchFamily="18" charset="0"/>
              </a:rPr>
              <a:t> İsveçə qarşı</a:t>
            </a:r>
            <a:r>
              <a:rPr lang="ru-RU" dirty="0" smtClean="0">
                <a:latin typeface="Times New Roman" panose="02020603050405020304" pitchFamily="18" charset="0"/>
                <a:cs typeface="Times New Roman" panose="02020603050405020304" pitchFamily="18" charset="0"/>
              </a:rPr>
              <a:t>, 1988.</a:t>
            </a:r>
          </a:p>
          <a:p>
            <a:r>
              <a:rPr lang="az-Latn-AZ" dirty="0" err="1" smtClean="0">
                <a:latin typeface="Times New Roman" panose="02020603050405020304" pitchFamily="18" charset="0"/>
                <a:cs typeface="Times New Roman" panose="02020603050405020304" pitchFamily="18" charset="0"/>
              </a:rPr>
              <a:t>Korher</a:t>
            </a:r>
            <a:r>
              <a:rPr lang="az-Latn-AZ" dirty="0" smtClean="0">
                <a:latin typeface="Times New Roman" panose="02020603050405020304" pitchFamily="18" charset="0"/>
                <a:cs typeface="Times New Roman" panose="02020603050405020304" pitchFamily="18" charset="0"/>
              </a:rPr>
              <a:t> Avstriyaya qarşı</a:t>
            </a:r>
            <a:r>
              <a:rPr lang="ru-RU" dirty="0" smtClean="0">
                <a:latin typeface="Times New Roman" panose="02020603050405020304" pitchFamily="18" charset="0"/>
                <a:cs typeface="Times New Roman" panose="02020603050405020304" pitchFamily="18" charset="0"/>
              </a:rPr>
              <a:t>, 1993.</a:t>
            </a:r>
          </a:p>
          <a:p>
            <a:r>
              <a:rPr lang="az-Latn-AZ" dirty="0" err="1" smtClean="0">
                <a:latin typeface="Times New Roman" panose="02020603050405020304" pitchFamily="18" charset="0"/>
                <a:cs typeface="Times New Roman" panose="02020603050405020304" pitchFamily="18" charset="0"/>
              </a:rPr>
              <a:t>Stivens</a:t>
            </a:r>
            <a:r>
              <a:rPr lang="az-Latn-AZ" dirty="0" smtClean="0">
                <a:latin typeface="Times New Roman" panose="02020603050405020304" pitchFamily="18" charset="0"/>
                <a:cs typeface="Times New Roman" panose="02020603050405020304" pitchFamily="18" charset="0"/>
              </a:rPr>
              <a:t> Britaniyaya qarşı</a:t>
            </a:r>
            <a:r>
              <a:rPr lang="ru-RU" dirty="0" smtClean="0">
                <a:latin typeface="Times New Roman" panose="02020603050405020304" pitchFamily="18" charset="0"/>
                <a:cs typeface="Times New Roman" panose="02020603050405020304" pitchFamily="18" charset="0"/>
              </a:rPr>
              <a:t>, 1986.</a:t>
            </a:r>
          </a:p>
          <a:p>
            <a:r>
              <a:rPr lang="az-Latn-AZ" dirty="0" err="1" smtClean="0">
                <a:latin typeface="Times New Roman" panose="02020603050405020304" pitchFamily="18" charset="0"/>
                <a:cs typeface="Times New Roman" panose="02020603050405020304" pitchFamily="18" charset="0"/>
              </a:rPr>
              <a:t>Otto-Preminqer</a:t>
            </a:r>
            <a:r>
              <a:rPr lang="az-Latn-AZ" dirty="0" smtClean="0">
                <a:latin typeface="Times New Roman" panose="02020603050405020304" pitchFamily="18" charset="0"/>
                <a:cs typeface="Times New Roman" panose="02020603050405020304" pitchFamily="18" charset="0"/>
              </a:rPr>
              <a:t> İnstitutu Avstriyaya qarşı, </a:t>
            </a:r>
            <a:r>
              <a:rPr lang="ru-RU" dirty="0" smtClean="0">
                <a:latin typeface="Times New Roman" panose="02020603050405020304" pitchFamily="18" charset="0"/>
                <a:cs typeface="Times New Roman" panose="02020603050405020304" pitchFamily="18" charset="0"/>
              </a:rPr>
              <a:t>1994</a:t>
            </a:r>
            <a:r>
              <a:rPr lang="az-Latn-AZ" dirty="0" smtClean="0">
                <a:latin typeface="Times New Roman" panose="02020603050405020304" pitchFamily="18" charset="0"/>
                <a:cs typeface="Times New Roman" panose="02020603050405020304" pitchFamily="18" charset="0"/>
              </a:rPr>
              <a:t> və s.</a:t>
            </a:r>
            <a:endParaRPr lang="ru-RU" dirty="0" smtClean="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9762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b="1" dirty="0" smtClean="0">
                <a:latin typeface="Times New Roman" panose="02020603050405020304" pitchFamily="18" charset="0"/>
                <a:cs typeface="Times New Roman" panose="02020603050405020304" pitchFamily="18" charset="0"/>
              </a:rPr>
              <a:t>Diqqətinizə görə təşəkkür edirik!</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r>
              <a:rPr lang="az-Latn-AZ" dirty="0" smtClean="0">
                <a:latin typeface="Times New Roman" panose="02020603050405020304" pitchFamily="18" charset="0"/>
                <a:cs typeface="Times New Roman" panose="02020603050405020304" pitchFamily="18" charset="0"/>
              </a:rPr>
              <a:t>Suallar?</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091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L="571500" indent="-571500">
              <a:buFont typeface="Arial" panose="020B0604020202020204" pitchFamily="34" charset="0"/>
              <a:buChar char="•"/>
            </a:pPr>
            <a:r>
              <a:rPr lang="az-Latn-AZ" dirty="0" smtClean="0"/>
              <a:t>Sizcə ifadə azadlığı nə deməkdir?</a:t>
            </a:r>
            <a:endParaRPr lang="ru-RU" dirty="0"/>
          </a:p>
        </p:txBody>
      </p:sp>
      <p:pic>
        <p:nvPicPr>
          <p:cNvPr id="4" name="Объект 3"/>
          <p:cNvPicPr>
            <a:picLocks noGrp="1" noChangeAspect="1"/>
          </p:cNvPicPr>
          <p:nvPr>
            <p:ph idx="1"/>
          </p:nvPr>
        </p:nvPicPr>
        <p:blipFill>
          <a:blip r:embed="rId2"/>
          <a:stretch>
            <a:fillRect/>
          </a:stretch>
        </p:blipFill>
        <p:spPr>
          <a:xfrm>
            <a:off x="7357948" y="2072049"/>
            <a:ext cx="4267779" cy="4303698"/>
          </a:xfrm>
          <a:prstGeom prst="rect">
            <a:avLst/>
          </a:prstGeom>
        </p:spPr>
      </p:pic>
    </p:spTree>
    <p:extLst>
      <p:ext uri="{BB962C8B-B14F-4D97-AF65-F5344CB8AC3E}">
        <p14:creationId xmlns:p14="http://schemas.microsoft.com/office/powerpoint/2010/main" val="2798518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b="1" dirty="0" smtClean="0"/>
              <a:t>Azərbaycan Respublikası Konstitusiyasına görə İfadə azadlığı</a:t>
            </a:r>
            <a:endParaRPr lang="ru-RU" b="1" dirty="0"/>
          </a:p>
        </p:txBody>
      </p:sp>
      <p:sp>
        <p:nvSpPr>
          <p:cNvPr id="3" name="Объект 2"/>
          <p:cNvSpPr>
            <a:spLocks noGrp="1"/>
          </p:cNvSpPr>
          <p:nvPr>
            <p:ph idx="1"/>
          </p:nvPr>
        </p:nvSpPr>
        <p:spPr/>
        <p:txBody>
          <a:bodyPr>
            <a:normAutofit fontScale="77500" lnSpcReduction="20000"/>
          </a:bodyPr>
          <a:lstStyle/>
          <a:p>
            <a:pPr marL="0" indent="0" algn="just">
              <a:buNone/>
            </a:pPr>
            <a:r>
              <a:rPr lang="az-Latn-AZ" b="1" dirty="0">
                <a:latin typeface="Times New Roman" panose="02020603050405020304" pitchFamily="18" charset="0"/>
                <a:cs typeface="Times New Roman" panose="02020603050405020304" pitchFamily="18" charset="0"/>
              </a:rPr>
              <a:t>Maddə 47. Fikir və söz azadlığı</a:t>
            </a:r>
            <a:endParaRPr lang="ru-RU" b="1" dirty="0">
              <a:latin typeface="Times New Roman" panose="02020603050405020304" pitchFamily="18" charset="0"/>
              <a:cs typeface="Times New Roman" panose="02020603050405020304" pitchFamily="18" charset="0"/>
            </a:endParaRPr>
          </a:p>
          <a:p>
            <a:pPr marL="0" indent="0" algn="just">
              <a:buNone/>
            </a:pPr>
            <a:r>
              <a:rPr lang="az-Latn-AZ" dirty="0" smtClean="0">
                <a:latin typeface="Times New Roman" panose="02020603050405020304" pitchFamily="18" charset="0"/>
                <a:cs typeface="Times New Roman" panose="02020603050405020304" pitchFamily="18" charset="0"/>
              </a:rPr>
              <a:t>I. Hər </a:t>
            </a:r>
            <a:r>
              <a:rPr lang="az-Latn-AZ" dirty="0">
                <a:latin typeface="Times New Roman" panose="02020603050405020304" pitchFamily="18" charset="0"/>
                <a:cs typeface="Times New Roman" panose="02020603050405020304" pitchFamily="18" charset="0"/>
              </a:rPr>
              <a:t>kəsin öz fikir və söz azadlığı vardır</a:t>
            </a:r>
            <a:r>
              <a:rPr lang="az-Latn-AZ" dirty="0" smtClean="0">
                <a:latin typeface="Times New Roman" panose="02020603050405020304" pitchFamily="18" charset="0"/>
                <a:cs typeface="Times New Roman" panose="02020603050405020304" pitchFamily="18" charset="0"/>
              </a:rPr>
              <a:t>.</a:t>
            </a:r>
            <a:endParaRPr lang="az-Latn-AZ" dirty="0">
              <a:latin typeface="Times New Roman" panose="02020603050405020304" pitchFamily="18" charset="0"/>
              <a:cs typeface="Times New Roman" panose="02020603050405020304" pitchFamily="18" charset="0"/>
            </a:endParaRPr>
          </a:p>
          <a:p>
            <a:pPr marL="0" indent="0" algn="just">
              <a:buNone/>
            </a:pPr>
            <a:r>
              <a:rPr lang="az-Latn-AZ" dirty="0" smtClean="0">
                <a:latin typeface="Times New Roman" panose="02020603050405020304" pitchFamily="18" charset="0"/>
                <a:cs typeface="Times New Roman" panose="02020603050405020304" pitchFamily="18" charset="0"/>
              </a:rPr>
              <a:t>II</a:t>
            </a:r>
            <a:r>
              <a:rPr lang="az-Latn-AZ" dirty="0">
                <a:latin typeface="Times New Roman" panose="02020603050405020304" pitchFamily="18" charset="0"/>
                <a:cs typeface="Times New Roman" panose="02020603050405020304" pitchFamily="18" charset="0"/>
              </a:rPr>
              <a:t>. Heç kəs öz fikir və əqidəsini açıqlamağa və ya fikir və əqidəsindən dönməyə məcbur edilə bilməz.</a:t>
            </a:r>
            <a:endParaRPr lang="ru-RU" dirty="0">
              <a:latin typeface="Times New Roman" panose="02020603050405020304" pitchFamily="18" charset="0"/>
              <a:cs typeface="Times New Roman" panose="02020603050405020304" pitchFamily="18" charset="0"/>
            </a:endParaRPr>
          </a:p>
          <a:p>
            <a:pPr marL="0" indent="0" algn="just">
              <a:buNone/>
            </a:pPr>
            <a:r>
              <a:rPr lang="az-Latn-AZ" dirty="0" smtClean="0">
                <a:latin typeface="Times New Roman" panose="02020603050405020304" pitchFamily="18" charset="0"/>
                <a:cs typeface="Times New Roman" panose="02020603050405020304" pitchFamily="18" charset="0"/>
              </a:rPr>
              <a:t>III</a:t>
            </a:r>
            <a:r>
              <a:rPr lang="az-Latn-AZ" dirty="0">
                <a:latin typeface="Times New Roman" panose="02020603050405020304" pitchFamily="18" charset="0"/>
                <a:cs typeface="Times New Roman" panose="02020603050405020304" pitchFamily="18" charset="0"/>
              </a:rPr>
              <a:t>. İrqi, milli, dini, sosial ədavət və düşmənçilik oyadan təşviqata və təbliğata yol </a:t>
            </a:r>
            <a:r>
              <a:rPr lang="az-Latn-AZ" dirty="0" smtClean="0">
                <a:latin typeface="Times New Roman" panose="02020603050405020304" pitchFamily="18" charset="0"/>
                <a:cs typeface="Times New Roman" panose="02020603050405020304" pitchFamily="18" charset="0"/>
              </a:rPr>
              <a:t>verilmir.</a:t>
            </a:r>
          </a:p>
          <a:p>
            <a:pPr marL="0" indent="0" algn="just">
              <a:buNone/>
            </a:pPr>
            <a:r>
              <a:rPr lang="az-Latn-AZ" b="1" dirty="0">
                <a:latin typeface="Times New Roman" panose="02020603050405020304" pitchFamily="18" charset="0"/>
                <a:cs typeface="Times New Roman" panose="02020603050405020304" pitchFamily="18" charset="0"/>
              </a:rPr>
              <a:t>Maddə 50. Məlumat azadlığı </a:t>
            </a:r>
            <a:endParaRPr lang="ru-RU" b="1" dirty="0">
              <a:latin typeface="Times New Roman" panose="02020603050405020304" pitchFamily="18" charset="0"/>
              <a:cs typeface="Times New Roman" panose="02020603050405020304" pitchFamily="18" charset="0"/>
            </a:endParaRPr>
          </a:p>
          <a:p>
            <a:pPr marL="0" indent="0" algn="just">
              <a:buNone/>
            </a:pPr>
            <a:r>
              <a:rPr lang="az-Latn-AZ" dirty="0" smtClean="0">
                <a:latin typeface="Times New Roman" panose="02020603050405020304" pitchFamily="18" charset="0"/>
                <a:cs typeface="Times New Roman" panose="02020603050405020304" pitchFamily="18" charset="0"/>
              </a:rPr>
              <a:t>I</a:t>
            </a:r>
            <a:r>
              <a:rPr lang="az-Latn-AZ" dirty="0">
                <a:latin typeface="Times New Roman" panose="02020603050405020304" pitchFamily="18" charset="0"/>
                <a:cs typeface="Times New Roman" panose="02020603050405020304" pitchFamily="18" charset="0"/>
              </a:rPr>
              <a:t>. Hər kəsin istədiyi məlumatı qanuni yolla axtarmaq, əldə etmək, ötürmək, hazırlamaq və yaymaq azadlığı vardır</a:t>
            </a:r>
            <a:r>
              <a:rPr lang="az-Latn-AZ" dirty="0" smtClean="0">
                <a:latin typeface="Times New Roman" panose="02020603050405020304" pitchFamily="18" charset="0"/>
                <a:cs typeface="Times New Roman" panose="02020603050405020304" pitchFamily="18" charset="0"/>
              </a:rPr>
              <a:t>.</a:t>
            </a:r>
            <a:r>
              <a:rPr lang="az-Latn-AZ"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marL="0" indent="0" algn="just">
              <a:buNone/>
            </a:pPr>
            <a:r>
              <a:rPr lang="az-Latn-AZ" dirty="0" smtClean="0">
                <a:latin typeface="Times New Roman" panose="02020603050405020304" pitchFamily="18" charset="0"/>
                <a:cs typeface="Times New Roman" panose="02020603050405020304" pitchFamily="18" charset="0"/>
              </a:rPr>
              <a:t>II. Kütləvi informasiyanın azadlığına təminat verilir. Kütləvi informasiya vasitələrində, o cümlədən mətbuatda dövlət senzurası qadağandır.</a:t>
            </a:r>
            <a:r>
              <a:rPr lang="az-Latn-AZ"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pPr marL="0" indent="0" algn="just">
              <a:buNone/>
            </a:pPr>
            <a:r>
              <a:rPr lang="az-Latn-AZ" dirty="0">
                <a:latin typeface="Times New Roman" panose="02020603050405020304" pitchFamily="18" charset="0"/>
                <a:cs typeface="Times New Roman" panose="02020603050405020304" pitchFamily="18" charset="0"/>
              </a:rPr>
              <a:t>III. Hər kəsin kütləvi informasiya vasitələrində dərc edilən və onun hüquqlarını pozan və ya mənafelərinə xələl gətirən məlumatı təkzib etmək və ya ona cavab vermək hüququna təminat verilir.</a:t>
            </a:r>
            <a:endParaRPr lang="ru-RU" dirty="0">
              <a:latin typeface="Times New Roman" panose="02020603050405020304" pitchFamily="18" charset="0"/>
              <a:cs typeface="Times New Roman" panose="02020603050405020304" pitchFamily="18" charset="0"/>
            </a:endParaRPr>
          </a:p>
          <a:p>
            <a:pPr marL="0" indent="0" algn="just">
              <a:buNone/>
            </a:pPr>
            <a:endParaRPr lang="az-Latn-AZ" dirty="0" smtClean="0">
              <a:latin typeface="Times New Roman" panose="02020603050405020304" pitchFamily="18" charset="0"/>
              <a:cs typeface="Times New Roman" panose="02020603050405020304" pitchFamily="18" charset="0"/>
            </a:endParaRPr>
          </a:p>
          <a:p>
            <a:pPr marL="0" indent="0" algn="just">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8223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7030" y="365126"/>
            <a:ext cx="10376770" cy="1000212"/>
          </a:xfrm>
        </p:spPr>
        <p:txBody>
          <a:bodyPr>
            <a:normAutofit fontScale="90000"/>
          </a:bodyPr>
          <a:lstStyle/>
          <a:p>
            <a:r>
              <a:rPr lang="az-Latn-AZ" b="1" dirty="0" smtClean="0">
                <a:latin typeface="Times New Roman" panose="02020603050405020304" pitchFamily="18" charset="0"/>
                <a:cs typeface="Times New Roman" panose="02020603050405020304" pitchFamily="18" charset="0"/>
              </a:rPr>
              <a:t>Konvensiyaya görə ifadə azadlığı: Maddə 10</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63879" y="1365338"/>
            <a:ext cx="10689921" cy="4811625"/>
          </a:xfrm>
        </p:spPr>
        <p:txBody>
          <a:bodyPr>
            <a:normAutofit fontScale="92500" lnSpcReduction="10000"/>
          </a:bodyPr>
          <a:lstStyle/>
          <a:p>
            <a:pPr algn="just"/>
            <a:r>
              <a:rPr lang="az-Latn-AZ" dirty="0">
                <a:latin typeface="Times New Roman" panose="02020603050405020304" pitchFamily="18" charset="0"/>
                <a:cs typeface="Times New Roman" panose="02020603050405020304" pitchFamily="18" charset="0"/>
              </a:rPr>
              <a:t>1. Hər kəs öz fikrini ifadə etmək azadlığı hüququna malikdir. Bu hüquqa öz rəyində qalmaq azadlığı, dövlət hakimiyyəti orqanları tərəfindən hər hansı maneə olmadan və dövlət </a:t>
            </a:r>
            <a:r>
              <a:rPr lang="az-Latn-AZ" dirty="0" err="1">
                <a:latin typeface="Times New Roman" panose="02020603050405020304" pitchFamily="18" charset="0"/>
                <a:cs typeface="Times New Roman" panose="02020603050405020304" pitchFamily="18" charset="0"/>
              </a:rPr>
              <a:t>sərhədlərindən</a:t>
            </a:r>
            <a:r>
              <a:rPr lang="az-Latn-AZ" dirty="0">
                <a:latin typeface="Times New Roman" panose="02020603050405020304" pitchFamily="18" charset="0"/>
                <a:cs typeface="Times New Roman" panose="02020603050405020304" pitchFamily="18" charset="0"/>
              </a:rPr>
              <a:t> asılı olmayaraq, məlumat və ideyaları almaq və yaymaq azadlığı daxildir. Bu maddə dövlətlərin </a:t>
            </a:r>
            <a:r>
              <a:rPr lang="az-Latn-AZ" dirty="0" err="1">
                <a:latin typeface="Times New Roman" panose="02020603050405020304" pitchFamily="18" charset="0"/>
                <a:cs typeface="Times New Roman" panose="02020603050405020304" pitchFamily="18" charset="0"/>
              </a:rPr>
              <a:t>radioyayım</a:t>
            </a:r>
            <a:r>
              <a:rPr lang="az-Latn-AZ" dirty="0">
                <a:latin typeface="Times New Roman" panose="02020603050405020304" pitchFamily="18" charset="0"/>
                <a:cs typeface="Times New Roman" panose="02020603050405020304" pitchFamily="18" charset="0"/>
              </a:rPr>
              <a:t>, televiziya və kinematoqrafiya müəssisələrinə lisenziya tələbi qoymasına mane olmur.</a:t>
            </a:r>
            <a:endParaRPr lang="ru-RU" dirty="0">
              <a:latin typeface="Times New Roman" panose="02020603050405020304" pitchFamily="18" charset="0"/>
              <a:cs typeface="Times New Roman" panose="02020603050405020304" pitchFamily="18" charset="0"/>
            </a:endParaRPr>
          </a:p>
          <a:p>
            <a:pPr algn="just"/>
            <a:r>
              <a:rPr lang="az-Latn-AZ" dirty="0">
                <a:latin typeface="Times New Roman" panose="02020603050405020304" pitchFamily="18" charset="0"/>
                <a:cs typeface="Times New Roman" panose="02020603050405020304" pitchFamily="18" charset="0"/>
              </a:rPr>
              <a:t>2. Bu azadlıqların həyata keçirilməsi milli təhlükəsizlik, ərazi bütövlüyü və ya ictimai asayiş maraqları naminə, iğtişaşın və ya cinayətin qarşısını almaq üçün, sağlamlığın və mənəviyyatın qorunması üçün, digər şəxslərin nüfuzu və ya hüquqlarının müdafiəsi üçün, gizli əldə edilmiş məlumatların </a:t>
            </a:r>
            <a:r>
              <a:rPr lang="az-Latn-AZ" dirty="0" err="1">
                <a:latin typeface="Times New Roman" panose="02020603050405020304" pitchFamily="18" charset="0"/>
                <a:cs typeface="Times New Roman" panose="02020603050405020304" pitchFamily="18" charset="0"/>
              </a:rPr>
              <a:t>açıqlanmasının</a:t>
            </a:r>
            <a:r>
              <a:rPr lang="az-Latn-AZ" dirty="0">
                <a:latin typeface="Times New Roman" panose="02020603050405020304" pitchFamily="18" charset="0"/>
                <a:cs typeface="Times New Roman" panose="02020603050405020304" pitchFamily="18" charset="0"/>
              </a:rPr>
              <a:t> qarşısını almaq üçün və ya ədalət mühakiməsinin nüfuz və qərəzsizliyini təmin etmək üçün qanunla nəzərdə tutulmuş və demokratik cəmiyyətdə zəruri olan müəyyən rəsmiyyətə, şərtlərə, məhdudiyyətlərə və ya sanksiyalara məruz qala bilər.</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86832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b="1" dirty="0" smtClean="0">
                <a:latin typeface="Times New Roman" panose="02020603050405020304" pitchFamily="18" charset="0"/>
                <a:cs typeface="Times New Roman" panose="02020603050405020304" pitchFamily="18" charset="0"/>
              </a:rPr>
              <a:t>10.1 </a:t>
            </a:r>
            <a:r>
              <a:rPr lang="az-Latn-AZ" b="1" dirty="0">
                <a:latin typeface="Times New Roman" panose="02020603050405020304" pitchFamily="18" charset="0"/>
                <a:cs typeface="Times New Roman" panose="02020603050405020304" pitchFamily="18" charset="0"/>
              </a:rPr>
              <a:t>M</a:t>
            </a:r>
            <a:r>
              <a:rPr lang="az-Latn-AZ" b="1" dirty="0" smtClean="0">
                <a:latin typeface="Times New Roman" panose="02020603050405020304" pitchFamily="18" charset="0"/>
                <a:cs typeface="Times New Roman" panose="02020603050405020304" pitchFamily="18" charset="0"/>
              </a:rPr>
              <a:t>addə. Fikir </a:t>
            </a:r>
            <a:r>
              <a:rPr lang="az-Latn-AZ" b="1" dirty="0">
                <a:latin typeface="Times New Roman" panose="02020603050405020304" pitchFamily="18" charset="0"/>
                <a:cs typeface="Times New Roman" panose="02020603050405020304" pitchFamily="18" charset="0"/>
              </a:rPr>
              <a:t>ifadə etmək azadlığı</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pPr algn="just"/>
            <a:r>
              <a:rPr lang="az-Latn-AZ" dirty="0">
                <a:latin typeface="Times New Roman" panose="02020603050405020304" pitchFamily="18" charset="0"/>
                <a:cs typeface="Times New Roman" panose="02020603050405020304" pitchFamily="18" charset="0"/>
              </a:rPr>
              <a:t>1. Hər kəs öz fikrini ifadə etmək azadlığı hüququna malikdir</a:t>
            </a:r>
            <a:r>
              <a:rPr lang="az-Latn-AZ"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r>
              <a:rPr lang="az-Latn-AZ" dirty="0" smtClean="0">
                <a:latin typeface="Times New Roman" panose="02020603050405020304" pitchFamily="18" charset="0"/>
                <a:cs typeface="Times New Roman" panose="02020603050405020304" pitchFamily="18" charset="0"/>
              </a:rPr>
              <a:t>Öz rəyində qalmaq azadlığı;</a:t>
            </a:r>
            <a:endParaRPr lang="ru-RU" dirty="0">
              <a:latin typeface="Times New Roman" panose="02020603050405020304" pitchFamily="18" charset="0"/>
              <a:cs typeface="Times New Roman" panose="02020603050405020304" pitchFamily="18" charset="0"/>
            </a:endParaRPr>
          </a:p>
          <a:p>
            <a:r>
              <a:rPr lang="az-Latn-AZ" dirty="0" smtClean="0">
                <a:latin typeface="Times New Roman" panose="02020603050405020304" pitchFamily="18" charset="0"/>
                <a:cs typeface="Times New Roman" panose="02020603050405020304" pitchFamily="18" charset="0"/>
              </a:rPr>
              <a:t>Informasiya və ideya almaq azadlığı</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r>
              <a:rPr lang="az-Latn-AZ" dirty="0" smtClean="0">
                <a:latin typeface="Times New Roman" panose="02020603050405020304" pitchFamily="18" charset="0"/>
                <a:cs typeface="Times New Roman" panose="02020603050405020304" pitchFamily="18" charset="0"/>
              </a:rPr>
              <a:t>Informasiya və ideya yaymaq azadlığı</a:t>
            </a:r>
            <a:r>
              <a:rPr lang="ru-RU" dirty="0" smtClean="0">
                <a:latin typeface="Times New Roman" panose="02020603050405020304" pitchFamily="18" charset="0"/>
                <a:cs typeface="Times New Roman" panose="02020603050405020304" pitchFamily="18" charset="0"/>
              </a:rPr>
              <a:t>.</a:t>
            </a:r>
            <a:endParaRPr lang="az-Latn-AZ" sz="1600" dirty="0" smtClean="0">
              <a:latin typeface="Times New Roman" panose="02020603050405020304" pitchFamily="18" charset="0"/>
              <a:cs typeface="Times New Roman" panose="02020603050405020304" pitchFamily="18" charset="0"/>
            </a:endParaRPr>
          </a:p>
          <a:p>
            <a:endParaRPr lang="az-Latn-AZ" sz="1600" dirty="0">
              <a:latin typeface="Times New Roman" panose="02020603050405020304" pitchFamily="18" charset="0"/>
              <a:cs typeface="Times New Roman" panose="02020603050405020304" pitchFamily="18" charset="0"/>
            </a:endParaRPr>
          </a:p>
          <a:p>
            <a:pPr marL="0" indent="0">
              <a:buNone/>
            </a:pPr>
            <a:r>
              <a:rPr lang="az-Latn-AZ" sz="1600" b="1" dirty="0" smtClean="0">
                <a:latin typeface="Times New Roman" panose="02020603050405020304" pitchFamily="18" charset="0"/>
                <a:cs typeface="Times New Roman" panose="02020603050405020304" pitchFamily="18" charset="0"/>
              </a:rPr>
              <a:t>Qeyd: 1. </a:t>
            </a:r>
            <a:r>
              <a:rPr lang="az-Latn-AZ" sz="1600" dirty="0" smtClean="0">
                <a:latin typeface="Times New Roman" panose="02020603050405020304" pitchFamily="18" charset="0"/>
                <a:cs typeface="Times New Roman" panose="02020603050405020304" pitchFamily="18" charset="0"/>
              </a:rPr>
              <a:t>dövlət </a:t>
            </a:r>
            <a:r>
              <a:rPr lang="az-Latn-AZ" sz="1600" dirty="0">
                <a:latin typeface="Times New Roman" panose="02020603050405020304" pitchFamily="18" charset="0"/>
                <a:cs typeface="Times New Roman" panose="02020603050405020304" pitchFamily="18" charset="0"/>
              </a:rPr>
              <a:t>hakimiyyəti orqanları tərəfindən hər hansı maneə olmadan və dövlət </a:t>
            </a:r>
            <a:r>
              <a:rPr lang="az-Latn-AZ" sz="1600" dirty="0" err="1">
                <a:latin typeface="Times New Roman" panose="02020603050405020304" pitchFamily="18" charset="0"/>
                <a:cs typeface="Times New Roman" panose="02020603050405020304" pitchFamily="18" charset="0"/>
              </a:rPr>
              <a:t>sərhədlərindən</a:t>
            </a:r>
            <a:r>
              <a:rPr lang="az-Latn-AZ" sz="1600" dirty="0">
                <a:latin typeface="Times New Roman" panose="02020603050405020304" pitchFamily="18" charset="0"/>
                <a:cs typeface="Times New Roman" panose="02020603050405020304" pitchFamily="18" charset="0"/>
              </a:rPr>
              <a:t> asılı </a:t>
            </a:r>
            <a:r>
              <a:rPr lang="az-Latn-AZ" sz="1600" dirty="0" smtClean="0">
                <a:latin typeface="Times New Roman" panose="02020603050405020304" pitchFamily="18" charset="0"/>
                <a:cs typeface="Times New Roman" panose="02020603050405020304" pitchFamily="18" charset="0"/>
              </a:rPr>
              <a:t>olmayaraq.</a:t>
            </a:r>
          </a:p>
          <a:p>
            <a:pPr marL="0" indent="0">
              <a:buNone/>
            </a:pPr>
            <a:r>
              <a:rPr lang="az-Latn-AZ" sz="1600" dirty="0" smtClean="0">
                <a:latin typeface="Times New Roman" panose="02020603050405020304" pitchFamily="18" charset="0"/>
                <a:cs typeface="Times New Roman" panose="02020603050405020304" pitchFamily="18" charset="0"/>
              </a:rPr>
              <a:t>Qeyd 2. </a:t>
            </a:r>
            <a:r>
              <a:rPr lang="az-Latn-AZ" sz="1600" dirty="0">
                <a:latin typeface="Times New Roman" panose="02020603050405020304" pitchFamily="18" charset="0"/>
                <a:cs typeface="Times New Roman" panose="02020603050405020304" pitchFamily="18" charset="0"/>
              </a:rPr>
              <a:t>Bu maddə dövlətlərin </a:t>
            </a:r>
            <a:r>
              <a:rPr lang="az-Latn-AZ" sz="1600" dirty="0" smtClean="0">
                <a:latin typeface="Times New Roman" panose="02020603050405020304" pitchFamily="18" charset="0"/>
                <a:cs typeface="Times New Roman" panose="02020603050405020304" pitchFamily="18" charset="0"/>
              </a:rPr>
              <a:t>radio</a:t>
            </a:r>
            <a:r>
              <a:rPr lang="en-US" sz="1600" dirty="0" smtClean="0">
                <a:latin typeface="Times New Roman" panose="02020603050405020304" pitchFamily="18" charset="0"/>
                <a:cs typeface="Times New Roman" panose="02020603050405020304" pitchFamily="18" charset="0"/>
              </a:rPr>
              <a:t> </a:t>
            </a:r>
            <a:r>
              <a:rPr lang="az-Latn-AZ" sz="1600" dirty="0" smtClean="0">
                <a:latin typeface="Times New Roman" panose="02020603050405020304" pitchFamily="18" charset="0"/>
                <a:cs typeface="Times New Roman" panose="02020603050405020304" pitchFamily="18" charset="0"/>
              </a:rPr>
              <a:t>yayım</a:t>
            </a:r>
            <a:r>
              <a:rPr lang="az-Latn-AZ" sz="1600" dirty="0">
                <a:latin typeface="Times New Roman" panose="02020603050405020304" pitchFamily="18" charset="0"/>
                <a:cs typeface="Times New Roman" panose="02020603050405020304" pitchFamily="18" charset="0"/>
              </a:rPr>
              <a:t>, televiziya və kinematoqrafiya müəssisələrinə lisenziya tələbi qoymasına mane olmur.</a:t>
            </a:r>
            <a:endParaRPr lang="az-Latn-AZ" sz="1600" dirty="0" smtClean="0">
              <a:latin typeface="Times New Roman" panose="02020603050405020304" pitchFamily="18" charset="0"/>
              <a:cs typeface="Times New Roman" panose="02020603050405020304" pitchFamily="18" charset="0"/>
            </a:endParaRPr>
          </a:p>
          <a:p>
            <a:pPr marL="0" indent="0">
              <a:buNone/>
            </a:pP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93726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a:latin typeface="Times New Roman" panose="02020603050405020304" pitchFamily="18" charset="0"/>
                <a:cs typeface="Times New Roman" panose="02020603050405020304" pitchFamily="18" charset="0"/>
              </a:rPr>
              <a:t>Öz rəyində qalmaq</a:t>
            </a:r>
            <a:endParaRPr lang="ru-RU" dirty="0"/>
          </a:p>
        </p:txBody>
      </p:sp>
      <p:sp>
        <p:nvSpPr>
          <p:cNvPr id="3" name="Объект 2"/>
          <p:cNvSpPr>
            <a:spLocks noGrp="1"/>
          </p:cNvSpPr>
          <p:nvPr>
            <p:ph idx="1"/>
          </p:nvPr>
        </p:nvSpPr>
        <p:spPr/>
        <p:txBody>
          <a:bodyPr>
            <a:normAutofit/>
          </a:bodyPr>
          <a:lstStyle/>
          <a:p>
            <a:pPr algn="just"/>
            <a:r>
              <a:rPr lang="az-Latn-AZ" dirty="0" smtClean="0">
                <a:latin typeface="Times New Roman" panose="02020603050405020304" pitchFamily="18" charset="0"/>
                <a:cs typeface="Times New Roman" panose="02020603050405020304" pitchFamily="18" charset="0"/>
              </a:rPr>
              <a:t>Bu haqq mütləq təcrübi əhəmiyyətə malikdir.</a:t>
            </a:r>
          </a:p>
          <a:p>
            <a:pPr algn="just"/>
            <a:r>
              <a:rPr lang="az-Latn-AZ" dirty="0" smtClean="0">
                <a:latin typeface="Times New Roman" panose="02020603050405020304" pitchFamily="18" charset="0"/>
                <a:cs typeface="Times New Roman" panose="02020603050405020304" pitchFamily="18" charset="0"/>
              </a:rPr>
              <a:t>10.2-ci maddədə nəzərdə tutulmuş məhdudiyyətlər bu haqqa aid deyil.</a:t>
            </a:r>
          </a:p>
          <a:p>
            <a:pPr algn="just"/>
            <a:r>
              <a:rPr lang="az-Latn-AZ" dirty="0" smtClean="0">
                <a:latin typeface="Times New Roman" panose="02020603050405020304" pitchFamily="18" charset="0"/>
                <a:cs typeface="Times New Roman" panose="02020603050405020304" pitchFamily="18" charset="0"/>
              </a:rPr>
              <a:t>Ümumilikdə bu azadlıq təkcə vətəndaşlara deyil, həmçinin əcnəbilərə də aiddir. </a:t>
            </a:r>
            <a:r>
              <a:rPr lang="en-US" dirty="0" smtClean="0">
                <a:latin typeface="Times New Roman" panose="02020603050405020304" pitchFamily="18" charset="0"/>
                <a:cs typeface="Times New Roman" panose="02020603050405020304" pitchFamily="18" charset="0"/>
              </a:rPr>
              <a:t>Cox </a:t>
            </a:r>
            <a:r>
              <a:rPr lang="en-US" dirty="0" err="1" smtClean="0">
                <a:latin typeface="Times New Roman" panose="02020603050405020304" pitchFamily="18" charset="0"/>
                <a:cs typeface="Times New Roman" panose="02020603050405020304" pitchFamily="18" charset="0"/>
              </a:rPr>
              <a:t>işində</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Məhkəmə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xüsusi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olaraq</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bildirib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ifadə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azadlığı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hüququna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sərhdələrdən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asılı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olmayaraq</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Konvensiyanın</a:t>
            </a:r>
            <a:r>
              <a:rPr lang="en-US" dirty="0">
                <a:latin typeface="Times New Roman" panose="02020603050405020304" pitchFamily="18" charset="0"/>
                <a:cs typeface="Times New Roman" panose="02020603050405020304" pitchFamily="18" charset="0"/>
              </a:rPr>
              <a:t> 10-cu </a:t>
            </a:r>
            <a:r>
              <a:rPr lang="en-US" dirty="0" err="1">
                <a:latin typeface="Times New Roman" panose="02020603050405020304" pitchFamily="18" charset="0"/>
                <a:cs typeface="Times New Roman" panose="02020603050405020304" pitchFamily="18" charset="0"/>
              </a:rPr>
              <a:t>maddəsinin</a:t>
            </a:r>
            <a:r>
              <a:rPr lang="en-US" dirty="0">
                <a:latin typeface="Times New Roman" panose="02020603050405020304" pitchFamily="18" charset="0"/>
                <a:cs typeface="Times New Roman" panose="02020603050405020304" pitchFamily="18" charset="0"/>
              </a:rPr>
              <a:t> 1-ci </a:t>
            </a:r>
            <a:r>
              <a:rPr lang="en-US" dirty="0" err="1">
                <a:latin typeface="Times New Roman" panose="02020603050405020304" pitchFamily="18" charset="0"/>
                <a:cs typeface="Times New Roman" panose="02020603050405020304" pitchFamily="18" charset="0"/>
              </a:rPr>
              <a:t>bəndi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ilə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zəmanət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verildiyi</a:t>
            </a:r>
            <a:r>
              <a:rPr lang="en-US" dirty="0">
                <a:latin typeface="Times New Roman" panose="02020603050405020304" pitchFamily="18" charset="0"/>
                <a:cs typeface="Times New Roman" panose="02020603050405020304" pitchFamily="18" charset="0"/>
              </a:rPr>
              <a:t> üçün </a:t>
            </a:r>
            <a:r>
              <a:rPr lang="en-US" dirty="0" err="1">
                <a:latin typeface="Times New Roman" panose="02020603050405020304" pitchFamily="18" charset="0"/>
                <a:cs typeface="Times New Roman" panose="02020603050405020304" pitchFamily="18" charset="0"/>
              </a:rPr>
              <a:t>onun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tətbiqində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yerlilər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əcnəbilər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arasında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heç</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fərq</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qoyula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bilməz</a:t>
            </a:r>
            <a:r>
              <a:rPr lang="az-Latn-AZ"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Cox </a:t>
            </a:r>
            <a:r>
              <a:rPr lang="en-US" dirty="0" err="1">
                <a:latin typeface="Times New Roman" panose="02020603050405020304" pitchFamily="18" charset="0"/>
                <a:cs typeface="Times New Roman" panose="02020603050405020304" pitchFamily="18" charset="0"/>
              </a:rPr>
              <a:t>Türkiyəyə</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qarşı</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27-45, 20 may 2010</a:t>
            </a:r>
            <a:r>
              <a:rPr lang="en-US" dirty="0" smtClean="0">
                <a:latin typeface="Times New Roman" panose="02020603050405020304" pitchFamily="18" charset="0"/>
                <a:cs typeface="Times New Roman" panose="02020603050405020304" pitchFamily="18" charset="0"/>
              </a:rPr>
              <a:t>).</a:t>
            </a:r>
            <a:endParaRPr lang="az-Latn-A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7422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latin typeface="Times New Roman" panose="02020603050405020304" pitchFamily="18" charset="0"/>
                <a:cs typeface="Times New Roman" panose="02020603050405020304" pitchFamily="18" charset="0"/>
              </a:rPr>
              <a:t>İnformasiya və ideya yaymaq hüququ</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pPr algn="just"/>
            <a:r>
              <a:rPr lang="az-Latn-AZ" dirty="0" smtClean="0">
                <a:latin typeface="Times New Roman" panose="02020603050405020304" pitchFamily="18" charset="0"/>
                <a:cs typeface="Times New Roman" panose="02020603050405020304" pitchFamily="18" charset="0"/>
              </a:rPr>
              <a:t>10.1-ci maddə təkcə «cəmiyyətdə doğru qəbul edilən və ya zərərsiz kimi </a:t>
            </a:r>
            <a:r>
              <a:rPr lang="az-Latn-AZ" dirty="0" err="1" smtClean="0">
                <a:latin typeface="Times New Roman" panose="02020603050405020304" pitchFamily="18" charset="0"/>
                <a:cs typeface="Times New Roman" panose="02020603050405020304" pitchFamily="18" charset="0"/>
              </a:rPr>
              <a:t>qiymətləndirilən</a:t>
            </a:r>
            <a:r>
              <a:rPr lang="az-Latn-AZ" dirty="0" smtClean="0">
                <a:latin typeface="Times New Roman" panose="02020603050405020304" pitchFamily="18" charset="0"/>
                <a:cs typeface="Times New Roman" panose="02020603050405020304" pitchFamily="18" charset="0"/>
              </a:rPr>
              <a:t> fikir və ya ideyaları deyil, həmçinin təhqir edən, dövlət və ya əhalinin bir hissəsini narahat edən, onlarda ağır ruhi həyəcan yaradanları da müdafiə edir. Bu, fikir müxtəlifliyinin, dözümlülüyün və fikir müxtəlifliyinin əsas tələbidir ki, bunlarsız da demokratik cəmiyyət mövcud </a:t>
            </a:r>
            <a:r>
              <a:rPr lang="az-Latn-AZ" dirty="0" err="1" smtClean="0">
                <a:latin typeface="Times New Roman" panose="02020603050405020304" pitchFamily="18" charset="0"/>
                <a:cs typeface="Times New Roman" panose="02020603050405020304" pitchFamily="18" charset="0"/>
              </a:rPr>
              <a:t>mövcud</a:t>
            </a:r>
            <a:r>
              <a:rPr lang="az-Latn-AZ" dirty="0" smtClean="0">
                <a:latin typeface="Times New Roman" panose="02020603050405020304" pitchFamily="18" charset="0"/>
                <a:cs typeface="Times New Roman" panose="02020603050405020304" pitchFamily="18" charset="0"/>
              </a:rPr>
              <a:t> ola bilmir.» </a:t>
            </a:r>
            <a:r>
              <a:rPr lang="az-Latn-AZ" dirty="0" err="1" smtClean="0">
                <a:latin typeface="Times New Roman" panose="02020603050405020304" pitchFamily="18" charset="0"/>
                <a:cs typeface="Times New Roman" panose="02020603050405020304" pitchFamily="18" charset="0"/>
              </a:rPr>
              <a:t>Handyside</a:t>
            </a:r>
            <a:r>
              <a:rPr lang="az-Latn-AZ" dirty="0" smtClean="0">
                <a:latin typeface="Times New Roman" panose="02020603050405020304" pitchFamily="18" charset="0"/>
                <a:cs typeface="Times New Roman" panose="02020603050405020304" pitchFamily="18" charset="0"/>
              </a:rPr>
              <a:t> Britaniyaya qarşı (</a:t>
            </a:r>
            <a:r>
              <a:rPr lang="ru-RU" dirty="0" smtClean="0">
                <a:latin typeface="Times New Roman" panose="02020603050405020304" pitchFamily="18" charset="0"/>
                <a:cs typeface="Times New Roman" panose="02020603050405020304" pitchFamily="18" charset="0"/>
              </a:rPr>
              <a:t>1976</a:t>
            </a:r>
            <a:r>
              <a:rPr lang="az-Latn-AZ" dirty="0" smtClean="0">
                <a:latin typeface="Times New Roman" panose="02020603050405020304" pitchFamily="18" charset="0"/>
                <a:cs typeface="Times New Roman" panose="02020603050405020304" pitchFamily="18" charset="0"/>
              </a:rPr>
              <a:t>),</a:t>
            </a:r>
          </a:p>
          <a:p>
            <a:pPr algn="just"/>
            <a:endParaRPr lang="az-Latn-A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0179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b="1" dirty="0" smtClean="0">
                <a:latin typeface="Times New Roman" panose="02020603050405020304" pitchFamily="18" charset="0"/>
                <a:cs typeface="Times New Roman" panose="02020603050405020304" pitchFamily="18" charset="0"/>
              </a:rPr>
              <a:t>İnformasiya və ideya yaymaq azadlığı</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lnSpcReduction="10000"/>
          </a:bodyPr>
          <a:lstStyle/>
          <a:p>
            <a:pPr algn="just"/>
            <a:r>
              <a:rPr lang="en-US" dirty="0" err="1">
                <a:latin typeface="Times New Roman" panose="02020603050405020304" pitchFamily="18" charset="0"/>
                <a:cs typeface="Times New Roman" panose="02020603050405020304" pitchFamily="18" charset="0"/>
              </a:rPr>
              <a:t>İfadə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azadlığı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demokratik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cəmiyyətin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onun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inkişafının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hər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fərdin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özünü</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ifadə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etməsinin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əsasını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təşkil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edən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təməl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daşlarından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olaraq</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qalmaqda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davam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edir</a:t>
            </a:r>
            <a:r>
              <a:rPr lang="en-US" dirty="0">
                <a:latin typeface="Times New Roman" panose="02020603050405020304" pitchFamily="18" charset="0"/>
                <a:cs typeface="Times New Roman" panose="02020603050405020304" pitchFamily="18" charset="0"/>
              </a:rPr>
              <a:t>. 10-cu </a:t>
            </a:r>
            <a:r>
              <a:rPr lang="en-US" dirty="0" err="1">
                <a:latin typeface="Times New Roman" panose="02020603050405020304" pitchFamily="18" charset="0"/>
                <a:cs typeface="Times New Roman" panose="02020603050405020304" pitchFamily="18" charset="0"/>
              </a:rPr>
              <a:t>Maddənin</a:t>
            </a:r>
            <a:r>
              <a:rPr lang="en-US" dirty="0">
                <a:latin typeface="Times New Roman" panose="02020603050405020304" pitchFamily="18" charset="0"/>
                <a:cs typeface="Times New Roman" panose="02020603050405020304" pitchFamily="18" charset="0"/>
              </a:rPr>
              <a:t> 2-ci </a:t>
            </a:r>
            <a:r>
              <a:rPr lang="en-US" dirty="0" err="1">
                <a:latin typeface="Times New Roman" panose="02020603050405020304" pitchFamily="18" charset="0"/>
                <a:cs typeface="Times New Roman" panose="02020603050405020304" pitchFamily="18" charset="0"/>
              </a:rPr>
              <a:t>bəndinə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müvafiq</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olaraq</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onu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sadəcə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dinc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şəkildə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laqeydliklə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qəbul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edilən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məlumat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ideyalara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deyil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eyni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zamanda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təhqir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edən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şok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təsiri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yaradan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narahat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edənlərə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şamil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etmək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lazımdır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Bunu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plüralizm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dözümlülük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geniş</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düşüncə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tərzi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tələb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onlar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olmadan</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demokratik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cəmiyyətin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mövcud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olması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mümkün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deyil</a:t>
            </a:r>
            <a:r>
              <a:rPr lang="en-US" dirty="0">
                <a:latin typeface="Times New Roman" panose="02020603050405020304" pitchFamily="18" charset="0"/>
                <a:cs typeface="Times New Roman" panose="02020603050405020304" pitchFamily="18" charset="0"/>
              </a:rPr>
              <a:t>. 10-cu </a:t>
            </a:r>
            <a:r>
              <a:rPr lang="en-US" dirty="0" err="1">
                <a:latin typeface="Times New Roman" panose="02020603050405020304" pitchFamily="18" charset="0"/>
                <a:cs typeface="Times New Roman" panose="02020603050405020304" pitchFamily="18" charset="0"/>
              </a:rPr>
              <a:t>Maddədə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təsbit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edildiyi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məhdudiyyətə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istisnalar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edilə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bilər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lakin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onlar</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birbaşa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şəkildə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ifadə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edilməli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hər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məhdudiyyət</a:t>
            </a:r>
            <a:r>
              <a:rPr lang="en-US" dirty="0">
                <a:latin typeface="Times New Roman" panose="02020603050405020304" pitchFamily="18" charset="0"/>
                <a:cs typeface="Times New Roman" panose="02020603050405020304" pitchFamily="18" charset="0"/>
              </a:rPr>
              <a:t> üçün </a:t>
            </a:r>
            <a:r>
              <a:rPr lang="en-US" dirty="0" err="1">
                <a:latin typeface="Times New Roman" panose="02020603050405020304" pitchFamily="18" charset="0"/>
                <a:cs typeface="Times New Roman" panose="02020603050405020304" pitchFamily="18" charset="0"/>
              </a:rPr>
              <a:t>irəli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sürülən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səbəblər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inandırıcı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şəkildə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müəyyən</a:t>
            </a:r>
            <a:r>
              <a:rPr lang="en-US" dirty="0">
                <a:latin typeface="Times New Roman" panose="02020603050405020304" pitchFamily="18" charset="0"/>
                <a:cs typeface="Times New Roman" panose="02020603050405020304" pitchFamily="18" charset="0"/>
              </a:rPr>
              <a:t> edilməlidir</a:t>
            </a:r>
            <a:r>
              <a:rPr lang="az-Latn-AZ"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Stoll </a:t>
            </a:r>
            <a:r>
              <a:rPr lang="en-US" dirty="0" err="1">
                <a:latin typeface="Times New Roman" panose="02020603050405020304" pitchFamily="18" charset="0"/>
                <a:cs typeface="Times New Roman" panose="02020603050405020304" pitchFamily="18" charset="0"/>
              </a:rPr>
              <a:t>İsveçrəyə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qarşı</a:t>
            </a:r>
            <a:r>
              <a:rPr lang="en-US" dirty="0">
                <a:latin typeface="Times New Roman" panose="02020603050405020304" pitchFamily="18" charset="0"/>
                <a:cs typeface="Times New Roman" panose="02020603050405020304" pitchFamily="18" charset="0"/>
              </a:rPr>
              <a:t> </a:t>
            </a:r>
            <a:r>
              <a:rPr lang="az-Latn-AZ" dirty="0">
                <a:latin typeface="Times New Roman" panose="02020603050405020304" pitchFamily="18" charset="0"/>
                <a:cs typeface="Times New Roman" panose="02020603050405020304" pitchFamily="18" charset="0"/>
              </a:rPr>
              <a:t>2004(101-ci paraqraf)</a:t>
            </a:r>
            <a:r>
              <a:rPr lang="en-US"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pPr marL="0" indent="0" algn="just">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2736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b="1" dirty="0">
                <a:latin typeface="Times New Roman" panose="02020603050405020304" pitchFamily="18" charset="0"/>
                <a:cs typeface="Times New Roman" panose="02020603050405020304" pitchFamily="18" charset="0"/>
              </a:rPr>
              <a:t>İnformasiya və ideya yaymaq azadlığı</a:t>
            </a:r>
            <a:endParaRPr lang="ru-RU" dirty="0"/>
          </a:p>
        </p:txBody>
      </p:sp>
      <p:sp>
        <p:nvSpPr>
          <p:cNvPr id="3" name="Объект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Zəruri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sifəti</a:t>
            </a:r>
            <a:r>
              <a:rPr lang="en-US" dirty="0">
                <a:latin typeface="Times New Roman" panose="02020603050405020304" pitchFamily="18" charset="0"/>
                <a:cs typeface="Times New Roman" panose="02020603050405020304" pitchFamily="18" charset="0"/>
              </a:rPr>
              <a:t> 10-cu </a:t>
            </a:r>
            <a:r>
              <a:rPr lang="en-US" dirty="0" err="1">
                <a:latin typeface="Times New Roman" panose="02020603050405020304" pitchFamily="18" charset="0"/>
                <a:cs typeface="Times New Roman" panose="02020603050405020304" pitchFamily="18" charset="0"/>
              </a:rPr>
              <a:t>Maddənin</a:t>
            </a:r>
            <a:r>
              <a:rPr lang="en-US" dirty="0">
                <a:latin typeface="Times New Roman" panose="02020603050405020304" pitchFamily="18" charset="0"/>
                <a:cs typeface="Times New Roman" panose="02020603050405020304" pitchFamily="18" charset="0"/>
              </a:rPr>
              <a:t> 2-ci </a:t>
            </a:r>
            <a:r>
              <a:rPr lang="en-US" dirty="0" err="1">
                <a:latin typeface="Times New Roman" panose="02020603050405020304" pitchFamily="18" charset="0"/>
                <a:cs typeface="Times New Roman" panose="02020603050405020304" pitchFamily="18" charset="0"/>
              </a:rPr>
              <a:t>bəndinin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mənası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baxımından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təzyiq</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edici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sosial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ehtiyacın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olduğunu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nəzərdə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tutur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Dövlətlər</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belə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ehtiyacın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olub</a:t>
            </a:r>
            <a:r>
              <a:rPr lang="en-US" dirty="0">
                <a:latin typeface="Times New Roman" panose="02020603050405020304" pitchFamily="18" charset="0"/>
                <a:cs typeface="Times New Roman" panose="02020603050405020304" pitchFamily="18" charset="0"/>
              </a:rPr>
              <a:t>-olmadığını qiymətləndirməklə </a:t>
            </a:r>
            <a:r>
              <a:rPr lang="en-US" dirty="0" err="1">
                <a:latin typeface="Times New Roman" panose="02020603050405020304" pitchFamily="18" charset="0"/>
                <a:cs typeface="Times New Roman" panose="02020603050405020304" pitchFamily="18" charset="0"/>
              </a:rPr>
              <a:t>bağlı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müəyyən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mülahizə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sərbəstliyinə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malikdirlər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lakin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sərbəstlik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üzərində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Avropa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nəzarəti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də</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mövcuddur</a:t>
            </a:r>
            <a:r>
              <a:rPr lang="az-Latn-AZ" dirty="0" smtClean="0">
                <a:latin typeface="Times New Roman" panose="02020603050405020304" pitchFamily="18" charset="0"/>
                <a:cs typeface="Times New Roman" panose="02020603050405020304" pitchFamily="18" charset="0"/>
              </a:rPr>
              <a:t>.</a:t>
            </a:r>
          </a:p>
          <a:p>
            <a:pPr algn="just"/>
            <a:endParaRPr lang="az-Latn-AZ" dirty="0">
              <a:latin typeface="Times New Roman" panose="02020603050405020304" pitchFamily="18" charset="0"/>
              <a:cs typeface="Times New Roman" panose="02020603050405020304" pitchFamily="18" charset="0"/>
            </a:endParaRPr>
          </a:p>
          <a:p>
            <a:r>
              <a:rPr lang="az-Latn-AZ" dirty="0">
                <a:latin typeface="Times New Roman" panose="02020603050405020304" pitchFamily="18" charset="0"/>
                <a:cs typeface="Times New Roman" panose="02020603050405020304" pitchFamily="18" charset="0"/>
              </a:rPr>
              <a:t>Jurnalist mənbəyinin müdafiəsi. Əgər jurnalist mənbəyi müdafiə olunmasa, onda ictimai marağı müdafiəçisi kimi mətbuatın həyati əhəmiyyəti rolu azalmış ola və dəqiq və mötəbər məlumat yaymaq imkanına mənfi təsir göstərmiş olardı(</a:t>
            </a:r>
            <a:r>
              <a:rPr lang="az-Latn-AZ" dirty="0" err="1">
                <a:latin typeface="Times New Roman" panose="02020603050405020304" pitchFamily="18" charset="0"/>
                <a:cs typeface="Times New Roman" panose="02020603050405020304" pitchFamily="18" charset="0"/>
              </a:rPr>
              <a:t>Qudvin</a:t>
            </a:r>
            <a:r>
              <a:rPr lang="az-Latn-AZ" dirty="0">
                <a:latin typeface="Times New Roman" panose="02020603050405020304" pitchFamily="18" charset="0"/>
                <a:cs typeface="Times New Roman" panose="02020603050405020304" pitchFamily="18" charset="0"/>
              </a:rPr>
              <a:t> Britaniyaya qarşı 1996).</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725224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678</TotalTime>
  <Words>1194</Words>
  <Application>Microsoft Office PowerPoint</Application>
  <PresentationFormat>Custom</PresentationFormat>
  <Paragraphs>54</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Тема Office</vt:lpstr>
      <vt:lpstr>İfadə azadlığı hüququnun anlayışı, xüsusiyyətləri və əhatə dairəsi</vt:lpstr>
      <vt:lpstr>Sizcə ifadə azadlığı nə deməkdir?</vt:lpstr>
      <vt:lpstr>Azərbaycan Respublikası Konstitusiyasına görə İfadə azadlığı</vt:lpstr>
      <vt:lpstr>Konvensiyaya görə ifadə azadlığı: Maddə 10</vt:lpstr>
      <vt:lpstr>10.1 Maddə. Fikir ifadə etmək azadlığı</vt:lpstr>
      <vt:lpstr>Öz rəyində qalmaq</vt:lpstr>
      <vt:lpstr>İnformasiya və ideya yaymaq hüququ</vt:lpstr>
      <vt:lpstr>İnformasiya və ideya yaymaq azadlığı</vt:lpstr>
      <vt:lpstr>İnformasiya və ideya yaymaq azadlığı</vt:lpstr>
      <vt:lpstr>Informasiya və ideya yaymaq: mətbuat azadlığı</vt:lpstr>
      <vt:lpstr>Informasiya və ideya yaymaq: mətbuat azadlığı</vt:lpstr>
      <vt:lpstr>İfadə azadlığının dairəsi</vt:lpstr>
      <vt:lpstr>Diqqətinizə görə təşəkkür edirik!</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Zaur</dc:creator>
  <cp:lastModifiedBy>ROVSHANOVA Vafa</cp:lastModifiedBy>
  <cp:revision>52</cp:revision>
  <dcterms:created xsi:type="dcterms:W3CDTF">2016-07-12T08:04:45Z</dcterms:created>
  <dcterms:modified xsi:type="dcterms:W3CDTF">2016-11-10T10:41:47Z</dcterms:modified>
</cp:coreProperties>
</file>