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68" r:id="rId6"/>
    <p:sldId id="257" r:id="rId7"/>
    <p:sldId id="258" r:id="rId8"/>
    <p:sldId id="259" r:id="rId9"/>
    <p:sldId id="261" r:id="rId10"/>
    <p:sldId id="262" r:id="rId11"/>
    <p:sldId id="269" r:id="rId12"/>
    <p:sldId id="270"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2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F55A449-CD64-41FE-8B54-AF50D63C6012}" type="datetimeFigureOut">
              <a:rPr lang="ru-RU" smtClean="0"/>
              <a:t>10.11.2016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F88384D-27A7-4942-8B40-97A065E34351}" type="slidenum">
              <a:rPr lang="ru-RU" smtClean="0"/>
              <a:t>‹#›</a:t>
            </a:fld>
            <a:endParaRPr lang="ru-RU"/>
          </a:p>
        </p:txBody>
      </p:sp>
    </p:spTree>
    <p:extLst>
      <p:ext uri="{BB962C8B-B14F-4D97-AF65-F5344CB8AC3E}">
        <p14:creationId xmlns:p14="http://schemas.microsoft.com/office/powerpoint/2010/main" val="1228106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F55A449-CD64-41FE-8B54-AF50D63C6012}" type="datetimeFigureOut">
              <a:rPr lang="ru-RU" smtClean="0"/>
              <a:t>10.11.2016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F88384D-27A7-4942-8B40-97A065E34351}" type="slidenum">
              <a:rPr lang="ru-RU" smtClean="0"/>
              <a:t>‹#›</a:t>
            </a:fld>
            <a:endParaRPr lang="ru-RU"/>
          </a:p>
        </p:txBody>
      </p:sp>
    </p:spTree>
    <p:extLst>
      <p:ext uri="{BB962C8B-B14F-4D97-AF65-F5344CB8AC3E}">
        <p14:creationId xmlns:p14="http://schemas.microsoft.com/office/powerpoint/2010/main" val="2465706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F55A449-CD64-41FE-8B54-AF50D63C6012}" type="datetimeFigureOut">
              <a:rPr lang="ru-RU" smtClean="0"/>
              <a:t>10.11.2016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F88384D-27A7-4942-8B40-97A065E34351}" type="slidenum">
              <a:rPr lang="ru-RU" smtClean="0"/>
              <a:t>‹#›</a:t>
            </a:fld>
            <a:endParaRPr lang="ru-RU"/>
          </a:p>
        </p:txBody>
      </p:sp>
    </p:spTree>
    <p:extLst>
      <p:ext uri="{BB962C8B-B14F-4D97-AF65-F5344CB8AC3E}">
        <p14:creationId xmlns:p14="http://schemas.microsoft.com/office/powerpoint/2010/main" val="1433899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F55A449-CD64-41FE-8B54-AF50D63C6012}" type="datetimeFigureOut">
              <a:rPr lang="ru-RU" smtClean="0"/>
              <a:t>10.11.2016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F88384D-27A7-4942-8B40-97A065E34351}" type="slidenum">
              <a:rPr lang="ru-RU" smtClean="0"/>
              <a:t>‹#›</a:t>
            </a:fld>
            <a:endParaRPr lang="ru-RU"/>
          </a:p>
        </p:txBody>
      </p:sp>
    </p:spTree>
    <p:extLst>
      <p:ext uri="{BB962C8B-B14F-4D97-AF65-F5344CB8AC3E}">
        <p14:creationId xmlns:p14="http://schemas.microsoft.com/office/powerpoint/2010/main" val="4144641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F55A449-CD64-41FE-8B54-AF50D63C6012}" type="datetimeFigureOut">
              <a:rPr lang="ru-RU" smtClean="0"/>
              <a:t>10.11.2016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F88384D-27A7-4942-8B40-97A065E34351}" type="slidenum">
              <a:rPr lang="ru-RU" smtClean="0"/>
              <a:t>‹#›</a:t>
            </a:fld>
            <a:endParaRPr lang="ru-RU"/>
          </a:p>
        </p:txBody>
      </p:sp>
    </p:spTree>
    <p:extLst>
      <p:ext uri="{BB962C8B-B14F-4D97-AF65-F5344CB8AC3E}">
        <p14:creationId xmlns:p14="http://schemas.microsoft.com/office/powerpoint/2010/main" val="1220535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F55A449-CD64-41FE-8B54-AF50D63C6012}" type="datetimeFigureOut">
              <a:rPr lang="ru-RU" smtClean="0"/>
              <a:t>10.11.2016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F88384D-27A7-4942-8B40-97A065E34351}" type="slidenum">
              <a:rPr lang="ru-RU" smtClean="0"/>
              <a:t>‹#›</a:t>
            </a:fld>
            <a:endParaRPr lang="ru-RU"/>
          </a:p>
        </p:txBody>
      </p:sp>
    </p:spTree>
    <p:extLst>
      <p:ext uri="{BB962C8B-B14F-4D97-AF65-F5344CB8AC3E}">
        <p14:creationId xmlns:p14="http://schemas.microsoft.com/office/powerpoint/2010/main" val="4255753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F55A449-CD64-41FE-8B54-AF50D63C6012}" type="datetimeFigureOut">
              <a:rPr lang="ru-RU" smtClean="0"/>
              <a:t>10.11.2016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F88384D-27A7-4942-8B40-97A065E34351}" type="slidenum">
              <a:rPr lang="ru-RU" smtClean="0"/>
              <a:t>‹#›</a:t>
            </a:fld>
            <a:endParaRPr lang="ru-RU"/>
          </a:p>
        </p:txBody>
      </p:sp>
    </p:spTree>
    <p:extLst>
      <p:ext uri="{BB962C8B-B14F-4D97-AF65-F5344CB8AC3E}">
        <p14:creationId xmlns:p14="http://schemas.microsoft.com/office/powerpoint/2010/main" val="884229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F55A449-CD64-41FE-8B54-AF50D63C6012}" type="datetimeFigureOut">
              <a:rPr lang="ru-RU" smtClean="0"/>
              <a:t>10.11.2016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F88384D-27A7-4942-8B40-97A065E34351}" type="slidenum">
              <a:rPr lang="ru-RU" smtClean="0"/>
              <a:t>‹#›</a:t>
            </a:fld>
            <a:endParaRPr lang="ru-RU"/>
          </a:p>
        </p:txBody>
      </p:sp>
    </p:spTree>
    <p:extLst>
      <p:ext uri="{BB962C8B-B14F-4D97-AF65-F5344CB8AC3E}">
        <p14:creationId xmlns:p14="http://schemas.microsoft.com/office/powerpoint/2010/main" val="3986974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F55A449-CD64-41FE-8B54-AF50D63C6012}" type="datetimeFigureOut">
              <a:rPr lang="ru-RU" smtClean="0"/>
              <a:t>10.11.2016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F88384D-27A7-4942-8B40-97A065E34351}" type="slidenum">
              <a:rPr lang="ru-RU" smtClean="0"/>
              <a:t>‹#›</a:t>
            </a:fld>
            <a:endParaRPr lang="ru-RU"/>
          </a:p>
        </p:txBody>
      </p:sp>
    </p:spTree>
    <p:extLst>
      <p:ext uri="{BB962C8B-B14F-4D97-AF65-F5344CB8AC3E}">
        <p14:creationId xmlns:p14="http://schemas.microsoft.com/office/powerpoint/2010/main" val="2981729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F55A449-CD64-41FE-8B54-AF50D63C6012}" type="datetimeFigureOut">
              <a:rPr lang="ru-RU" smtClean="0"/>
              <a:t>10.11.2016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F88384D-27A7-4942-8B40-97A065E34351}" type="slidenum">
              <a:rPr lang="ru-RU" smtClean="0"/>
              <a:t>‹#›</a:t>
            </a:fld>
            <a:endParaRPr lang="ru-RU"/>
          </a:p>
        </p:txBody>
      </p:sp>
    </p:spTree>
    <p:extLst>
      <p:ext uri="{BB962C8B-B14F-4D97-AF65-F5344CB8AC3E}">
        <p14:creationId xmlns:p14="http://schemas.microsoft.com/office/powerpoint/2010/main" val="158342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F55A449-CD64-41FE-8B54-AF50D63C6012}" type="datetimeFigureOut">
              <a:rPr lang="ru-RU" smtClean="0"/>
              <a:t>10.11.2016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F88384D-27A7-4942-8B40-97A065E34351}" type="slidenum">
              <a:rPr lang="ru-RU" smtClean="0"/>
              <a:t>‹#›</a:t>
            </a:fld>
            <a:endParaRPr lang="ru-RU"/>
          </a:p>
        </p:txBody>
      </p:sp>
    </p:spTree>
    <p:extLst>
      <p:ext uri="{BB962C8B-B14F-4D97-AF65-F5344CB8AC3E}">
        <p14:creationId xmlns:p14="http://schemas.microsoft.com/office/powerpoint/2010/main" val="2076195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55A449-CD64-41FE-8B54-AF50D63C6012}" type="datetimeFigureOut">
              <a:rPr lang="ru-RU" smtClean="0"/>
              <a:t>10.11.2016</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88384D-27A7-4942-8B40-97A065E34351}" type="slidenum">
              <a:rPr lang="ru-RU" smtClean="0"/>
              <a:t>‹#›</a:t>
            </a:fld>
            <a:endParaRPr lang="ru-RU"/>
          </a:p>
        </p:txBody>
      </p:sp>
    </p:spTree>
    <p:extLst>
      <p:ext uri="{BB962C8B-B14F-4D97-AF65-F5344CB8AC3E}">
        <p14:creationId xmlns:p14="http://schemas.microsoft.com/office/powerpoint/2010/main" val="3904180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az-Latn-AZ" dirty="0" smtClean="0">
                <a:latin typeface="Times New Roman" panose="02020603050405020304" pitchFamily="18" charset="0"/>
                <a:cs typeface="Times New Roman" panose="02020603050405020304" pitchFamily="18" charset="0"/>
              </a:rPr>
              <a:t>İfadə azadlığı: dövlətin pozitiv və neqativ öhdəlikləri</a:t>
            </a:r>
            <a:endParaRPr lang="ru-RU"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normAutofit lnSpcReduction="10000"/>
          </a:bodyPr>
          <a:lstStyle/>
          <a:p>
            <a:r>
              <a:rPr lang="az-Latn-AZ" dirty="0" smtClean="0">
                <a:latin typeface="Times New Roman" panose="02020603050405020304" pitchFamily="18" charset="0"/>
                <a:cs typeface="Times New Roman" panose="02020603050405020304" pitchFamily="18" charset="0"/>
              </a:rPr>
              <a:t>Sima Yaqubova vəkil</a:t>
            </a:r>
          </a:p>
          <a:p>
            <a:r>
              <a:rPr lang="en-US" dirty="0" smtClean="0">
                <a:latin typeface="Times New Roman" panose="02020603050405020304" pitchFamily="18" charset="0"/>
                <a:cs typeface="Times New Roman" panose="02020603050405020304" pitchFamily="18" charset="0"/>
              </a:rPr>
              <a:t>d</a:t>
            </a:r>
            <a:r>
              <a:rPr lang="az-Latn-AZ" dirty="0" err="1" smtClean="0">
                <a:latin typeface="Times New Roman" panose="02020603050405020304" pitchFamily="18" charset="0"/>
                <a:cs typeface="Times New Roman" panose="02020603050405020304" pitchFamily="18" charset="0"/>
              </a:rPr>
              <a:t>os</a:t>
            </a:r>
            <a:r>
              <a:rPr lang="az-Latn-AZ" dirty="0" smtClean="0">
                <a:latin typeface="Times New Roman" panose="02020603050405020304" pitchFamily="18" charset="0"/>
                <a:cs typeface="Times New Roman" panose="02020603050405020304" pitchFamily="18" charset="0"/>
              </a:rPr>
              <a:t>. Zaur Əzimov,</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a:t>
            </a:r>
            <a:r>
              <a:rPr lang="az-Latn-AZ" dirty="0" smtClean="0">
                <a:latin typeface="Times New Roman" panose="02020603050405020304" pitchFamily="18" charset="0"/>
                <a:cs typeface="Times New Roman" panose="02020603050405020304" pitchFamily="18" charset="0"/>
              </a:rPr>
              <a:t>D</a:t>
            </a: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2016</a:t>
            </a:r>
            <a:endParaRPr lang="ru-RU" dirty="0"/>
          </a:p>
        </p:txBody>
      </p:sp>
    </p:spTree>
    <p:extLst>
      <p:ext uri="{BB962C8B-B14F-4D97-AF65-F5344CB8AC3E}">
        <p14:creationId xmlns:p14="http://schemas.microsoft.com/office/powerpoint/2010/main" val="2987576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fontScale="92500" lnSpcReduction="20000"/>
          </a:bodyPr>
          <a:lstStyle/>
          <a:p>
            <a:r>
              <a:rPr lang="en-US" dirty="0"/>
              <a:t>117. </a:t>
            </a:r>
            <a:r>
              <a:rPr lang="en-US" dirty="0" err="1"/>
              <a:t>Bundan</a:t>
            </a:r>
            <a:r>
              <a:rPr lang="en-US" dirty="0"/>
              <a:t> </a:t>
            </a:r>
            <a:r>
              <a:rPr lang="en-US" dirty="0" err="1"/>
              <a:t>əlavə</a:t>
            </a:r>
            <a:r>
              <a:rPr lang="en-US" dirty="0"/>
              <a:t>, </a:t>
            </a:r>
            <a:r>
              <a:rPr lang="en-US" dirty="0" err="1"/>
              <a:t>Məhkəmə</a:t>
            </a:r>
            <a:r>
              <a:rPr lang="en-US" dirty="0"/>
              <a:t> </a:t>
            </a:r>
            <a:r>
              <a:rPr lang="en-US" dirty="0" err="1"/>
              <a:t>əhəmiyyətli</a:t>
            </a:r>
            <a:r>
              <a:rPr lang="en-US" dirty="0"/>
              <a:t> </a:t>
            </a:r>
            <a:r>
              <a:rPr lang="en-US" dirty="0" err="1"/>
              <a:t>hesab</a:t>
            </a:r>
            <a:r>
              <a:rPr lang="en-US" dirty="0"/>
              <a:t> </a:t>
            </a:r>
            <a:r>
              <a:rPr lang="en-US" dirty="0" err="1"/>
              <a:t>edir</a:t>
            </a:r>
            <a:r>
              <a:rPr lang="en-US" dirty="0"/>
              <a:t> </a:t>
            </a:r>
            <a:r>
              <a:rPr lang="en-US" dirty="0" err="1"/>
              <a:t>ki</a:t>
            </a:r>
            <a:r>
              <a:rPr lang="en-US" dirty="0"/>
              <a:t>, </a:t>
            </a:r>
            <a:r>
              <a:rPr lang="en-US" dirty="0" err="1"/>
              <a:t>qadağa</a:t>
            </a:r>
            <a:r>
              <a:rPr lang="en-US" dirty="0"/>
              <a:t> </a:t>
            </a:r>
            <a:r>
              <a:rPr lang="en-US" dirty="0" err="1"/>
              <a:t>xüsusilə</a:t>
            </a:r>
            <a:r>
              <a:rPr lang="en-US" dirty="0"/>
              <a:t> </a:t>
            </a:r>
            <a:r>
              <a:rPr lang="en-US" dirty="0" err="1"/>
              <a:t>təhrif</a:t>
            </a:r>
            <a:r>
              <a:rPr lang="en-US" dirty="0"/>
              <a:t> </a:t>
            </a:r>
            <a:r>
              <a:rPr lang="en-US" dirty="0" err="1"/>
              <a:t>prosesinin</a:t>
            </a:r>
            <a:r>
              <a:rPr lang="en-US" dirty="0"/>
              <a:t> </a:t>
            </a:r>
            <a:r>
              <a:rPr lang="en-US" dirty="0" err="1"/>
              <a:t>qarşısını</a:t>
            </a:r>
            <a:r>
              <a:rPr lang="en-US" dirty="0"/>
              <a:t> </a:t>
            </a:r>
            <a:r>
              <a:rPr lang="en-US" dirty="0" err="1"/>
              <a:t>almaq</a:t>
            </a:r>
            <a:r>
              <a:rPr lang="en-US" dirty="0"/>
              <a:t> üçün </a:t>
            </a:r>
            <a:r>
              <a:rPr lang="en-US" dirty="0" err="1"/>
              <a:t>nəzərdə</a:t>
            </a:r>
            <a:r>
              <a:rPr lang="en-US" dirty="0"/>
              <a:t> </a:t>
            </a:r>
            <a:r>
              <a:rPr lang="en-US" dirty="0" err="1"/>
              <a:t>tutulmuşdu</a:t>
            </a:r>
            <a:r>
              <a:rPr lang="en-US" dirty="0"/>
              <a:t> </a:t>
            </a:r>
            <a:r>
              <a:rPr lang="en-US" dirty="0" err="1"/>
              <a:t>və</a:t>
            </a:r>
            <a:r>
              <a:rPr lang="en-US" dirty="0"/>
              <a:t> </a:t>
            </a:r>
            <a:r>
              <a:rPr lang="en-US" dirty="0" err="1"/>
              <a:t>Hökumət</a:t>
            </a:r>
            <a:r>
              <a:rPr lang="en-US" dirty="0"/>
              <a:t> </a:t>
            </a:r>
            <a:r>
              <a:rPr lang="en-US" dirty="0" err="1"/>
              <a:t>buna</a:t>
            </a:r>
            <a:r>
              <a:rPr lang="en-US" dirty="0"/>
              <a:t> nail </a:t>
            </a:r>
            <a:r>
              <a:rPr lang="en-US" dirty="0" err="1"/>
              <a:t>olmaq</a:t>
            </a:r>
            <a:r>
              <a:rPr lang="en-US" dirty="0"/>
              <a:t> üçün </a:t>
            </a:r>
            <a:r>
              <a:rPr lang="en-US" dirty="0" err="1"/>
              <a:t>ifadə</a:t>
            </a:r>
            <a:r>
              <a:rPr lang="en-US" dirty="0"/>
              <a:t> </a:t>
            </a:r>
            <a:r>
              <a:rPr lang="en-US" dirty="0" err="1"/>
              <a:t>azadlığına</a:t>
            </a:r>
            <a:r>
              <a:rPr lang="en-US" dirty="0"/>
              <a:t> minimal </a:t>
            </a:r>
            <a:r>
              <a:rPr lang="en-US" dirty="0" err="1"/>
              <a:t>məhdudiyyət</a:t>
            </a:r>
            <a:r>
              <a:rPr lang="en-US" dirty="0"/>
              <a:t> </a:t>
            </a:r>
            <a:r>
              <a:rPr lang="en-US" dirty="0" err="1"/>
              <a:t>qoymağa</a:t>
            </a:r>
            <a:r>
              <a:rPr lang="en-US" dirty="0"/>
              <a:t> </a:t>
            </a:r>
            <a:r>
              <a:rPr lang="en-US" dirty="0" err="1"/>
              <a:t>səy</a:t>
            </a:r>
            <a:r>
              <a:rPr lang="en-US" dirty="0"/>
              <a:t> </a:t>
            </a:r>
            <a:r>
              <a:rPr lang="en-US" dirty="0" err="1"/>
              <a:t>göstərmişdi</a:t>
            </a:r>
            <a:r>
              <a:rPr lang="en-US" dirty="0"/>
              <a:t>. </a:t>
            </a:r>
            <a:r>
              <a:rPr lang="en-US" dirty="0" err="1"/>
              <a:t>Məhz</a:t>
            </a:r>
            <a:r>
              <a:rPr lang="en-US" dirty="0"/>
              <a:t> </a:t>
            </a:r>
            <a:r>
              <a:rPr lang="en-US" dirty="0" err="1"/>
              <a:t>bu</a:t>
            </a:r>
            <a:r>
              <a:rPr lang="en-US" dirty="0"/>
              <a:t> </a:t>
            </a:r>
            <a:r>
              <a:rPr lang="en-US" dirty="0" err="1"/>
              <a:t>səbəbdən</a:t>
            </a:r>
            <a:r>
              <a:rPr lang="en-US" dirty="0"/>
              <a:t> </a:t>
            </a:r>
            <a:r>
              <a:rPr lang="en-US" dirty="0" err="1"/>
              <a:t>qadağa</a:t>
            </a:r>
            <a:r>
              <a:rPr lang="en-US" dirty="0"/>
              <a:t> </a:t>
            </a:r>
            <a:r>
              <a:rPr lang="en-US" dirty="0" err="1"/>
              <a:t>qərəzli</a:t>
            </a:r>
            <a:r>
              <a:rPr lang="en-US" dirty="0"/>
              <a:t> </a:t>
            </a:r>
            <a:r>
              <a:rPr lang="en-US" dirty="0" err="1"/>
              <a:t>mövqeyi</a:t>
            </a:r>
            <a:r>
              <a:rPr lang="en-US" dirty="0"/>
              <a:t> </a:t>
            </a:r>
            <a:r>
              <a:rPr lang="en-US" dirty="0" err="1"/>
              <a:t>nəzərə</a:t>
            </a:r>
            <a:r>
              <a:rPr lang="en-US" dirty="0"/>
              <a:t> </a:t>
            </a:r>
            <a:r>
              <a:rPr lang="en-US" dirty="0" err="1"/>
              <a:t>alaraq</a:t>
            </a:r>
            <a:r>
              <a:rPr lang="en-US" dirty="0"/>
              <a:t> </a:t>
            </a:r>
            <a:r>
              <a:rPr lang="en-US" dirty="0" err="1"/>
              <a:t>reklamlara</a:t>
            </a:r>
            <a:r>
              <a:rPr lang="en-US" dirty="0"/>
              <a:t> (</a:t>
            </a:r>
            <a:r>
              <a:rPr lang="en-US" i="1" dirty="0"/>
              <a:t>Murphy</a:t>
            </a:r>
            <a:r>
              <a:rPr lang="en-US" dirty="0"/>
              <a:t>, 42-ci </a:t>
            </a:r>
            <a:r>
              <a:rPr lang="en-US" dirty="0" err="1"/>
              <a:t>bənd</a:t>
            </a:r>
            <a:r>
              <a:rPr lang="en-US" dirty="0"/>
              <a:t>), </a:t>
            </a:r>
            <a:r>
              <a:rPr lang="en-US" dirty="0" err="1"/>
              <a:t>zənginlərin</a:t>
            </a:r>
            <a:r>
              <a:rPr lang="en-US" dirty="0"/>
              <a:t> </a:t>
            </a:r>
            <a:r>
              <a:rPr lang="en-US" dirty="0" err="1"/>
              <a:t>qeyri-bərabər</a:t>
            </a:r>
            <a:r>
              <a:rPr lang="en-US" dirty="0"/>
              <a:t> </a:t>
            </a:r>
            <a:r>
              <a:rPr lang="en-US" dirty="0" err="1"/>
              <a:t>çıxışı</a:t>
            </a:r>
            <a:r>
              <a:rPr lang="en-US" dirty="0"/>
              <a:t> </a:t>
            </a:r>
            <a:r>
              <a:rPr lang="en-US" dirty="0" err="1"/>
              <a:t>təhlükəsi</a:t>
            </a:r>
            <a:r>
              <a:rPr lang="en-US" dirty="0"/>
              <a:t> </a:t>
            </a:r>
            <a:r>
              <a:rPr lang="en-US" dirty="0" err="1"/>
              <a:t>nəzərə</a:t>
            </a:r>
            <a:r>
              <a:rPr lang="en-US" dirty="0"/>
              <a:t> </a:t>
            </a:r>
            <a:r>
              <a:rPr lang="en-US" dirty="0" err="1"/>
              <a:t>alınmaqla</a:t>
            </a:r>
            <a:r>
              <a:rPr lang="en-US" dirty="0"/>
              <a:t> </a:t>
            </a:r>
            <a:r>
              <a:rPr lang="en-US" dirty="0" err="1"/>
              <a:t>ödənişli</a:t>
            </a:r>
            <a:r>
              <a:rPr lang="en-US" dirty="0"/>
              <a:t> </a:t>
            </a:r>
            <a:r>
              <a:rPr lang="en-US" dirty="0" err="1"/>
              <a:t>reklamlara</a:t>
            </a:r>
            <a:r>
              <a:rPr lang="en-US" dirty="0"/>
              <a:t> </a:t>
            </a:r>
            <a:r>
              <a:rPr lang="en-US" dirty="0" err="1"/>
              <a:t>və</a:t>
            </a:r>
            <a:r>
              <a:rPr lang="en-US" dirty="0"/>
              <a:t> </a:t>
            </a:r>
            <a:r>
              <a:rPr lang="en-US" dirty="0" err="1"/>
              <a:t>demokratik</a:t>
            </a:r>
            <a:r>
              <a:rPr lang="en-US" dirty="0"/>
              <a:t> </a:t>
            </a:r>
            <a:r>
              <a:rPr lang="en-US" dirty="0" err="1"/>
              <a:t>prosesin</a:t>
            </a:r>
            <a:r>
              <a:rPr lang="en-US" dirty="0"/>
              <a:t> </a:t>
            </a:r>
            <a:r>
              <a:rPr lang="en-US" dirty="0" err="1"/>
              <a:t>mərkəzində</a:t>
            </a:r>
            <a:r>
              <a:rPr lang="en-US" dirty="0"/>
              <a:t> </a:t>
            </a:r>
            <a:r>
              <a:rPr lang="en-US" dirty="0" err="1"/>
              <a:t>dayandığı</a:t>
            </a:r>
            <a:r>
              <a:rPr lang="en-US" dirty="0"/>
              <a:t> </a:t>
            </a:r>
            <a:r>
              <a:rPr lang="en-US" dirty="0" err="1"/>
              <a:t>hesab</a:t>
            </a:r>
            <a:r>
              <a:rPr lang="en-US" dirty="0"/>
              <a:t> </a:t>
            </a:r>
            <a:r>
              <a:rPr lang="en-US" dirty="0" err="1"/>
              <a:t>edildiyi</a:t>
            </a:r>
            <a:r>
              <a:rPr lang="en-US" dirty="0"/>
              <a:t> üçün </a:t>
            </a:r>
            <a:r>
              <a:rPr lang="en-US" dirty="0" err="1"/>
              <a:t>siyasi</a:t>
            </a:r>
            <a:r>
              <a:rPr lang="en-US" dirty="0"/>
              <a:t> </a:t>
            </a:r>
            <a:r>
              <a:rPr lang="en-US" dirty="0" err="1"/>
              <a:t>reklamlara</a:t>
            </a:r>
            <a:r>
              <a:rPr lang="en-US" dirty="0"/>
              <a:t> </a:t>
            </a:r>
            <a:r>
              <a:rPr lang="en-US" dirty="0" err="1"/>
              <a:t>tətbiq</a:t>
            </a:r>
            <a:r>
              <a:rPr lang="en-US" dirty="0"/>
              <a:t> </a:t>
            </a:r>
            <a:r>
              <a:rPr lang="en-US" dirty="0" err="1"/>
              <a:t>edilirdi</a:t>
            </a:r>
            <a:r>
              <a:rPr lang="en-US" dirty="0"/>
              <a:t>. </a:t>
            </a:r>
            <a:r>
              <a:rPr lang="en-US" dirty="0" err="1"/>
              <a:t>Qadağa</a:t>
            </a:r>
            <a:r>
              <a:rPr lang="en-US" dirty="0"/>
              <a:t> </a:t>
            </a:r>
            <a:r>
              <a:rPr lang="en-US" dirty="0" err="1"/>
              <a:t>eyni</a:t>
            </a:r>
            <a:r>
              <a:rPr lang="en-US" dirty="0"/>
              <a:t> </a:t>
            </a:r>
            <a:r>
              <a:rPr lang="en-US" dirty="0" err="1"/>
              <a:t>zamanda</a:t>
            </a:r>
            <a:r>
              <a:rPr lang="en-US" dirty="0"/>
              <a:t> </a:t>
            </a:r>
            <a:r>
              <a:rPr lang="en-US" dirty="0" err="1"/>
              <a:t>yalnız</a:t>
            </a:r>
            <a:r>
              <a:rPr lang="en-US" dirty="0"/>
              <a:t> </a:t>
            </a:r>
            <a:r>
              <a:rPr lang="en-US" dirty="0" err="1"/>
              <a:t>bir</a:t>
            </a:r>
            <a:r>
              <a:rPr lang="en-US" dirty="0"/>
              <a:t> media </a:t>
            </a:r>
            <a:r>
              <a:rPr lang="en-US" dirty="0" err="1"/>
              <a:t>növünə</a:t>
            </a:r>
            <a:r>
              <a:rPr lang="en-US" dirty="0"/>
              <a:t> </a:t>
            </a:r>
            <a:r>
              <a:rPr lang="en-US" dirty="0" err="1"/>
              <a:t>tətbiq</a:t>
            </a:r>
            <a:r>
              <a:rPr lang="en-US" dirty="0"/>
              <a:t> </a:t>
            </a:r>
            <a:r>
              <a:rPr lang="en-US" dirty="0" err="1"/>
              <a:t>edilirdi</a:t>
            </a:r>
            <a:r>
              <a:rPr lang="en-US" dirty="0"/>
              <a:t> </a:t>
            </a:r>
            <a:r>
              <a:rPr lang="en-US" dirty="0" err="1"/>
              <a:t>ki</a:t>
            </a:r>
            <a:r>
              <a:rPr lang="en-US" dirty="0"/>
              <a:t>, </a:t>
            </a:r>
            <a:r>
              <a:rPr lang="en-US" dirty="0" err="1"/>
              <a:t>həmin</a:t>
            </a:r>
            <a:r>
              <a:rPr lang="en-US" dirty="0"/>
              <a:t> media </a:t>
            </a:r>
            <a:r>
              <a:rPr lang="en-US" dirty="0" err="1"/>
              <a:t>növü</a:t>
            </a:r>
            <a:r>
              <a:rPr lang="en-US" dirty="0"/>
              <a:t> </a:t>
            </a:r>
            <a:r>
              <a:rPr lang="en-US" dirty="0" err="1"/>
              <a:t>də</a:t>
            </a:r>
            <a:r>
              <a:rPr lang="en-US" dirty="0"/>
              <a:t> </a:t>
            </a:r>
            <a:r>
              <a:rPr lang="en-US" dirty="0" err="1"/>
              <a:t>ən</a:t>
            </a:r>
            <a:r>
              <a:rPr lang="en-US" dirty="0"/>
              <a:t> </a:t>
            </a:r>
            <a:r>
              <a:rPr lang="en-US" dirty="0" err="1"/>
              <a:t>bahalı</a:t>
            </a:r>
            <a:r>
              <a:rPr lang="en-US" dirty="0"/>
              <a:t> </a:t>
            </a:r>
            <a:r>
              <a:rPr lang="en-US" dirty="0" err="1"/>
              <a:t>və</a:t>
            </a:r>
            <a:r>
              <a:rPr lang="en-US" dirty="0"/>
              <a:t> </a:t>
            </a:r>
            <a:r>
              <a:rPr lang="en-US" dirty="0" err="1"/>
              <a:t>təsirli</a:t>
            </a:r>
            <a:r>
              <a:rPr lang="en-US" dirty="0"/>
              <a:t> media </a:t>
            </a:r>
            <a:r>
              <a:rPr lang="en-US" dirty="0" err="1"/>
              <a:t>vasitəsi</a:t>
            </a:r>
            <a:r>
              <a:rPr lang="en-US" dirty="0"/>
              <a:t> </a:t>
            </a:r>
            <a:r>
              <a:rPr lang="en-US" dirty="0" err="1"/>
              <a:t>hesab</a:t>
            </a:r>
            <a:r>
              <a:rPr lang="en-US" dirty="0"/>
              <a:t> </a:t>
            </a:r>
            <a:r>
              <a:rPr lang="en-US" dirty="0" err="1"/>
              <a:t>edilirdi</a:t>
            </a:r>
            <a:r>
              <a:rPr lang="en-US" dirty="0"/>
              <a:t> </a:t>
            </a:r>
            <a:r>
              <a:rPr lang="en-US" dirty="0" err="1"/>
              <a:t>və</a:t>
            </a:r>
            <a:r>
              <a:rPr lang="en-US" dirty="0"/>
              <a:t> </a:t>
            </a:r>
            <a:r>
              <a:rPr lang="en-US" dirty="0" err="1"/>
              <a:t>hazırkı</a:t>
            </a:r>
            <a:r>
              <a:rPr lang="en-US" dirty="0"/>
              <a:t> </a:t>
            </a:r>
            <a:r>
              <a:rPr lang="en-US" dirty="0" err="1"/>
              <a:t>işdə</a:t>
            </a:r>
            <a:r>
              <a:rPr lang="en-US" dirty="0"/>
              <a:t> </a:t>
            </a:r>
            <a:r>
              <a:rPr lang="en-US" dirty="0" err="1"/>
              <a:t>sözügedən</a:t>
            </a:r>
            <a:r>
              <a:rPr lang="en-US" dirty="0"/>
              <a:t> </a:t>
            </a:r>
            <a:r>
              <a:rPr lang="en-US" dirty="0" err="1"/>
              <a:t>tənzimləyici</a:t>
            </a:r>
            <a:r>
              <a:rPr lang="en-US" dirty="0"/>
              <a:t> </a:t>
            </a:r>
            <a:r>
              <a:rPr lang="en-US" dirty="0" err="1"/>
              <a:t>sistemin</a:t>
            </a:r>
            <a:r>
              <a:rPr lang="en-US" dirty="0"/>
              <a:t> </a:t>
            </a:r>
            <a:r>
              <a:rPr lang="en-US" dirty="0" err="1"/>
              <a:t>əsasını</a:t>
            </a:r>
            <a:r>
              <a:rPr lang="en-US" dirty="0"/>
              <a:t> </a:t>
            </a:r>
            <a:r>
              <a:rPr lang="en-US" dirty="0" err="1"/>
              <a:t>təşkil</a:t>
            </a:r>
            <a:r>
              <a:rPr lang="en-US" dirty="0"/>
              <a:t> </a:t>
            </a:r>
            <a:r>
              <a:rPr lang="en-US" dirty="0" err="1"/>
              <a:t>edirdi</a:t>
            </a:r>
            <a:r>
              <a:rPr lang="en-US" dirty="0"/>
              <a:t>. </a:t>
            </a:r>
            <a:r>
              <a:rPr lang="en-US" dirty="0" err="1"/>
              <a:t>Məhdudiyyətə</a:t>
            </a:r>
            <a:r>
              <a:rPr lang="en-US" dirty="0"/>
              <a:t> </a:t>
            </a:r>
            <a:r>
              <a:rPr lang="en-US" dirty="0" err="1"/>
              <a:t>qoyulan</a:t>
            </a:r>
            <a:r>
              <a:rPr lang="en-US" dirty="0"/>
              <a:t> </a:t>
            </a:r>
            <a:r>
              <a:rPr lang="en-US" dirty="0" err="1"/>
              <a:t>sərhədlər</a:t>
            </a:r>
            <a:r>
              <a:rPr lang="en-US" dirty="0"/>
              <a:t> </a:t>
            </a:r>
            <a:r>
              <a:rPr lang="en-US" dirty="0" err="1"/>
              <a:t>onun</a:t>
            </a:r>
            <a:r>
              <a:rPr lang="en-US" dirty="0"/>
              <a:t> </a:t>
            </a:r>
            <a:r>
              <a:rPr lang="en-US" dirty="0" err="1"/>
              <a:t>mütənasibliyinin</a:t>
            </a:r>
            <a:r>
              <a:rPr lang="en-US" dirty="0"/>
              <a:t> qiymətləndirilməsi </a:t>
            </a:r>
            <a:r>
              <a:rPr lang="en-US" dirty="0" err="1"/>
              <a:t>baxımından</a:t>
            </a:r>
            <a:r>
              <a:rPr lang="en-US" dirty="0"/>
              <a:t> </a:t>
            </a:r>
            <a:r>
              <a:rPr lang="en-US" dirty="0" err="1"/>
              <a:t>olduqca</a:t>
            </a:r>
            <a:r>
              <a:rPr lang="en-US" dirty="0"/>
              <a:t> </a:t>
            </a:r>
            <a:r>
              <a:rPr lang="en-US" dirty="0" err="1"/>
              <a:t>əhəmiyyətli</a:t>
            </a:r>
            <a:r>
              <a:rPr lang="en-US" dirty="0"/>
              <a:t> </a:t>
            </a:r>
            <a:r>
              <a:rPr lang="en-US" dirty="0" err="1"/>
              <a:t>meyarlardır</a:t>
            </a:r>
            <a:r>
              <a:rPr lang="en-US" dirty="0"/>
              <a:t> (</a:t>
            </a:r>
            <a:r>
              <a:rPr lang="en-US" i="1" dirty="0" err="1"/>
              <a:t>Mouvement</a:t>
            </a:r>
            <a:r>
              <a:rPr lang="en-US" i="1" dirty="0"/>
              <a:t> </a:t>
            </a:r>
            <a:r>
              <a:rPr lang="en-US" i="1" dirty="0" err="1"/>
              <a:t>raëlien</a:t>
            </a:r>
            <a:r>
              <a:rPr lang="en-US" i="1" dirty="0"/>
              <a:t> </a:t>
            </a:r>
            <a:r>
              <a:rPr lang="en-US" i="1" dirty="0" err="1"/>
              <a:t>suisse</a:t>
            </a:r>
            <a:r>
              <a:rPr lang="en-US" i="1" dirty="0"/>
              <a:t> v. Switzerland </a:t>
            </a:r>
            <a:r>
              <a:rPr lang="en-US" dirty="0"/>
              <a:t>[GC], § 75, </a:t>
            </a:r>
            <a:r>
              <a:rPr lang="en-US" dirty="0" err="1"/>
              <a:t>yuxarıda</a:t>
            </a:r>
            <a:r>
              <a:rPr lang="en-US" dirty="0"/>
              <a:t> </a:t>
            </a:r>
            <a:r>
              <a:rPr lang="en-US" dirty="0" err="1"/>
              <a:t>sitat</a:t>
            </a:r>
            <a:r>
              <a:rPr lang="en-US" dirty="0"/>
              <a:t> </a:t>
            </a:r>
            <a:r>
              <a:rPr lang="en-US" dirty="0" err="1"/>
              <a:t>gətirilib</a:t>
            </a:r>
            <a:r>
              <a:rPr lang="en-US" dirty="0"/>
              <a:t>). </a:t>
            </a:r>
            <a:r>
              <a:rPr lang="en-US" dirty="0" err="1"/>
              <a:t>Müvafiq</a:t>
            </a:r>
            <a:r>
              <a:rPr lang="en-US" dirty="0"/>
              <a:t> </a:t>
            </a:r>
            <a:r>
              <a:rPr lang="en-US" dirty="0" err="1"/>
              <a:t>olaraq</a:t>
            </a:r>
            <a:r>
              <a:rPr lang="en-US" dirty="0"/>
              <a:t> </a:t>
            </a:r>
            <a:r>
              <a:rPr lang="en-US" dirty="0" err="1"/>
              <a:t>ərizəçinin</a:t>
            </a:r>
            <a:r>
              <a:rPr lang="en-US" dirty="0"/>
              <a:t> </a:t>
            </a:r>
            <a:r>
              <a:rPr lang="en-US" dirty="0" err="1"/>
              <a:t>ixtiyarında</a:t>
            </a:r>
            <a:r>
              <a:rPr lang="en-US" dirty="0"/>
              <a:t> </a:t>
            </a:r>
            <a:r>
              <a:rPr lang="en-US" dirty="0" err="1"/>
              <a:t>bir</a:t>
            </a:r>
            <a:r>
              <a:rPr lang="en-US" dirty="0"/>
              <a:t> </a:t>
            </a:r>
            <a:r>
              <a:rPr lang="en-US" dirty="0" err="1"/>
              <a:t>sıra</a:t>
            </a:r>
            <a:r>
              <a:rPr lang="en-US" dirty="0"/>
              <a:t> </a:t>
            </a:r>
            <a:r>
              <a:rPr lang="en-US" dirty="0" err="1"/>
              <a:t>digər</a:t>
            </a:r>
            <a:r>
              <a:rPr lang="en-US" dirty="0"/>
              <a:t> media </a:t>
            </a:r>
            <a:r>
              <a:rPr lang="en-US" dirty="0" err="1"/>
              <a:t>vasitələri</a:t>
            </a:r>
            <a:r>
              <a:rPr lang="en-US" dirty="0"/>
              <a:t> </a:t>
            </a:r>
            <a:r>
              <a:rPr lang="en-US" dirty="0" err="1"/>
              <a:t>qalmışdı</a:t>
            </a:r>
            <a:r>
              <a:rPr lang="en-US" dirty="0"/>
              <a:t> </a:t>
            </a:r>
            <a:r>
              <a:rPr lang="en-US" dirty="0" err="1"/>
              <a:t>və</a:t>
            </a:r>
            <a:r>
              <a:rPr lang="en-US" dirty="0"/>
              <a:t> </a:t>
            </a:r>
            <a:r>
              <a:rPr lang="en-US" dirty="0" err="1"/>
              <a:t>bu</a:t>
            </a:r>
            <a:r>
              <a:rPr lang="en-US" dirty="0"/>
              <a:t> </a:t>
            </a:r>
            <a:r>
              <a:rPr lang="en-US" dirty="0" err="1"/>
              <a:t>aşağıda</a:t>
            </a:r>
            <a:r>
              <a:rPr lang="en-US" dirty="0"/>
              <a:t> 124-cü </a:t>
            </a:r>
            <a:r>
              <a:rPr lang="en-US" dirty="0" err="1"/>
              <a:t>bənddə</a:t>
            </a:r>
            <a:r>
              <a:rPr lang="en-US" dirty="0"/>
              <a:t> </a:t>
            </a:r>
            <a:r>
              <a:rPr lang="en-US" dirty="0" err="1"/>
              <a:t>göstərilib</a:t>
            </a:r>
            <a:r>
              <a:rPr lang="en-US" dirty="0"/>
              <a:t>. </a:t>
            </a:r>
            <a:endParaRPr lang="ru-RU" dirty="0"/>
          </a:p>
        </p:txBody>
      </p:sp>
    </p:spTree>
    <p:extLst>
      <p:ext uri="{BB962C8B-B14F-4D97-AF65-F5344CB8AC3E}">
        <p14:creationId xmlns:p14="http://schemas.microsoft.com/office/powerpoint/2010/main" val="2066008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b="1" dirty="0" smtClean="0">
                <a:latin typeface="Times New Roman" panose="02020603050405020304" pitchFamily="18" charset="0"/>
                <a:cs typeface="Times New Roman" panose="02020603050405020304" pitchFamily="18" charset="0"/>
              </a:rPr>
              <a:t>Dövlətin pozitiv öhdəliyi haqda qərarlar</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r>
              <a:rPr lang="en-US" dirty="0"/>
              <a:t>Fuentes </a:t>
            </a:r>
            <a:r>
              <a:rPr lang="en-US" dirty="0" err="1"/>
              <a:t>Bobo</a:t>
            </a:r>
            <a:r>
              <a:rPr lang="en-US" dirty="0"/>
              <a:t> v. </a:t>
            </a:r>
            <a:r>
              <a:rPr lang="en-US" dirty="0" smtClean="0"/>
              <a:t>Spain</a:t>
            </a:r>
            <a:r>
              <a:rPr lang="az-Latn-AZ" dirty="0" smtClean="0"/>
              <a:t>,</a:t>
            </a:r>
            <a:r>
              <a:rPr lang="en-US" dirty="0" smtClean="0"/>
              <a:t>§ </a:t>
            </a:r>
            <a:r>
              <a:rPr lang="en-US" dirty="0"/>
              <a:t>38, </a:t>
            </a:r>
            <a:r>
              <a:rPr lang="ru-RU" dirty="0" smtClean="0"/>
              <a:t>2000</a:t>
            </a:r>
            <a:r>
              <a:rPr lang="az-Latn-AZ" dirty="0" smtClean="0"/>
              <a:t> (jurnalistin öz işlədiyi </a:t>
            </a:r>
            <a:r>
              <a:rPr lang="az-Latn-AZ" dirty="0" err="1" smtClean="0"/>
              <a:t>tv-ni</a:t>
            </a:r>
            <a:r>
              <a:rPr lang="az-Latn-AZ" dirty="0" smtClean="0"/>
              <a:t> tənqid etməsi onun işdən çıxarılması ilə nəticələnir. Məhkəmə qeyd edir ki, dövlət bu halda fərdin ifadə azadlığını təmin edən öhdəliyini yerinə yetirməli idi)</a:t>
            </a:r>
          </a:p>
          <a:p>
            <a:r>
              <a:rPr lang="en-US" dirty="0" err="1"/>
              <a:t>Özgür</a:t>
            </a:r>
            <a:r>
              <a:rPr lang="en-US" dirty="0"/>
              <a:t> </a:t>
            </a:r>
            <a:r>
              <a:rPr lang="en-US" dirty="0" err="1"/>
              <a:t>Gündem</a:t>
            </a:r>
            <a:r>
              <a:rPr lang="en-US" dirty="0"/>
              <a:t> v. </a:t>
            </a:r>
            <a:r>
              <a:rPr lang="en-US" dirty="0" smtClean="0"/>
              <a:t>Turkey, §§ </a:t>
            </a:r>
            <a:r>
              <a:rPr lang="en-US" dirty="0"/>
              <a:t>42-43, </a:t>
            </a:r>
            <a:r>
              <a:rPr lang="ru-RU" dirty="0" smtClean="0"/>
              <a:t>2000</a:t>
            </a:r>
            <a:r>
              <a:rPr lang="az-Latn-AZ" dirty="0"/>
              <a:t> </a:t>
            </a:r>
            <a:r>
              <a:rPr lang="az-Latn-AZ" dirty="0" smtClean="0"/>
              <a:t>(PKK ilə əlaqəsi olan mətbu orqanının üzvləri zorakılığa və hədə-qorxuya məruz qaldığı halda dövlətin onun fəaliyyətini araşdırmaq və əməkdaşlarını müdafiə etməklə bağlı onların dövlətə müraciət </a:t>
            </a:r>
            <a:r>
              <a:rPr lang="az-Latn-AZ" dirty="0" err="1" smtClean="0"/>
              <a:t>etmələrini</a:t>
            </a:r>
            <a:r>
              <a:rPr lang="az-Latn-AZ" dirty="0" smtClean="0"/>
              <a:t> də nəzərə alaraq pozitiv müdaxilə etməli olduğu halda etməmişdir.</a:t>
            </a:r>
          </a:p>
          <a:p>
            <a:endParaRPr lang="ru-RU" dirty="0"/>
          </a:p>
        </p:txBody>
      </p:sp>
    </p:spTree>
    <p:extLst>
      <p:ext uri="{BB962C8B-B14F-4D97-AF65-F5344CB8AC3E}">
        <p14:creationId xmlns:p14="http://schemas.microsoft.com/office/powerpoint/2010/main" val="1318819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Diqqətinizə görə təşəkkür edirik!</a:t>
            </a:r>
            <a:endParaRPr lang="ru-RU" dirty="0"/>
          </a:p>
        </p:txBody>
      </p:sp>
      <p:sp>
        <p:nvSpPr>
          <p:cNvPr id="3" name="Объект 2"/>
          <p:cNvSpPr>
            <a:spLocks noGrp="1"/>
          </p:cNvSpPr>
          <p:nvPr>
            <p:ph idx="1"/>
          </p:nvPr>
        </p:nvSpPr>
        <p:spPr/>
        <p:txBody>
          <a:bodyPr/>
          <a:lstStyle/>
          <a:p>
            <a:r>
              <a:rPr lang="az-Latn-AZ" dirty="0" smtClean="0"/>
              <a:t>Suallar?</a:t>
            </a:r>
            <a:endParaRPr lang="ru-RU" dirty="0"/>
          </a:p>
        </p:txBody>
      </p:sp>
    </p:spTree>
    <p:extLst>
      <p:ext uri="{BB962C8B-B14F-4D97-AF65-F5344CB8AC3E}">
        <p14:creationId xmlns:p14="http://schemas.microsoft.com/office/powerpoint/2010/main" val="2660086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latin typeface="Times New Roman" panose="02020603050405020304" pitchFamily="18" charset="0"/>
                <a:cs typeface="Times New Roman" panose="02020603050405020304" pitchFamily="18" charset="0"/>
              </a:rPr>
              <a:t>Pozitiv öhdəliklər</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92500"/>
          </a:bodyPr>
          <a:lstStyle/>
          <a:p>
            <a:r>
              <a:rPr lang="az-Latn-AZ" dirty="0" smtClean="0">
                <a:latin typeface="Times New Roman" panose="02020603050405020304" pitchFamily="18" charset="0"/>
                <a:cs typeface="Times New Roman" panose="02020603050405020304" pitchFamily="18" charset="0"/>
              </a:rPr>
              <a:t>Pozitiv öhdəliklər Konvensiyanın 2, 3 v 8-ci maddələr üzrə mövcud olur.</a:t>
            </a:r>
          </a:p>
          <a:p>
            <a:r>
              <a:rPr lang="az-Latn-AZ" dirty="0" smtClean="0">
                <a:latin typeface="Times New Roman" panose="02020603050405020304" pitchFamily="18" charset="0"/>
                <a:cs typeface="Times New Roman" panose="02020603050405020304" pitchFamily="18" charset="0"/>
              </a:rPr>
              <a:t>Məhkəmə aşağıdakı əsaslarla dövlətin pozitiv öhdəliyinin olub-olmaması qənaətinə gəlir</a:t>
            </a:r>
          </a:p>
          <a:p>
            <a:r>
              <a:rPr lang="az-Latn-AZ" dirty="0" smtClean="0">
                <a:latin typeface="Times New Roman" panose="02020603050405020304" pitchFamily="18" charset="0"/>
                <a:cs typeface="Times New Roman" panose="02020603050405020304" pitchFamily="18" charset="0"/>
              </a:rPr>
              <a:t>ictimai maraqla fərdi maraqlar arasında ümumi balansın qorunub saxlanması zərurətidirsə</a:t>
            </a:r>
          </a:p>
          <a:p>
            <a:r>
              <a:rPr lang="az-Latn-AZ" dirty="0" smtClean="0">
                <a:latin typeface="Times New Roman" panose="02020603050405020304" pitchFamily="18" charset="0"/>
                <a:cs typeface="Times New Roman" panose="02020603050405020304" pitchFamily="18" charset="0"/>
              </a:rPr>
              <a:t>vəzifələrin həcmi üzv dövlətdə cəmiyyətin idarə olunması ilə bağlı yaranmış şəraitdən və bu münasibətlərin tənzimlənməsi üçün zəruri  olan resurslardan asılıdırsa;</a:t>
            </a:r>
          </a:p>
          <a:p>
            <a:r>
              <a:rPr lang="az-Latn-AZ" dirty="0" smtClean="0">
                <a:latin typeface="Times New Roman" panose="02020603050405020304" pitchFamily="18" charset="0"/>
                <a:cs typeface="Times New Roman" panose="02020603050405020304" pitchFamily="18" charset="0"/>
              </a:rPr>
              <a:t>Öhdəliklər elə şərh olunmamalıdır ki, üzv-dövlətlər üçün icrası mümkün olmayan və ya çətin icra edilən vəzifələrin qoyulması ilə </a:t>
            </a:r>
            <a:r>
              <a:rPr lang="az-Latn-AZ" dirty="0" err="1" smtClean="0">
                <a:latin typeface="Times New Roman" panose="02020603050405020304" pitchFamily="18" charset="0"/>
                <a:cs typeface="Times New Roman" panose="02020603050405020304" pitchFamily="18" charset="0"/>
              </a:rPr>
              <a:t>nəticələməsin</a:t>
            </a:r>
            <a:r>
              <a:rPr lang="az-Latn-AZ"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2710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b="1" dirty="0" smtClean="0">
                <a:latin typeface="Times New Roman" panose="02020603050405020304" pitchFamily="18" charset="0"/>
                <a:cs typeface="Times New Roman" panose="02020603050405020304" pitchFamily="18" charset="0"/>
              </a:rPr>
              <a:t>10-cu maddənin işığında pozitiv öhdəliklər</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lnSpcReduction="10000"/>
          </a:bodyPr>
          <a:lstStyle/>
          <a:p>
            <a:pPr algn="just"/>
            <a:r>
              <a:rPr lang="az-Latn-AZ" dirty="0" smtClean="0">
                <a:latin typeface="Times New Roman" panose="02020603050405020304" pitchFamily="18" charset="0"/>
                <a:cs typeface="Times New Roman" panose="02020603050405020304" pitchFamily="18" charset="0"/>
              </a:rPr>
              <a:t>Məhkəmə xüsusi olaraq qeyd edir ki, demokratik cəmiyyətin mövcud olması üçün ifadə azadlığı xüsusi əhəmiyyət kəsb edir və dövlət şəxslər arasında sərbəst ünsiyyəti təmin etmək üçün şərait yaratmalıdır. Fərdlər də öz </a:t>
            </a:r>
            <a:r>
              <a:rPr lang="az-Latn-AZ" dirty="0" err="1" smtClean="0">
                <a:latin typeface="Times New Roman" panose="02020603050405020304" pitchFamily="18" charset="0"/>
                <a:cs typeface="Times New Roman" panose="02020603050405020304" pitchFamily="18" charset="0"/>
              </a:rPr>
              <a:t>aralarındakı</a:t>
            </a:r>
            <a:r>
              <a:rPr lang="az-Latn-AZ" dirty="0" smtClean="0">
                <a:latin typeface="Times New Roman" panose="02020603050405020304" pitchFamily="18" charset="0"/>
                <a:cs typeface="Times New Roman" panose="02020603050405020304" pitchFamily="18" charset="0"/>
              </a:rPr>
              <a:t> münasibətləri </a:t>
            </a:r>
            <a:r>
              <a:rPr lang="az-Latn-AZ" dirty="0" err="1" smtClean="0">
                <a:latin typeface="Times New Roman" panose="02020603050405020304" pitchFamily="18" charset="0"/>
                <a:cs typeface="Times New Roman" panose="02020603050405020304" pitchFamily="18" charset="0"/>
              </a:rPr>
              <a:t>tənzimləyərkən</a:t>
            </a:r>
            <a:r>
              <a:rPr lang="az-Latn-AZ" dirty="0" smtClean="0">
                <a:latin typeface="Times New Roman" panose="02020603050405020304" pitchFamily="18" charset="0"/>
                <a:cs typeface="Times New Roman" panose="02020603050405020304" pitchFamily="18" charset="0"/>
              </a:rPr>
              <a:t> 10-cu maddəyə istinad edə bilərlər.</a:t>
            </a:r>
            <a:r>
              <a:rPr lang="en-US" i="1" dirty="0" err="1" smtClean="0">
                <a:latin typeface="Times New Roman" panose="02020603050405020304" pitchFamily="18" charset="0"/>
                <a:cs typeface="Times New Roman" panose="02020603050405020304" pitchFamily="18" charset="0"/>
              </a:rPr>
              <a:t>Palomo</a:t>
            </a:r>
            <a:r>
              <a:rPr lang="en-US" i="1" dirty="0" smtClean="0">
                <a:latin typeface="Times New Roman" panose="02020603050405020304" pitchFamily="18" charset="0"/>
                <a:cs typeface="Times New Roman" panose="02020603050405020304" pitchFamily="18" charset="0"/>
              </a:rPr>
              <a:t> S</a:t>
            </a:r>
            <a:r>
              <a:rPr lang="az-Latn-AZ" i="1" dirty="0" smtClean="0">
                <a:latin typeface="Times New Roman" panose="02020603050405020304" pitchFamily="18" charset="0"/>
                <a:cs typeface="Times New Roman" panose="02020603050405020304" pitchFamily="18" charset="0"/>
              </a:rPr>
              <a:t>a</a:t>
            </a:r>
            <a:r>
              <a:rPr lang="en-US" i="1" dirty="0" err="1" smtClean="0">
                <a:latin typeface="Times New Roman" panose="02020603050405020304" pitchFamily="18" charset="0"/>
                <a:cs typeface="Times New Roman" panose="02020603050405020304" pitchFamily="18" charset="0"/>
              </a:rPr>
              <a:t>nchez</a:t>
            </a:r>
            <a:r>
              <a:rPr lang="en-US" i="1"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and Others v. </a:t>
            </a:r>
            <a:r>
              <a:rPr lang="en-US" i="1" dirty="0" smtClean="0">
                <a:latin typeface="Times New Roman" panose="02020603050405020304" pitchFamily="18" charset="0"/>
                <a:cs typeface="Times New Roman" panose="02020603050405020304" pitchFamily="18" charset="0"/>
              </a:rPr>
              <a:t>Spain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60</a:t>
            </a:r>
            <a:endParaRPr lang="az-Latn-AZ" dirty="0" smtClean="0">
              <a:latin typeface="Times New Roman" panose="02020603050405020304" pitchFamily="18" charset="0"/>
              <a:cs typeface="Times New Roman" panose="02020603050405020304" pitchFamily="18" charset="0"/>
            </a:endParaRPr>
          </a:p>
          <a:p>
            <a:pPr algn="just"/>
            <a:r>
              <a:rPr lang="az-Latn-AZ" dirty="0" smtClean="0">
                <a:latin typeface="Times New Roman" panose="02020603050405020304" pitchFamily="18" charset="0"/>
                <a:cs typeface="Times New Roman" panose="02020603050405020304" pitchFamily="18" charset="0"/>
              </a:rPr>
              <a:t>Məhkəmə dəfələrlə qeyd etmişdir ki, ictimaiyyət üçün maraqlı olan məlumatların mətbuat vasitəsilə yayılmasının demokratik cəmiyyət üçün zəruriliyini qeyd etmişdir ki, bu da dövlətin üzərinə müvafiq öhdəlik qoymuş olur. </a:t>
            </a:r>
            <a:r>
              <a:rPr lang="en-US" dirty="0" smtClean="0">
                <a:latin typeface="Times New Roman" panose="02020603050405020304" pitchFamily="18" charset="0"/>
                <a:cs typeface="Times New Roman" panose="02020603050405020304" pitchFamily="18" charset="0"/>
              </a:rPr>
              <a:t>Observer </a:t>
            </a:r>
            <a:r>
              <a:rPr lang="en-US" dirty="0">
                <a:latin typeface="Times New Roman" panose="02020603050405020304" pitchFamily="18" charset="0"/>
                <a:cs typeface="Times New Roman" panose="02020603050405020304" pitchFamily="18" charset="0"/>
              </a:rPr>
              <a:t>and Guardian v. the United </a:t>
            </a:r>
            <a:r>
              <a:rPr lang="en-US" dirty="0" smtClean="0">
                <a:latin typeface="Times New Roman" panose="02020603050405020304" pitchFamily="18" charset="0"/>
                <a:cs typeface="Times New Roman" panose="02020603050405020304" pitchFamily="18" charset="0"/>
              </a:rPr>
              <a:t>Kingdom,§ </a:t>
            </a:r>
            <a:r>
              <a:rPr lang="en-US" dirty="0">
                <a:latin typeface="Times New Roman" panose="02020603050405020304" pitchFamily="18" charset="0"/>
                <a:cs typeface="Times New Roman" panose="02020603050405020304" pitchFamily="18" charset="0"/>
              </a:rPr>
              <a:t>59 </a:t>
            </a:r>
            <a:r>
              <a:rPr lang="az-Latn-AZ" dirty="0" smtClean="0">
                <a:latin typeface="Times New Roman" panose="02020603050405020304" pitchFamily="18" charset="0"/>
                <a:cs typeface="Times New Roman" panose="02020603050405020304" pitchFamily="18" charset="0"/>
              </a:rPr>
              <a:t>və </a:t>
            </a:r>
            <a:r>
              <a:rPr lang="en-US" dirty="0" err="1" smtClean="0">
                <a:latin typeface="Times New Roman" panose="02020603050405020304" pitchFamily="18" charset="0"/>
                <a:cs typeface="Times New Roman" panose="02020603050405020304" pitchFamily="18" charset="0"/>
              </a:rPr>
              <a:t>Informationsverein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Lentia</a:t>
            </a:r>
            <a:r>
              <a:rPr lang="en-US" dirty="0">
                <a:latin typeface="Times New Roman" panose="02020603050405020304" pitchFamily="18" charset="0"/>
                <a:cs typeface="Times New Roman" panose="02020603050405020304" pitchFamily="18" charset="0"/>
              </a:rPr>
              <a:t> and Others v. </a:t>
            </a:r>
            <a:r>
              <a:rPr lang="en-US" dirty="0" smtClean="0">
                <a:latin typeface="Times New Roman" panose="02020603050405020304" pitchFamily="18" charset="0"/>
                <a:cs typeface="Times New Roman" panose="02020603050405020304" pitchFamily="18" charset="0"/>
              </a:rPr>
              <a:t>Austria, </a:t>
            </a:r>
            <a:r>
              <a:rPr lang="en-US" dirty="0">
                <a:latin typeface="Times New Roman" panose="02020603050405020304" pitchFamily="18" charset="0"/>
                <a:cs typeface="Times New Roman" panose="02020603050405020304" pitchFamily="18" charset="0"/>
              </a:rPr>
              <a:t>§ 38) </a:t>
            </a:r>
            <a:endParaRPr lang="az-Latn-AZ" dirty="0" smtClean="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az-Latn-AZ" dirty="0" smtClean="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4655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b="1" dirty="0" smtClean="0">
                <a:latin typeface="Times New Roman" panose="02020603050405020304" pitchFamily="18" charset="0"/>
                <a:cs typeface="Times New Roman" panose="02020603050405020304" pitchFamily="18" charset="0"/>
              </a:rPr>
              <a:t>İfadə azadlığı: dövlətin pozitiv öhdəlikləri</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92500" lnSpcReduction="10000"/>
          </a:bodyPr>
          <a:lstStyle/>
          <a:p>
            <a:pPr algn="just"/>
            <a:r>
              <a:rPr lang="az-Latn-AZ" dirty="0" smtClean="0">
                <a:latin typeface="Times New Roman" panose="02020603050405020304" pitchFamily="18" charset="0"/>
                <a:cs typeface="Times New Roman" panose="02020603050405020304" pitchFamily="18" charset="0"/>
              </a:rPr>
              <a:t>Məhkəmə qeyd edir ki, üzv-dövlətlər maraqlı şəxslərin hə biri üçün ictimai müzakirələrdə iştirak etmək üçün öz mülahizə və ideyaların ifadə etməklə təminatlı şərait yaratmalıdır.</a:t>
            </a:r>
            <a:r>
              <a:rPr lang="ru-RU" i="1" dirty="0" err="1" smtClean="0">
                <a:latin typeface="Times New Roman" panose="02020603050405020304" pitchFamily="18" charset="0"/>
                <a:cs typeface="Times New Roman" panose="02020603050405020304" pitchFamily="18" charset="0"/>
              </a:rPr>
              <a:t>Dink</a:t>
            </a:r>
            <a:r>
              <a:rPr lang="ru-RU" i="1" dirty="0" smtClean="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v. </a:t>
            </a:r>
            <a:r>
              <a:rPr lang="ru-RU" i="1" dirty="0" err="1" smtClean="0">
                <a:latin typeface="Times New Roman" panose="02020603050405020304" pitchFamily="18" charset="0"/>
                <a:cs typeface="Times New Roman" panose="02020603050405020304" pitchFamily="18" charset="0"/>
              </a:rPr>
              <a:t>Turkey</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137</a:t>
            </a:r>
            <a:r>
              <a:rPr lang="az-Latn-AZ" dirty="0" smtClean="0">
                <a:latin typeface="Times New Roman" panose="02020603050405020304" pitchFamily="18" charset="0"/>
                <a:cs typeface="Times New Roman" panose="02020603050405020304" pitchFamily="18" charset="0"/>
              </a:rPr>
              <a:t>.</a:t>
            </a:r>
          </a:p>
          <a:p>
            <a:pPr algn="just"/>
            <a:r>
              <a:rPr lang="az-Latn-AZ" dirty="0" smtClean="0">
                <a:latin typeface="Times New Roman" panose="02020603050405020304" pitchFamily="18" charset="0"/>
                <a:cs typeface="Times New Roman" panose="02020603050405020304" pitchFamily="18" charset="0"/>
              </a:rPr>
              <a:t>Bu işdə </a:t>
            </a:r>
            <a:r>
              <a:rPr lang="az-Latn-AZ" dirty="0" err="1" smtClean="0">
                <a:latin typeface="Times New Roman" panose="02020603050405020304" pitchFamily="18" charset="0"/>
                <a:cs typeface="Times New Roman" panose="02020603050405020304" pitchFamily="18" charset="0"/>
              </a:rPr>
              <a:t>Dink</a:t>
            </a:r>
            <a:r>
              <a:rPr lang="az-Latn-AZ" dirty="0" smtClean="0">
                <a:latin typeface="Times New Roman" panose="02020603050405020304" pitchFamily="18" charset="0"/>
                <a:cs typeface="Times New Roman" panose="02020603050405020304" pitchFamily="18" charset="0"/>
              </a:rPr>
              <a:t> erməni mənşəli türk vətəndaşlar barədə məqalələr yazdı, sonra onun türkçülüyü təhqir etdiyi üçün hökm çıxarıldı və daha sonra milliyyətçi-qatil tərəfindən öldürüldü. Bununla da, Məhkəmə Türkiyə dövlətinin özünün ifadə azadlığı 10-cu maddə üzrə pozitiv öhdəliyini yerinə yetirmədiyi qənaətinə gəldi.</a:t>
            </a:r>
          </a:p>
          <a:p>
            <a:pPr algn="just"/>
            <a:r>
              <a:rPr lang="az-Latn-AZ" dirty="0" smtClean="0">
                <a:latin typeface="Times New Roman" panose="02020603050405020304" pitchFamily="18" charset="0"/>
                <a:cs typeface="Times New Roman" panose="02020603050405020304" pitchFamily="18" charset="0"/>
              </a:rPr>
              <a:t>Pozitiv </a:t>
            </a:r>
            <a:r>
              <a:rPr lang="az-Latn-AZ" dirty="0" err="1" smtClean="0">
                <a:latin typeface="Times New Roman" panose="02020603050405020304" pitchFamily="18" charset="0"/>
                <a:cs typeface="Times New Roman" panose="02020603050405020304" pitchFamily="18" charset="0"/>
              </a:rPr>
              <a:t>öhdəliklərilə</a:t>
            </a:r>
            <a:r>
              <a:rPr lang="az-Latn-AZ" dirty="0" smtClean="0">
                <a:latin typeface="Times New Roman" panose="02020603050405020304" pitchFamily="18" charset="0"/>
                <a:cs typeface="Times New Roman" panose="02020603050405020304" pitchFamily="18" charset="0"/>
              </a:rPr>
              <a:t> bağlı xüsusi əhəmiyyət daşıyan məsələ ifadə azadlığını realizə edən fərdi şəxslərə, xüsusən jurnalistlərə qarşı zorakılıq və hədə-qorxu aktlarına xüsusi əhəmiyyət verilməlidir. </a:t>
            </a:r>
            <a:r>
              <a:rPr lang="ru-RU" i="1" dirty="0" err="1" smtClean="0">
                <a:latin typeface="Times New Roman" panose="02020603050405020304" pitchFamily="18" charset="0"/>
                <a:cs typeface="Times New Roman" panose="02020603050405020304" pitchFamily="18" charset="0"/>
              </a:rPr>
              <a:t>Özgür</a:t>
            </a:r>
            <a:r>
              <a:rPr lang="ru-RU" i="1" dirty="0" smtClean="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Gündem</a:t>
            </a:r>
            <a:r>
              <a:rPr lang="ru-RU" i="1" dirty="0">
                <a:latin typeface="Times New Roman" panose="02020603050405020304" pitchFamily="18" charset="0"/>
                <a:cs typeface="Times New Roman" panose="02020603050405020304" pitchFamily="18" charset="0"/>
              </a:rPr>
              <a:t> v. </a:t>
            </a:r>
            <a:r>
              <a:rPr lang="ru-RU" i="1" dirty="0" err="1" smtClean="0">
                <a:latin typeface="Times New Roman" panose="02020603050405020304" pitchFamily="18" charset="0"/>
                <a:cs typeface="Times New Roman" panose="02020603050405020304" pitchFamily="18" charset="0"/>
              </a:rPr>
              <a:t>Turkey</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42-43). </a:t>
            </a:r>
            <a:endParaRPr lang="az-Latn-AZ" dirty="0" smtClean="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0465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b="1" dirty="0" smtClean="0">
                <a:latin typeface="Times New Roman" panose="02020603050405020304" pitchFamily="18" charset="0"/>
                <a:cs typeface="Times New Roman" panose="02020603050405020304" pitchFamily="18" charset="0"/>
              </a:rPr>
              <a:t>İfadə azadlığı: dövlətin pozitiv öhdəlikləri</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r>
              <a:rPr lang="az-Latn-AZ" dirty="0" smtClean="0">
                <a:latin typeface="Times New Roman" panose="02020603050405020304" pitchFamily="18" charset="0"/>
                <a:cs typeface="Times New Roman" panose="02020603050405020304" pitchFamily="18" charset="0"/>
              </a:rPr>
              <a:t>Məhkəmə qəbul edir ki, dövlətin pozitiv öhdəliyi cavab vermək hüququnun və qəzetin cavab vermək hüququndan imtinanın məhkəmədə mübahisələndirmək üçün real imkanı təmin edən zaman yaranmış olur.</a:t>
            </a:r>
            <a:r>
              <a:rPr lang="ru-RU"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Melnychuk</a:t>
            </a:r>
            <a:r>
              <a:rPr lang="ru-RU" i="1" dirty="0" smtClean="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v. </a:t>
            </a:r>
            <a:r>
              <a:rPr lang="ru-RU" i="1" dirty="0" err="1" smtClean="0">
                <a:latin typeface="Times New Roman" panose="02020603050405020304" pitchFamily="18" charset="0"/>
                <a:cs typeface="Times New Roman" panose="02020603050405020304" pitchFamily="18" charset="0"/>
              </a:rPr>
              <a:t>Ukraine</a:t>
            </a:r>
            <a:r>
              <a:rPr lang="az-Latn-AZ" i="1" dirty="0" smtClean="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2005-IX</a:t>
            </a:r>
            <a:r>
              <a:rPr lang="ru-RU" dirty="0">
                <a:latin typeface="Times New Roman" panose="02020603050405020304" pitchFamily="18" charset="0"/>
                <a:cs typeface="Times New Roman" panose="02020603050405020304" pitchFamily="18" charset="0"/>
              </a:rPr>
              <a:t>). </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7012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b="1" dirty="0" smtClean="0">
                <a:latin typeface="Times New Roman" panose="02020603050405020304" pitchFamily="18" charset="0"/>
                <a:cs typeface="Times New Roman" panose="02020603050405020304" pitchFamily="18" charset="0"/>
              </a:rPr>
              <a:t>İfadə azadlığı: Dövlətin pozitiv öhdəlikləri</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lnSpcReduction="10000"/>
          </a:bodyPr>
          <a:lstStyle/>
          <a:p>
            <a:pPr algn="just"/>
            <a:r>
              <a:rPr lang="en-US" dirty="0" smtClean="0">
                <a:latin typeface="Times New Roman" panose="02020603050405020304" pitchFamily="18" charset="0"/>
                <a:cs typeface="Times New Roman" panose="02020603050405020304" pitchFamily="18" charset="0"/>
              </a:rPr>
              <a:t>134</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Məhkəmə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müşahidə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a:t>
            </a:r>
            <a:r>
              <a:rPr lang="en-US" dirty="0">
                <a:latin typeface="Times New Roman" panose="02020603050405020304" pitchFamily="18" charset="0"/>
                <a:cs typeface="Times New Roman" panose="02020603050405020304" pitchFamily="18" charset="0"/>
              </a:rPr>
              <a:t>, audio-</a:t>
            </a:r>
            <a:r>
              <a:rPr lang="en-US" dirty="0" err="1">
                <a:latin typeface="Times New Roman" panose="02020603050405020304" pitchFamily="18" charset="0"/>
                <a:cs typeface="Times New Roman" panose="02020603050405020304" pitchFamily="18" charset="0"/>
              </a:rPr>
              <a:t>vizual</a:t>
            </a:r>
            <a:r>
              <a:rPr lang="en-US" dirty="0">
                <a:latin typeface="Times New Roman" panose="02020603050405020304" pitchFamily="18" charset="0"/>
                <a:cs typeface="Times New Roman" panose="02020603050405020304" pitchFamily="18" charset="0"/>
              </a:rPr>
              <a:t> media </a:t>
            </a:r>
            <a:r>
              <a:rPr lang="en-US" dirty="0" err="1">
                <a:latin typeface="Times New Roman" panose="02020603050405020304" pitchFamily="18" charset="0"/>
                <a:cs typeface="Times New Roman" panose="02020603050405020304" pitchFamily="18" charset="0"/>
              </a:rPr>
              <a:t>kimi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həssas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sektorda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Dövlətin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müdaxilə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etməməklə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bağlı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neqativ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öhdəliyi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ilə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yanaşı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effektiv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plüralizmi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təmin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etmək</a:t>
            </a:r>
            <a:r>
              <a:rPr lang="en-US" dirty="0">
                <a:latin typeface="Times New Roman" panose="02020603050405020304" pitchFamily="18" charset="0"/>
                <a:cs typeface="Times New Roman" panose="02020603050405020304" pitchFamily="18" charset="0"/>
              </a:rPr>
              <a:t> üçün </a:t>
            </a:r>
            <a:r>
              <a:rPr lang="en-US" dirty="0" err="1">
                <a:latin typeface="Times New Roman" panose="02020603050405020304" pitchFamily="18" charset="0"/>
                <a:cs typeface="Times New Roman" panose="02020603050405020304" pitchFamily="18" charset="0"/>
              </a:rPr>
              <a:t>müvafiq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qanunverici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inzibati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yaratmaqla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bağlı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pozitiv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öhdəliyi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vardır</a:t>
            </a:r>
            <a:r>
              <a:rPr lang="en-US" dirty="0">
                <a:latin typeface="Times New Roman" panose="02020603050405020304" pitchFamily="18" charset="0"/>
                <a:cs typeface="Times New Roman" panose="02020603050405020304" pitchFamily="18" charset="0"/>
              </a:rPr>
              <a:t> ... </a:t>
            </a:r>
            <a:endParaRPr lang="az-Latn-AZ" dirty="0" smtClean="0">
              <a:latin typeface="Times New Roman" panose="02020603050405020304" pitchFamily="18" charset="0"/>
              <a:cs typeface="Times New Roman" panose="02020603050405020304" pitchFamily="18" charset="0"/>
            </a:endParaRPr>
          </a:p>
          <a:p>
            <a:pPr algn="just"/>
            <a:r>
              <a:rPr lang="az-Latn-AZ" dirty="0">
                <a:latin typeface="Times New Roman" panose="02020603050405020304" pitchFamily="18" charset="0"/>
                <a:cs typeface="Times New Roman" panose="02020603050405020304" pitchFamily="18" charset="0"/>
              </a:rPr>
              <a:t>116. P</a:t>
            </a:r>
            <a:r>
              <a:rPr lang="en-US" dirty="0" err="1">
                <a:latin typeface="Times New Roman" panose="02020603050405020304" pitchFamily="18" charset="0"/>
                <a:cs typeface="Times New Roman" panose="02020603050405020304" pitchFamily="18" charset="0"/>
              </a:rPr>
              <a:t>arlament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məhkəmə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qurumları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tərəfindən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aparılan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Birləşmiş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Krallıqda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siyasi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yayımlarla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bağlı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sahəni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tənzimləyən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mürəkkəb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tənzimləyici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rejimlər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ilə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bağlı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dəqiqləşdirici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müvafiq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təhlillərə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onların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ictimai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maraq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kəsb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edən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debatların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təhrif</a:t>
            </a:r>
            <a:r>
              <a:rPr lang="en-US" dirty="0">
                <a:latin typeface="Times New Roman" panose="02020603050405020304" pitchFamily="18" charset="0"/>
                <a:cs typeface="Times New Roman" panose="02020603050405020304" pitchFamily="18" charset="0"/>
              </a:rPr>
              <a:t> edilməsinin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bununla</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demokratik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prosesə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xələl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gətirilməsinin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qarşısını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almaq</a:t>
            </a:r>
            <a:r>
              <a:rPr lang="en-US" dirty="0">
                <a:latin typeface="Times New Roman" panose="02020603050405020304" pitchFamily="18" charset="0"/>
                <a:cs typeface="Times New Roman" panose="02020603050405020304" pitchFamily="18" charset="0"/>
              </a:rPr>
              <a:t> üçün </a:t>
            </a:r>
            <a:r>
              <a:rPr lang="en-US" dirty="0" err="1">
                <a:latin typeface="Times New Roman" panose="02020603050405020304" pitchFamily="18" charset="0"/>
                <a:cs typeface="Times New Roman" panose="02020603050405020304" pitchFamily="18" charset="0"/>
              </a:rPr>
              <a:t>ümumi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tədbir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tətbiq</a:t>
            </a:r>
            <a:r>
              <a:rPr lang="en-US" dirty="0">
                <a:latin typeface="Times New Roman" panose="02020603050405020304" pitchFamily="18" charset="0"/>
                <a:cs typeface="Times New Roman" panose="02020603050405020304" pitchFamily="18" charset="0"/>
              </a:rPr>
              <a:t> edilməsinin </a:t>
            </a:r>
            <a:r>
              <a:rPr lang="en-US" dirty="0" err="1">
                <a:latin typeface="Times New Roman" panose="02020603050405020304" pitchFamily="18" charset="0"/>
                <a:cs typeface="Times New Roman" panose="02020603050405020304" pitchFamily="18" charset="0"/>
              </a:rPr>
              <a:t>zəruri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olduğu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ilə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bağlı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fikrinə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olduqca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böyük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əhəmiyyət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verir</a:t>
            </a:r>
            <a:r>
              <a:rPr lang="en-US" dirty="0">
                <a:latin typeface="Times New Roman" panose="02020603050405020304" pitchFamily="18" charset="0"/>
                <a:cs typeface="Times New Roman" panose="02020603050405020304" pitchFamily="18" charset="0"/>
              </a:rPr>
              <a:t>.</a:t>
            </a:r>
            <a:r>
              <a:rPr lang="az-Latn-AZ"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Beynəlxalq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Heyvan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Müdafiəçiləri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Birləşmiş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Kralliğa</a:t>
            </a:r>
            <a:r>
              <a:rPr lang="en-US" dirty="0">
                <a:latin typeface="Times New Roman" panose="02020603050405020304" pitchFamily="18" charset="0"/>
                <a:cs typeface="Times New Roman" panose="02020603050405020304" pitchFamily="18" charset="0"/>
              </a:rPr>
              <a:t> </a:t>
            </a:r>
            <a:r>
              <a:rPr lang="az-Latn-AZ" dirty="0">
                <a:latin typeface="Times New Roman" panose="02020603050405020304" pitchFamily="18" charset="0"/>
                <a:cs typeface="Times New Roman" panose="02020603050405020304" pitchFamily="18" charset="0"/>
              </a:rPr>
              <a:t>q</a:t>
            </a:r>
            <a:r>
              <a:rPr lang="en-US" dirty="0" err="1">
                <a:latin typeface="Times New Roman" panose="02020603050405020304" pitchFamily="18" charset="0"/>
                <a:cs typeface="Times New Roman" panose="02020603050405020304" pitchFamily="18" charset="0"/>
              </a:rPr>
              <a:t>arş</a:t>
            </a:r>
            <a:r>
              <a:rPr lang="az-Latn-AZ" dirty="0">
                <a:latin typeface="Times New Roman" panose="02020603050405020304" pitchFamily="18" charset="0"/>
                <a:cs typeface="Times New Roman" panose="02020603050405020304" pitchFamily="18" charset="0"/>
              </a:rPr>
              <a:t>ı,</a:t>
            </a:r>
            <a:r>
              <a:rPr lang="en-US" dirty="0">
                <a:latin typeface="Times New Roman" panose="02020603050405020304" pitchFamily="18" charset="0"/>
                <a:cs typeface="Times New Roman" panose="02020603050405020304" pitchFamily="18" charset="0"/>
              </a:rPr>
              <a:t> </a:t>
            </a:r>
            <a:r>
              <a:rPr lang="az-Latn-AZ" dirty="0" smtClean="0">
                <a:latin typeface="Times New Roman" panose="02020603050405020304" pitchFamily="18" charset="0"/>
                <a:cs typeface="Times New Roman" panose="02020603050405020304" pitchFamily="18" charset="0"/>
              </a:rPr>
              <a:t>2013</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7476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t>Beynəlxalq</a:t>
            </a:r>
            <a:r>
              <a:rPr lang="en-US" dirty="0"/>
              <a:t> </a:t>
            </a:r>
            <a:r>
              <a:rPr lang="en-US" dirty="0" err="1"/>
              <a:t>Heyvan</a:t>
            </a:r>
            <a:r>
              <a:rPr lang="en-US" dirty="0"/>
              <a:t> </a:t>
            </a:r>
            <a:r>
              <a:rPr lang="en-US" dirty="0" err="1"/>
              <a:t>Müdafiəçiləri</a:t>
            </a:r>
            <a:r>
              <a:rPr lang="en-US" dirty="0"/>
              <a:t> </a:t>
            </a:r>
            <a:r>
              <a:rPr lang="en-US" dirty="0" err="1"/>
              <a:t>Birləşmiş</a:t>
            </a:r>
            <a:r>
              <a:rPr lang="en-US" dirty="0"/>
              <a:t> </a:t>
            </a:r>
            <a:r>
              <a:rPr lang="en-US" dirty="0" err="1"/>
              <a:t>Kralliğa</a:t>
            </a:r>
            <a:r>
              <a:rPr lang="en-US" dirty="0"/>
              <a:t> </a:t>
            </a:r>
            <a:r>
              <a:rPr lang="az-Latn-AZ" dirty="0"/>
              <a:t>q</a:t>
            </a:r>
            <a:r>
              <a:rPr lang="en-US" dirty="0" err="1"/>
              <a:t>arş</a:t>
            </a:r>
            <a:r>
              <a:rPr lang="az-Latn-AZ" dirty="0"/>
              <a:t>ı,</a:t>
            </a:r>
            <a:r>
              <a:rPr lang="en-US" dirty="0"/>
              <a:t> </a:t>
            </a:r>
            <a:r>
              <a:rPr lang="az-Latn-AZ" dirty="0"/>
              <a:t>2013</a:t>
            </a:r>
            <a:endParaRPr lang="ru-RU" dirty="0"/>
          </a:p>
        </p:txBody>
      </p:sp>
      <p:sp>
        <p:nvSpPr>
          <p:cNvPr id="3" name="Объект 2"/>
          <p:cNvSpPr>
            <a:spLocks noGrp="1"/>
          </p:cNvSpPr>
          <p:nvPr>
            <p:ph idx="1"/>
          </p:nvPr>
        </p:nvSpPr>
        <p:spPr/>
        <p:txBody>
          <a:bodyPr>
            <a:normAutofit lnSpcReduction="10000"/>
          </a:bodyPr>
          <a:lstStyle/>
          <a:p>
            <a:endParaRPr lang="az-Latn-AZ" dirty="0"/>
          </a:p>
          <a:p>
            <a:r>
              <a:rPr lang="en-US" dirty="0" err="1"/>
              <a:t>Qanunverici</a:t>
            </a:r>
            <a:r>
              <a:rPr lang="en-US" dirty="0"/>
              <a:t> </a:t>
            </a:r>
            <a:r>
              <a:rPr lang="en-US" dirty="0" err="1"/>
              <a:t>və</a:t>
            </a:r>
            <a:r>
              <a:rPr lang="en-US" dirty="0"/>
              <a:t> </a:t>
            </a:r>
            <a:r>
              <a:rPr lang="en-US" dirty="0" err="1"/>
              <a:t>məhkəmə</a:t>
            </a:r>
            <a:r>
              <a:rPr lang="en-US" dirty="0"/>
              <a:t> </a:t>
            </a:r>
            <a:r>
              <a:rPr lang="en-US" dirty="0" err="1"/>
              <a:t>orqanları</a:t>
            </a:r>
            <a:r>
              <a:rPr lang="en-US" dirty="0"/>
              <a:t> </a:t>
            </a:r>
            <a:r>
              <a:rPr lang="en-US" dirty="0" err="1"/>
              <a:t>daima</a:t>
            </a:r>
            <a:r>
              <a:rPr lang="en-US" dirty="0"/>
              <a:t> </a:t>
            </a:r>
            <a:r>
              <a:rPr lang="en-US" dirty="0" err="1"/>
              <a:t>öz</a:t>
            </a:r>
            <a:r>
              <a:rPr lang="en-US" dirty="0"/>
              <a:t> </a:t>
            </a:r>
            <a:r>
              <a:rPr lang="en-US" dirty="0" err="1"/>
              <a:t>ölkələri</a:t>
            </a:r>
            <a:r>
              <a:rPr lang="en-US" dirty="0"/>
              <a:t> </a:t>
            </a:r>
            <a:r>
              <a:rPr lang="en-US" dirty="0" err="1"/>
              <a:t>və</a:t>
            </a:r>
            <a:r>
              <a:rPr lang="en-US" dirty="0"/>
              <a:t> </a:t>
            </a:r>
            <a:r>
              <a:rPr lang="en-US" dirty="0" err="1"/>
              <a:t>cəmiyyətləri</a:t>
            </a:r>
            <a:r>
              <a:rPr lang="en-US" dirty="0"/>
              <a:t> </a:t>
            </a:r>
            <a:r>
              <a:rPr lang="en-US" dirty="0" err="1"/>
              <a:t>ilə</a:t>
            </a:r>
            <a:r>
              <a:rPr lang="en-US" dirty="0"/>
              <a:t> </a:t>
            </a:r>
            <a:r>
              <a:rPr lang="en-US" dirty="0" err="1"/>
              <a:t>ünsiyyətdə</a:t>
            </a:r>
            <a:r>
              <a:rPr lang="en-US" dirty="0"/>
              <a:t> olduğundan </a:t>
            </a:r>
            <a:r>
              <a:rPr lang="en-US" dirty="0" err="1"/>
              <a:t>onların</a:t>
            </a:r>
            <a:r>
              <a:rPr lang="en-US" dirty="0"/>
              <a:t> </a:t>
            </a:r>
            <a:r>
              <a:rPr lang="en-US" dirty="0" err="1"/>
              <a:t>ehtiyaclarına</a:t>
            </a:r>
            <a:r>
              <a:rPr lang="en-US" dirty="0"/>
              <a:t> </a:t>
            </a:r>
            <a:r>
              <a:rPr lang="en-US" dirty="0" err="1"/>
              <a:t>daha</a:t>
            </a:r>
            <a:r>
              <a:rPr lang="en-US" dirty="0"/>
              <a:t> </a:t>
            </a:r>
            <a:r>
              <a:rPr lang="en-US" dirty="0" err="1"/>
              <a:t>yaxşı</a:t>
            </a:r>
            <a:r>
              <a:rPr lang="en-US" dirty="0"/>
              <a:t> </a:t>
            </a:r>
            <a:r>
              <a:rPr lang="en-US" dirty="0" err="1"/>
              <a:t>bələd</a:t>
            </a:r>
            <a:r>
              <a:rPr lang="en-US" dirty="0"/>
              <a:t> </a:t>
            </a:r>
            <a:r>
              <a:rPr lang="en-US" dirty="0" err="1"/>
              <a:t>olurlar</a:t>
            </a:r>
            <a:r>
              <a:rPr lang="en-US" dirty="0"/>
              <a:t> </a:t>
            </a:r>
            <a:r>
              <a:rPr lang="en-US" dirty="0" err="1"/>
              <a:t>və</a:t>
            </a:r>
            <a:r>
              <a:rPr lang="en-US" dirty="0"/>
              <a:t> </a:t>
            </a:r>
            <a:r>
              <a:rPr lang="en-US" dirty="0" err="1"/>
              <a:t>buna</a:t>
            </a:r>
            <a:r>
              <a:rPr lang="en-US" dirty="0"/>
              <a:t> </a:t>
            </a:r>
            <a:r>
              <a:rPr lang="en-US" dirty="0" err="1"/>
              <a:t>görə</a:t>
            </a:r>
            <a:r>
              <a:rPr lang="en-US" dirty="0"/>
              <a:t> </a:t>
            </a:r>
            <a:r>
              <a:rPr lang="en-US" dirty="0" err="1"/>
              <a:t>də</a:t>
            </a:r>
            <a:r>
              <a:rPr lang="en-US" dirty="0"/>
              <a:t>, </a:t>
            </a:r>
            <a:r>
              <a:rPr lang="en-US" dirty="0" err="1"/>
              <a:t>öz</a:t>
            </a:r>
            <a:r>
              <a:rPr lang="en-US" dirty="0"/>
              <a:t> </a:t>
            </a:r>
            <a:r>
              <a:rPr lang="en-US" dirty="0" err="1"/>
              <a:t>Dövlətlərində</a:t>
            </a:r>
            <a:r>
              <a:rPr lang="en-US" dirty="0"/>
              <a:t> </a:t>
            </a:r>
            <a:r>
              <a:rPr lang="en-US" dirty="0" err="1"/>
              <a:t>demokratik</a:t>
            </a:r>
            <a:r>
              <a:rPr lang="en-US" dirty="0"/>
              <a:t> </a:t>
            </a:r>
            <a:r>
              <a:rPr lang="en-US" dirty="0" err="1"/>
              <a:t>nizamı</a:t>
            </a:r>
            <a:r>
              <a:rPr lang="en-US" dirty="0"/>
              <a:t> </a:t>
            </a:r>
            <a:r>
              <a:rPr lang="en-US" dirty="0" err="1"/>
              <a:t>qorumaqla</a:t>
            </a:r>
            <a:r>
              <a:rPr lang="en-US" dirty="0"/>
              <a:t> </a:t>
            </a:r>
            <a:r>
              <a:rPr lang="en-US" dirty="0" err="1"/>
              <a:t>bağlı</a:t>
            </a:r>
            <a:r>
              <a:rPr lang="en-US" dirty="0"/>
              <a:t> </a:t>
            </a:r>
            <a:r>
              <a:rPr lang="en-US" dirty="0" err="1"/>
              <a:t>meydana</a:t>
            </a:r>
            <a:r>
              <a:rPr lang="en-US" dirty="0"/>
              <a:t> </a:t>
            </a:r>
            <a:r>
              <a:rPr lang="en-US" dirty="0" err="1"/>
              <a:t>gələn</a:t>
            </a:r>
            <a:r>
              <a:rPr lang="en-US" dirty="0"/>
              <a:t> </a:t>
            </a:r>
            <a:r>
              <a:rPr lang="en-US" dirty="0" err="1"/>
              <a:t>çətinlikləri</a:t>
            </a:r>
            <a:r>
              <a:rPr lang="en-US" dirty="0"/>
              <a:t> qiymətləndirmək üçün </a:t>
            </a:r>
            <a:r>
              <a:rPr lang="en-US" dirty="0" err="1"/>
              <a:t>ən</a:t>
            </a:r>
            <a:r>
              <a:rPr lang="en-US" dirty="0"/>
              <a:t> </a:t>
            </a:r>
            <a:r>
              <a:rPr lang="en-US" dirty="0" err="1"/>
              <a:t>yaxşı</a:t>
            </a:r>
            <a:r>
              <a:rPr lang="en-US" dirty="0"/>
              <a:t> </a:t>
            </a:r>
            <a:r>
              <a:rPr lang="en-US" dirty="0" err="1"/>
              <a:t>mövqedə</a:t>
            </a:r>
            <a:r>
              <a:rPr lang="en-US" dirty="0"/>
              <a:t> </a:t>
            </a:r>
            <a:r>
              <a:rPr lang="en-US" dirty="0" err="1"/>
              <a:t>olurlar</a:t>
            </a:r>
            <a:r>
              <a:rPr lang="en-US" dirty="0"/>
              <a:t> (</a:t>
            </a:r>
            <a:r>
              <a:rPr lang="en-US" dirty="0" err="1"/>
              <a:t>Jdanovka</a:t>
            </a:r>
            <a:r>
              <a:rPr lang="en-US" dirty="0"/>
              <a:t> </a:t>
            </a:r>
            <a:r>
              <a:rPr lang="en-US" dirty="0" err="1"/>
              <a:t>Latviyaya</a:t>
            </a:r>
            <a:r>
              <a:rPr lang="en-US" dirty="0"/>
              <a:t> </a:t>
            </a:r>
            <a:r>
              <a:rPr lang="en-US" dirty="0" err="1"/>
              <a:t>qarşı</a:t>
            </a:r>
            <a:r>
              <a:rPr lang="en-US" dirty="0"/>
              <a:t> (</a:t>
            </a:r>
            <a:r>
              <a:rPr lang="en-US" i="1" dirty="0" err="1"/>
              <a:t>Ždanoka</a:t>
            </a:r>
            <a:r>
              <a:rPr lang="en-US" i="1" dirty="0"/>
              <a:t> v. Latvia </a:t>
            </a:r>
            <a:r>
              <a:rPr lang="en-US" dirty="0"/>
              <a:t>[GC]), </a:t>
            </a:r>
            <a:r>
              <a:rPr lang="en-US" dirty="0" err="1"/>
              <a:t>yuxarıda</a:t>
            </a:r>
            <a:r>
              <a:rPr lang="en-US" dirty="0"/>
              <a:t> </a:t>
            </a:r>
            <a:r>
              <a:rPr lang="en-US" dirty="0" err="1"/>
              <a:t>sitat</a:t>
            </a:r>
            <a:r>
              <a:rPr lang="en-US" dirty="0"/>
              <a:t> </a:t>
            </a:r>
            <a:r>
              <a:rPr lang="en-US" dirty="0" err="1"/>
              <a:t>gətirilib</a:t>
            </a:r>
            <a:r>
              <a:rPr lang="en-US" dirty="0"/>
              <a:t>, 134-cü </a:t>
            </a:r>
            <a:r>
              <a:rPr lang="en-US" dirty="0" err="1"/>
              <a:t>bənd</a:t>
            </a:r>
            <a:r>
              <a:rPr lang="en-US" dirty="0"/>
              <a:t>). Buna </a:t>
            </a:r>
            <a:r>
              <a:rPr lang="en-US" dirty="0" err="1"/>
              <a:t>görə</a:t>
            </a:r>
            <a:r>
              <a:rPr lang="en-US" dirty="0"/>
              <a:t> </a:t>
            </a:r>
            <a:r>
              <a:rPr lang="en-US" dirty="0" err="1"/>
              <a:t>də</a:t>
            </a:r>
            <a:r>
              <a:rPr lang="en-US" dirty="0"/>
              <a:t> </a:t>
            </a:r>
            <a:r>
              <a:rPr lang="en-US" dirty="0" err="1"/>
              <a:t>Dövlətə</a:t>
            </a:r>
            <a:r>
              <a:rPr lang="en-US" dirty="0"/>
              <a:t> </a:t>
            </a:r>
            <a:r>
              <a:rPr lang="en-US" dirty="0" err="1"/>
              <a:t>bu</a:t>
            </a:r>
            <a:r>
              <a:rPr lang="en-US" dirty="0"/>
              <a:t> </a:t>
            </a:r>
            <a:r>
              <a:rPr lang="en-US" dirty="0" err="1"/>
              <a:t>hər</a:t>
            </a:r>
            <a:r>
              <a:rPr lang="az-Latn-AZ" dirty="0"/>
              <a:t> </a:t>
            </a:r>
            <a:r>
              <a:rPr lang="en-US" dirty="0" err="1"/>
              <a:t>bir</a:t>
            </a:r>
            <a:r>
              <a:rPr lang="en-US" dirty="0"/>
              <a:t> </a:t>
            </a:r>
            <a:r>
              <a:rPr lang="en-US" dirty="0" err="1"/>
              <a:t>ölkəyə</a:t>
            </a:r>
            <a:r>
              <a:rPr lang="en-US" dirty="0"/>
              <a:t> </a:t>
            </a:r>
            <a:r>
              <a:rPr lang="en-US" dirty="0" err="1"/>
              <a:t>görə</a:t>
            </a:r>
            <a:r>
              <a:rPr lang="en-US" dirty="0"/>
              <a:t> </a:t>
            </a:r>
            <a:r>
              <a:rPr lang="en-US" dirty="0" err="1"/>
              <a:t>dəyişən</a:t>
            </a:r>
            <a:r>
              <a:rPr lang="en-US" dirty="0"/>
              <a:t> </a:t>
            </a:r>
            <a:r>
              <a:rPr lang="en-US" dirty="0" err="1"/>
              <a:t>və</a:t>
            </a:r>
            <a:r>
              <a:rPr lang="en-US" dirty="0"/>
              <a:t> </a:t>
            </a:r>
            <a:r>
              <a:rPr lang="en-US" dirty="0" err="1"/>
              <a:t>mürəkkəb</a:t>
            </a:r>
            <a:r>
              <a:rPr lang="en-US" dirty="0"/>
              <a:t> qiymətləndirməni </a:t>
            </a:r>
            <a:r>
              <a:rPr lang="en-US" dirty="0" err="1"/>
              <a:t>apara</a:t>
            </a:r>
            <a:r>
              <a:rPr lang="en-US" dirty="0"/>
              <a:t> </a:t>
            </a:r>
            <a:r>
              <a:rPr lang="en-US" dirty="0" err="1"/>
              <a:t>bilmək</a:t>
            </a:r>
            <a:r>
              <a:rPr lang="en-US" dirty="0"/>
              <a:t> üçün </a:t>
            </a:r>
            <a:r>
              <a:rPr lang="en-US" dirty="0" err="1"/>
              <a:t>müəyyən</a:t>
            </a:r>
            <a:r>
              <a:rPr lang="en-US" dirty="0"/>
              <a:t> </a:t>
            </a:r>
            <a:r>
              <a:rPr lang="en-US" dirty="0" err="1"/>
              <a:t>səlahiyyət</a:t>
            </a:r>
            <a:r>
              <a:rPr lang="en-US" dirty="0"/>
              <a:t> </a:t>
            </a:r>
            <a:r>
              <a:rPr lang="en-US" dirty="0" err="1"/>
              <a:t>sərbəstliyi</a:t>
            </a:r>
            <a:r>
              <a:rPr lang="en-US" dirty="0"/>
              <a:t> verilməlidir </a:t>
            </a:r>
            <a:r>
              <a:rPr lang="en-US" dirty="0" err="1"/>
              <a:t>ki</a:t>
            </a:r>
            <a:r>
              <a:rPr lang="en-US" dirty="0"/>
              <a:t>, </a:t>
            </a:r>
            <a:r>
              <a:rPr lang="en-US" dirty="0" err="1"/>
              <a:t>hazırkı</a:t>
            </a:r>
            <a:r>
              <a:rPr lang="en-US" dirty="0"/>
              <a:t> </a:t>
            </a:r>
            <a:r>
              <a:rPr lang="en-US" dirty="0" err="1"/>
              <a:t>işdə</a:t>
            </a:r>
            <a:r>
              <a:rPr lang="en-US" dirty="0"/>
              <a:t> </a:t>
            </a:r>
            <a:r>
              <a:rPr lang="en-US" dirty="0" err="1"/>
              <a:t>qanunvericilik</a:t>
            </a:r>
            <a:r>
              <a:rPr lang="en-US" dirty="0"/>
              <a:t> </a:t>
            </a:r>
            <a:r>
              <a:rPr lang="en-US" dirty="0" err="1"/>
              <a:t>seçimi</a:t>
            </a:r>
            <a:r>
              <a:rPr lang="en-US" dirty="0"/>
              <a:t> </a:t>
            </a:r>
            <a:r>
              <a:rPr lang="en-US" dirty="0" err="1"/>
              <a:t>ilə</a:t>
            </a:r>
            <a:r>
              <a:rPr lang="en-US" dirty="0"/>
              <a:t> </a:t>
            </a:r>
            <a:r>
              <a:rPr lang="en-US" dirty="0" err="1"/>
              <a:t>bağlı</a:t>
            </a:r>
            <a:r>
              <a:rPr lang="en-US" dirty="0"/>
              <a:t> </a:t>
            </a:r>
            <a:r>
              <a:rPr lang="en-US" dirty="0" err="1"/>
              <a:t>mülahizə</a:t>
            </a:r>
            <a:r>
              <a:rPr lang="en-US" dirty="0"/>
              <a:t> </a:t>
            </a:r>
            <a:r>
              <a:rPr lang="en-US" dirty="0" err="1"/>
              <a:t>sərbəstliyi</a:t>
            </a:r>
            <a:r>
              <a:rPr lang="en-US" dirty="0"/>
              <a:t> </a:t>
            </a:r>
            <a:r>
              <a:rPr lang="en-US" dirty="0" err="1"/>
              <a:t>məhz</a:t>
            </a:r>
            <a:r>
              <a:rPr lang="en-US" dirty="0"/>
              <a:t> </a:t>
            </a:r>
            <a:r>
              <a:rPr lang="en-US" dirty="0" err="1"/>
              <a:t>diqqət</a:t>
            </a:r>
            <a:r>
              <a:rPr lang="en-US" dirty="0"/>
              <a:t> </a:t>
            </a:r>
            <a:r>
              <a:rPr lang="en-US" dirty="0" err="1"/>
              <a:t>mərkəzində</a:t>
            </a:r>
            <a:r>
              <a:rPr lang="en-US" dirty="0"/>
              <a:t> </a:t>
            </a:r>
            <a:r>
              <a:rPr lang="en-US" dirty="0" err="1"/>
              <a:t>dayanan</a:t>
            </a:r>
            <a:r>
              <a:rPr lang="en-US" dirty="0"/>
              <a:t> </a:t>
            </a:r>
            <a:r>
              <a:rPr lang="en-US" dirty="0" err="1"/>
              <a:t>məsələdir</a:t>
            </a:r>
            <a:r>
              <a:rPr lang="en-US" dirty="0"/>
              <a:t>.</a:t>
            </a:r>
            <a:endParaRPr lang="ru-RU" dirty="0"/>
          </a:p>
        </p:txBody>
      </p:sp>
    </p:spTree>
    <p:extLst>
      <p:ext uri="{BB962C8B-B14F-4D97-AF65-F5344CB8AC3E}">
        <p14:creationId xmlns:p14="http://schemas.microsoft.com/office/powerpoint/2010/main" val="4255121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err="1">
                <a:latin typeface="Times New Roman" panose="02020603050405020304" pitchFamily="18" charset="0"/>
                <a:cs typeface="Times New Roman" panose="02020603050405020304" pitchFamily="18" charset="0"/>
              </a:rPr>
              <a:t>Beynəlxalq</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Heyvan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Müdafiəçiləri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Birləşmiş</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Kralliğa</a:t>
            </a:r>
            <a:r>
              <a:rPr lang="en-US" b="1" dirty="0">
                <a:latin typeface="Times New Roman" panose="02020603050405020304" pitchFamily="18" charset="0"/>
                <a:cs typeface="Times New Roman" panose="02020603050405020304" pitchFamily="18" charset="0"/>
              </a:rPr>
              <a:t> </a:t>
            </a:r>
            <a:r>
              <a:rPr lang="az-Latn-AZ" b="1" dirty="0">
                <a:latin typeface="Times New Roman" panose="02020603050405020304" pitchFamily="18" charset="0"/>
                <a:cs typeface="Times New Roman" panose="02020603050405020304" pitchFamily="18" charset="0"/>
              </a:rPr>
              <a:t>q</a:t>
            </a:r>
            <a:r>
              <a:rPr lang="en-US" b="1" dirty="0" err="1">
                <a:latin typeface="Times New Roman" panose="02020603050405020304" pitchFamily="18" charset="0"/>
                <a:cs typeface="Times New Roman" panose="02020603050405020304" pitchFamily="18" charset="0"/>
              </a:rPr>
              <a:t>arş</a:t>
            </a:r>
            <a:r>
              <a:rPr lang="az-Latn-AZ" b="1" dirty="0" smtClean="0">
                <a:latin typeface="Times New Roman" panose="02020603050405020304" pitchFamily="18" charset="0"/>
                <a:cs typeface="Times New Roman" panose="02020603050405020304" pitchFamily="18" charset="0"/>
              </a:rPr>
              <a:t>ı</a:t>
            </a:r>
            <a:r>
              <a:rPr lang="az-Latn-AZ" b="1" dirty="0">
                <a:latin typeface="Times New Roman" panose="02020603050405020304" pitchFamily="18" charset="0"/>
                <a:cs typeface="Times New Roman" panose="02020603050405020304" pitchFamily="18" charset="0"/>
              </a:rPr>
              <a:t> </a:t>
            </a:r>
            <a:r>
              <a:rPr lang="az-Latn-AZ" b="1" dirty="0" smtClean="0">
                <a:latin typeface="Times New Roman" panose="02020603050405020304" pitchFamily="18" charset="0"/>
                <a:cs typeface="Times New Roman" panose="02020603050405020304" pitchFamily="18" charset="0"/>
              </a:rPr>
              <a:t>işində pozitiv müdaxilənin əsaslandırılması</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70000" lnSpcReduction="20000"/>
          </a:bodyPr>
          <a:lstStyle/>
          <a:p>
            <a:pPr algn="just"/>
            <a:r>
              <a:rPr lang="en-US" dirty="0">
                <a:latin typeface="Times New Roman" panose="02020603050405020304" pitchFamily="18" charset="0"/>
                <a:cs typeface="Times New Roman" panose="02020603050405020304" pitchFamily="18" charset="0"/>
              </a:rPr>
              <a:t>111. </a:t>
            </a:r>
            <a:r>
              <a:rPr lang="en-US" dirty="0" err="1">
                <a:latin typeface="Times New Roman" panose="02020603050405020304" pitchFamily="18" charset="0"/>
                <a:cs typeface="Times New Roman" panose="02020603050405020304" pitchFamily="18" charset="0"/>
              </a:rPr>
              <a:t>Bundan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əlavə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Məhkəmə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qeyd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Hökumət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tərəfindən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təklif</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edilən</a:t>
            </a:r>
            <a:r>
              <a:rPr lang="en-US" dirty="0">
                <a:latin typeface="Times New Roman" panose="02020603050405020304" pitchFamily="18" charset="0"/>
                <a:cs typeface="Times New Roman" panose="02020603050405020304" pitchFamily="18" charset="0"/>
              </a:rPr>
              <a:t> əsaslandırmaya </a:t>
            </a:r>
            <a:r>
              <a:rPr lang="en-US" dirty="0" err="1">
                <a:latin typeface="Times New Roman" panose="02020603050405020304" pitchFamily="18" charset="0"/>
                <a:cs typeface="Times New Roman" panose="02020603050405020304" pitchFamily="18" charset="0"/>
              </a:rPr>
              <a:t>seçki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prosesini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demokratik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asayişin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hissəsi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qismində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qorumaq</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daxil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edilmişdi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onlar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Bouman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Birləşmiş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Krallığa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qarşı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işinə</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Bowman v. the United Kingdom </a:t>
            </a:r>
            <a:r>
              <a:rPr lang="en-US" dirty="0">
                <a:latin typeface="Times New Roman" panose="02020603050405020304" pitchFamily="18" charset="0"/>
                <a:cs typeface="Times New Roman" panose="02020603050405020304" pitchFamily="18" charset="0"/>
              </a:rPr>
              <a:t>(19 February 1998, § 41, </a:t>
            </a:r>
            <a:r>
              <a:rPr lang="en-US" i="1" dirty="0">
                <a:latin typeface="Times New Roman" panose="02020603050405020304" pitchFamily="18" charset="0"/>
                <a:cs typeface="Times New Roman" panose="02020603050405020304" pitchFamily="18" charset="0"/>
              </a:rPr>
              <a:t>Reports </a:t>
            </a:r>
            <a:r>
              <a:rPr lang="en-US" dirty="0">
                <a:latin typeface="Times New Roman" panose="02020603050405020304" pitchFamily="18" charset="0"/>
                <a:cs typeface="Times New Roman" panose="02020603050405020304" pitchFamily="18" charset="0"/>
              </a:rPr>
              <a:t>1998-I) </a:t>
            </a:r>
            <a:r>
              <a:rPr lang="en-US" dirty="0" err="1">
                <a:latin typeface="Times New Roman" panose="02020603050405020304" pitchFamily="18" charset="0"/>
                <a:cs typeface="Times New Roman" panose="02020603050405020304" pitchFamily="18" charset="0"/>
              </a:rPr>
              <a:t>istinad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etmişdilər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orada</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Məhkəmə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qəbul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etmişdi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azad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seçkilərin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keçirilməsi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hüququ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ilə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bağlı</a:t>
            </a:r>
            <a:r>
              <a:rPr lang="en-US" dirty="0">
                <a:latin typeface="Times New Roman" panose="02020603050405020304" pitchFamily="18" charset="0"/>
                <a:cs typeface="Times New Roman" panose="02020603050405020304" pitchFamily="18" charset="0"/>
              </a:rPr>
              <a:t> risk </a:t>
            </a:r>
            <a:r>
              <a:rPr lang="en-US" dirty="0" err="1">
                <a:latin typeface="Times New Roman" panose="02020603050405020304" pitchFamily="18" charset="0"/>
                <a:cs typeface="Times New Roman" panose="02020603050405020304" pitchFamily="18" charset="0"/>
              </a:rPr>
              <a:t>nəzərə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alındıqda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ictimai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debatlar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üzərində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tənzimləyici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nəzarətin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olması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zəruridir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Ərizəçi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həmin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işin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hazırkı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işə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aidiyyatı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olduğunu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mübahisələndirmişdir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belə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həmin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işdə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yalnız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seçkidən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əvvəl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seçkilər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zamanı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tətbiq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edilən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qadağadan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söhbət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gedirdi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Seçki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dövründə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plüralist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ictimai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debatlar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seçkilər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demokratik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prosesə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qarşı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risklər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daha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ciddi</a:t>
            </a:r>
            <a:r>
              <a:rPr lang="en-US" dirty="0">
                <a:latin typeface="Times New Roman" panose="02020603050405020304" pitchFamily="18" charset="0"/>
                <a:cs typeface="Times New Roman" panose="02020603050405020304" pitchFamily="18" charset="0"/>
              </a:rPr>
              <a:t> olduğundan </a:t>
            </a:r>
            <a:r>
              <a:rPr lang="en-US" i="1" dirty="0">
                <a:latin typeface="Times New Roman" panose="02020603050405020304" pitchFamily="18" charset="0"/>
                <a:cs typeface="Times New Roman" panose="02020603050405020304" pitchFamily="18" charset="0"/>
              </a:rPr>
              <a:t>Bowman </a:t>
            </a:r>
            <a:r>
              <a:rPr lang="en-US" dirty="0">
                <a:latin typeface="Times New Roman" panose="02020603050405020304" pitchFamily="18" charset="0"/>
                <a:cs typeface="Times New Roman" panose="02020603050405020304" pitchFamily="18" charset="0"/>
              </a:rPr>
              <a:t>qərarı </a:t>
            </a:r>
            <a:r>
              <a:rPr lang="en-US" dirty="0" err="1">
                <a:latin typeface="Times New Roman" panose="02020603050405020304" pitchFamily="18" charset="0"/>
                <a:cs typeface="Times New Roman" panose="02020603050405020304" pitchFamily="18" charset="0"/>
              </a:rPr>
              <a:t>təklif</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etmir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həmin</a:t>
            </a:r>
            <a:r>
              <a:rPr lang="en-US" dirty="0">
                <a:latin typeface="Times New Roman" panose="02020603050405020304" pitchFamily="18" charset="0"/>
                <a:cs typeface="Times New Roman" panose="02020603050405020304" pitchFamily="18" charset="0"/>
              </a:rPr>
              <a:t> risk </a:t>
            </a:r>
            <a:r>
              <a:rPr lang="en-US" dirty="0" err="1">
                <a:latin typeface="Times New Roman" panose="02020603050405020304" pitchFamily="18" charset="0"/>
                <a:cs typeface="Times New Roman" panose="02020603050405020304" pitchFamily="18" charset="0"/>
              </a:rPr>
              <a:t>yalnız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seçki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dövrünə</a:t>
            </a:r>
            <a:r>
              <a:rPr lang="en-US" dirty="0">
                <a:latin typeface="Times New Roman" panose="02020603050405020304" pitchFamily="18" charset="0"/>
                <a:cs typeface="Times New Roman" panose="02020603050405020304" pitchFamily="18" charset="0"/>
              </a:rPr>
              <a:t> aid </a:t>
            </a:r>
            <a:r>
              <a:rPr lang="en-US" dirty="0" err="1">
                <a:latin typeface="Times New Roman" panose="02020603050405020304" pitchFamily="18" charset="0"/>
                <a:cs typeface="Times New Roman" panose="02020603050405020304" pitchFamily="18" charset="0"/>
              </a:rPr>
              <a:t>edilsin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Belə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demokratik</a:t>
            </a:r>
            <a:r>
              <a:rPr lang="en-US" dirty="0">
                <a:latin typeface="Times New Roman" panose="02020603050405020304" pitchFamily="18" charset="0"/>
                <a:cs typeface="Times New Roman" panose="02020603050405020304" pitchFamily="18" charset="0"/>
              </a:rPr>
              <a:t> proses </a:t>
            </a:r>
            <a:r>
              <a:rPr lang="en-US" dirty="0" err="1">
                <a:latin typeface="Times New Roman" panose="02020603050405020304" pitchFamily="18" charset="0"/>
                <a:cs typeface="Times New Roman" panose="02020603050405020304" pitchFamily="18" charset="0"/>
              </a:rPr>
              <a:t>daim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davam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edən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prosesdir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onun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mövcud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olması</a:t>
            </a:r>
            <a:r>
              <a:rPr lang="en-US" dirty="0">
                <a:latin typeface="Times New Roman" panose="02020603050405020304" pitchFamily="18" charset="0"/>
                <a:cs typeface="Times New Roman" panose="02020603050405020304" pitchFamily="18" charset="0"/>
              </a:rPr>
              <a:t> üçün </a:t>
            </a:r>
            <a:r>
              <a:rPr lang="en-US" dirty="0" err="1">
                <a:latin typeface="Times New Roman" panose="02020603050405020304" pitchFamily="18" charset="0"/>
                <a:cs typeface="Times New Roman" panose="02020603050405020304" pitchFamily="18" charset="0"/>
              </a:rPr>
              <a:t>davamlı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olaraq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sərbəst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plüralist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ictimai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müzakirələrin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keçirilməsi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tələb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olunur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Əlbəttə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Centro Europa 7 S.R.L. </a:t>
            </a:r>
            <a:r>
              <a:rPr lang="en-US" i="1" dirty="0" err="1">
                <a:latin typeface="Times New Roman" panose="02020603050405020304" pitchFamily="18" charset="0"/>
                <a:cs typeface="Times New Roman" panose="02020603050405020304" pitchFamily="18" charset="0"/>
              </a:rPr>
              <a:t>və</a:t>
            </a:r>
            <a:r>
              <a:rPr lang="en-US" i="1" dirty="0">
                <a:latin typeface="Times New Roman" panose="02020603050405020304" pitchFamily="18" charset="0"/>
                <a:cs typeface="Times New Roman" panose="02020603050405020304" pitchFamily="18" charset="0"/>
              </a:rPr>
              <a:t> Di Stefano </a:t>
            </a:r>
            <a:r>
              <a:rPr lang="en-US" i="1" dirty="0" err="1">
                <a:latin typeface="Times New Roman" panose="02020603050405020304" pitchFamily="18" charset="0"/>
                <a:cs typeface="Times New Roman" panose="02020603050405020304" pitchFamily="18" charset="0"/>
              </a:rPr>
              <a:t>İtaliyaya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qarşı</a:t>
            </a:r>
            <a:r>
              <a:rPr lang="en-US" i="1" dirty="0">
                <a:latin typeface="Times New Roman" panose="02020603050405020304" pitchFamily="18" charset="0"/>
                <a:cs typeface="Times New Roman" panose="02020603050405020304" pitchFamily="18" charset="0"/>
              </a:rPr>
              <a:t> (Centro Europa 7 S.R.L. and Di Stefano v. Italy (</a:t>
            </a:r>
            <a:r>
              <a:rPr lang="en-US" i="1" dirty="0" err="1">
                <a:latin typeface="Times New Roman" panose="02020603050405020304" pitchFamily="18" charset="0"/>
                <a:cs typeface="Times New Roman" panose="02020603050405020304" pitchFamily="18" charset="0"/>
              </a:rPr>
              <a:t>yuxarıda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sitat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gətirilib</a:t>
            </a:r>
            <a:r>
              <a:rPr lang="en-US" dirty="0">
                <a:latin typeface="Times New Roman" panose="02020603050405020304" pitchFamily="18" charset="0"/>
                <a:cs typeface="Times New Roman" panose="02020603050405020304" pitchFamily="18" charset="0"/>
              </a:rPr>
              <a:t>, 134-cü </a:t>
            </a:r>
            <a:r>
              <a:rPr lang="en-US" dirty="0" err="1">
                <a:latin typeface="Times New Roman" panose="02020603050405020304" pitchFamily="18" charset="0"/>
                <a:cs typeface="Times New Roman" panose="02020603050405020304" pitchFamily="18" charset="0"/>
              </a:rPr>
              <a:t>bənd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işində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Məhkəmə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bildirməmişdi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a:t>
            </a:r>
            <a:r>
              <a:rPr lang="en-US" dirty="0">
                <a:latin typeface="Times New Roman" panose="02020603050405020304" pitchFamily="18" charset="0"/>
                <a:cs typeface="Times New Roman" panose="02020603050405020304" pitchFamily="18" charset="0"/>
              </a:rPr>
              <a:t>, audio-</a:t>
            </a:r>
            <a:r>
              <a:rPr lang="en-US" dirty="0" err="1">
                <a:latin typeface="Times New Roman" panose="02020603050405020304" pitchFamily="18" charset="0"/>
                <a:cs typeface="Times New Roman" panose="02020603050405020304" pitchFamily="18" charset="0"/>
              </a:rPr>
              <a:t>vizual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sektorda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effektiv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plüralizmi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təmin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etmək</a:t>
            </a:r>
            <a:r>
              <a:rPr lang="en-US" dirty="0">
                <a:latin typeface="Times New Roman" panose="02020603050405020304" pitchFamily="18" charset="0"/>
                <a:cs typeface="Times New Roman" panose="02020603050405020304" pitchFamily="18" charset="0"/>
              </a:rPr>
              <a:t> üçün </a:t>
            </a:r>
            <a:r>
              <a:rPr lang="en-US" dirty="0" err="1">
                <a:latin typeface="Times New Roman" panose="02020603050405020304" pitchFamily="18" charset="0"/>
                <a:cs typeface="Times New Roman" panose="02020603050405020304" pitchFamily="18" charset="0"/>
              </a:rPr>
              <a:t>müdaxilə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etməklə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bağlı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pozitiv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öhdəliyin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tanınması</a:t>
            </a:r>
            <a:r>
              <a:rPr lang="en-US" dirty="0">
                <a:latin typeface="Times New Roman" panose="02020603050405020304" pitchFamily="18" charset="0"/>
                <a:cs typeface="Times New Roman" panose="02020603050405020304" pitchFamily="18" charset="0"/>
              </a:rPr>
              <a:t> hansısa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dövrlə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məhdudlaşmalıdır</a:t>
            </a:r>
            <a:r>
              <a:rPr lang="en-US" dirty="0">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Buna </a:t>
            </a:r>
            <a:r>
              <a:rPr lang="en-US" dirty="0" err="1">
                <a:latin typeface="Times New Roman" panose="02020603050405020304" pitchFamily="18" charset="0"/>
                <a:cs typeface="Times New Roman" panose="02020603050405020304" pitchFamily="18" charset="0"/>
              </a:rPr>
              <a:t>müvafiq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olaraq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xatırlatmaq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yerinə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düşər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Avropa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ölkələrinin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zəngin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tarixi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mədəni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siyasi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fərqləri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vardır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görə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hər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Dövlət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özü</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özünün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demokratik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baxışını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müəyyən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etməlidir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Hörst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Birləşmiş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Krallığa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qarşı</a:t>
            </a:r>
            <a:r>
              <a:rPr lang="en-US"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Hirst</a:t>
            </a:r>
            <a:r>
              <a:rPr lang="en-US" i="1" dirty="0">
                <a:latin typeface="Times New Roman" panose="02020603050405020304" pitchFamily="18" charset="0"/>
                <a:cs typeface="Times New Roman" panose="02020603050405020304" pitchFamily="18" charset="0"/>
              </a:rPr>
              <a:t> v. the United Kingdom (no. 2) </a:t>
            </a:r>
            <a:r>
              <a:rPr lang="en-US" dirty="0">
                <a:latin typeface="Times New Roman" panose="02020603050405020304" pitchFamily="18" charset="0"/>
                <a:cs typeface="Times New Roman" panose="02020603050405020304" pitchFamily="18" charset="0"/>
              </a:rPr>
              <a:t>[GC]), 61-ci </a:t>
            </a:r>
            <a:r>
              <a:rPr lang="en-US" dirty="0" err="1">
                <a:latin typeface="Times New Roman" panose="02020603050405020304" pitchFamily="18" charset="0"/>
                <a:cs typeface="Times New Roman" panose="02020603050405020304" pitchFamily="18" charset="0"/>
              </a:rPr>
              <a:t>bənd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Skoppola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İtaliyaya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qarşı</a:t>
            </a:r>
            <a:r>
              <a:rPr lang="en-US"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Scoppola</a:t>
            </a:r>
            <a:r>
              <a:rPr lang="en-US" i="1" dirty="0">
                <a:latin typeface="Times New Roman" panose="02020603050405020304" pitchFamily="18" charset="0"/>
                <a:cs typeface="Times New Roman" panose="02020603050405020304" pitchFamily="18" charset="0"/>
              </a:rPr>
              <a:t> v. Italy (no. 3) </a:t>
            </a:r>
            <a:r>
              <a:rPr lang="en-US" dirty="0">
                <a:latin typeface="Times New Roman" panose="02020603050405020304" pitchFamily="18" charset="0"/>
                <a:cs typeface="Times New Roman" panose="02020603050405020304" pitchFamily="18" charset="0"/>
              </a:rPr>
              <a:t>[GC]), 83-cü </a:t>
            </a:r>
            <a:r>
              <a:rPr lang="en-US" dirty="0" err="1">
                <a:latin typeface="Times New Roman" panose="02020603050405020304" pitchFamily="18" charset="0"/>
                <a:cs typeface="Times New Roman" panose="02020603050405020304" pitchFamily="18" charset="0"/>
              </a:rPr>
              <a:t>bənd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hər</a:t>
            </a:r>
            <a:r>
              <a:rPr lang="en-US"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7957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b="1" dirty="0" smtClean="0">
                <a:latin typeface="Times New Roman" panose="02020603050405020304" pitchFamily="18" charset="0"/>
                <a:cs typeface="Times New Roman" panose="02020603050405020304" pitchFamily="18" charset="0"/>
              </a:rPr>
              <a:t>Davamı...</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123. </a:t>
            </a:r>
            <a:r>
              <a:rPr lang="en-US" dirty="0" err="1">
                <a:latin typeface="Times New Roman" panose="02020603050405020304" pitchFamily="18" charset="0"/>
                <a:cs typeface="Times New Roman" panose="02020603050405020304" pitchFamily="18" charset="0"/>
              </a:rPr>
              <a:t>Bundan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əlavə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Məhkəmə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vurğulamaq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istəyir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Müqavilə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üzvü</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Avropa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Dövlətləri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arasında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yayım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mediasında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ödənişli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siyasi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reklamların</a:t>
            </a:r>
            <a:r>
              <a:rPr lang="en-US" dirty="0">
                <a:latin typeface="Times New Roman" panose="02020603050405020304" pitchFamily="18" charset="0"/>
                <a:cs typeface="Times New Roman" panose="02020603050405020304" pitchFamily="18" charset="0"/>
              </a:rPr>
              <a:t> tənzimlənməsi </a:t>
            </a:r>
            <a:r>
              <a:rPr lang="en-US" dirty="0" err="1">
                <a:latin typeface="Times New Roman" panose="02020603050405020304" pitchFamily="18" charset="0"/>
                <a:cs typeface="Times New Roman" panose="02020603050405020304" pitchFamily="18" charset="0"/>
              </a:rPr>
              <a:t>üsulu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haqqında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ümumi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razılıq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mövcud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deyildir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yuxarıda</a:t>
            </a:r>
            <a:r>
              <a:rPr lang="en-US" dirty="0">
                <a:latin typeface="Times New Roman" panose="02020603050405020304" pitchFamily="18" charset="0"/>
                <a:cs typeface="Times New Roman" panose="02020603050405020304" pitchFamily="18" charset="0"/>
              </a:rPr>
              <a:t> 65-72-ci </a:t>
            </a:r>
            <a:r>
              <a:rPr lang="en-US" dirty="0" err="1">
                <a:latin typeface="Times New Roman" panose="02020603050405020304" pitchFamily="18" charset="0"/>
                <a:cs typeface="Times New Roman" panose="02020603050405020304" pitchFamily="18" charset="0"/>
              </a:rPr>
              <a:t>bəndlər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tərəflər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bunu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qəbul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ediblər</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xatırladır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Müqavilə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Tərəfləri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arasında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müvafiq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razılığın</a:t>
            </a:r>
            <a:r>
              <a:rPr lang="en-US" dirty="0">
                <a:latin typeface="Times New Roman" panose="02020603050405020304" pitchFamily="18" charset="0"/>
                <a:cs typeface="Times New Roman" panose="02020603050405020304" pitchFamily="18" charset="0"/>
              </a:rPr>
              <a:t> olmaması </a:t>
            </a:r>
            <a:r>
              <a:rPr lang="en-US" dirty="0" err="1">
                <a:latin typeface="Times New Roman" panose="02020603050405020304" pitchFamily="18" charset="0"/>
                <a:cs typeface="Times New Roman" panose="02020603050405020304" pitchFamily="18" charset="0"/>
              </a:rPr>
              <a:t>ictimai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maraq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doğuran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məsələlərlə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bağlı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ifadə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azadlığına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adətən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tətbiq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edilən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məhdudiyyətlərlə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müqayisədə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daha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geniş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mülahizə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sərbəstliyi</a:t>
            </a:r>
            <a:r>
              <a:rPr lang="en-US" dirty="0">
                <a:latin typeface="Times New Roman" panose="02020603050405020304" pitchFamily="18" charset="0"/>
                <a:cs typeface="Times New Roman" panose="02020603050405020304" pitchFamily="18" charset="0"/>
              </a:rPr>
              <a:t> verilməsinin </a:t>
            </a:r>
            <a:r>
              <a:rPr lang="en-US" dirty="0" err="1">
                <a:latin typeface="Times New Roman" panose="02020603050405020304" pitchFamily="18" charset="0"/>
                <a:cs typeface="Times New Roman" panose="02020603050405020304" pitchFamily="18" charset="0"/>
              </a:rPr>
              <a:t>xeyrinə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danışa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bilər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Hörst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Birləşmiş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Krallığa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qarşı</a:t>
            </a:r>
            <a:r>
              <a:rPr lang="en-US"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Hirst</a:t>
            </a:r>
            <a:r>
              <a:rPr lang="en-US" i="1" dirty="0">
                <a:latin typeface="Times New Roman" panose="02020603050405020304" pitchFamily="18" charset="0"/>
                <a:cs typeface="Times New Roman" panose="02020603050405020304" pitchFamily="18" charset="0"/>
              </a:rPr>
              <a:t> v. the United Kingdom (no. 2) </a:t>
            </a:r>
            <a:r>
              <a:rPr lang="en-US" dirty="0">
                <a:latin typeface="Times New Roman" panose="02020603050405020304" pitchFamily="18" charset="0"/>
                <a:cs typeface="Times New Roman" panose="02020603050405020304" pitchFamily="18" charset="0"/>
              </a:rPr>
              <a:t>[GC], § 81)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TV Vest</a:t>
            </a:r>
            <a:r>
              <a:rPr lang="en-US" dirty="0">
                <a:latin typeface="Times New Roman" panose="02020603050405020304" pitchFamily="18" charset="0"/>
                <a:cs typeface="Times New Roman" panose="02020603050405020304" pitchFamily="18" charset="0"/>
              </a:rPr>
              <a:t>, § 67, </a:t>
            </a:r>
            <a:r>
              <a:rPr lang="en-US" dirty="0" err="1">
                <a:latin typeface="Times New Roman" panose="02020603050405020304" pitchFamily="18" charset="0"/>
                <a:cs typeface="Times New Roman" panose="02020603050405020304" pitchFamily="18" charset="0"/>
              </a:rPr>
              <a:t>hər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ikisi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yuxarıda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sitat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gətirilib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həmçinin</a:t>
            </a:r>
            <a:r>
              <a:rPr lang="en-US"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Société</a:t>
            </a:r>
            <a:r>
              <a:rPr lang="en-US" i="1" dirty="0">
                <a:latin typeface="Times New Roman" panose="02020603050405020304" pitchFamily="18" charset="0"/>
                <a:cs typeface="Times New Roman" panose="02020603050405020304" pitchFamily="18" charset="0"/>
              </a:rPr>
              <a:t> de conception de </a:t>
            </a:r>
            <a:r>
              <a:rPr lang="en-US" i="1" dirty="0" err="1">
                <a:latin typeface="Times New Roman" panose="02020603050405020304" pitchFamily="18" charset="0"/>
                <a:cs typeface="Times New Roman" panose="02020603050405020304" pitchFamily="18" charset="0"/>
              </a:rPr>
              <a:t>presse</a:t>
            </a:r>
            <a:r>
              <a:rPr lang="en-US" i="1" dirty="0">
                <a:latin typeface="Times New Roman" panose="02020603050405020304" pitchFamily="18" charset="0"/>
                <a:cs typeface="Times New Roman" panose="02020603050405020304" pitchFamily="18" charset="0"/>
              </a:rPr>
              <a:t> et </a:t>
            </a:r>
            <a:r>
              <a:rPr lang="en-US" i="1" dirty="0" err="1">
                <a:latin typeface="Times New Roman" panose="02020603050405020304" pitchFamily="18" charset="0"/>
                <a:cs typeface="Times New Roman" panose="02020603050405020304" pitchFamily="18" charset="0"/>
              </a:rPr>
              <a:t>d’édition</a:t>
            </a:r>
            <a:r>
              <a:rPr lang="en-US" i="1" dirty="0">
                <a:latin typeface="Times New Roman" panose="02020603050405020304" pitchFamily="18" charset="0"/>
                <a:cs typeface="Times New Roman" panose="02020603050405020304" pitchFamily="18" charset="0"/>
              </a:rPr>
              <a:t> and </a:t>
            </a:r>
            <a:r>
              <a:rPr lang="en-US" i="1" dirty="0" err="1">
                <a:latin typeface="Times New Roman" panose="02020603050405020304" pitchFamily="18" charset="0"/>
                <a:cs typeface="Times New Roman" panose="02020603050405020304" pitchFamily="18" charset="0"/>
              </a:rPr>
              <a:t>Ponson</a:t>
            </a:r>
            <a:r>
              <a:rPr lang="en-US" i="1" dirty="0">
                <a:latin typeface="Times New Roman" panose="02020603050405020304" pitchFamily="18" charset="0"/>
                <a:cs typeface="Times New Roman" panose="02020603050405020304" pitchFamily="18" charset="0"/>
              </a:rPr>
              <a:t> v. France</a:t>
            </a:r>
            <a:r>
              <a:rPr lang="en-US" dirty="0">
                <a:latin typeface="Times New Roman" panose="02020603050405020304" pitchFamily="18" charset="0"/>
                <a:cs typeface="Times New Roman" panose="02020603050405020304" pitchFamily="18" charset="0"/>
              </a:rPr>
              <a:t>, no. 26935/05, §§ 57 </a:t>
            </a:r>
            <a:r>
              <a:rPr lang="en-US" dirty="0" err="1">
                <a:latin typeface="Times New Roman" panose="02020603050405020304" pitchFamily="18" charset="0"/>
                <a:cs typeface="Times New Roman" panose="02020603050405020304" pitchFamily="18" charset="0"/>
              </a:rPr>
              <a:t>və</a:t>
            </a:r>
            <a:r>
              <a:rPr lang="en-US" dirty="0">
                <a:latin typeface="Times New Roman" panose="02020603050405020304" pitchFamily="18" charset="0"/>
                <a:cs typeface="Times New Roman" panose="02020603050405020304" pitchFamily="18" charset="0"/>
              </a:rPr>
              <a:t> 63, 5 mart 2009-cu </a:t>
            </a:r>
            <a:r>
              <a:rPr lang="en-US" dirty="0" err="1">
                <a:latin typeface="Times New Roman" panose="02020603050405020304" pitchFamily="18" charset="0"/>
                <a:cs typeface="Times New Roman" panose="02020603050405020304" pitchFamily="18" charset="0"/>
              </a:rPr>
              <a:t>il</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951861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TotalTime>
  <Words>1271</Words>
  <Application>Microsoft Office PowerPoint</Application>
  <PresentationFormat>Custom</PresentationFormat>
  <Paragraphs>41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Тема Office</vt:lpstr>
      <vt:lpstr>İfadə azadlığı: dövlətin pozitiv və neqativ öhdəlikləri</vt:lpstr>
      <vt:lpstr>Pozitiv öhdəliklər</vt:lpstr>
      <vt:lpstr>10-cu maddənin işığında pozitiv öhdəliklər</vt:lpstr>
      <vt:lpstr>İfadə azadlığı: dövlətin pozitiv öhdəlikləri</vt:lpstr>
      <vt:lpstr>İfadə azadlığı: dövlətin pozitiv öhdəlikləri</vt:lpstr>
      <vt:lpstr>İfadə azadlığı: Dövlətin pozitiv öhdəlikləri</vt:lpstr>
      <vt:lpstr>Beynəlxalq Heyvan Müdafiəçiləri Birləşmiş Kralliğa qarşı, 2013</vt:lpstr>
      <vt:lpstr>Beynəlxalq Heyvan Müdafiəçiləri Birləşmiş Kralliğa qarşı işində pozitiv müdaxilənin əsaslandırılması</vt:lpstr>
      <vt:lpstr>Davamı...</vt:lpstr>
      <vt:lpstr>PowerPoint Presentation</vt:lpstr>
      <vt:lpstr>Dövlətin pozitiv öhdəliyi haqda qərarlar</vt:lpstr>
      <vt:lpstr>Diqqətinizə görə təşəkkür edirik!</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İfadə azadlığı: dövlətin pozitiv və neqativ öhdəlikləri</dc:title>
  <dc:creator>Zaur</dc:creator>
  <cp:lastModifiedBy>ROVSHANOVA Vafa</cp:lastModifiedBy>
  <cp:revision>42</cp:revision>
  <dcterms:created xsi:type="dcterms:W3CDTF">2016-07-18T08:14:37Z</dcterms:created>
  <dcterms:modified xsi:type="dcterms:W3CDTF">2016-11-10T06:26:59Z</dcterms:modified>
</cp:coreProperties>
</file>