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6" r:id="rId5"/>
    <p:sldId id="263" r:id="rId6"/>
    <p:sldId id="264" r:id="rId7"/>
    <p:sldId id="265" r:id="rId8"/>
    <p:sldId id="257" r:id="rId9"/>
    <p:sldId id="259" r:id="rId10"/>
    <p:sldId id="260"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2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9A83D7F-1526-44A6-BD37-A3BEF440A116}"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4AB6F2-12C8-4FE8-A09A-24865535F1F7}" type="slidenum">
              <a:rPr lang="ru-RU" smtClean="0"/>
              <a:t>‹#›</a:t>
            </a:fld>
            <a:endParaRPr lang="ru-RU"/>
          </a:p>
        </p:txBody>
      </p:sp>
    </p:spTree>
    <p:extLst>
      <p:ext uri="{BB962C8B-B14F-4D97-AF65-F5344CB8AC3E}">
        <p14:creationId xmlns:p14="http://schemas.microsoft.com/office/powerpoint/2010/main" val="94466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9A83D7F-1526-44A6-BD37-A3BEF440A116}"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4AB6F2-12C8-4FE8-A09A-24865535F1F7}" type="slidenum">
              <a:rPr lang="ru-RU" smtClean="0"/>
              <a:t>‹#›</a:t>
            </a:fld>
            <a:endParaRPr lang="ru-RU"/>
          </a:p>
        </p:txBody>
      </p:sp>
    </p:spTree>
    <p:extLst>
      <p:ext uri="{BB962C8B-B14F-4D97-AF65-F5344CB8AC3E}">
        <p14:creationId xmlns:p14="http://schemas.microsoft.com/office/powerpoint/2010/main" val="408062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9A83D7F-1526-44A6-BD37-A3BEF440A116}"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4AB6F2-12C8-4FE8-A09A-24865535F1F7}" type="slidenum">
              <a:rPr lang="ru-RU" smtClean="0"/>
              <a:t>‹#›</a:t>
            </a:fld>
            <a:endParaRPr lang="ru-RU"/>
          </a:p>
        </p:txBody>
      </p:sp>
    </p:spTree>
    <p:extLst>
      <p:ext uri="{BB962C8B-B14F-4D97-AF65-F5344CB8AC3E}">
        <p14:creationId xmlns:p14="http://schemas.microsoft.com/office/powerpoint/2010/main" val="266700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9A83D7F-1526-44A6-BD37-A3BEF440A116}"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4AB6F2-12C8-4FE8-A09A-24865535F1F7}" type="slidenum">
              <a:rPr lang="ru-RU" smtClean="0"/>
              <a:t>‹#›</a:t>
            </a:fld>
            <a:endParaRPr lang="ru-RU"/>
          </a:p>
        </p:txBody>
      </p:sp>
    </p:spTree>
    <p:extLst>
      <p:ext uri="{BB962C8B-B14F-4D97-AF65-F5344CB8AC3E}">
        <p14:creationId xmlns:p14="http://schemas.microsoft.com/office/powerpoint/2010/main" val="1937446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9A83D7F-1526-44A6-BD37-A3BEF440A116}" type="datetimeFigureOut">
              <a:rPr lang="ru-RU" smtClean="0"/>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4AB6F2-12C8-4FE8-A09A-24865535F1F7}" type="slidenum">
              <a:rPr lang="ru-RU" smtClean="0"/>
              <a:t>‹#›</a:t>
            </a:fld>
            <a:endParaRPr lang="ru-RU"/>
          </a:p>
        </p:txBody>
      </p:sp>
    </p:spTree>
    <p:extLst>
      <p:ext uri="{BB962C8B-B14F-4D97-AF65-F5344CB8AC3E}">
        <p14:creationId xmlns:p14="http://schemas.microsoft.com/office/powerpoint/2010/main" val="89812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9A83D7F-1526-44A6-BD37-A3BEF440A116}" type="datetimeFigureOut">
              <a:rPr lang="ru-RU" smtClean="0"/>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4AB6F2-12C8-4FE8-A09A-24865535F1F7}" type="slidenum">
              <a:rPr lang="ru-RU" smtClean="0"/>
              <a:t>‹#›</a:t>
            </a:fld>
            <a:endParaRPr lang="ru-RU"/>
          </a:p>
        </p:txBody>
      </p:sp>
    </p:spTree>
    <p:extLst>
      <p:ext uri="{BB962C8B-B14F-4D97-AF65-F5344CB8AC3E}">
        <p14:creationId xmlns:p14="http://schemas.microsoft.com/office/powerpoint/2010/main" val="178094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9A83D7F-1526-44A6-BD37-A3BEF440A116}" type="datetimeFigureOut">
              <a:rPr lang="ru-RU" smtClean="0"/>
              <a:t>10.11.2016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F4AB6F2-12C8-4FE8-A09A-24865535F1F7}" type="slidenum">
              <a:rPr lang="ru-RU" smtClean="0"/>
              <a:t>‹#›</a:t>
            </a:fld>
            <a:endParaRPr lang="ru-RU"/>
          </a:p>
        </p:txBody>
      </p:sp>
    </p:spTree>
    <p:extLst>
      <p:ext uri="{BB962C8B-B14F-4D97-AF65-F5344CB8AC3E}">
        <p14:creationId xmlns:p14="http://schemas.microsoft.com/office/powerpoint/2010/main" val="1095701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9A83D7F-1526-44A6-BD37-A3BEF440A116}" type="datetimeFigureOut">
              <a:rPr lang="ru-RU" smtClean="0"/>
              <a:t>10.11.2016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F4AB6F2-12C8-4FE8-A09A-24865535F1F7}" type="slidenum">
              <a:rPr lang="ru-RU" smtClean="0"/>
              <a:t>‹#›</a:t>
            </a:fld>
            <a:endParaRPr lang="ru-RU"/>
          </a:p>
        </p:txBody>
      </p:sp>
    </p:spTree>
    <p:extLst>
      <p:ext uri="{BB962C8B-B14F-4D97-AF65-F5344CB8AC3E}">
        <p14:creationId xmlns:p14="http://schemas.microsoft.com/office/powerpoint/2010/main" val="408558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9A83D7F-1526-44A6-BD37-A3BEF440A116}" type="datetimeFigureOut">
              <a:rPr lang="ru-RU" smtClean="0"/>
              <a:t>10.11.2016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4AB6F2-12C8-4FE8-A09A-24865535F1F7}" type="slidenum">
              <a:rPr lang="ru-RU" smtClean="0"/>
              <a:t>‹#›</a:t>
            </a:fld>
            <a:endParaRPr lang="ru-RU"/>
          </a:p>
        </p:txBody>
      </p:sp>
    </p:spTree>
    <p:extLst>
      <p:ext uri="{BB962C8B-B14F-4D97-AF65-F5344CB8AC3E}">
        <p14:creationId xmlns:p14="http://schemas.microsoft.com/office/powerpoint/2010/main" val="301355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9A83D7F-1526-44A6-BD37-A3BEF440A116}" type="datetimeFigureOut">
              <a:rPr lang="ru-RU" smtClean="0"/>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4AB6F2-12C8-4FE8-A09A-24865535F1F7}" type="slidenum">
              <a:rPr lang="ru-RU" smtClean="0"/>
              <a:t>‹#›</a:t>
            </a:fld>
            <a:endParaRPr lang="ru-RU"/>
          </a:p>
        </p:txBody>
      </p:sp>
    </p:spTree>
    <p:extLst>
      <p:ext uri="{BB962C8B-B14F-4D97-AF65-F5344CB8AC3E}">
        <p14:creationId xmlns:p14="http://schemas.microsoft.com/office/powerpoint/2010/main" val="418245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9A83D7F-1526-44A6-BD37-A3BEF440A116}" type="datetimeFigureOut">
              <a:rPr lang="ru-RU" smtClean="0"/>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4AB6F2-12C8-4FE8-A09A-24865535F1F7}" type="slidenum">
              <a:rPr lang="ru-RU" smtClean="0"/>
              <a:t>‹#›</a:t>
            </a:fld>
            <a:endParaRPr lang="ru-RU"/>
          </a:p>
        </p:txBody>
      </p:sp>
    </p:spTree>
    <p:extLst>
      <p:ext uri="{BB962C8B-B14F-4D97-AF65-F5344CB8AC3E}">
        <p14:creationId xmlns:p14="http://schemas.microsoft.com/office/powerpoint/2010/main" val="266411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83D7F-1526-44A6-BD37-A3BEF440A116}" type="datetimeFigureOut">
              <a:rPr lang="ru-RU" smtClean="0"/>
              <a:t>10.11.2016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AB6F2-12C8-4FE8-A09A-24865535F1F7}" type="slidenum">
              <a:rPr lang="ru-RU" smtClean="0"/>
              <a:t>‹#›</a:t>
            </a:fld>
            <a:endParaRPr lang="ru-RU"/>
          </a:p>
        </p:txBody>
      </p:sp>
    </p:spTree>
    <p:extLst>
      <p:ext uri="{BB962C8B-B14F-4D97-AF65-F5344CB8AC3E}">
        <p14:creationId xmlns:p14="http://schemas.microsoft.com/office/powerpoint/2010/main" val="662781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az-Latn-AZ" b="1" dirty="0"/>
              <a:t>İfadə azadlığı </a:t>
            </a:r>
            <a:r>
              <a:rPr lang="az-Latn-AZ" b="1" dirty="0" smtClean="0"/>
              <a:t>hüququna qoyulan </a:t>
            </a:r>
            <a:r>
              <a:rPr lang="az-Latn-AZ" b="1" dirty="0"/>
              <a:t>məhdudiyyətlər</a:t>
            </a:r>
            <a:endParaRPr lang="ru-RU" dirty="0"/>
          </a:p>
        </p:txBody>
      </p:sp>
      <p:sp>
        <p:nvSpPr>
          <p:cNvPr id="3" name="Подзаголовок 2"/>
          <p:cNvSpPr>
            <a:spLocks noGrp="1"/>
          </p:cNvSpPr>
          <p:nvPr>
            <p:ph type="subTitle" idx="1"/>
          </p:nvPr>
        </p:nvSpPr>
        <p:spPr/>
        <p:txBody>
          <a:bodyPr/>
          <a:lstStyle/>
          <a:p>
            <a:r>
              <a:rPr lang="az-Latn-AZ" dirty="0">
                <a:latin typeface="Times New Roman" panose="02020603050405020304" pitchFamily="18" charset="0"/>
                <a:cs typeface="Times New Roman" panose="02020603050405020304" pitchFamily="18" charset="0"/>
              </a:rPr>
              <a:t>Sima Yaqubova vəkil</a:t>
            </a:r>
          </a:p>
          <a:p>
            <a:r>
              <a:rPr lang="az-Latn-AZ" dirty="0" err="1">
                <a:latin typeface="Times New Roman" panose="02020603050405020304" pitchFamily="18" charset="0"/>
                <a:cs typeface="Times New Roman" panose="02020603050405020304" pitchFamily="18" charset="0"/>
              </a:rPr>
              <a:t>dos</a:t>
            </a:r>
            <a:r>
              <a:rPr lang="az-Latn-AZ" dirty="0">
                <a:latin typeface="Times New Roman" panose="02020603050405020304" pitchFamily="18" charset="0"/>
                <a:cs typeface="Times New Roman" panose="02020603050405020304" pitchFamily="18" charset="0"/>
              </a:rPr>
              <a:t>. Zaur Əzimov,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a:t>
            </a:r>
            <a:r>
              <a:rPr lang="az-Latn-AZ" dirty="0" smtClean="0">
                <a:latin typeface="Times New Roman" panose="02020603050405020304" pitchFamily="18" charset="0"/>
                <a:cs typeface="Times New Roman" panose="02020603050405020304" pitchFamily="18" charset="0"/>
              </a:rPr>
              <a:t>D</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2016</a:t>
            </a:r>
            <a:endParaRPr lang="az-Latn-A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559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Ədalət </a:t>
            </a:r>
            <a:r>
              <a:rPr lang="az-Latn-AZ" b="1" dirty="0"/>
              <a:t>mühakiməsinin nüfuzunu və ədalət mühakiməsinin qərəzsizliyini təmin etmək</a:t>
            </a:r>
            <a:endParaRPr lang="ru-RU" b="1" dirty="0"/>
          </a:p>
        </p:txBody>
      </p:sp>
      <p:sp>
        <p:nvSpPr>
          <p:cNvPr id="3" name="Объект 2"/>
          <p:cNvSpPr>
            <a:spLocks noGrp="1"/>
          </p:cNvSpPr>
          <p:nvPr>
            <p:ph idx="1"/>
          </p:nvPr>
        </p:nvSpPr>
        <p:spPr/>
        <p:txBody>
          <a:bodyPr/>
          <a:lstStyle/>
          <a:p>
            <a:r>
              <a:rPr lang="az-Latn-AZ" dirty="0" err="1" smtClean="0"/>
              <a:t>Sandy</a:t>
            </a:r>
            <a:r>
              <a:rPr lang="az-Latn-AZ" dirty="0" smtClean="0"/>
              <a:t> </a:t>
            </a:r>
            <a:r>
              <a:rPr lang="az-Latn-AZ" dirty="0" err="1" smtClean="0"/>
              <a:t>Times</a:t>
            </a:r>
            <a:r>
              <a:rPr lang="az-Latn-AZ" dirty="0" smtClean="0"/>
              <a:t> </a:t>
            </a:r>
            <a:r>
              <a:rPr lang="az-Latn-AZ" dirty="0" err="1" smtClean="0"/>
              <a:t>B.Britaniyaya</a:t>
            </a:r>
            <a:r>
              <a:rPr lang="az-Latn-AZ" dirty="0" smtClean="0"/>
              <a:t> qarşı, </a:t>
            </a:r>
            <a:r>
              <a:rPr lang="ru-RU" dirty="0" smtClean="0"/>
              <a:t>1979</a:t>
            </a:r>
            <a:endParaRPr lang="az-Latn-AZ" dirty="0" smtClean="0"/>
          </a:p>
          <a:p>
            <a:r>
              <a:rPr lang="az-Latn-AZ" dirty="0" smtClean="0"/>
              <a:t>De </a:t>
            </a:r>
            <a:r>
              <a:rPr lang="az-Latn-AZ" dirty="0" err="1" smtClean="0"/>
              <a:t>Haes</a:t>
            </a:r>
            <a:r>
              <a:rPr lang="az-Latn-AZ" dirty="0" smtClean="0"/>
              <a:t> və </a:t>
            </a:r>
            <a:r>
              <a:rPr lang="az-Latn-AZ" dirty="0" err="1" smtClean="0"/>
              <a:t>Qiysele</a:t>
            </a:r>
            <a:r>
              <a:rPr lang="az-Latn-AZ" dirty="0" smtClean="0"/>
              <a:t> Belçikaya qarşı, </a:t>
            </a:r>
            <a:r>
              <a:rPr lang="ru-RU" dirty="0" smtClean="0"/>
              <a:t>1997</a:t>
            </a:r>
            <a:endParaRPr lang="ru-RU" dirty="0"/>
          </a:p>
        </p:txBody>
      </p:sp>
    </p:spTree>
    <p:extLst>
      <p:ext uri="{BB962C8B-B14F-4D97-AF65-F5344CB8AC3E}">
        <p14:creationId xmlns:p14="http://schemas.microsoft.com/office/powerpoint/2010/main" val="1924904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10-cu </a:t>
            </a:r>
            <a:r>
              <a:rPr lang="en-US" b="1" dirty="0" err="1" smtClean="0"/>
              <a:t>madd</a:t>
            </a:r>
            <a:r>
              <a:rPr lang="az-Latn-AZ" b="1" dirty="0" smtClean="0"/>
              <a:t>ə üzrə məhdudiyyətlər</a:t>
            </a:r>
            <a:endParaRPr lang="ru-RU" b="1" dirty="0"/>
          </a:p>
        </p:txBody>
      </p:sp>
      <p:sp>
        <p:nvSpPr>
          <p:cNvPr id="3" name="Объект 2"/>
          <p:cNvSpPr>
            <a:spLocks noGrp="1"/>
          </p:cNvSpPr>
          <p:nvPr>
            <p:ph idx="1"/>
          </p:nvPr>
        </p:nvSpPr>
        <p:spPr/>
        <p:txBody>
          <a:bodyPr>
            <a:normAutofit/>
          </a:bodyPr>
          <a:lstStyle/>
          <a:p>
            <a:r>
              <a:rPr lang="az-Latn-AZ" b="1" dirty="0" smtClean="0"/>
              <a:t>10.2 maddə</a:t>
            </a:r>
          </a:p>
          <a:p>
            <a:r>
              <a:rPr lang="az-Latn-AZ" dirty="0"/>
              <a:t>2. </a:t>
            </a:r>
            <a:r>
              <a:rPr lang="az-Latn-AZ" dirty="0" smtClean="0"/>
              <a:t>Bu </a:t>
            </a:r>
            <a:r>
              <a:rPr lang="az-Latn-AZ" dirty="0"/>
              <a:t>hüquqların həyata keçirilməsinə milli təhlükəsizlik və ictimai asayiş maraqları naminə, iğtişaşın və cinayətin qarşısını almaq üçün, sağlamlığın və mənəviyyatın qorunması üçün və ya digər şəxslərin hüquq və azadlıqlarının müdafiəsi üçün qanunla nəzərdə tutulmuş və demokratik cəmiyyətdə zəruri </a:t>
            </a:r>
            <a:r>
              <a:rPr lang="az-Latn-AZ" dirty="0" err="1"/>
              <a:t>olanlardan</a:t>
            </a:r>
            <a:r>
              <a:rPr lang="az-Latn-AZ" dirty="0"/>
              <a:t> başqa, heç bir məhdudiyyət qoyula bilməz. Bu maddə silahlı qüvvələr, polis və ya inzibati dövlət orqanları üzvlərinin belə hüquqlarının həyata keçirilməsinə qanuni məhdudiyyətlər qoyulmasına mane olmur</a:t>
            </a:r>
            <a:r>
              <a:rPr lang="az-Latn-AZ" dirty="0" smtClean="0"/>
              <a:t>.</a:t>
            </a:r>
            <a:endParaRPr lang="ru-RU" dirty="0"/>
          </a:p>
        </p:txBody>
      </p:sp>
    </p:spTree>
    <p:extLst>
      <p:ext uri="{BB962C8B-B14F-4D97-AF65-F5344CB8AC3E}">
        <p14:creationId xmlns:p14="http://schemas.microsoft.com/office/powerpoint/2010/main" val="1194184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İfadə azadlığına müdaxilənin şərtləri</a:t>
            </a:r>
            <a:endParaRPr lang="ru-RU" b="1" dirty="0"/>
          </a:p>
        </p:txBody>
      </p:sp>
      <p:sp>
        <p:nvSpPr>
          <p:cNvPr id="3" name="Объект 2"/>
          <p:cNvSpPr>
            <a:spLocks noGrp="1"/>
          </p:cNvSpPr>
          <p:nvPr>
            <p:ph idx="1"/>
          </p:nvPr>
        </p:nvSpPr>
        <p:spPr/>
        <p:txBody>
          <a:bodyPr>
            <a:normAutofit fontScale="92500" lnSpcReduction="20000"/>
          </a:bodyPr>
          <a:lstStyle/>
          <a:p>
            <a:pPr>
              <a:buFont typeface="Wingdings" panose="05000000000000000000" pitchFamily="2" charset="2"/>
              <a:buChar char="Ø"/>
            </a:pPr>
            <a:r>
              <a:rPr lang="az-Latn-AZ" sz="3200" b="1" dirty="0" smtClean="0"/>
              <a:t>Müdaxilə qanunla nəzərdə tutulmalıdır(formallıq, şərtlər, məhdudiyyətlər və ya sanksiyalar)</a:t>
            </a:r>
            <a:endParaRPr lang="en-US" sz="3200" b="1" dirty="0" smtClean="0"/>
          </a:p>
          <a:p>
            <a:pPr marL="0" indent="0">
              <a:buNone/>
            </a:pPr>
            <a:endParaRPr lang="az-Latn-AZ" dirty="0" smtClean="0"/>
          </a:p>
          <a:p>
            <a:pPr>
              <a:buFont typeface="Wingdings" panose="05000000000000000000" pitchFamily="2" charset="2"/>
              <a:buChar char="Ø"/>
            </a:pPr>
            <a:r>
              <a:rPr lang="az-Latn-AZ" sz="3200" b="1" dirty="0" smtClean="0"/>
              <a:t>Müdaxilə aşağıdakı maraq və ya dəyərlərin ən azı birinin müdafiəsinə yönəlməlidir:</a:t>
            </a:r>
          </a:p>
          <a:p>
            <a:pPr marL="0" indent="0" algn="just">
              <a:buNone/>
            </a:pPr>
            <a:r>
              <a:rPr lang="az-Latn-AZ" i="1" dirty="0" smtClean="0"/>
              <a:t> milli təhlükəsizlik; ictimai asayiş; </a:t>
            </a:r>
            <a:r>
              <a:rPr lang="az-Latn-AZ" i="1" dirty="0"/>
              <a:t>iğtişaşın və cinayətin qarşısını </a:t>
            </a:r>
            <a:r>
              <a:rPr lang="az-Latn-AZ" i="1" dirty="0" smtClean="0"/>
              <a:t>almaq; </a:t>
            </a:r>
            <a:r>
              <a:rPr lang="az-Latn-AZ" i="1" dirty="0"/>
              <a:t>sağlamlığın və mənəviyyatın </a:t>
            </a:r>
            <a:r>
              <a:rPr lang="az-Latn-AZ" i="1" dirty="0" smtClean="0"/>
              <a:t>qorunması; </a:t>
            </a:r>
            <a:r>
              <a:rPr lang="az-Latn-AZ" i="1" dirty="0"/>
              <a:t>digər şəxslərin hüquq və azadlıqlarının </a:t>
            </a:r>
            <a:r>
              <a:rPr lang="az-Latn-AZ" i="1" dirty="0" smtClean="0"/>
              <a:t>müdafiəsi, </a:t>
            </a:r>
            <a:r>
              <a:rPr lang="az-Latn-AZ" i="1" dirty="0" err="1" smtClean="0"/>
              <a:t>konfidensial</a:t>
            </a:r>
            <a:r>
              <a:rPr lang="az-Latn-AZ" i="1" dirty="0" smtClean="0"/>
              <a:t> əldə olunmuş məlumatın yayılmasının qarşısını alma; ədalət mühakiməsinin nüfuzunu və ədalət mühakiməsinin qərəzsizliyini təmin etmək</a:t>
            </a:r>
            <a:endParaRPr lang="en-US" i="1" dirty="0" smtClean="0"/>
          </a:p>
          <a:p>
            <a:pPr marL="0" indent="0" algn="just">
              <a:buNone/>
            </a:pPr>
            <a:endParaRPr lang="az-Latn-AZ" i="1" dirty="0" smtClean="0"/>
          </a:p>
          <a:p>
            <a:pPr>
              <a:buFont typeface="Wingdings" panose="05000000000000000000" pitchFamily="2" charset="2"/>
              <a:buChar char="Ø"/>
            </a:pPr>
            <a:r>
              <a:rPr lang="az-Latn-AZ" sz="3200" b="1" dirty="0" smtClean="0"/>
              <a:t>Müdaxilə demokratik cəmiyyətdə zəruri olmalıdır.</a:t>
            </a:r>
          </a:p>
        </p:txBody>
      </p:sp>
    </p:spTree>
    <p:extLst>
      <p:ext uri="{BB962C8B-B14F-4D97-AF65-F5344CB8AC3E}">
        <p14:creationId xmlns:p14="http://schemas.microsoft.com/office/powerpoint/2010/main" val="1007230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z-Latn-AZ" sz="4000" b="1" dirty="0"/>
              <a:t>Müdaxilə qanunla nəzərdə </a:t>
            </a:r>
            <a:r>
              <a:rPr lang="az-Latn-AZ" sz="4000" b="1" dirty="0" err="1" smtClean="0"/>
              <a:t>tutulmalıdır</a:t>
            </a:r>
            <a:endParaRPr lang="az-Latn-AZ" sz="4000" b="1"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b="1" dirty="0" smtClean="0"/>
              <a:t> </a:t>
            </a:r>
            <a:r>
              <a:rPr lang="en-US" sz="3800" dirty="0" err="1" smtClean="0"/>
              <a:t>Qanun</a:t>
            </a:r>
            <a:r>
              <a:rPr lang="en-US" sz="3800" dirty="0" smtClean="0"/>
              <a:t> </a:t>
            </a:r>
            <a:r>
              <a:rPr lang="en-US" sz="3800" dirty="0" err="1" smtClean="0"/>
              <a:t>legitim</a:t>
            </a:r>
            <a:r>
              <a:rPr lang="en-US" sz="3800" dirty="0" smtClean="0"/>
              <a:t> </a:t>
            </a:r>
            <a:r>
              <a:rPr lang="en-US" sz="3800" dirty="0" err="1" smtClean="0"/>
              <a:t>olmal</a:t>
            </a:r>
            <a:r>
              <a:rPr lang="az-Latn-AZ" sz="3800" dirty="0" smtClean="0"/>
              <a:t>ı </a:t>
            </a:r>
          </a:p>
          <a:p>
            <a:pPr marL="0" indent="0">
              <a:buNone/>
            </a:pPr>
            <a:endParaRPr lang="az-Latn-AZ" sz="3800" dirty="0"/>
          </a:p>
          <a:p>
            <a:pPr>
              <a:buFont typeface="Wingdings" panose="05000000000000000000" pitchFamily="2" charset="2"/>
              <a:buChar char="ü"/>
            </a:pPr>
            <a:r>
              <a:rPr lang="az-Latn-AZ" sz="3800" dirty="0" smtClean="0"/>
              <a:t>Qanun əlçatan olmalı</a:t>
            </a:r>
          </a:p>
          <a:p>
            <a:pPr>
              <a:buFont typeface="Wingdings" panose="05000000000000000000" pitchFamily="2" charset="2"/>
              <a:buChar char="ü"/>
            </a:pPr>
            <a:endParaRPr lang="az-Latn-AZ" sz="3800" dirty="0"/>
          </a:p>
          <a:p>
            <a:pPr>
              <a:buFont typeface="Wingdings" panose="05000000000000000000" pitchFamily="2" charset="2"/>
              <a:buChar char="ü"/>
            </a:pPr>
            <a:r>
              <a:rPr lang="az-Latn-AZ" sz="3800" dirty="0" smtClean="0"/>
              <a:t>Qanun keyfiyyətli olmalı </a:t>
            </a:r>
          </a:p>
          <a:p>
            <a:pPr>
              <a:buFont typeface="Wingdings" panose="05000000000000000000" pitchFamily="2" charset="2"/>
              <a:buChar char="ü"/>
            </a:pPr>
            <a:endParaRPr lang="ru-RU" sz="3800" b="1" dirty="0"/>
          </a:p>
        </p:txBody>
      </p:sp>
    </p:spTree>
    <p:extLst>
      <p:ext uri="{BB962C8B-B14F-4D97-AF65-F5344CB8AC3E}">
        <p14:creationId xmlns:p14="http://schemas.microsoft.com/office/powerpoint/2010/main" val="1602825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a:t>Müdaxilə qanunla nəzərdə tutulmalıdır(formallıq, şərtlər, məhdudiyyətlər və ya sanksiyalar)</a:t>
            </a:r>
            <a:br>
              <a:rPr lang="az-Latn-AZ" b="1" dirty="0"/>
            </a:br>
            <a:endParaRPr lang="ru-RU" b="1" dirty="0"/>
          </a:p>
        </p:txBody>
      </p:sp>
      <p:sp>
        <p:nvSpPr>
          <p:cNvPr id="3" name="Объект 2"/>
          <p:cNvSpPr>
            <a:spLocks noGrp="1"/>
          </p:cNvSpPr>
          <p:nvPr>
            <p:ph idx="1"/>
          </p:nvPr>
        </p:nvSpPr>
        <p:spPr/>
        <p:txBody>
          <a:bodyPr>
            <a:normAutofit fontScale="92500" lnSpcReduction="20000"/>
          </a:bodyPr>
          <a:lstStyle/>
          <a:p>
            <a:pPr>
              <a:lnSpc>
                <a:spcPct val="110000"/>
              </a:lnSpc>
              <a:buFont typeface="Wingdings" panose="05000000000000000000" pitchFamily="2" charset="2"/>
              <a:buChar char="q"/>
            </a:pPr>
            <a:r>
              <a:rPr lang="az-Latn-AZ" dirty="0"/>
              <a:t>124. Yuxarıdakıları nəzərə alaraq, Məhkəmə bu qənaətə gəlir ki, hazırkı işdə daxili məhkəmələr cinayət qanunvericiliyinin terrorizmə dair müddəalarını əsassız olaraq tətbiq ediblər. Demokratik cəmiyyətin təməli rolunu oynayan fundamental </a:t>
            </a:r>
            <a:r>
              <a:rPr lang="az-Latn-AZ" dirty="0" err="1"/>
              <a:t>azadlıqlardan</a:t>
            </a:r>
            <a:r>
              <a:rPr lang="az-Latn-AZ" dirty="0"/>
              <a:t> biri olan ifadə azadlığına bu cür əsassız müdaxilə qanunun aliliyi ilə idarə olunan dövlətdə baş verməməlidir</a:t>
            </a:r>
            <a:r>
              <a:rPr lang="az-Latn-AZ" dirty="0" smtClean="0"/>
              <a:t>. </a:t>
            </a:r>
          </a:p>
          <a:p>
            <a:pPr>
              <a:buFont typeface="Wingdings" panose="05000000000000000000" pitchFamily="2" charset="2"/>
              <a:buChar char="q"/>
            </a:pPr>
            <a:r>
              <a:rPr lang="az-Latn-AZ" dirty="0"/>
              <a:t>129. Yekun olaraq, Məhkəmə hesab edir ki, daxili məhkəmələr ictimai maraq doğuran məsələlərin müzakirəsinə məhdudiyyətlər </a:t>
            </a:r>
            <a:r>
              <a:rPr lang="az-Latn-AZ" dirty="0" err="1"/>
              <a:t>qoyulmasında</a:t>
            </a:r>
            <a:r>
              <a:rPr lang="az-Latn-AZ" dirty="0"/>
              <a:t> onlara verilən qiymətləndirmə sərbəstliyinin hüdudlarını aşıblar. Ərizəçinin məhkum edilməsi “təxirəsalınmaz ictimai tələbatdan” irəli gəlməyib və qarşıya qoyulan hər hansı qanuni məqsədlərə qətiyyən mütənasib olmayıb. Buradan belə nəticə çıxır ki, müdaxilə “demokratik cəmiyyətdə zəruri” olmayıb</a:t>
            </a:r>
            <a:r>
              <a:rPr lang="az-Latn-AZ" dirty="0" smtClean="0"/>
              <a:t>.</a:t>
            </a:r>
            <a:r>
              <a:rPr lang="az-Latn-AZ" dirty="0"/>
              <a:t> Fətullayev Azərbaycana qarşı işi.</a:t>
            </a:r>
            <a:endParaRPr lang="ru-RU" dirty="0"/>
          </a:p>
        </p:txBody>
      </p:sp>
    </p:spTree>
    <p:extLst>
      <p:ext uri="{BB962C8B-B14F-4D97-AF65-F5344CB8AC3E}">
        <p14:creationId xmlns:p14="http://schemas.microsoft.com/office/powerpoint/2010/main" val="335153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t>Qorunan maraqlar</a:t>
            </a:r>
            <a:endParaRPr lang="ru-RU" b="1" dirty="0"/>
          </a:p>
        </p:txBody>
      </p:sp>
      <p:sp>
        <p:nvSpPr>
          <p:cNvPr id="3" name="Объект 2"/>
          <p:cNvSpPr>
            <a:spLocks noGrp="1"/>
          </p:cNvSpPr>
          <p:nvPr>
            <p:ph idx="1"/>
          </p:nvPr>
        </p:nvSpPr>
        <p:spPr/>
        <p:txBody>
          <a:bodyPr/>
          <a:lstStyle/>
          <a:p>
            <a:r>
              <a:rPr lang="az-Latn-AZ" dirty="0"/>
              <a:t>milli </a:t>
            </a:r>
            <a:r>
              <a:rPr lang="az-Latn-AZ" dirty="0" smtClean="0"/>
              <a:t>təhlükəsizlik</a:t>
            </a:r>
          </a:p>
          <a:p>
            <a:r>
              <a:rPr lang="az-Latn-AZ" dirty="0" smtClean="0"/>
              <a:t>ictimai asayiş</a:t>
            </a:r>
          </a:p>
          <a:p>
            <a:r>
              <a:rPr lang="az-Latn-AZ" dirty="0" smtClean="0"/>
              <a:t>iğtişaşın </a:t>
            </a:r>
            <a:r>
              <a:rPr lang="az-Latn-AZ" dirty="0"/>
              <a:t>və cinayətin qarşısını </a:t>
            </a:r>
            <a:r>
              <a:rPr lang="az-Latn-AZ" dirty="0" smtClean="0"/>
              <a:t>almaq</a:t>
            </a:r>
          </a:p>
          <a:p>
            <a:r>
              <a:rPr lang="az-Latn-AZ" dirty="0" smtClean="0"/>
              <a:t>sağlamlığın </a:t>
            </a:r>
            <a:r>
              <a:rPr lang="az-Latn-AZ" dirty="0"/>
              <a:t>və mənəviyyatın </a:t>
            </a:r>
            <a:r>
              <a:rPr lang="az-Latn-AZ" dirty="0" smtClean="0"/>
              <a:t>qorunması</a:t>
            </a:r>
          </a:p>
          <a:p>
            <a:r>
              <a:rPr lang="az-Latn-AZ" dirty="0" smtClean="0"/>
              <a:t>digər </a:t>
            </a:r>
            <a:r>
              <a:rPr lang="az-Latn-AZ" dirty="0"/>
              <a:t>şəxslərin hüquq və azadlıqlarının </a:t>
            </a:r>
            <a:r>
              <a:rPr lang="az-Latn-AZ" dirty="0" smtClean="0"/>
              <a:t>müdafiəsi</a:t>
            </a:r>
          </a:p>
          <a:p>
            <a:r>
              <a:rPr lang="az-Latn-AZ" dirty="0" err="1" smtClean="0"/>
              <a:t>konfidensial</a:t>
            </a:r>
            <a:r>
              <a:rPr lang="az-Latn-AZ" dirty="0" smtClean="0"/>
              <a:t> </a:t>
            </a:r>
            <a:r>
              <a:rPr lang="az-Latn-AZ" dirty="0"/>
              <a:t>əldə olunmuş məlumatın yayılmasının qarşısını </a:t>
            </a:r>
            <a:r>
              <a:rPr lang="az-Latn-AZ" dirty="0" smtClean="0"/>
              <a:t>alma</a:t>
            </a:r>
          </a:p>
          <a:p>
            <a:r>
              <a:rPr lang="az-Latn-AZ" dirty="0" smtClean="0"/>
              <a:t>ədalət </a:t>
            </a:r>
            <a:r>
              <a:rPr lang="az-Latn-AZ" dirty="0"/>
              <a:t>mühakiməsinin nüfuzunu və ədalət mühakiməsinin qərəzsizliyini təmin etmək</a:t>
            </a:r>
            <a:endParaRPr lang="ru-RU" dirty="0"/>
          </a:p>
        </p:txBody>
      </p:sp>
    </p:spTree>
    <p:extLst>
      <p:ext uri="{BB962C8B-B14F-4D97-AF65-F5344CB8AC3E}">
        <p14:creationId xmlns:p14="http://schemas.microsoft.com/office/powerpoint/2010/main" val="2326363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a:t>Müdaxilə demokratik cəmiyyətdə zəruri olmalıdır.</a:t>
            </a:r>
            <a:endParaRPr lang="ru-RU" b="1" dirty="0"/>
          </a:p>
        </p:txBody>
      </p:sp>
      <p:sp>
        <p:nvSpPr>
          <p:cNvPr id="3" name="Объект 2"/>
          <p:cNvSpPr>
            <a:spLocks noGrp="1"/>
          </p:cNvSpPr>
          <p:nvPr>
            <p:ph idx="1"/>
          </p:nvPr>
        </p:nvSpPr>
        <p:spPr/>
        <p:txBody>
          <a:bodyPr/>
          <a:lstStyle/>
          <a:p>
            <a:r>
              <a:rPr lang="az-Latn-AZ" dirty="0" smtClean="0"/>
              <a:t>116. dərc </a:t>
            </a:r>
            <a:r>
              <a:rPr lang="az-Latn-AZ" dirty="0"/>
              <a:t>olunmuş material zorakılığa və ya etnik ədavətə təhrik kateqoriyasına aid edilə bilməzsə, iştirakçı dövlətlər ictimai asayişin mühafizəsinə istinad edərək cinayət hüququnun gücünü mediaya tətbiq etməklə ictimaiyyətin ümumi maraq doğuran məsələlər barədə </a:t>
            </a:r>
            <a:r>
              <a:rPr lang="az-Latn-AZ" dirty="0" err="1"/>
              <a:t>məlumatlandırılmaq</a:t>
            </a:r>
            <a:r>
              <a:rPr lang="az-Latn-AZ" dirty="0"/>
              <a:t> hüququnu məhdudlaşdıra bilməzlər (bax: </a:t>
            </a:r>
            <a:r>
              <a:rPr lang="az-Latn-AZ" i="1" dirty="0"/>
              <a:t>Sürək və Özdəmir Türkiyəyə qarşı</a:t>
            </a:r>
            <a:r>
              <a:rPr lang="az-Latn-AZ" dirty="0"/>
              <a:t> [Böyük Palatanın qərarı], ərizələr № 23927/94 və 24277/94, 63-cü bənd, 8 iyul 1999-cu il; və </a:t>
            </a:r>
            <a:r>
              <a:rPr lang="az-Latn-AZ" i="1" dirty="0" err="1"/>
              <a:t>Ərdoğdu</a:t>
            </a:r>
            <a:r>
              <a:rPr lang="az-Latn-AZ" i="1" dirty="0"/>
              <a:t> Türkiyəyə qarşı</a:t>
            </a:r>
            <a:r>
              <a:rPr lang="az-Latn-AZ" dirty="0"/>
              <a:t>, ərizə № 25723/94, 71-ci bənd, AİHM </a:t>
            </a:r>
            <a:r>
              <a:rPr lang="az-Latn-AZ" dirty="0" smtClean="0"/>
              <a:t>2000-VI(Fətullayev Azərbaycana qarşı, )</a:t>
            </a:r>
          </a:p>
        </p:txBody>
      </p:sp>
    </p:spTree>
    <p:extLst>
      <p:ext uri="{BB962C8B-B14F-4D97-AF65-F5344CB8AC3E}">
        <p14:creationId xmlns:p14="http://schemas.microsoft.com/office/powerpoint/2010/main" val="2169004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İfadə azadlığına qoyulan məhdudiyyətlər</a:t>
            </a:r>
            <a:endParaRPr lang="ru-RU" dirty="0"/>
          </a:p>
        </p:txBody>
      </p:sp>
      <p:sp>
        <p:nvSpPr>
          <p:cNvPr id="3" name="Объект 2"/>
          <p:cNvSpPr>
            <a:spLocks noGrp="1"/>
          </p:cNvSpPr>
          <p:nvPr>
            <p:ph idx="1"/>
          </p:nvPr>
        </p:nvSpPr>
        <p:spPr/>
        <p:txBody>
          <a:bodyPr>
            <a:normAutofit lnSpcReduction="10000"/>
          </a:bodyPr>
          <a:lstStyle/>
          <a:p>
            <a:pPr>
              <a:buClr>
                <a:schemeClr val="accent1">
                  <a:lumMod val="60000"/>
                  <a:lumOff val="40000"/>
                </a:schemeClr>
              </a:buClr>
              <a:buFont typeface="Wingdings" panose="05000000000000000000" pitchFamily="2" charset="2"/>
              <a:buChar char="§"/>
            </a:pPr>
            <a:r>
              <a:rPr lang="az-Latn-AZ" dirty="0"/>
              <a:t>Maddə 16 </a:t>
            </a:r>
            <a:endParaRPr lang="ru-RU" dirty="0"/>
          </a:p>
          <a:p>
            <a:pPr>
              <a:buClr>
                <a:schemeClr val="accent4">
                  <a:lumMod val="60000"/>
                  <a:lumOff val="40000"/>
                </a:schemeClr>
              </a:buClr>
              <a:buFont typeface="Wingdings" panose="05000000000000000000" pitchFamily="2" charset="2"/>
              <a:buChar char="ü"/>
            </a:pPr>
            <a:r>
              <a:rPr lang="az-Latn-AZ" b="1" dirty="0"/>
              <a:t>Əcnəbilərin siyasi fəaliyyətinin məhdudlaşdırılması</a:t>
            </a:r>
            <a:endParaRPr lang="ru-RU" dirty="0"/>
          </a:p>
          <a:p>
            <a:pPr>
              <a:buFont typeface="Wingdings" panose="05000000000000000000" pitchFamily="2" charset="2"/>
              <a:buChar char="v"/>
            </a:pPr>
            <a:r>
              <a:rPr lang="az-Latn-AZ" dirty="0"/>
              <a:t> </a:t>
            </a:r>
            <a:r>
              <a:rPr lang="az-Latn-AZ" dirty="0" smtClean="0"/>
              <a:t>10</a:t>
            </a:r>
            <a:r>
              <a:rPr lang="az-Latn-AZ" dirty="0"/>
              <a:t>, 11 və 14-cü maddələrdə heç nə Razılığa gələn Yüksək Tərəflər üçün əcnəbilərin siyasi fəaliyyətinə məhdudiyyətlər qoyulmasına maneə hesab edilə bilməz</a:t>
            </a:r>
            <a:r>
              <a:rPr lang="az-Latn-AZ" dirty="0" smtClean="0"/>
              <a:t>.</a:t>
            </a:r>
          </a:p>
          <a:p>
            <a:pPr>
              <a:buFont typeface="Wingdings" panose="05000000000000000000" pitchFamily="2" charset="2"/>
              <a:buChar char="Ø"/>
            </a:pPr>
            <a:r>
              <a:rPr lang="en-US" dirty="0"/>
              <a:t>122. </a:t>
            </a:r>
            <a:r>
              <a:rPr lang="en-US" dirty="0" err="1"/>
              <a:t>Konvensiya</a:t>
            </a:r>
            <a:r>
              <a:rPr lang="en-US" dirty="0"/>
              <a:t> </a:t>
            </a:r>
            <a:r>
              <a:rPr lang="en-US" dirty="0" err="1"/>
              <a:t>ilə</a:t>
            </a:r>
            <a:r>
              <a:rPr lang="en-US" dirty="0"/>
              <a:t> </a:t>
            </a:r>
            <a:r>
              <a:rPr lang="en-US" dirty="0" err="1"/>
              <a:t>qorunan</a:t>
            </a:r>
            <a:r>
              <a:rPr lang="en-US" dirty="0"/>
              <a:t> </a:t>
            </a:r>
            <a:r>
              <a:rPr lang="en-US" dirty="0" err="1"/>
              <a:t>hüquqlara</a:t>
            </a:r>
            <a:r>
              <a:rPr lang="en-US" dirty="0"/>
              <a:t> </a:t>
            </a:r>
            <a:r>
              <a:rPr lang="en-US" dirty="0" err="1"/>
              <a:t>müdaxilə</a:t>
            </a:r>
            <a:r>
              <a:rPr lang="en-US" dirty="0"/>
              <a:t> edilməsinə </a:t>
            </a:r>
            <a:r>
              <a:rPr lang="en-US" dirty="0" err="1"/>
              <a:t>icazə</a:t>
            </a:r>
            <a:r>
              <a:rPr lang="en-US" dirty="0"/>
              <a:t> </a:t>
            </a:r>
            <a:r>
              <a:rPr lang="en-US" dirty="0" err="1"/>
              <a:t>verən</a:t>
            </a:r>
            <a:r>
              <a:rPr lang="en-US" dirty="0"/>
              <a:t> </a:t>
            </a:r>
            <a:r>
              <a:rPr lang="en-US" dirty="0" err="1"/>
              <a:t>normaların</a:t>
            </a:r>
            <a:r>
              <a:rPr lang="en-US" dirty="0"/>
              <a:t> </a:t>
            </a:r>
            <a:r>
              <a:rPr lang="en-US" dirty="0" err="1"/>
              <a:t>məhdud</a:t>
            </a:r>
            <a:r>
              <a:rPr lang="en-US" dirty="0"/>
              <a:t> </a:t>
            </a:r>
            <a:r>
              <a:rPr lang="en-US" dirty="0" err="1"/>
              <a:t>qaydada</a:t>
            </a:r>
            <a:r>
              <a:rPr lang="en-US" dirty="0"/>
              <a:t> </a:t>
            </a:r>
            <a:r>
              <a:rPr lang="en-US" dirty="0" err="1"/>
              <a:t>tətbiqini</a:t>
            </a:r>
            <a:r>
              <a:rPr lang="en-US" dirty="0"/>
              <a:t> </a:t>
            </a:r>
            <a:r>
              <a:rPr lang="en-US" dirty="0" err="1"/>
              <a:t>nəzərə</a:t>
            </a:r>
            <a:r>
              <a:rPr lang="en-US" dirty="0"/>
              <a:t> </a:t>
            </a:r>
            <a:r>
              <a:rPr lang="en-US" dirty="0" err="1"/>
              <a:t>alaraq</a:t>
            </a:r>
            <a:r>
              <a:rPr lang="en-US" dirty="0"/>
              <a:t> </a:t>
            </a:r>
            <a:r>
              <a:rPr lang="en-US" dirty="0" err="1"/>
              <a:t>Məhkəmə</a:t>
            </a:r>
            <a:r>
              <a:rPr lang="en-US" dirty="0"/>
              <a:t> </a:t>
            </a:r>
            <a:r>
              <a:rPr lang="en-US" dirty="0" err="1"/>
              <a:t>hesab</a:t>
            </a:r>
            <a:r>
              <a:rPr lang="en-US" dirty="0"/>
              <a:t> </a:t>
            </a:r>
            <a:r>
              <a:rPr lang="en-US" dirty="0" err="1"/>
              <a:t>edir</a:t>
            </a:r>
            <a:r>
              <a:rPr lang="en-US" dirty="0"/>
              <a:t> </a:t>
            </a:r>
            <a:r>
              <a:rPr lang="en-US" dirty="0" err="1"/>
              <a:t>ki</a:t>
            </a:r>
            <a:r>
              <a:rPr lang="en-US" dirty="0"/>
              <a:t>, 16-cı </a:t>
            </a:r>
            <a:r>
              <a:rPr lang="en-US" dirty="0" err="1"/>
              <a:t>maddənin</a:t>
            </a:r>
            <a:r>
              <a:rPr lang="en-US" dirty="0"/>
              <a:t> </a:t>
            </a:r>
            <a:r>
              <a:rPr lang="en-US" dirty="0" err="1"/>
              <a:t>tətbiqinə</a:t>
            </a:r>
            <a:r>
              <a:rPr lang="en-US" dirty="0"/>
              <a:t> </a:t>
            </a:r>
            <a:r>
              <a:rPr lang="en-US" dirty="0" err="1"/>
              <a:t>yalnız</a:t>
            </a:r>
            <a:r>
              <a:rPr lang="en-US" dirty="0"/>
              <a:t> </a:t>
            </a:r>
            <a:r>
              <a:rPr lang="en-US" dirty="0" err="1"/>
              <a:t>siyasi</a:t>
            </a:r>
            <a:r>
              <a:rPr lang="en-US" dirty="0"/>
              <a:t> </a:t>
            </a:r>
            <a:r>
              <a:rPr lang="en-US" dirty="0" err="1"/>
              <a:t>proseslərə</a:t>
            </a:r>
            <a:r>
              <a:rPr lang="en-US" dirty="0"/>
              <a:t> </a:t>
            </a:r>
            <a:r>
              <a:rPr lang="en-US" dirty="0" err="1"/>
              <a:t>birbaşa</a:t>
            </a:r>
            <a:r>
              <a:rPr lang="en-US" dirty="0"/>
              <a:t> </a:t>
            </a:r>
            <a:r>
              <a:rPr lang="en-US" dirty="0" err="1"/>
              <a:t>təsir</a:t>
            </a:r>
            <a:r>
              <a:rPr lang="en-US" dirty="0"/>
              <a:t> </a:t>
            </a:r>
            <a:r>
              <a:rPr lang="en-US" dirty="0" err="1"/>
              <a:t>edən</a:t>
            </a:r>
            <a:r>
              <a:rPr lang="en-US" dirty="0"/>
              <a:t> “</a:t>
            </a:r>
            <a:r>
              <a:rPr lang="en-US" dirty="0" err="1"/>
              <a:t>faəliyyətlərin</a:t>
            </a:r>
            <a:r>
              <a:rPr lang="en-US" dirty="0"/>
              <a:t>” məhdudlaşdırılması üçün </a:t>
            </a:r>
            <a:r>
              <a:rPr lang="en-US" dirty="0" err="1"/>
              <a:t>yol</a:t>
            </a:r>
            <a:r>
              <a:rPr lang="en-US" dirty="0"/>
              <a:t> </a:t>
            </a:r>
            <a:r>
              <a:rPr lang="en-US" dirty="0" err="1"/>
              <a:t>verilir</a:t>
            </a:r>
            <a:r>
              <a:rPr lang="en-US" dirty="0"/>
              <a:t>. </a:t>
            </a:r>
            <a:r>
              <a:rPr lang="az-Latn-AZ" dirty="0" err="1" smtClean="0"/>
              <a:t>Perinçekin</a:t>
            </a:r>
            <a:r>
              <a:rPr lang="az-Latn-AZ" dirty="0" smtClean="0"/>
              <a:t> </a:t>
            </a:r>
            <a:r>
              <a:rPr lang="az-Latn-AZ" dirty="0"/>
              <a:t>işində bu əsasla məhkəmə işi 16-cı maddənin işığında </a:t>
            </a:r>
            <a:r>
              <a:rPr lang="az-Latn-AZ" dirty="0" err="1"/>
              <a:t>qiymətləndirmədi</a:t>
            </a:r>
            <a:r>
              <a:rPr lang="az-Latn-AZ" dirty="0"/>
              <a:t>.</a:t>
            </a:r>
            <a:endParaRPr lang="ru-RU" dirty="0"/>
          </a:p>
          <a:p>
            <a:endParaRPr lang="ru-RU" dirty="0"/>
          </a:p>
        </p:txBody>
      </p:sp>
    </p:spTree>
    <p:extLst>
      <p:ext uri="{BB962C8B-B14F-4D97-AF65-F5344CB8AC3E}">
        <p14:creationId xmlns:p14="http://schemas.microsoft.com/office/powerpoint/2010/main" val="2581932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err="1" smtClean="0"/>
              <a:t>Perinçek</a:t>
            </a:r>
            <a:r>
              <a:rPr lang="az-Latn-AZ" b="1" dirty="0" smtClean="0"/>
              <a:t> İsveçrəyə qarşı işi</a:t>
            </a:r>
            <a:endParaRPr lang="ru-RU" b="1" dirty="0"/>
          </a:p>
        </p:txBody>
      </p:sp>
      <p:sp>
        <p:nvSpPr>
          <p:cNvPr id="3" name="Объект 2"/>
          <p:cNvSpPr>
            <a:spLocks noGrp="1"/>
          </p:cNvSpPr>
          <p:nvPr>
            <p:ph idx="1"/>
          </p:nvPr>
        </p:nvSpPr>
        <p:spPr/>
        <p:txBody>
          <a:bodyPr>
            <a:normAutofit fontScale="77500" lnSpcReduction="20000"/>
          </a:bodyPr>
          <a:lstStyle/>
          <a:p>
            <a:pPr>
              <a:buFont typeface="Wingdings" panose="05000000000000000000" pitchFamily="2" charset="2"/>
              <a:buChar char="ü"/>
            </a:pPr>
            <a:r>
              <a:rPr lang="en-US" dirty="0"/>
              <a:t>151. </a:t>
            </a:r>
            <a:r>
              <a:rPr lang="en-US" dirty="0" err="1"/>
              <a:t>Nəzərə</a:t>
            </a:r>
            <a:r>
              <a:rPr lang="en-US" dirty="0"/>
              <a:t> </a:t>
            </a:r>
            <a:r>
              <a:rPr lang="en-US" dirty="0" err="1"/>
              <a:t>alsaq</a:t>
            </a:r>
            <a:r>
              <a:rPr lang="en-US" dirty="0"/>
              <a:t> </a:t>
            </a:r>
            <a:r>
              <a:rPr lang="en-US" dirty="0" err="1"/>
              <a:t>ki</a:t>
            </a:r>
            <a:r>
              <a:rPr lang="en-US" dirty="0"/>
              <a:t>, </a:t>
            </a:r>
            <a:r>
              <a:rPr lang="en-US" dirty="0" err="1"/>
              <a:t>sözügedən</a:t>
            </a:r>
            <a:r>
              <a:rPr lang="en-US" dirty="0"/>
              <a:t> </a:t>
            </a:r>
            <a:r>
              <a:rPr lang="en-US" dirty="0" err="1"/>
              <a:t>ifadələrin</a:t>
            </a:r>
            <a:r>
              <a:rPr lang="en-US" dirty="0"/>
              <a:t> </a:t>
            </a:r>
            <a:r>
              <a:rPr lang="en-US" dirty="0" err="1"/>
              <a:t>hansı</a:t>
            </a:r>
            <a:r>
              <a:rPr lang="en-US" dirty="0"/>
              <a:t> </a:t>
            </a:r>
            <a:r>
              <a:rPr lang="en-US" dirty="0" err="1"/>
              <a:t>kontekstdə</a:t>
            </a:r>
            <a:r>
              <a:rPr lang="en-US" dirty="0"/>
              <a:t> </a:t>
            </a:r>
            <a:r>
              <a:rPr lang="en-US" dirty="0" err="1"/>
              <a:t>işlənməsi</a:t>
            </a:r>
            <a:r>
              <a:rPr lang="en-US" dirty="0"/>
              <a:t> </a:t>
            </a:r>
            <a:r>
              <a:rPr lang="en-US" dirty="0" err="1"/>
              <a:t>fərdi</a:t>
            </a:r>
            <a:r>
              <a:rPr lang="en-US" dirty="0"/>
              <a:t> </a:t>
            </a:r>
            <a:r>
              <a:rPr lang="en-US" dirty="0" err="1"/>
              <a:t>insan</a:t>
            </a:r>
            <a:r>
              <a:rPr lang="en-US" dirty="0"/>
              <a:t> </a:t>
            </a:r>
            <a:r>
              <a:rPr lang="en-US" dirty="0" err="1"/>
              <a:t>hüquqlarının</a:t>
            </a:r>
            <a:r>
              <a:rPr lang="en-US" dirty="0"/>
              <a:t> </a:t>
            </a:r>
            <a:r>
              <a:rPr lang="en-US" dirty="0" err="1"/>
              <a:t>səmərəli</a:t>
            </a:r>
            <a:r>
              <a:rPr lang="en-US" dirty="0"/>
              <a:t> </a:t>
            </a:r>
            <a:r>
              <a:rPr lang="en-US" dirty="0" err="1"/>
              <a:t>müdafiəsi</a:t>
            </a:r>
            <a:r>
              <a:rPr lang="en-US" dirty="0"/>
              <a:t> üçün </a:t>
            </a:r>
            <a:r>
              <a:rPr lang="en-US" dirty="0" err="1"/>
              <a:t>müqavilə</a:t>
            </a:r>
            <a:r>
              <a:rPr lang="en-US" dirty="0"/>
              <a:t> </a:t>
            </a:r>
            <a:r>
              <a:rPr lang="en-US" dirty="0" err="1"/>
              <a:t>rolunu</a:t>
            </a:r>
            <a:r>
              <a:rPr lang="en-US" dirty="0"/>
              <a:t> </a:t>
            </a:r>
            <a:r>
              <a:rPr lang="en-US" dirty="0" err="1"/>
              <a:t>oynayır</a:t>
            </a:r>
            <a:r>
              <a:rPr lang="en-US" dirty="0"/>
              <a:t> (</a:t>
            </a:r>
            <a:r>
              <a:rPr lang="en-US" dirty="0" err="1"/>
              <a:t>bax</a:t>
            </a:r>
            <a:r>
              <a:rPr lang="en-US" dirty="0"/>
              <a:t>, </a:t>
            </a:r>
            <a:r>
              <a:rPr lang="en-US" i="1" dirty="0" err="1"/>
              <a:t>Saadi</a:t>
            </a:r>
            <a:r>
              <a:rPr lang="en-US" i="1" dirty="0"/>
              <a:t> </a:t>
            </a:r>
            <a:r>
              <a:rPr lang="en-US" i="1" dirty="0" err="1"/>
              <a:t>Birləşmiş</a:t>
            </a:r>
            <a:r>
              <a:rPr lang="en-US" i="1" dirty="0"/>
              <a:t> </a:t>
            </a:r>
            <a:r>
              <a:rPr lang="en-US" i="1" dirty="0" err="1"/>
              <a:t>Krallığa</a:t>
            </a:r>
            <a:r>
              <a:rPr lang="en-US" i="1" dirty="0"/>
              <a:t> </a:t>
            </a:r>
            <a:r>
              <a:rPr lang="en-US" i="1" dirty="0" err="1"/>
              <a:t>qarşı</a:t>
            </a:r>
            <a:r>
              <a:rPr lang="en-US" i="1" dirty="0"/>
              <a:t> </a:t>
            </a:r>
            <a:r>
              <a:rPr lang="en-US" dirty="0"/>
              <a:t>[BP], № 13229/03, § 62, AİHK 2008), o </a:t>
            </a:r>
            <a:r>
              <a:rPr lang="en-US" dirty="0" err="1"/>
              <a:t>zaman</a:t>
            </a:r>
            <a:r>
              <a:rPr lang="en-US" dirty="0"/>
              <a:t> 10-cu </a:t>
            </a:r>
            <a:r>
              <a:rPr lang="en-US" dirty="0" err="1"/>
              <a:t>maddənin</a:t>
            </a:r>
            <a:r>
              <a:rPr lang="en-US" dirty="0"/>
              <a:t> 2-ci </a:t>
            </a:r>
            <a:r>
              <a:rPr lang="en-US" dirty="0" err="1"/>
              <a:t>bəndindəki</a:t>
            </a:r>
            <a:r>
              <a:rPr lang="en-US" dirty="0"/>
              <a:t> </a:t>
            </a:r>
            <a:r>
              <a:rPr lang="en-US" dirty="0" err="1"/>
              <a:t>norma</a:t>
            </a:r>
            <a:r>
              <a:rPr lang="en-US" dirty="0"/>
              <a:t> </a:t>
            </a:r>
            <a:r>
              <a:rPr lang="en-US" dirty="0" err="1"/>
              <a:t>kimi</a:t>
            </a:r>
            <a:r>
              <a:rPr lang="en-US" dirty="0"/>
              <a:t> </a:t>
            </a:r>
            <a:r>
              <a:rPr lang="en-US" dirty="0" err="1"/>
              <a:t>Konvensiyada</a:t>
            </a:r>
            <a:r>
              <a:rPr lang="en-US" dirty="0"/>
              <a:t> </a:t>
            </a:r>
            <a:r>
              <a:rPr lang="en-US" dirty="0" err="1"/>
              <a:t>nəzərdə</a:t>
            </a:r>
            <a:r>
              <a:rPr lang="en-US" dirty="0"/>
              <a:t> </a:t>
            </a:r>
            <a:r>
              <a:rPr lang="en-US" dirty="0" err="1"/>
              <a:t>tutulmuş</a:t>
            </a:r>
            <a:r>
              <a:rPr lang="en-US" dirty="0"/>
              <a:t> </a:t>
            </a:r>
            <a:r>
              <a:rPr lang="en-US" dirty="0" err="1"/>
              <a:t>hüquqlara</a:t>
            </a:r>
            <a:r>
              <a:rPr lang="en-US" dirty="0"/>
              <a:t> </a:t>
            </a:r>
            <a:r>
              <a:rPr lang="en-US" dirty="0" err="1"/>
              <a:t>müdaxiləyə</a:t>
            </a:r>
            <a:r>
              <a:rPr lang="en-US" dirty="0"/>
              <a:t> </a:t>
            </a:r>
            <a:r>
              <a:rPr lang="en-US" dirty="0" err="1"/>
              <a:t>icazə</a:t>
            </a:r>
            <a:r>
              <a:rPr lang="en-US" dirty="0"/>
              <a:t> </a:t>
            </a:r>
            <a:r>
              <a:rPr lang="en-US" dirty="0" err="1"/>
              <a:t>verən</a:t>
            </a:r>
            <a:r>
              <a:rPr lang="en-US" dirty="0"/>
              <a:t> </a:t>
            </a:r>
            <a:r>
              <a:rPr lang="en-US" dirty="0" err="1"/>
              <a:t>normalar</a:t>
            </a:r>
            <a:r>
              <a:rPr lang="en-US" dirty="0"/>
              <a:t> </a:t>
            </a:r>
            <a:r>
              <a:rPr lang="en-US" dirty="0" err="1"/>
              <a:t>məhdudiyyətlə</a:t>
            </a:r>
            <a:r>
              <a:rPr lang="en-US" dirty="0"/>
              <a:t> şərh olunmalıdır (</a:t>
            </a:r>
            <a:r>
              <a:rPr lang="en-US" dirty="0" err="1"/>
              <a:t>bax</a:t>
            </a:r>
            <a:r>
              <a:rPr lang="en-US" dirty="0"/>
              <a:t>, </a:t>
            </a:r>
            <a:r>
              <a:rPr lang="en-US" dirty="0" err="1"/>
              <a:t>digər</a:t>
            </a:r>
            <a:r>
              <a:rPr lang="en-US" dirty="0"/>
              <a:t> </a:t>
            </a:r>
            <a:r>
              <a:rPr lang="en-US" dirty="0" err="1"/>
              <a:t>qərarlarla</a:t>
            </a:r>
            <a:r>
              <a:rPr lang="en-US" dirty="0"/>
              <a:t> </a:t>
            </a:r>
            <a:r>
              <a:rPr lang="en-US" dirty="0" err="1"/>
              <a:t>yanaşı</a:t>
            </a:r>
            <a:r>
              <a:rPr lang="en-US" dirty="0"/>
              <a:t>, </a:t>
            </a:r>
            <a:r>
              <a:rPr lang="en-US" i="1" dirty="0"/>
              <a:t>Vogt</a:t>
            </a:r>
            <a:r>
              <a:rPr lang="en-US" dirty="0"/>
              <a:t>, § 52; </a:t>
            </a:r>
            <a:r>
              <a:rPr lang="en-US" i="1" dirty="0" err="1"/>
              <a:t>Rekvényi</a:t>
            </a:r>
            <a:r>
              <a:rPr lang="en-US" dirty="0"/>
              <a:t>, § 42; </a:t>
            </a:r>
            <a:r>
              <a:rPr lang="en-US" dirty="0" err="1"/>
              <a:t>və</a:t>
            </a:r>
            <a:r>
              <a:rPr lang="en-US" dirty="0"/>
              <a:t> </a:t>
            </a:r>
            <a:r>
              <a:rPr lang="en-US" dirty="0" err="1"/>
              <a:t>xüsusilə</a:t>
            </a:r>
            <a:r>
              <a:rPr lang="en-US" dirty="0"/>
              <a:t> </a:t>
            </a:r>
            <a:r>
              <a:rPr lang="en-US" i="1" dirty="0"/>
              <a:t>Stoll</a:t>
            </a:r>
            <a:r>
              <a:rPr lang="en-US" dirty="0"/>
              <a:t>, §61, </a:t>
            </a:r>
            <a:r>
              <a:rPr lang="en-US" dirty="0" err="1"/>
              <a:t>hər</a:t>
            </a:r>
            <a:r>
              <a:rPr lang="en-US" dirty="0"/>
              <a:t> </a:t>
            </a:r>
            <a:r>
              <a:rPr lang="en-US" dirty="0" err="1"/>
              <a:t>biri</a:t>
            </a:r>
            <a:r>
              <a:rPr lang="en-US" dirty="0"/>
              <a:t> </a:t>
            </a:r>
            <a:r>
              <a:rPr lang="en-US" dirty="0" err="1"/>
              <a:t>yuxarıda</a:t>
            </a:r>
            <a:r>
              <a:rPr lang="en-US" dirty="0"/>
              <a:t> </a:t>
            </a:r>
            <a:r>
              <a:rPr lang="en-US" dirty="0" err="1"/>
              <a:t>qeyd</a:t>
            </a:r>
            <a:r>
              <a:rPr lang="en-US" dirty="0"/>
              <a:t> </a:t>
            </a:r>
            <a:r>
              <a:rPr lang="en-US" dirty="0" err="1"/>
              <a:t>olunub</a:t>
            </a:r>
            <a:r>
              <a:rPr lang="en-US" dirty="0"/>
              <a:t>) </a:t>
            </a:r>
            <a:r>
              <a:rPr lang="en-US" dirty="0" err="1"/>
              <a:t>və</a:t>
            </a:r>
            <a:r>
              <a:rPr lang="en-US" dirty="0"/>
              <a:t> </a:t>
            </a:r>
            <a:r>
              <a:rPr lang="en-US" dirty="0" err="1"/>
              <a:t>daha</a:t>
            </a:r>
            <a:r>
              <a:rPr lang="en-US" dirty="0"/>
              <a:t> </a:t>
            </a:r>
            <a:r>
              <a:rPr lang="en-US" dirty="0" err="1"/>
              <a:t>ümumi</a:t>
            </a:r>
            <a:r>
              <a:rPr lang="en-US" dirty="0"/>
              <a:t> </a:t>
            </a:r>
            <a:r>
              <a:rPr lang="en-US" dirty="0" err="1"/>
              <a:t>yanaşsaq</a:t>
            </a:r>
            <a:r>
              <a:rPr lang="en-US" dirty="0"/>
              <a:t>, </a:t>
            </a:r>
            <a:r>
              <a:rPr lang="en-US" dirty="0" err="1"/>
              <a:t>ümumi</a:t>
            </a:r>
            <a:r>
              <a:rPr lang="en-US" dirty="0"/>
              <a:t> </a:t>
            </a:r>
            <a:r>
              <a:rPr lang="en-US" dirty="0" err="1"/>
              <a:t>qaydalarla</a:t>
            </a:r>
            <a:r>
              <a:rPr lang="en-US" dirty="0"/>
              <a:t> </a:t>
            </a:r>
            <a:r>
              <a:rPr lang="en-US" dirty="0" err="1"/>
              <a:t>bağlı</a:t>
            </a:r>
            <a:r>
              <a:rPr lang="en-US" dirty="0"/>
              <a:t> </a:t>
            </a:r>
            <a:r>
              <a:rPr lang="en-US" dirty="0" err="1"/>
              <a:t>istisnalar</a:t>
            </a:r>
            <a:r>
              <a:rPr lang="en-US" dirty="0"/>
              <a:t> </a:t>
            </a:r>
            <a:r>
              <a:rPr lang="en-US" dirty="0" err="1"/>
              <a:t>geniş</a:t>
            </a:r>
            <a:r>
              <a:rPr lang="en-US" dirty="0"/>
              <a:t> </a:t>
            </a:r>
            <a:r>
              <a:rPr lang="en-US" dirty="0" err="1"/>
              <a:t>şəkildə</a:t>
            </a:r>
            <a:r>
              <a:rPr lang="en-US" dirty="0"/>
              <a:t> şərh </a:t>
            </a:r>
            <a:r>
              <a:rPr lang="en-US" dirty="0" err="1"/>
              <a:t>oluna</a:t>
            </a:r>
            <a:r>
              <a:rPr lang="en-US" dirty="0"/>
              <a:t> </a:t>
            </a:r>
            <a:r>
              <a:rPr lang="en-US" dirty="0" err="1"/>
              <a:t>bilməz</a:t>
            </a:r>
            <a:r>
              <a:rPr lang="en-US" dirty="0"/>
              <a:t> (</a:t>
            </a:r>
            <a:r>
              <a:rPr lang="en-US" dirty="0" err="1"/>
              <a:t>bax</a:t>
            </a:r>
            <a:r>
              <a:rPr lang="en-US" dirty="0"/>
              <a:t>, </a:t>
            </a:r>
            <a:r>
              <a:rPr lang="en-US" i="1" dirty="0" err="1"/>
              <a:t>Witold</a:t>
            </a:r>
            <a:r>
              <a:rPr lang="en-US" i="1" dirty="0"/>
              <a:t> </a:t>
            </a:r>
            <a:r>
              <a:rPr lang="en-US" i="1" dirty="0" err="1"/>
              <a:t>Litwa</a:t>
            </a:r>
            <a:r>
              <a:rPr lang="en-US" dirty="0"/>
              <a:t>, </a:t>
            </a:r>
            <a:r>
              <a:rPr lang="en-US" dirty="0" err="1"/>
              <a:t>yuxarıda</a:t>
            </a:r>
            <a:r>
              <a:rPr lang="en-US" dirty="0"/>
              <a:t> 59-cu </a:t>
            </a:r>
            <a:r>
              <a:rPr lang="en-US" dirty="0" err="1"/>
              <a:t>paraqrafada</a:t>
            </a:r>
            <a:r>
              <a:rPr lang="en-US" dirty="0"/>
              <a:t> </a:t>
            </a:r>
            <a:r>
              <a:rPr lang="en-US" dirty="0" err="1"/>
              <a:t>qeyd</a:t>
            </a:r>
            <a:r>
              <a:rPr lang="en-US" dirty="0"/>
              <a:t> </a:t>
            </a:r>
            <a:r>
              <a:rPr lang="en-US" dirty="0" err="1"/>
              <a:t>olunub</a:t>
            </a:r>
            <a:r>
              <a:rPr lang="en-US" dirty="0"/>
              <a:t>). </a:t>
            </a:r>
            <a:r>
              <a:rPr lang="en-US" dirty="0" err="1"/>
              <a:t>Bunlara</a:t>
            </a:r>
            <a:r>
              <a:rPr lang="en-US" dirty="0"/>
              <a:t> </a:t>
            </a:r>
            <a:r>
              <a:rPr lang="en-US" dirty="0" err="1"/>
              <a:t>əsaslanaraq</a:t>
            </a:r>
            <a:r>
              <a:rPr lang="en-US" dirty="0"/>
              <a:t> </a:t>
            </a:r>
            <a:r>
              <a:rPr lang="en-US" dirty="0" err="1"/>
              <a:t>Məhkəmə</a:t>
            </a:r>
            <a:r>
              <a:rPr lang="en-US" dirty="0"/>
              <a:t> </a:t>
            </a:r>
            <a:r>
              <a:rPr lang="en-US" dirty="0" err="1"/>
              <a:t>hesab</a:t>
            </a:r>
            <a:r>
              <a:rPr lang="en-US" dirty="0"/>
              <a:t> </a:t>
            </a:r>
            <a:r>
              <a:rPr lang="en-US" dirty="0" err="1"/>
              <a:t>edir</a:t>
            </a:r>
            <a:r>
              <a:rPr lang="en-US" dirty="0"/>
              <a:t> </a:t>
            </a:r>
            <a:r>
              <a:rPr lang="en-US" dirty="0" err="1"/>
              <a:t>ki</a:t>
            </a:r>
            <a:r>
              <a:rPr lang="en-US" dirty="0"/>
              <a:t>, </a:t>
            </a:r>
            <a:r>
              <a:rPr lang="en-US" dirty="0" err="1"/>
              <a:t>ingilis</a:t>
            </a:r>
            <a:r>
              <a:rPr lang="en-US" dirty="0"/>
              <a:t> </a:t>
            </a:r>
            <a:r>
              <a:rPr lang="en-US" dirty="0" err="1"/>
              <a:t>dilində</a:t>
            </a:r>
            <a:r>
              <a:rPr lang="en-US" dirty="0"/>
              <a:t> </a:t>
            </a:r>
            <a:r>
              <a:rPr lang="en-US" dirty="0" err="1"/>
              <a:t>olan</a:t>
            </a:r>
            <a:r>
              <a:rPr lang="en-US" dirty="0"/>
              <a:t> </a:t>
            </a:r>
            <a:r>
              <a:rPr lang="en-US" dirty="0" err="1"/>
              <a:t>mətndəki</a:t>
            </a:r>
            <a:r>
              <a:rPr lang="en-US" dirty="0"/>
              <a:t> </a:t>
            </a:r>
            <a:r>
              <a:rPr lang="en-US" dirty="0" err="1"/>
              <a:t>sözlər</a:t>
            </a:r>
            <a:r>
              <a:rPr lang="en-US" dirty="0"/>
              <a:t> </a:t>
            </a:r>
            <a:r>
              <a:rPr lang="en-US" dirty="0" err="1"/>
              <a:t>ancaq</a:t>
            </a:r>
            <a:r>
              <a:rPr lang="en-US" dirty="0"/>
              <a:t> </a:t>
            </a:r>
            <a:r>
              <a:rPr lang="en-US" dirty="0" err="1"/>
              <a:t>dar</a:t>
            </a:r>
            <a:r>
              <a:rPr lang="en-US" dirty="0"/>
              <a:t> </a:t>
            </a:r>
            <a:r>
              <a:rPr lang="en-US" dirty="0" err="1"/>
              <a:t>məna</a:t>
            </a:r>
            <a:r>
              <a:rPr lang="en-US" dirty="0"/>
              <a:t> </a:t>
            </a:r>
            <a:r>
              <a:rPr lang="en-US" dirty="0" err="1"/>
              <a:t>daşıdığı</a:t>
            </a:r>
            <a:r>
              <a:rPr lang="en-US" dirty="0"/>
              <a:t> üçün, 10-cu </a:t>
            </a:r>
            <a:r>
              <a:rPr lang="en-US" dirty="0" err="1"/>
              <a:t>maddənin</a:t>
            </a:r>
            <a:r>
              <a:rPr lang="en-US" dirty="0"/>
              <a:t> 2-ci </a:t>
            </a:r>
            <a:r>
              <a:rPr lang="en-US" dirty="0" err="1"/>
              <a:t>bəndinin</a:t>
            </a:r>
            <a:r>
              <a:rPr lang="en-US" dirty="0"/>
              <a:t> </a:t>
            </a:r>
            <a:r>
              <a:rPr lang="en-US" dirty="0" err="1"/>
              <a:t>ingilis</a:t>
            </a:r>
            <a:r>
              <a:rPr lang="en-US" dirty="0"/>
              <a:t> </a:t>
            </a:r>
            <a:r>
              <a:rPr lang="en-US" dirty="0" err="1"/>
              <a:t>və</a:t>
            </a:r>
            <a:r>
              <a:rPr lang="en-US" dirty="0"/>
              <a:t> </a:t>
            </a:r>
            <a:r>
              <a:rPr lang="en-US" dirty="0" err="1"/>
              <a:t>fransız</a:t>
            </a:r>
            <a:r>
              <a:rPr lang="en-US" dirty="0"/>
              <a:t> </a:t>
            </a:r>
            <a:r>
              <a:rPr lang="en-US" dirty="0" err="1"/>
              <a:t>dilində</a:t>
            </a:r>
            <a:r>
              <a:rPr lang="en-US" dirty="0"/>
              <a:t> </a:t>
            </a:r>
            <a:r>
              <a:rPr lang="en-US" dirty="0" err="1"/>
              <a:t>olan</a:t>
            </a:r>
            <a:r>
              <a:rPr lang="en-US" dirty="0"/>
              <a:t> </a:t>
            </a:r>
            <a:r>
              <a:rPr lang="en-US" dirty="0" err="1"/>
              <a:t>mətnlərdəki</a:t>
            </a:r>
            <a:r>
              <a:rPr lang="en-US" dirty="0"/>
              <a:t> “</a:t>
            </a:r>
            <a:r>
              <a:rPr lang="en-US" dirty="0" err="1"/>
              <a:t>iğtişaşın</a:t>
            </a:r>
            <a:r>
              <a:rPr lang="en-US" dirty="0"/>
              <a:t> </a:t>
            </a:r>
            <a:r>
              <a:rPr lang="en-US" dirty="0" err="1"/>
              <a:t>qarşısının</a:t>
            </a:r>
            <a:r>
              <a:rPr lang="en-US" dirty="0"/>
              <a:t> </a:t>
            </a:r>
            <a:r>
              <a:rPr lang="en-US" dirty="0" err="1"/>
              <a:t>alınması</a:t>
            </a:r>
            <a:r>
              <a:rPr lang="en-US" dirty="0"/>
              <a:t>” </a:t>
            </a:r>
            <a:r>
              <a:rPr lang="en-US" dirty="0" err="1"/>
              <a:t>və</a:t>
            </a:r>
            <a:r>
              <a:rPr lang="en-US" dirty="0"/>
              <a:t> “</a:t>
            </a:r>
            <a:r>
              <a:rPr lang="en-US" i="1" dirty="0"/>
              <a:t>la </a:t>
            </a:r>
            <a:r>
              <a:rPr lang="en-US" i="1" dirty="0" err="1"/>
              <a:t>défense</a:t>
            </a:r>
            <a:r>
              <a:rPr lang="en-US" i="1" dirty="0"/>
              <a:t> de </a:t>
            </a:r>
            <a:r>
              <a:rPr lang="en-US" i="1" dirty="0" err="1"/>
              <a:t>l’ordre</a:t>
            </a:r>
            <a:r>
              <a:rPr lang="en-US" dirty="0"/>
              <a:t>” </a:t>
            </a:r>
            <a:r>
              <a:rPr lang="en-US" dirty="0" err="1"/>
              <a:t>ifadələri</a:t>
            </a:r>
            <a:r>
              <a:rPr lang="en-US" dirty="0"/>
              <a:t> </a:t>
            </a:r>
            <a:r>
              <a:rPr lang="en-US" dirty="0" err="1"/>
              <a:t>daha</a:t>
            </a:r>
            <a:r>
              <a:rPr lang="en-US" dirty="0"/>
              <a:t> </a:t>
            </a:r>
            <a:r>
              <a:rPr lang="en-US" dirty="0" err="1"/>
              <a:t>dar</a:t>
            </a:r>
            <a:r>
              <a:rPr lang="en-US" dirty="0"/>
              <a:t> </a:t>
            </a:r>
            <a:r>
              <a:rPr lang="en-US" dirty="0" err="1"/>
              <a:t>mənada</a:t>
            </a:r>
            <a:r>
              <a:rPr lang="en-US" dirty="0"/>
              <a:t> </a:t>
            </a:r>
            <a:r>
              <a:rPr lang="en-US" dirty="0" err="1"/>
              <a:t>başa</a:t>
            </a:r>
            <a:r>
              <a:rPr lang="en-US" dirty="0"/>
              <a:t> düşülməlidir. </a:t>
            </a:r>
          </a:p>
          <a:p>
            <a:pPr>
              <a:buFont typeface="Wingdings" panose="05000000000000000000" pitchFamily="2" charset="2"/>
              <a:buChar char="ü"/>
            </a:pPr>
            <a:r>
              <a:rPr lang="en-US" dirty="0"/>
              <a:t>152. </a:t>
            </a:r>
            <a:r>
              <a:rPr lang="en-US" dirty="0" err="1"/>
              <a:t>İsveçrə</a:t>
            </a:r>
            <a:r>
              <a:rPr lang="en-US" dirty="0"/>
              <a:t> </a:t>
            </a:r>
            <a:r>
              <a:rPr lang="en-US" dirty="0" err="1"/>
              <a:t>Hökumətinin</a:t>
            </a:r>
            <a:r>
              <a:rPr lang="en-US" dirty="0"/>
              <a:t> 261-ci </a:t>
            </a:r>
            <a:r>
              <a:rPr lang="en-US" dirty="0" err="1"/>
              <a:t>maddənin</a:t>
            </a:r>
            <a:r>
              <a:rPr lang="en-US" dirty="0"/>
              <a:t> </a:t>
            </a:r>
            <a:r>
              <a:rPr lang="en-US" dirty="0" err="1"/>
              <a:t>İsveçrə</a:t>
            </a:r>
            <a:r>
              <a:rPr lang="en-US" dirty="0"/>
              <a:t> Cinayət </a:t>
            </a:r>
            <a:r>
              <a:rPr lang="en-US" dirty="0" err="1"/>
              <a:t>Məcəlləsində</a:t>
            </a:r>
            <a:r>
              <a:rPr lang="en-US" dirty="0"/>
              <a:t> </a:t>
            </a:r>
            <a:r>
              <a:rPr lang="en-US" dirty="0" err="1"/>
              <a:t>sistematik</a:t>
            </a:r>
            <a:r>
              <a:rPr lang="en-US" dirty="0"/>
              <a:t> </a:t>
            </a:r>
            <a:r>
              <a:rPr lang="en-US" dirty="0" err="1"/>
              <a:t>yeri</a:t>
            </a:r>
            <a:r>
              <a:rPr lang="en-US" dirty="0"/>
              <a:t> </a:t>
            </a:r>
            <a:r>
              <a:rPr lang="en-US" dirty="0" err="1"/>
              <a:t>olması</a:t>
            </a:r>
            <a:r>
              <a:rPr lang="en-US" dirty="0"/>
              <a:t> </a:t>
            </a:r>
            <a:r>
              <a:rPr lang="en-US" dirty="0" err="1"/>
              <a:t>və</a:t>
            </a:r>
            <a:r>
              <a:rPr lang="en-US" dirty="0"/>
              <a:t> </a:t>
            </a:r>
            <a:r>
              <a:rPr lang="en-US" dirty="0" err="1"/>
              <a:t>onun</a:t>
            </a:r>
            <a:r>
              <a:rPr lang="en-US" dirty="0"/>
              <a:t> </a:t>
            </a:r>
            <a:r>
              <a:rPr lang="en-US" dirty="0" err="1"/>
              <a:t>İsveçrə</a:t>
            </a:r>
            <a:r>
              <a:rPr lang="en-US" dirty="0"/>
              <a:t> </a:t>
            </a:r>
            <a:r>
              <a:rPr lang="en-US" dirty="0" err="1"/>
              <a:t>hüququ</a:t>
            </a:r>
            <a:r>
              <a:rPr lang="en-US" dirty="0"/>
              <a:t> </a:t>
            </a:r>
            <a:r>
              <a:rPr lang="en-US" dirty="0" err="1"/>
              <a:t>ilə</a:t>
            </a:r>
            <a:r>
              <a:rPr lang="en-US" dirty="0"/>
              <a:t> </a:t>
            </a:r>
            <a:r>
              <a:rPr lang="en-US" dirty="0" err="1"/>
              <a:t>müdafiə</a:t>
            </a:r>
            <a:r>
              <a:rPr lang="en-US" dirty="0"/>
              <a:t> </a:t>
            </a:r>
            <a:r>
              <a:rPr lang="en-US" dirty="0" err="1"/>
              <a:t>məqsədi</a:t>
            </a:r>
            <a:r>
              <a:rPr lang="en-US" dirty="0"/>
              <a:t> </a:t>
            </a:r>
            <a:r>
              <a:rPr lang="en-US" dirty="0" err="1"/>
              <a:t>daşıması</a:t>
            </a:r>
            <a:r>
              <a:rPr lang="en-US" dirty="0"/>
              <a:t> </a:t>
            </a:r>
            <a:r>
              <a:rPr lang="en-US" dirty="0" err="1"/>
              <a:t>ilə</a:t>
            </a:r>
            <a:r>
              <a:rPr lang="en-US" dirty="0"/>
              <a:t> </a:t>
            </a:r>
            <a:r>
              <a:rPr lang="en-US" dirty="0" err="1"/>
              <a:t>bağlı</a:t>
            </a:r>
            <a:r>
              <a:rPr lang="en-US" dirty="0"/>
              <a:t> </a:t>
            </a:r>
            <a:r>
              <a:rPr lang="en-US" dirty="0" err="1"/>
              <a:t>arqmentləri</a:t>
            </a:r>
            <a:r>
              <a:rPr lang="en-US" dirty="0"/>
              <a:t> </a:t>
            </a:r>
            <a:r>
              <a:rPr lang="en-US" dirty="0" err="1"/>
              <a:t>geniş</a:t>
            </a:r>
            <a:r>
              <a:rPr lang="en-US" dirty="0"/>
              <a:t> </a:t>
            </a:r>
            <a:r>
              <a:rPr lang="en-US" dirty="0" err="1"/>
              <a:t>mənanı</a:t>
            </a:r>
            <a:r>
              <a:rPr lang="en-US" dirty="0"/>
              <a:t> </a:t>
            </a:r>
            <a:r>
              <a:rPr lang="en-US" dirty="0" err="1"/>
              <a:t>nəzərdə</a:t>
            </a:r>
            <a:r>
              <a:rPr lang="en-US" dirty="0"/>
              <a:t> </a:t>
            </a:r>
            <a:r>
              <a:rPr lang="en-US" dirty="0" err="1"/>
              <a:t>tutur</a:t>
            </a:r>
            <a:r>
              <a:rPr lang="en-US" dirty="0"/>
              <a:t> </a:t>
            </a:r>
            <a:r>
              <a:rPr lang="en-US" dirty="0" err="1"/>
              <a:t>və</a:t>
            </a:r>
            <a:r>
              <a:rPr lang="en-US" dirty="0"/>
              <a:t> </a:t>
            </a:r>
            <a:r>
              <a:rPr lang="en-US" dirty="0" err="1"/>
              <a:t>buna</a:t>
            </a:r>
            <a:r>
              <a:rPr lang="en-US" dirty="0"/>
              <a:t> </a:t>
            </a:r>
            <a:r>
              <a:rPr lang="en-US" dirty="0" err="1"/>
              <a:t>görə</a:t>
            </a:r>
            <a:r>
              <a:rPr lang="en-US" dirty="0"/>
              <a:t> </a:t>
            </a:r>
            <a:r>
              <a:rPr lang="en-US" dirty="0" err="1"/>
              <a:t>də</a:t>
            </a:r>
            <a:r>
              <a:rPr lang="en-US" dirty="0"/>
              <a:t> </a:t>
            </a:r>
            <a:r>
              <a:rPr lang="en-US" dirty="0" err="1"/>
              <a:t>hazırkı</a:t>
            </a:r>
            <a:r>
              <a:rPr lang="en-US" dirty="0"/>
              <a:t> </a:t>
            </a:r>
            <a:r>
              <a:rPr lang="en-US" dirty="0" err="1"/>
              <a:t>işdə</a:t>
            </a:r>
            <a:r>
              <a:rPr lang="en-US" dirty="0"/>
              <a:t> </a:t>
            </a:r>
            <a:r>
              <a:rPr lang="en-US" dirty="0" err="1"/>
              <a:t>qeyri-münasib</a:t>
            </a:r>
            <a:r>
              <a:rPr lang="en-US" dirty="0"/>
              <a:t> </a:t>
            </a:r>
            <a:r>
              <a:rPr lang="en-US" dirty="0" err="1"/>
              <a:t>sayılır</a:t>
            </a:r>
            <a:r>
              <a:rPr lang="en-US" dirty="0"/>
              <a:t>. Bu </a:t>
            </a:r>
            <a:r>
              <a:rPr lang="en-US" dirty="0" err="1"/>
              <a:t>işdə</a:t>
            </a:r>
            <a:r>
              <a:rPr lang="en-US" dirty="0"/>
              <a:t> </a:t>
            </a:r>
            <a:r>
              <a:rPr lang="en-US" dirty="0" err="1"/>
              <a:t>maraq</a:t>
            </a:r>
            <a:r>
              <a:rPr lang="en-US" dirty="0"/>
              <a:t> </a:t>
            </a:r>
            <a:r>
              <a:rPr lang="en-US" dirty="0" err="1"/>
              <a:t>kəsb</a:t>
            </a:r>
            <a:r>
              <a:rPr lang="en-US" dirty="0"/>
              <a:t> </a:t>
            </a:r>
            <a:r>
              <a:rPr lang="en-US" dirty="0" err="1"/>
              <a:t>edən</a:t>
            </a:r>
            <a:r>
              <a:rPr lang="en-US" dirty="0"/>
              <a:t> </a:t>
            </a:r>
            <a:r>
              <a:rPr lang="en-US" dirty="0" err="1"/>
              <a:t>məsələ</a:t>
            </a:r>
            <a:r>
              <a:rPr lang="en-US" dirty="0"/>
              <a:t> </a:t>
            </a:r>
            <a:r>
              <a:rPr lang="en-US" dirty="0" err="1"/>
              <a:t>ondan</a:t>
            </a:r>
            <a:r>
              <a:rPr lang="en-US" dirty="0"/>
              <a:t> </a:t>
            </a:r>
            <a:r>
              <a:rPr lang="en-US" dirty="0" err="1"/>
              <a:t>ibarətdir</a:t>
            </a:r>
            <a:r>
              <a:rPr lang="en-US" dirty="0"/>
              <a:t> </a:t>
            </a:r>
            <a:r>
              <a:rPr lang="en-US" dirty="0" err="1"/>
              <a:t>ki</a:t>
            </a:r>
            <a:r>
              <a:rPr lang="en-US" dirty="0"/>
              <a:t>, </a:t>
            </a:r>
            <a:r>
              <a:rPr lang="en-US" dirty="0" err="1"/>
              <a:t>ərizəçinin</a:t>
            </a:r>
            <a:r>
              <a:rPr lang="en-US" dirty="0"/>
              <a:t> </a:t>
            </a:r>
            <a:r>
              <a:rPr lang="en-US" dirty="0" err="1"/>
              <a:t>bəyanatları</a:t>
            </a:r>
            <a:r>
              <a:rPr lang="en-US" dirty="0"/>
              <a:t> real </a:t>
            </a:r>
            <a:r>
              <a:rPr lang="en-US" dirty="0" err="1"/>
              <a:t>olaraq</a:t>
            </a:r>
            <a:r>
              <a:rPr lang="en-US" dirty="0"/>
              <a:t> </a:t>
            </a:r>
            <a:r>
              <a:rPr lang="en-US" dirty="0" err="1"/>
              <a:t>iğtişaş</a:t>
            </a:r>
            <a:r>
              <a:rPr lang="en-US" dirty="0"/>
              <a:t> </a:t>
            </a:r>
            <a:r>
              <a:rPr lang="en-US" dirty="0" err="1"/>
              <a:t>yarada</a:t>
            </a:r>
            <a:r>
              <a:rPr lang="en-US" dirty="0"/>
              <a:t> </a:t>
            </a:r>
            <a:r>
              <a:rPr lang="en-US" dirty="0" err="1"/>
              <a:t>bilərdimi</a:t>
            </a:r>
            <a:r>
              <a:rPr lang="en-US" dirty="0"/>
              <a:t> </a:t>
            </a:r>
            <a:r>
              <a:rPr lang="en-US" dirty="0" err="1"/>
              <a:t>və</a:t>
            </a:r>
            <a:r>
              <a:rPr lang="en-US" dirty="0"/>
              <a:t> </a:t>
            </a:r>
            <a:r>
              <a:rPr lang="en-US" dirty="0" err="1"/>
              <a:t>ya</a:t>
            </a:r>
            <a:r>
              <a:rPr lang="en-US" dirty="0"/>
              <a:t> </a:t>
            </a:r>
            <a:r>
              <a:rPr lang="en-US" dirty="0" err="1"/>
              <a:t>belə</a:t>
            </a:r>
            <a:r>
              <a:rPr lang="en-US" dirty="0"/>
              <a:t> </a:t>
            </a:r>
            <a:r>
              <a:rPr lang="en-US" dirty="0" err="1"/>
              <a:t>bir</a:t>
            </a:r>
            <a:r>
              <a:rPr lang="en-US" dirty="0"/>
              <a:t> </a:t>
            </a:r>
            <a:r>
              <a:rPr lang="en-US" dirty="0" err="1"/>
              <a:t>iğtişaşı</a:t>
            </a:r>
            <a:r>
              <a:rPr lang="en-US" dirty="0"/>
              <a:t> </a:t>
            </a:r>
            <a:r>
              <a:rPr lang="en-US" dirty="0" err="1"/>
              <a:t>yaradıbmı</a:t>
            </a:r>
            <a:r>
              <a:rPr lang="en-US" dirty="0"/>
              <a:t>, </a:t>
            </a:r>
            <a:r>
              <a:rPr lang="en-US" dirty="0" err="1"/>
              <a:t>məsələn</a:t>
            </a:r>
            <a:r>
              <a:rPr lang="en-US" dirty="0"/>
              <a:t>, hansısa </a:t>
            </a:r>
            <a:r>
              <a:rPr lang="en-US" dirty="0" err="1"/>
              <a:t>icimai</a:t>
            </a:r>
            <a:r>
              <a:rPr lang="en-US" dirty="0"/>
              <a:t> </a:t>
            </a:r>
            <a:r>
              <a:rPr lang="en-US" dirty="0" err="1"/>
              <a:t>narahatlığa</a:t>
            </a:r>
            <a:r>
              <a:rPr lang="en-US" dirty="0"/>
              <a:t> </a:t>
            </a:r>
            <a:r>
              <a:rPr lang="en-US" dirty="0" err="1"/>
              <a:t>səbəb</a:t>
            </a:r>
            <a:r>
              <a:rPr lang="en-US" dirty="0"/>
              <a:t> </a:t>
            </a:r>
            <a:r>
              <a:rPr lang="en-US" dirty="0" err="1"/>
              <a:t>olubmu</a:t>
            </a:r>
            <a:r>
              <a:rPr lang="en-US" dirty="0"/>
              <a:t> </a:t>
            </a:r>
            <a:r>
              <a:rPr lang="en-US" dirty="0" err="1"/>
              <a:t>ki</a:t>
            </a:r>
            <a:r>
              <a:rPr lang="en-US" dirty="0"/>
              <a:t>, </a:t>
            </a:r>
            <a:r>
              <a:rPr lang="en-US" dirty="0" err="1"/>
              <a:t>İsveçrə</a:t>
            </a:r>
            <a:r>
              <a:rPr lang="en-US" dirty="0"/>
              <a:t> </a:t>
            </a:r>
            <a:r>
              <a:rPr lang="en-US" dirty="0" err="1"/>
              <a:t>Hökuməti</a:t>
            </a:r>
            <a:r>
              <a:rPr lang="en-US" dirty="0"/>
              <a:t> </a:t>
            </a:r>
            <a:r>
              <a:rPr lang="en-US" dirty="0" err="1"/>
              <a:t>də</a:t>
            </a:r>
            <a:r>
              <a:rPr lang="en-US" dirty="0"/>
              <a:t> </a:t>
            </a:r>
            <a:r>
              <a:rPr lang="en-US" dirty="0" err="1"/>
              <a:t>onu</a:t>
            </a:r>
            <a:r>
              <a:rPr lang="en-US" dirty="0"/>
              <a:t> </a:t>
            </a:r>
            <a:r>
              <a:rPr lang="en-US" dirty="0" err="1"/>
              <a:t>cəzalandırarkən</a:t>
            </a:r>
            <a:r>
              <a:rPr lang="en-US" dirty="0"/>
              <a:t> </a:t>
            </a:r>
            <a:r>
              <a:rPr lang="en-US" dirty="0" err="1"/>
              <a:t>bunu</a:t>
            </a:r>
            <a:r>
              <a:rPr lang="en-US" dirty="0"/>
              <a:t> </a:t>
            </a:r>
            <a:r>
              <a:rPr lang="en-US" dirty="0" err="1"/>
              <a:t>nəzərə</a:t>
            </a:r>
            <a:r>
              <a:rPr lang="en-US" dirty="0"/>
              <a:t> </a:t>
            </a:r>
            <a:r>
              <a:rPr lang="en-US" dirty="0" err="1"/>
              <a:t>alıb</a:t>
            </a:r>
            <a:r>
              <a:rPr lang="en-US" dirty="0"/>
              <a:t>. </a:t>
            </a:r>
            <a:endParaRPr lang="ru-RU" dirty="0"/>
          </a:p>
        </p:txBody>
      </p:sp>
    </p:spTree>
    <p:extLst>
      <p:ext uri="{BB962C8B-B14F-4D97-AF65-F5344CB8AC3E}">
        <p14:creationId xmlns:p14="http://schemas.microsoft.com/office/powerpoint/2010/main" val="4247882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718</Words>
  <Application>Microsoft Office PowerPoint</Application>
  <PresentationFormat>Custom</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Тема Office</vt:lpstr>
      <vt:lpstr>İfadə azadlığı hüququna qoyulan məhdudiyyətlər</vt:lpstr>
      <vt:lpstr>10-cu maddə üzrə məhdudiyyətlər</vt:lpstr>
      <vt:lpstr>İfadə azadlığına müdaxilənin şərtləri</vt:lpstr>
      <vt:lpstr>Müdaxilə qanunla nəzərdə tutulmalıdır</vt:lpstr>
      <vt:lpstr>Müdaxilə qanunla nəzərdə tutulmalıdır(formallıq, şərtlər, məhdudiyyətlər və ya sanksiyalar) </vt:lpstr>
      <vt:lpstr>Qorunan maraqlar</vt:lpstr>
      <vt:lpstr>Müdaxilə demokratik cəmiyyətdə zəruri olmalıdır.</vt:lpstr>
      <vt:lpstr>İfadə azadlığına qoyulan məhdudiyyətlər</vt:lpstr>
      <vt:lpstr>Perinçek İsveçrəyə qarşı işi</vt:lpstr>
      <vt:lpstr>Ədalət mühakiməsinin nüfuzunu və ədalət mühakiməsinin qərəzsizliyini təmin etmək</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Zaur</dc:creator>
  <cp:lastModifiedBy>ROVSHANOVA Vafa</cp:lastModifiedBy>
  <cp:revision>35</cp:revision>
  <dcterms:created xsi:type="dcterms:W3CDTF">2016-07-18T08:19:59Z</dcterms:created>
  <dcterms:modified xsi:type="dcterms:W3CDTF">2016-11-10T10:41:08Z</dcterms:modified>
</cp:coreProperties>
</file>