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7"/>
  </p:notesMasterIdLst>
  <p:sldIdLst>
    <p:sldId id="320" r:id="rId2"/>
    <p:sldId id="328" r:id="rId3"/>
    <p:sldId id="327" r:id="rId4"/>
    <p:sldId id="324" r:id="rId5"/>
    <p:sldId id="325" r:id="rId6"/>
    <p:sldId id="326" r:id="rId7"/>
    <p:sldId id="330" r:id="rId8"/>
    <p:sldId id="332" r:id="rId9"/>
    <p:sldId id="331" r:id="rId10"/>
    <p:sldId id="334" r:id="rId11"/>
    <p:sldId id="333" r:id="rId12"/>
    <p:sldId id="336" r:id="rId13"/>
    <p:sldId id="337" r:id="rId14"/>
    <p:sldId id="338" r:id="rId15"/>
    <p:sldId id="322" r:id="rId16"/>
    <p:sldId id="270" r:id="rId17"/>
    <p:sldId id="276" r:id="rId18"/>
    <p:sldId id="274" r:id="rId19"/>
    <p:sldId id="283" r:id="rId20"/>
    <p:sldId id="284" r:id="rId21"/>
    <p:sldId id="280" r:id="rId22"/>
    <p:sldId id="281" r:id="rId23"/>
    <p:sldId id="288" r:id="rId24"/>
    <p:sldId id="287" r:id="rId25"/>
    <p:sldId id="282" r:id="rId26"/>
    <p:sldId id="285" r:id="rId27"/>
    <p:sldId id="314" r:id="rId28"/>
    <p:sldId id="315" r:id="rId29"/>
    <p:sldId id="316" r:id="rId30"/>
    <p:sldId id="317" r:id="rId31"/>
    <p:sldId id="318" r:id="rId32"/>
    <p:sldId id="319" r:id="rId33"/>
    <p:sldId id="301" r:id="rId34"/>
    <p:sldId id="312" r:id="rId35"/>
    <p:sldId id="29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E9C10-A1DB-4CC4-BD45-1E6D82EB7153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3267-E40A-4687-A2D4-5AE689A3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1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60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93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9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94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72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95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62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74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103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6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742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831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6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91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294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466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65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65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751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986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23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378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910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157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776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44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0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6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6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C325F0-9967-C14C-969E-BC013F61F766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isayevar\AppData\Roaming\27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isayevar\AppData\Roaming\4075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isayevar\AppData\Roaming\4075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0974" y="280271"/>
            <a:ext cx="8229600" cy="1446929"/>
          </a:xfrm>
        </p:spPr>
        <p:txBody>
          <a:bodyPr>
            <a:noAutofit/>
          </a:bodyPr>
          <a:lstStyle/>
          <a:p>
            <a:r>
              <a:rPr lang="az-Latn-AZ" sz="40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/>
            </a:r>
            <a:br>
              <a:rPr lang="az-Latn-AZ" sz="40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en-US" sz="40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A</a:t>
            </a:r>
            <a:r>
              <a:rPr lang="az-Latn-AZ" sz="40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İHK 11-cİ maddəsİ</a:t>
            </a:r>
            <a:r>
              <a:rPr lang="az-Latn-AZ" sz="40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/>
            </a:r>
            <a:br>
              <a:rPr lang="az-Latn-AZ" sz="40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az-Latn-AZ" sz="4000" b="1" cap="all" dirty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YIĞINCAQLAR VƏ BİRLƏŞMƏK AZADLIĞI</a:t>
            </a:r>
            <a:endParaRPr lang="en-US" sz="4000" b="1" cap="all" dirty="0">
              <a:ln/>
              <a:solidFill>
                <a:schemeClr val="bg2">
                  <a:lumMod val="2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2639" y="3292373"/>
            <a:ext cx="7993017" cy="19082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z-Latn-AZ" sz="24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Calibri"/>
              </a:rPr>
              <a:t>      Ruhiyyə </a:t>
            </a:r>
            <a:r>
              <a:rPr lang="az-Latn-AZ" sz="24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Calibri"/>
              </a:rPr>
              <a:t>İsayeva          və      </a:t>
            </a:r>
            <a:r>
              <a:rPr lang="az-Latn-AZ" sz="24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Calibri"/>
              </a:rPr>
              <a:t>    Ramil Süleymanov</a:t>
            </a:r>
            <a:endParaRPr lang="az-Latn-AZ" sz="24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ea typeface="+mj-ea"/>
              <a:cs typeface="Calibri"/>
            </a:endParaRPr>
          </a:p>
          <a:p>
            <a:endParaRPr lang="az-Latn-AZ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cs typeface="Calibri"/>
            </a:endParaRPr>
          </a:p>
          <a:p>
            <a:r>
              <a:rPr lang="az-Latn-A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Calibri"/>
              </a:rPr>
              <a:t>		     </a:t>
            </a:r>
            <a:r>
              <a:rPr lang="az-Latn-AZ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Vəkil</a:t>
            </a:r>
            <a:r>
              <a:rPr lang="az-Latn-AZ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      </a:t>
            </a:r>
            <a:r>
              <a:rPr lang="az-Latn-AZ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az-Latn-AZ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Hüquqşünas</a:t>
            </a:r>
            <a:endParaRPr lang="en-US" b="1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az-Latn-AZ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764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17486"/>
            <a:ext cx="8338457" cy="4426857"/>
          </a:xfrm>
        </p:spPr>
        <p:txBody>
          <a:bodyPr>
            <a:noAutofit/>
          </a:bodyPr>
          <a:lstStyle/>
          <a:p>
            <a:r>
              <a:rPr lang="en-US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Sərbəst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toplaşmaq azadlığı 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Hər kəsin başqaları ilə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birlikdə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sərbəst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toplaşmaq azadlığı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Azərbaycan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Respublikasının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Konstitusiyası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Azərbaycan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Respublikasının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tərəfdar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çıxdığı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beynəlxalq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müqavilələr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ilə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təmin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Həmin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azadlığın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keçirilməsi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məhdudlaşdırılması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Qanunla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müəyyən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sərbəst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toplaşmaq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azadlığının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keçirilməsini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təmin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Qanuna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uyğun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təşkil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edilən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dinc və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silahsız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keçməsi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üçün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müvafiq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tədbirlər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görür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z-Latn-A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Sərbəst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toplaşmaq </a:t>
            </a:r>
            <a:r>
              <a:rPr lang="en-US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azadlığının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tətbiqi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z-Latn-A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Sərbəst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toplaşmaq azadlığı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Azərbaycan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Respublikasının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Konstitusiyası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Azərbaycan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Respublikasının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tərəfdar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çıxdığı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beynəlxalq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müqavilələrə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uyğun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olaraq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Qanun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əsasında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tətbiq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sərbəst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toplaşmaq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azadlığının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həyata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keçirilməsi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zamanı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şəxslərin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bərabərlik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hüququna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təminat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verir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“Sərbəst toplaşmaq azadlığı haqqında” Azərbaycan Respublikasının qanunu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07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1" y="1973944"/>
            <a:ext cx="7699829" cy="42762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49.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Yığıncaqların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mitinqlərin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nümayişlərin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küçə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yürüşlərinin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piketlərin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keçirilməsinə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mane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</a:t>
            </a:r>
            <a:endParaRPr lang="az-Latn-A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Qanunvericiliklə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müəyyən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edilmiş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qaydada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təşkil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edilən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yığıncaqların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mitinqlərin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nümayişlərin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küçə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yürüşlərinin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piketlərin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keçirilməsinə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olmağa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</a:p>
          <a:p>
            <a:pPr marL="0" indent="0" algn="just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şəxslər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yüz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manatdan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manatadək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miqdarda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vəzifəli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şəxslər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manatdan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altı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manatadək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miqdarda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hüquqi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şəxslər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manatdan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otuz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manatadək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miqdarda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cərimə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Azərbaycan Respublikasının İnzibati Xətalar Məcəlləsi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2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44914"/>
            <a:ext cx="8381999" cy="4586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 tooltip="nəzərdə tutulmuş cinayətlərə dair işlər üzrə ibtidai istintaq - Azərbaycan Respublikasının daxili işlər (polis) orqanları tərəfindən aparılır / Azərbaycan Respublikası Prezidentinin Fərmanı - 25.08.2000, № 387"/>
              </a:rPr>
              <a:t>Maddə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 tooltip="nəzərdə tutulmuş cinayətlərə dair işlər üzrə ibtidai istintaq - Azərbaycan Respublikasının daxili işlər (polis) orqanları tərəfindən aparılır / Azərbaycan Respublikası Prezidentinin Fərmanı - 25.08.2000, № 387"/>
              </a:rPr>
              <a:t> 169.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keçirmə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qaydasını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pozma</a:t>
            </a:r>
            <a:endParaRPr lang="az-Latn-A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169.1.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Qanunvericiliklə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qadağan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olunmuş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hallarda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təşkil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keçirmə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iştirak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vətəndaşların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qanuni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mənafelərinin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əhəmiyyətli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pozulmasına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səbəb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olduqda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</a:t>
            </a:r>
          </a:p>
          <a:p>
            <a:pPr lvl="1"/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beş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manatdan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səkkiz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manatadək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miqdarda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cərimə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ilədək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müddətə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azadlığın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məhdudlaşdırılması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ilədək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müddətə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islah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işləri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ilədək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müddətə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azadlıqdan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məhrum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ilə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cəzalandırılır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169.2.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keçirilməsi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zamanı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toplantıda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iştirak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edənlər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tərəfindən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odlu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soyuq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yaxud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partlayıcı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qurğular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eləcə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ətrafdakıların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sağlamlığı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üçün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təhlükə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törədən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əşyaları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gəzdirmə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</a:t>
            </a:r>
          </a:p>
          <a:p>
            <a:pPr lvl="1"/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beş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manatdan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səkkiz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manatadək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miqdarda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cərimə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ilədək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müddətə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azadlığın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məhdudlaşdırılması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ilədək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müddətə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islah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işləri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ilədək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müddətə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azadlıqdan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məhrum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ilə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cəzalandırılır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Azərbaycan Respublikasının </a:t>
            </a:r>
            <a:r>
              <a:rPr lang="az-Latn-A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Cinayət Məcəlləsi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5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07771"/>
            <a:ext cx="7408333" cy="38183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 tooltip="nəzərdə tutulmuş cinayətlərə dair işlər üzrə ibtidai istintaq - Azərbaycan Respublikasının daxili işlər (polis) orqanları tərəfindən aparılır / Azərbaycan Respublikası Prezidentinin Fərmanı - 25.08.2000, № 387"/>
              </a:rPr>
              <a:t>Maddə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 tooltip="nəzərdə tutulmuş cinayətlərə dair işlər üzrə ibtidai istintaq - Azərbaycan Respublikasının daxili işlər (polis) orqanları tərəfindən aparılır / Azərbaycan Respublikası Prezidentinin Fərmanı - 25.08.2000, № 387"/>
              </a:rPr>
              <a:t> 220.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Kütləvi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iğtişaş</a:t>
            </a:r>
            <a:endParaRPr lang="az-Latn-AZ" sz="3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220.1.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Zorakılıqların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talanların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yanğınların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törədilməsi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əmlakın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edilməsi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odlu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silahın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partlayıcı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maddələrin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qurğuların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tətbiq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edilməsi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yaxud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hakimiyyət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nümayəndəsinə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silahlı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müqavimət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göstərilməsi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ilə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müşayiət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kütləvi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iğtişaşları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təşkil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iğtişaşlarda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iştirak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</a:p>
          <a:p>
            <a:pPr lvl="1" algn="just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dörd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ildən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ilədək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müddətə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azadlıqdan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məhrum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ilə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cəzalandırılır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220.2.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Hakimiyyət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nümayəndəsinin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tələblərinə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fəal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şəkildə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olmamağa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kütləvi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iğtişaşlara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vətəndaşlara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zorakılıq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etməyə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çağırışlar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</a:p>
          <a:p>
            <a:pPr lvl="1" algn="just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ilədək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müddətə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azadlığın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məhdudlaşdırılması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müddətə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azadlıqdan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məhrum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ilə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cəzalandırılır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Azərbaycan Respublikasının Cinayət Məcəlləsi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54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456"/>
            <a:ext cx="7814733" cy="473165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60000"/>
              </a:lnSpc>
            </a:pP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Rassembement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Jurassien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Unite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Jurassienne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İsveçrəyə qarşı (1979)</a:t>
            </a:r>
          </a:p>
          <a:p>
            <a:pPr>
              <a:lnSpc>
                <a:spcPct val="160000"/>
              </a:lnSpc>
            </a:pP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Əplbi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və başqaları Birləşmiş Krallığa qarşı (2003)</a:t>
            </a:r>
          </a:p>
          <a:p>
            <a:pPr>
              <a:lnSpc>
                <a:spcPct val="160000"/>
              </a:lnSpc>
            </a:pP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Anderson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və başqaları </a:t>
            </a:r>
            <a: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Birləşmiş Krallığa qarşı 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(1997)</a:t>
            </a:r>
          </a:p>
          <a:p>
            <a:pPr>
              <a:lnSpc>
                <a:spcPct val="160000"/>
              </a:lnSpc>
            </a:pP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Almaniyaya qarşı (1989)</a:t>
            </a:r>
          </a:p>
          <a:p>
            <a:pPr>
              <a:lnSpc>
                <a:spcPct val="160000"/>
              </a:lnSpc>
            </a:pP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«Xristianlar irqçiliyə və faşizmə qarşı təşkilatı» </a:t>
            </a:r>
            <a: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Birləşmiş Krallığa qarşı 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(1980)</a:t>
            </a:r>
          </a:p>
          <a:p>
            <a:pPr>
              <a:lnSpc>
                <a:spcPct val="160000"/>
              </a:lnSpc>
            </a:pP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Artzle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dasleben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(«Həkimlər həyat uğrunda») Avstriyaya qarşı (1988)</a:t>
            </a:r>
          </a:p>
          <a:p>
            <a:pPr>
              <a:lnSpc>
                <a:spcPct val="160000"/>
              </a:lnSpc>
            </a:pP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Vogt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Almaniyaya qarşı (1995)</a:t>
            </a:r>
          </a:p>
          <a:p>
            <a:pPr>
              <a:lnSpc>
                <a:spcPct val="160000"/>
              </a:lnSpc>
            </a:pP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Öllinger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Avstriyaya qarşı (2006)</a:t>
            </a:r>
          </a:p>
          <a:p>
            <a:pPr>
              <a:lnSpc>
                <a:spcPct val="160000"/>
              </a:lnSpc>
            </a:pP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Oya Ataman Türkiyəyə qarşı (2006)</a:t>
            </a:r>
          </a:p>
          <a:p>
            <a:pPr>
              <a:lnSpc>
                <a:spcPct val="160000"/>
              </a:lnSpc>
            </a:pPr>
            <a:r>
              <a:rPr lang="az-Latn-A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Baçkovski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və digərləri Polşaya qarşı (2007)</a:t>
            </a:r>
            <a:endParaRPr lang="az-Latn-A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z-Latn-AZ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AİHM-</a:t>
            </a:r>
            <a:r>
              <a:rPr lang="az-Latn-AZ" dirty="0" err="1" smtClean="0"/>
              <a:t>nin</a:t>
            </a:r>
            <a:r>
              <a:rPr lang="az-Latn-AZ" dirty="0" smtClean="0"/>
              <a:t> presedent hüququ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19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8995" y="488295"/>
            <a:ext cx="854052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z-Latn-AZ" sz="4400" b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BİRLƏŞMƏK AZADLIĞI</a:t>
            </a:r>
            <a:endParaRPr lang="en-US" sz="4400" b="1" cap="all" spc="0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Users\suleymanov.ramil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5327" y="1706880"/>
            <a:ext cx="4477100" cy="3078006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27199"/>
            <a:ext cx="8038253" cy="4663441"/>
          </a:xfrm>
        </p:spPr>
        <p:txBody>
          <a:bodyPr numCol="1"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az-Latn-AZ" sz="2000" b="1" dirty="0" smtClean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az-Latn-AZ" sz="3000" b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Birləşmək hüququ - hər kəsin onunla eyni düçüncəyə, ideaya və maraqlara malik şəxslərlə birləşməklə, öz fikirlərini kollektiv bölüşməsi deməkdir.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az-Latn-AZ" sz="3000" b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Vətəndaşın birləşmək hüququna təminat vermədən onun siyasi azadlığını həyata keçirmək və demokratik quruluşu təmin etmək mümkün deyildir.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az-Latn-AZ" sz="3000" b="1" dirty="0" smtClean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az-Latn-AZ" sz="3000" b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Birləşmək hüququ = SİYASİ HÜQUQ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995" y="488295"/>
            <a:ext cx="854052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z-Latn-AZ" sz="4400" b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BİRLƏŞMƏK AZADLIĞI</a:t>
            </a:r>
            <a:endParaRPr lang="en-US" sz="4400" b="1" cap="all" spc="0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 maraqlarını müdafiə etmək;</a:t>
            </a:r>
          </a:p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İctimai və siyasi fəaliyyət;</a:t>
            </a:r>
          </a:p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Dövlətin idarə olunmasında və cəmiyyət həyatında iştirak;</a:t>
            </a:r>
          </a:p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Könüllülük;</a:t>
            </a:r>
          </a:p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Kollektivçilik;</a:t>
            </a:r>
          </a:p>
          <a:p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Qanuni fəaliyyət</a:t>
            </a:r>
            <a:endParaRPr lang="ru-RU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11511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az-Latn-A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ƏSAS ELEMENTLƏRİ:</a:t>
            </a:r>
            <a:r>
              <a:rPr lang="az-Latn-A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8995" y="488295"/>
            <a:ext cx="854052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z-Latn-AZ" sz="4400" b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BİRLƏŞMƏK AZADLIĞI</a:t>
            </a:r>
            <a:endParaRPr lang="en-US" sz="4400" b="1" cap="all" spc="0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1838960"/>
            <a:ext cx="7814733" cy="4287203"/>
          </a:xfrm>
        </p:spPr>
        <p:txBody>
          <a:bodyPr>
            <a:normAutofit/>
          </a:bodyPr>
          <a:lstStyle/>
          <a:p>
            <a:pPr marL="0" indent="0" algn="just"/>
            <a:r>
              <a:rPr lang="az-Latn-A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İnsan hüquqları haqqında Ümumi Bəyannamə</a:t>
            </a:r>
          </a:p>
          <a:p>
            <a:pPr marL="0" indent="0" algn="just">
              <a:buNone/>
            </a:pPr>
            <a:r>
              <a:rPr lang="az-Latn-AZ" sz="25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Maddə 20. </a:t>
            </a:r>
            <a:r>
              <a:rPr lang="az-Latn-A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Hər bir insanın azad şəkildə dinc yığıncaqlar keçirmək, assosiasiyalar yaratmaq hüquq var. Heç kəs hər hansı assosiasiyaya daxil olmağa məcbur edilə bilməz.</a:t>
            </a:r>
          </a:p>
          <a:p>
            <a:pPr marL="0" indent="0" algn="just"/>
            <a:endParaRPr lang="az-Latn-AZ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az-Latn-A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 və siyasi hüquqlar haqqında Beynəlxalq Pakt</a:t>
            </a:r>
          </a:p>
          <a:p>
            <a:pPr marL="0" indent="0" algn="just">
              <a:buNone/>
            </a:pPr>
            <a:r>
              <a:rPr lang="az-Latn-AZ" sz="25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Maddə 22. </a:t>
            </a:r>
            <a:r>
              <a:rPr lang="az-Latn-A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Hər kəs öz maraqlarını müdafiə etmək üçün həmkarlar ittifaqları yaratmaq və onlara qoşulmaq hüququ da daxil olmaqla başqaları ilə birləşmək hüququna malikdir.</a:t>
            </a:r>
          </a:p>
          <a:p>
            <a:pPr marL="0" indent="0" algn="just">
              <a:buNone/>
            </a:pPr>
            <a:endParaRPr lang="az-Latn-AZ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endParaRPr lang="cs-CZ" sz="2700" dirty="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cs-CZ" sz="2700" dirty="0">
              <a:latin typeface="Calibri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az-Latn-AZ" sz="40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Beynəlxalq QANUNVERİCİLİK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15840"/>
          </a:xfrm>
        </p:spPr>
        <p:txBody>
          <a:bodyPr>
            <a:normAutofit fontScale="92500"/>
          </a:bodyPr>
          <a:lstStyle/>
          <a:p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MADDƏ 11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Yığıncaqlar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və birləşmək azadlığı </a:t>
            </a:r>
            <a:endParaRPr lang="az-Latn-AZ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Hər kəsin dinc toplaşmaq azadlığı və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maraqlarını müdafiə etmək üçün həmkarlar ittifaqları yaratmaq və onlara qoşulmaq hüququ da daxil olmaqla, başqaları ilə birləşmək azadlığı hüququ vardır.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keçirilməsinə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təhlükəsizlik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ictimai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asayiş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maraqları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iğtişaşın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cinayətin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qarşısını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almaq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üçün,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sağlamlığın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mənəviyyatın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qorunması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üçün və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şəxslərin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azadlıqlarının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müdafiəsi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üçün qanunla nəzərdə tutulmuş və demokratik cəmiyyətdə zəruri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olanlardan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başqa,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məhdudiyyət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qoyula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bilməz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silahlı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qüvvələr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polis və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inzibati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orqanları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üzvlərinin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hüquqlarının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keçirilməsinə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məhdudiyyətlər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qoyulmasına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02320" cy="1185672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İnsan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Hüquqlarının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Azadlıqların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Müdafiəsi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Avropa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Konvensiyası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46514"/>
            <a:ext cx="8038253" cy="4344126"/>
          </a:xfrm>
        </p:spPr>
        <p:txBody>
          <a:bodyPr numCol="1">
            <a:normAutofit/>
          </a:bodyPr>
          <a:lstStyle/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az-Latn-AZ" b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Təlimə Giriş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endParaRPr lang="az-Latn-AZ" b="1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az-Latn-AZ" b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Dinc toplaşmaq azadlığı  			(Ruhiyyə İsayeva)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endParaRPr lang="az-Latn-AZ" b="1" dirty="0" smtClean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az-Latn-AZ" b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Birləşmək azadlığı 		          (Ramil Süleymanov)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endParaRPr lang="az-Latn-AZ" b="1" dirty="0" smtClean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az-Latn-AZ" b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11-ci maddə altında dinc toplaşmalar       (Marek </a:t>
            </a:r>
            <a:r>
              <a:rPr lang="az-Latn-AZ" b="1" dirty="0" err="1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Noviçki</a:t>
            </a:r>
            <a:r>
              <a:rPr lang="az-Latn-AZ" b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)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endParaRPr lang="az-Latn-AZ" b="1" dirty="0" smtClean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az-Latn-AZ" b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Qrup işi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endParaRPr lang="az-Latn-AZ" b="1" dirty="0" smtClean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az-Latn-AZ" b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Təlimin Yekunu</a:t>
            </a:r>
          </a:p>
          <a:p>
            <a:pPr marL="0" indent="0" algn="just">
              <a:lnSpc>
                <a:spcPct val="80000"/>
              </a:lnSpc>
              <a:buNone/>
            </a:pPr>
            <a:endParaRPr lang="az-Latn-AZ" sz="2000" b="1" dirty="0" smtClean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G ü n d ə l İ k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53920"/>
            <a:ext cx="7814733" cy="3972243"/>
          </a:xfrm>
        </p:spPr>
        <p:txBody>
          <a:bodyPr>
            <a:normAutofit fontScale="85000" lnSpcReduction="20000"/>
          </a:bodyPr>
          <a:lstStyle/>
          <a:p>
            <a:endParaRPr lang="az-Latn-A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Maddə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58. Birləşmək hüququ</a:t>
            </a:r>
            <a:endParaRPr lang="az-Latn-AZ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Hər kəsin başqaları ilə birləşmək hüququ vardır.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II. Hər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istənilən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cümlədən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siyasi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həmkarlar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ittifaqı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ictimai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yaratmaq və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mövcud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birliyə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daxil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hüququna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malikdir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birliklərin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sərbəst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fəaliyyətinə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təminat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verilir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birliyə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daxil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olmağa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üzvlüyündə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qalmağa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məcbur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bilməz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Respublikasının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ərazisində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hissəsində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hakimiyyətini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zorla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devirmək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məqsədi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güdən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birliklər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qadağandır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Konstitusiyanı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qanunları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birliklərin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fəaliyyətinə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yalnız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qaydasında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xitam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4000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Azərbaycan </a:t>
            </a:r>
            <a:r>
              <a:rPr lang="az-Latn-AZ" sz="4000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Respubl</a:t>
            </a:r>
            <a:r>
              <a:rPr lang="az-Latn-AZ" sz="4000" cap="all" dirty="0" err="1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az-Latn-AZ" sz="4000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kaSININ</a:t>
            </a:r>
            <a:r>
              <a:rPr lang="az-Latn-AZ" sz="4000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4000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KONSTİtUSİYASI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7794" y="426720"/>
            <a:ext cx="8229600" cy="1052576"/>
          </a:xfrm>
        </p:spPr>
        <p:txBody>
          <a:bodyPr>
            <a:noAutofit/>
          </a:bodyPr>
          <a:lstStyle/>
          <a:p>
            <a:r>
              <a:rPr lang="az-Latn-AZ" sz="36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MİLLİ QANUNVERİCİLİK</a:t>
            </a:r>
            <a:endParaRPr lang="en-US" sz="3600" dirty="0">
              <a:latin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9437" y="2137954"/>
            <a:ext cx="786553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endParaRPr lang="az-Latn-AZ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az-Latn-AZ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“Siyasi partiyalar haqqında” Azərbaycan Respublikasının qanunu</a:t>
            </a: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endParaRPr lang="az-Latn-AZ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az-Latn-AZ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“Həmkarlar İttifaqları haqqında” Azərbaycan Respublikasının qanunu</a:t>
            </a: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endParaRPr lang="az-Latn-AZ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az-Latn-AZ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“Qeyri-hökumət təşkilatları (ictimai birliklər və fondlar) (bundan sonra-QHT) haqqında” Azərbaycan Respublikasının qanunu</a:t>
            </a: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endParaRPr lang="az-Latn-AZ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az-Latn-AZ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“Dini etiqad azadlığı haqqında” Azərbaycan Respublikasının qanunu </a:t>
            </a:r>
            <a:endParaRPr lang="az-Latn-AZ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endParaRPr lang="az-Latn-AZ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6440" y="2194560"/>
            <a:ext cx="7880360" cy="381290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cs-CZ" sz="1500" dirty="0">
                <a:latin typeface="Calibri" charset="0"/>
              </a:rPr>
              <a:t>	</a:t>
            </a:r>
          </a:p>
          <a:p>
            <a:pPr marL="0" indent="0">
              <a:buNone/>
            </a:pP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Neqativ öhdəliklər: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z-Latn-AZ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Qanunsuz müdaxilə etməmək;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z-Latn-AZ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Heç bir məhdudiyyət qoymamaq</a:t>
            </a:r>
          </a:p>
          <a:p>
            <a:pPr marL="0" indent="0">
              <a:buFontTx/>
              <a:buChar char="-"/>
            </a:pPr>
            <a:endParaRPr lang="az-Latn-AZ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Pozitiv öhdəliklər: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z-Latn-AZ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Qanunvericilik bazasının yaradılması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z-Latn-AZ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Kənar müdaxilələrdən qoruma (Həkimlər həyat uğrunda platforması v Avtriya (1988) abort)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az-Latn-A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cs-CZ" sz="20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en-US" sz="15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en-US" sz="1500" dirty="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cs-CZ" sz="1500" dirty="0">
              <a:latin typeface="Calibri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200" dirty="0">
                <a:solidFill>
                  <a:srgbClr val="000000"/>
                </a:solidFill>
                <a:latin typeface="Calibri" charset="0"/>
              </a:rPr>
              <a:t/>
            </a:r>
            <a:br>
              <a:rPr lang="cs-CZ" sz="2200" dirty="0">
                <a:solidFill>
                  <a:srgbClr val="000000"/>
                </a:solidFill>
                <a:latin typeface="Calibri" charset="0"/>
              </a:rPr>
            </a:br>
            <a:r>
              <a:rPr lang="cs-CZ" sz="2200" dirty="0">
                <a:solidFill>
                  <a:srgbClr val="000000"/>
                </a:solidFill>
                <a:latin typeface="Calibri" charset="0"/>
              </a:rPr>
              <a:t/>
            </a:r>
            <a:br>
              <a:rPr lang="cs-CZ" sz="2200" dirty="0">
                <a:solidFill>
                  <a:srgbClr val="000000"/>
                </a:solidFill>
                <a:latin typeface="Calibri" charset="0"/>
              </a:rPr>
            </a:br>
            <a:endParaRPr lang="cs-CZ" sz="6000" dirty="0">
              <a:latin typeface="Calibri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DÖVLƏTİN ÖHDƏLİKLƏRİ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az-Latn-A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DÖVLƏTLƏRİN QOYDUĞU MƏHDUDİYYƏTLƏR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suleymanov.ramil\Desktop\ru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9656" y="2192127"/>
            <a:ext cx="5245383" cy="3934036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50720"/>
            <a:ext cx="7814733" cy="434848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Qanun çatımlı və nəticələri öncədən görülən olmalıdır</a:t>
            </a:r>
          </a:p>
          <a:p>
            <a:pPr algn="just">
              <a:buNone/>
            </a:pPr>
            <a:endParaRPr lang="az-Latn-A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N.F.  v İtaly (2001)</a:t>
            </a:r>
          </a:p>
          <a:p>
            <a:pPr algn="just">
              <a:buNone/>
            </a:pP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......sözügedən qanunun özü müəyyən keyfiyyətdə olmalıdır: həmin qanun çatımlı olmalıdır və nəticələri öncədən görülə bilinən olmalıdır ki, fərd öz davranışlarını tənzimləyə bilsin. </a:t>
            </a:r>
          </a:p>
          <a:p>
            <a:pPr algn="just">
              <a:buNone/>
            </a:pP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.....Qanun cəmiyyətdəki dəyişən şəraitə uyğunlaşa bilməlidir və o həddən artıq sərt olduqda isə bu mümkünsüz olur. 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1. Qanunla nəzərdə tutulmuş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6" y="2178110"/>
            <a:ext cx="7977293" cy="44665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z-Latn-A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Dövlətlər tərəfindən ən çox irəli sürülən məqsədlərdəndir. AİHM bu barədə dövlətlərə kifayət qədər mülahizə  və qiymətləndirmə sərbəstliyi verir.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z-Latn-A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Grande Oriente d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az-Latn-A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İtalia di Palazzo Giustiniani v İtaliya </a:t>
            </a:r>
            <a:r>
              <a:rPr lang="az-Latn-A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(2001)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z-Latn-A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İğtişaşın və cinayətin qarşını almaq üçün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z-Latn-A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Sisse v France (2002)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z-Latn-A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Sağlamlığın və mənəviyyatın mühafizəsi üçün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z-Latn-A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Larmela v Finland (1997)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z-Latn-A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Digər şəxslərin hüquq və azadlıqlarının müdafiəsi üçün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z-Latn-A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Casanyu and others v Finland (1999)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en-US" sz="1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2066" y="1778000"/>
            <a:ext cx="75505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az-Latn-AZ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Milli təhlükəsizlik və ictimai asayiş maraqları naminə</a:t>
            </a:r>
            <a:endParaRPr lang="az-Latn-AZ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2. LEGİTİM   MƏQSƏD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03120"/>
            <a:ext cx="7743614" cy="4267201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az-Latn-A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Təxirəsalınmaz ictimai tələbat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az-Latn-A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(AİHM bu barədə qərar verməni ilk öncə dövlətin öhdəsinə buraxır. )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az-Latn-A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Azadlıq və Demokratiya Partiyası (ÖZDEP) v Türkiyə (1999)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az-Latn-AZ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az-Latn-A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Müdaxilə legitim məqsəd MÜTƏNASİB olmalı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az-Latn-A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(AİHM mümkün qədər az məhdudlaşdıran üsuldan istifadə etməsini tələb edir )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az-Latn-A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Vogt v Germany (1996) 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az-Latn-A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Ezelin v France (1991) 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az-Latn-A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Belçika polisinin milli həmkarlar ittifaqı v Belgium (1975)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az-Latn-AZ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endParaRPr lang="az-Latn-AZ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84072"/>
          </a:xfrm>
        </p:spPr>
        <p:txBody>
          <a:bodyPr>
            <a:normAutofit fontScale="90000"/>
          </a:bodyPr>
          <a:lstStyle/>
          <a:p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3.DEMOKRATİK CƏMİYYƏTDƏ ZƏRURİLİK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Qeyri-hökumət təşkilatları</a:t>
            </a:r>
          </a:p>
          <a:p>
            <a:pPr>
              <a:lnSpc>
                <a:spcPct val="150000"/>
              </a:lnSpc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Dini birliklər</a:t>
            </a:r>
          </a:p>
          <a:p>
            <a:pPr>
              <a:lnSpc>
                <a:spcPct val="150000"/>
              </a:lnSpc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Həmkarlar ittifaqları</a:t>
            </a:r>
          </a:p>
          <a:p>
            <a:pPr>
              <a:lnSpc>
                <a:spcPct val="150000"/>
              </a:lnSpc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Siyasi partiyalar</a:t>
            </a:r>
          </a:p>
          <a:p>
            <a:pPr>
              <a:lnSpc>
                <a:spcPct val="150000"/>
              </a:lnSpc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Etnik azlıqların birlikləri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BİRLİKLƏRİN NÖVLƏRİ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*Sidirupuolus və başqaları Yunanıstana qarşı (1998)</a:t>
            </a:r>
          </a:p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*Jeçev Bolqarıstana qarşı (2007)</a:t>
            </a:r>
          </a:p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*Ramazanova və digərləri Azərbaycana qarşı (2007)</a:t>
            </a:r>
          </a:p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*Nəsibova Azərbaycana qarşı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Qeyri-hökumət təşkilatları (QHT)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Kimli və başqaları Rusiyaya qarşı (2005)</a:t>
            </a:r>
          </a:p>
          <a:p>
            <a:pPr>
              <a:lnSpc>
                <a:spcPct val="200000"/>
              </a:lnSpc>
            </a:pP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Xilaskar ordunun Moskva bölməsi Rusiyaya qarşı (2006)</a:t>
            </a:r>
          </a:p>
          <a:p>
            <a:pPr>
              <a:lnSpc>
                <a:spcPct val="200000"/>
              </a:lnSpc>
            </a:pP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Kalifatştaat Almaniyaya qarşı (2006)</a:t>
            </a:r>
          </a:p>
          <a:p>
            <a:pPr>
              <a:lnSpc>
                <a:spcPct val="200000"/>
              </a:lnSpc>
            </a:pP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Cümə Məscidi İcma üzvləri Azərbaycan qarşı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Dini təşkilatlar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Dİnc </a:t>
            </a:r>
            <a:r>
              <a:rPr lang="az-Latn-AZ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toplaşmaq </a:t>
            </a:r>
            <a:r>
              <a:rPr lang="az-Latn-AZ" sz="32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azadlIğI</a:t>
            </a:r>
            <a:endParaRPr lang="en-US" sz="3200" b="1" cap="all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cs typeface="Calibri"/>
            </a:endParaRPr>
          </a:p>
        </p:txBody>
      </p:sp>
      <p:pic>
        <p:nvPicPr>
          <p:cNvPr id="5" name="Picture 2" descr="http://www.aljazeera.com/mritems/imagecache/mbdxxlarge/mritems/images/2014/4/30/2014430821721734_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2540000"/>
            <a:ext cx="7946571" cy="408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30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Belçika milli polisi həmkarlar ittifaqı Belçikaya qarşı (1975)</a:t>
            </a:r>
          </a:p>
          <a:p>
            <a:pPr>
              <a:lnSpc>
                <a:spcPct val="200000"/>
              </a:lnSpc>
            </a:pP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Metin Turan  v  Turkey  (2006</a:t>
            </a:r>
            <a:r>
              <a:rPr lang="az-Latn-A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az-Latn-AZ" b="1" dirty="0" err="1" smtClean="0">
                <a:latin typeface="Times New Roman" pitchFamily="18" charset="0"/>
                <a:cs typeface="Times New Roman" pitchFamily="18" charset="0"/>
              </a:rPr>
              <a:t>əmkarlar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 İttifaqları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Mordova prezident partiyası v Russia (2004)</a:t>
            </a:r>
          </a:p>
          <a:p>
            <a:pPr>
              <a:lnSpc>
                <a:spcPct val="200000"/>
              </a:lnSpc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Linkov v Czech Republic (2006)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Siyasi Partiyalar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Gorzelik and others v Polska (2004)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Etnik azlıqların birlikləri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325120" y="338328"/>
            <a:ext cx="836168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Q r u p    İ ş İ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985" y="2359342"/>
            <a:ext cx="49339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325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Söz</a:t>
            </a:r>
          </a:p>
          <a:p>
            <a:endParaRPr lang="az-Latn-AZ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Qiymətləndirmə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z-Latn-AZ" sz="40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TəlİMİN</a:t>
            </a:r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 YEKUNU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www.yourextrahand.com/wp-content/uploads/2012/02/Time-to-Evalu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2514600"/>
            <a:ext cx="359092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409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6874" y="2275839"/>
            <a:ext cx="7408333" cy="176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 iştirakınıza və diqq</a:t>
            </a:r>
            <a:r>
              <a:rPr lang="az-Latn-A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az-Latn-A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tinizə görə Təşəkkürlər!!!</a:t>
            </a:r>
          </a:p>
        </p:txBody>
      </p:sp>
      <p:pic>
        <p:nvPicPr>
          <p:cNvPr id="1028" name="Picture 4" descr="http://ic.pics.livejournal.com/jongibbs/16975438/112465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054" y="3850639"/>
            <a:ext cx="3609975" cy="271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z-Latn-AZ" sz="40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Hörmətlİ</a:t>
            </a:r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    </a:t>
            </a:r>
            <a:r>
              <a:rPr lang="az-Latn-AZ" sz="40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İştİrakçIlar</a:t>
            </a:r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!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02320" cy="1185672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A</a:t>
            </a:r>
            <a:r>
              <a:rPr lang="az-Latn-AZ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İHK 11-cİ maddəsİ</a:t>
            </a:r>
            <a:br>
              <a:rPr lang="az-Latn-AZ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az-Latn-AZ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YIĞINCAQLAR VƏ BİRLƏŞMƏK AZADLIĞI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5" y="3222173"/>
            <a:ext cx="3258457" cy="2801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Hər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kəsin dinc toplaşmaq azadlığı </a:t>
            </a:r>
            <a:endParaRPr lang="az-Latn-A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47886" y="3222172"/>
            <a:ext cx="4911634" cy="2801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2400" b="1" dirty="0"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maraqlarını müdafiə etmək üçün həmkarlar ittifaqları yaratmaq və onlara qoşulmaq hüququ da daxil olmaqla,</a:t>
            </a:r>
            <a:r>
              <a:rPr lang="az-Latn-A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başqaları ilə birləşmək azadlığı hüququ vardır. </a:t>
            </a:r>
            <a:endParaRPr lang="az-Latn-A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7615" y="2315419"/>
            <a:ext cx="2837636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9144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az-Latn-AZ" sz="3500" b="1" cap="all" dirty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Calibri"/>
              </a:rPr>
              <a:t>Maddə </a:t>
            </a:r>
            <a:r>
              <a:rPr lang="az-Latn-AZ" sz="3500" b="1" cap="all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Calibri"/>
              </a:rPr>
              <a:t>11.1. </a:t>
            </a:r>
            <a:endParaRPr lang="az-Latn-AZ" sz="3500" b="1" cap="all" dirty="0">
              <a:ln/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ea typeface="+mj-ea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2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91886" y="1712686"/>
            <a:ext cx="8425542" cy="49007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5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Calibri"/>
              </a:rPr>
              <a:t>Maddə </a:t>
            </a:r>
            <a:r>
              <a:rPr lang="az-Latn-AZ" sz="35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Calibri"/>
              </a:rPr>
              <a:t>11.2. </a:t>
            </a:r>
            <a:endParaRPr lang="az-Latn-AZ" sz="3500" b="1" cap="all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ea typeface="+mj-ea"/>
              <a:cs typeface="Calibri"/>
            </a:endParaRPr>
          </a:p>
          <a:p>
            <a:pPr marL="0" indent="0" algn="just">
              <a:buNone/>
            </a:pPr>
            <a:endParaRPr lang="az-Latn-AZ" sz="1000" b="1" cap="all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ea typeface="+mj-ea"/>
              <a:cs typeface="Calibri"/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hüquqların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keçirilməsinə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az-Latn-AZ" sz="1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təhlükəsizlik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ictimai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asayiş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maraqları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naminə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az-Latn-AZ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iğtişaşın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cinayətin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qarşısını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almaq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üçün, </a:t>
            </a:r>
            <a:endParaRPr lang="az-Latn-AZ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sağlamlığın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mənəviyyatın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qorunması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üçün və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şəxslərin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hüquq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və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azadlıqlarının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müdafiəsi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üçün </a:t>
            </a:r>
            <a:endParaRPr lang="az-Latn-AZ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az-Latn-AZ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endParaRPr lang="az-Latn-AZ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az-Latn-AZ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02320" cy="1185672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A</a:t>
            </a:r>
            <a:r>
              <a:rPr lang="az-Latn-AZ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İHK 11-cİ maddəsİ</a:t>
            </a:r>
            <a:br>
              <a:rPr lang="az-Latn-AZ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az-Latn-AZ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YIĞINCAQLAR VƏ BİRLƏŞMƏK AZADLIĞI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57200" y="4876800"/>
            <a:ext cx="3236685" cy="11321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qanunla nəzərdə tutulmuş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59827" y="4905829"/>
            <a:ext cx="3236685" cy="11030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demokratik cəmiyyətdə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zəruri</a:t>
            </a:r>
            <a:r>
              <a:rPr lang="az-Latn-AZ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olanlardan başqa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1143" y="6265090"/>
            <a:ext cx="6937828" cy="348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HEÇ BIR MƏHDUDIYYƏT QOYULA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BILMƏZ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az-Latn-A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54629"/>
            <a:ext cx="8425542" cy="4663440"/>
          </a:xfrm>
        </p:spPr>
        <p:txBody>
          <a:bodyPr>
            <a:normAutofit/>
          </a:bodyPr>
          <a:lstStyle/>
          <a:p>
            <a:endParaRPr lang="az-Latn-A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35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Calibri"/>
              </a:rPr>
              <a:t>Maddə 11.2. </a:t>
            </a:r>
          </a:p>
          <a:p>
            <a:pPr marL="0" indent="0" algn="just">
              <a:buNone/>
            </a:pPr>
            <a:endParaRPr lang="az-Latn-AZ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maddə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silahlı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qüvvələr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polis və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inzibati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orqanları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üzvlərinin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belə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hüquqlarının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keçirilməsinə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qanuni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məhdudiyyətlər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qoyulmasına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mane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olmur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endParaRPr lang="az-Latn-AZ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02320" cy="1185672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A</a:t>
            </a:r>
            <a:r>
              <a:rPr lang="az-Latn-AZ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İHK 11-cİ maddəsİ</a:t>
            </a:r>
            <a:br>
              <a:rPr lang="az-Latn-AZ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az-Latn-AZ" sz="3200" b="1" cap="all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YIĞINCAQLAR VƏ BİRLƏŞMƏK AZADLIĞI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8343" y="1838960"/>
            <a:ext cx="8592457" cy="4445726"/>
          </a:xfrm>
        </p:spPr>
        <p:txBody>
          <a:bodyPr>
            <a:normAutofit fontScale="77500" lnSpcReduction="20000"/>
          </a:bodyPr>
          <a:lstStyle/>
          <a:p>
            <a:pPr marL="0" indent="0" algn="just"/>
            <a:r>
              <a:rPr lang="az-Latn-A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İnsan hüquqları haqqında Ümumi Bəyannamə (10.12.1948</a:t>
            </a:r>
            <a:r>
              <a:rPr lang="az-Latn-A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az-Latn-AZ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sz="2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Maddə </a:t>
            </a:r>
            <a:r>
              <a:rPr lang="az-Latn-AZ" sz="2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r>
              <a:rPr lang="az-Latn-AZ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Hər bir insanın azad şəkildə dinc yığıncaqlar 					keçirmək hüququ var. </a:t>
            </a:r>
          </a:p>
          <a:p>
            <a:pPr algn="just">
              <a:buFontTx/>
              <a:buChar char="-"/>
            </a:pPr>
            <a:endParaRPr lang="az-Latn-A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az-Latn-A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 və siyasi hüquqlar haqqında Beynəlxalq Pakt  (16.12.1966)</a:t>
            </a:r>
          </a:p>
          <a:p>
            <a:pPr marL="0" indent="0" algn="just">
              <a:buNone/>
            </a:pPr>
            <a:endParaRPr lang="az-Latn-AZ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sz="2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Maddə 21. </a:t>
            </a:r>
            <a:r>
              <a:rPr lang="az-Latn-A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Dinc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yığıncaqlar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keçirmək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qəbul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hüquqdan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istifadəyə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qanuna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müvafiq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surətdə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qoyulan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demokratik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cəmiyyətdə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dövlətin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ictimaiyyətin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təhlükəsizliyi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z-Latn-A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az-Latn-A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ictimai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asayiş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əhalinin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sağlamlığının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mənəviyyatının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yaxud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başqa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şəxslərin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azadlıqlarının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qorunması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mənafeləri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zəruri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məhdudiyyətlərdən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başqa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heç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məhdudiyyət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qoyula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bilməz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endParaRPr lang="cs-CZ" sz="2700" dirty="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cs-CZ" sz="2700" dirty="0">
              <a:latin typeface="Calibri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Beynəlxalq QANUNVERİCİLİK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7794" y="426720"/>
            <a:ext cx="8229600" cy="1052576"/>
          </a:xfrm>
        </p:spPr>
        <p:txBody>
          <a:bodyPr>
            <a:noAutofit/>
          </a:bodyPr>
          <a:lstStyle/>
          <a:p>
            <a:r>
              <a:rPr lang="az-Latn-AZ" sz="36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MİLLİ QANUNVERİCİLİK</a:t>
            </a:r>
            <a:endParaRPr lang="en-US" sz="3600" dirty="0">
              <a:latin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547" y="1818640"/>
            <a:ext cx="7865534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az-Latn-AZ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az-Latn-AZ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Azərbaycan Respublikasının Konstitusiyası (12.11.1995)</a:t>
            </a: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endParaRPr lang="az-Latn-AZ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az-Latn-AZ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“Sərbəst toplaşmaq azadlığı haqqında” Azərbaycan Respublikasının qanunu </a:t>
            </a:r>
            <a:r>
              <a:rPr lang="az-Latn-AZ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(13.11.1998)</a:t>
            </a: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endParaRPr lang="az-Latn-AZ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Azərbaycan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Respublikası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Konstitusiyasının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49-cu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maddəsinin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şərh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edilməsinə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dair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Azərbaycan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Respublikası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Konstitusiya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Məhkəməsi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Plenumunun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Qərarı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(21.10.2005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z-Latn-AZ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endParaRPr lang="az-Latn-AZ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az-Latn-AZ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Azərbaycan Respublikasının İnzibati Xətalar Məcəlləsi (01.07.2000)</a:t>
            </a:r>
          </a:p>
          <a:p>
            <a:pPr algn="just" defTabSz="914400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az-Latn-AZ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az-Latn-AZ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Azərbaycan Respublikasının </a:t>
            </a:r>
            <a:r>
              <a:rPr lang="az-Latn-AZ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Cinayət Məcəlləsi  (30.12.1999)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az-Latn-AZ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az-Latn-AZ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az-Latn-AZ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2153920"/>
            <a:ext cx="8077200" cy="39722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az-Latn-AZ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49.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Sərbəst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toplaşmaq azadlığı </a:t>
            </a:r>
          </a:p>
          <a:p>
            <a:pPr marL="0" indent="0" algn="just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Hər kəsin başqaları ilə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birlikdə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sərbəst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toplaşmaq azadlığı vardır.</a:t>
            </a:r>
          </a:p>
          <a:p>
            <a:pPr marL="0" indent="0" algn="just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Hər kəsin başqaları ilə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birlikdə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müvafiq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orqanlarını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qabaqcadan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xəbərdar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etməklə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dinc,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silahsız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yığışmaq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yığıncaqlar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mitinqlər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nümayişlər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küçə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yürüşləri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keçirmək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piketlər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düzəltmək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hüququ vardır.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40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Azərbaycan </a:t>
            </a:r>
            <a:r>
              <a:rPr lang="az-Latn-AZ" sz="4000" b="1" cap="all" dirty="0" err="1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RespublİkaSININ</a:t>
            </a:r>
            <a:r>
              <a:rPr lang="az-Latn-AZ" sz="40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 </a:t>
            </a:r>
            <a:r>
              <a:rPr lang="az-Latn-AZ" sz="4000" b="1" cap="all" dirty="0" err="1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KONSTİtUSİYASI</a:t>
            </a:r>
            <a:endParaRPr lang="en-US" sz="40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Calibri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1489</Words>
  <Application>Microsoft Office PowerPoint</Application>
  <PresentationFormat>On-screen Show (4:3)</PresentationFormat>
  <Paragraphs>241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Waveform</vt:lpstr>
      <vt:lpstr> AİHK 11-cİ maddəsİ YIĞINCAQLAR VƏ BİRLƏŞMƏK AZADLIĞI</vt:lpstr>
      <vt:lpstr>PowerPoint Presentation</vt:lpstr>
      <vt:lpstr>Dİnc toplaşmaq azadlIğI</vt:lpstr>
      <vt:lpstr>AİHK 11-cİ maddəsİ YIĞINCAQLAR VƏ BİRLƏŞMƏK AZADLIĞI</vt:lpstr>
      <vt:lpstr>AİHK 11-cİ maddəsİ YIĞINCAQLAR VƏ BİRLƏŞMƏK AZADLIĞI</vt:lpstr>
      <vt:lpstr>AİHK 11-cİ maddəsİ YIĞINCAQLAR VƏ BİRLƏŞMƏK AZADLIĞI</vt:lpstr>
      <vt:lpstr>Beynəlxalq QANUNVERİCİLİK</vt:lpstr>
      <vt:lpstr>MİLLİ QANUNVERİCİLİK</vt:lpstr>
      <vt:lpstr>Azərbaycan RespublİkaSININ KONSTİtUSİYASI</vt:lpstr>
      <vt:lpstr>“Sərbəst toplaşmaq azadlığı haqqında” Azərbaycan Respublikasının qanunu</vt:lpstr>
      <vt:lpstr>Azərbaycan Respublikasının İnzibati Xətalar Məcəlləsi</vt:lpstr>
      <vt:lpstr>Azərbaycan Respublikasının Cinayət Məcəlləsi</vt:lpstr>
      <vt:lpstr>Azərbaycan Respublikasının Cinayət Məcəlləsi</vt:lpstr>
      <vt:lpstr>AİHM-nin presedent hüququ</vt:lpstr>
      <vt:lpstr>PowerPoint Presentation</vt:lpstr>
      <vt:lpstr>PowerPoint Presentation</vt:lpstr>
      <vt:lpstr>   ƏSAS ELEMENTLƏRİ:   </vt:lpstr>
      <vt:lpstr>Beynəlxalq QANUNVERİCİLİK</vt:lpstr>
      <vt:lpstr>İnsan Hüquqlarının və Əsas Azadlıqların Müdafiəsi Haqqında Avropa Konvensiyası</vt:lpstr>
      <vt:lpstr>Azərbaycan RespublİkaSININ KONSTİtUSİYASI</vt:lpstr>
      <vt:lpstr>MİLLİ QANUNVERİCİLİK</vt:lpstr>
      <vt:lpstr>  </vt:lpstr>
      <vt:lpstr>DÖVLƏTLƏRİN QOYDUĞU MƏHDUDİYYƏTLƏR</vt:lpstr>
      <vt:lpstr>1. Qanunla nəzərdə tutulmuş</vt:lpstr>
      <vt:lpstr>2. LEGİTİM   MƏQSƏD</vt:lpstr>
      <vt:lpstr>3.DEMOKRATİK CƏMİYYƏTDƏ ZƏRURİLİK</vt:lpstr>
      <vt:lpstr>BİRLİKLƏRİN NÖVLƏRİ</vt:lpstr>
      <vt:lpstr>Qeyri-hökumət təşkilatları (QHT)</vt:lpstr>
      <vt:lpstr>Dini təşkilatlar</vt:lpstr>
      <vt:lpstr>Həmkarlar İttifaqları</vt:lpstr>
      <vt:lpstr>Siyasi Partiyalar</vt:lpstr>
      <vt:lpstr>Etnik azlıqların birlikləri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AİHK 11-cİ maddəsİ YIĞINCAQLAR VƏ BİRLƏŞMƏK AZADLIĞI</dc:title>
  <cp:lastModifiedBy>ROVSHANOVA Vafa</cp:lastModifiedBy>
  <cp:revision>1</cp:revision>
  <dcterms:modified xsi:type="dcterms:W3CDTF">2016-07-02T10:03:16Z</dcterms:modified>
</cp:coreProperties>
</file>