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1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1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95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3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3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96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00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4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8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2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65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56D08-FB68-4659-8C06-B644C4CFD0B8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ABBCB-6534-463B-AAD6-180DE1D8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72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hr.coe.int/Documents/FS_Own_image_ENG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e.int/t/dghl/standardsetting/hrpolicy/other_committees/dh-lgbt_docs/CM_Rec(97)20_en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ce.org/fom/226526?download=tru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nice.coe.int/webforms/documents/default.aspx?pdffile=CDL-AD(2014)046-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eng?i=001-158200" TargetMode="External"/><Relationship Id="rId2" Type="http://schemas.openxmlformats.org/officeDocument/2006/relationships/hyperlink" Target="http://www.associationline.org/guidebook/action/read/section/jurisprudence/chapter/13/decision/3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z-Latn-AZ" sz="3600" dirty="0" smtClean="0"/>
              <a:t>AİHK: </a:t>
            </a:r>
            <a:r>
              <a:rPr lang="en-GB" sz="3600" dirty="0" err="1" smtClean="0"/>
              <a:t>Madd</a:t>
            </a:r>
            <a:r>
              <a:rPr lang="az-Latn-AZ" sz="3600" dirty="0" smtClean="0"/>
              <a:t>ə </a:t>
            </a:r>
            <a:r>
              <a:rPr lang="en-GB" sz="3600" dirty="0" smtClean="0"/>
              <a:t>10 </a:t>
            </a:r>
            <a:r>
              <a:rPr lang="az-Latn-AZ" sz="3600" dirty="0" smtClean="0"/>
              <a:t>və 11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437112"/>
            <a:ext cx="6400800" cy="1104528"/>
          </a:xfrm>
        </p:spPr>
        <p:txBody>
          <a:bodyPr>
            <a:normAutofit/>
          </a:bodyPr>
          <a:lstStyle/>
          <a:p>
            <a:pPr algn="r"/>
            <a:r>
              <a:rPr lang="az-Latn-AZ" sz="2300" dirty="0" smtClean="0"/>
              <a:t>David Goldberg</a:t>
            </a:r>
          </a:p>
          <a:p>
            <a:pPr algn="r"/>
            <a:r>
              <a:rPr lang="az-Latn-AZ" sz="2300" dirty="0" smtClean="0"/>
              <a:t>2016</a:t>
            </a:r>
            <a:endParaRPr lang="az-Latn-AZ" sz="2300" dirty="0" smtClean="0"/>
          </a:p>
          <a:p>
            <a:pPr algn="r"/>
            <a:endParaRPr lang="en-GB" sz="2300" dirty="0" smtClean="0"/>
          </a:p>
          <a:p>
            <a:pPr algn="l"/>
            <a:endParaRPr lang="en-GB" sz="2000" dirty="0" smtClean="0"/>
          </a:p>
          <a:p>
            <a:endParaRPr lang="en-GB" sz="20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0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Madd</a:t>
            </a:r>
            <a:r>
              <a:rPr lang="az-Latn-AZ" sz="3600" dirty="0" smtClean="0"/>
              <a:t>ə </a:t>
            </a:r>
            <a:r>
              <a:rPr lang="en-GB" sz="3600" dirty="0" smtClean="0"/>
              <a:t>10: </a:t>
            </a:r>
            <a:r>
              <a:rPr lang="az-Latn-AZ" sz="3600" dirty="0" smtClean="0"/>
              <a:t>İnformasiyaya çatım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78904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az-Latn-AZ" sz="2300" dirty="0" smtClean="0"/>
              <a:t>Rəsmi Sənədlərə Çatımla bağlı Konvensiya</a:t>
            </a:r>
            <a:endParaRPr lang="en-GB" sz="2300" dirty="0" smtClean="0"/>
          </a:p>
          <a:p>
            <a:pPr algn="l"/>
            <a:endParaRPr lang="en-GB" sz="2300" dirty="0" smtClean="0"/>
          </a:p>
          <a:p>
            <a:pPr algn="l"/>
            <a:r>
              <a:rPr lang="en-GB" sz="2300" dirty="0" err="1" smtClean="0"/>
              <a:t>Roşiianu</a:t>
            </a:r>
            <a:r>
              <a:rPr lang="en-GB" sz="2300" dirty="0" smtClean="0"/>
              <a:t> </a:t>
            </a:r>
            <a:r>
              <a:rPr lang="az-Latn-AZ" sz="2300" dirty="0" smtClean="0"/>
              <a:t>Rumıniyaya qarşı</a:t>
            </a:r>
            <a:endParaRPr lang="en-GB" sz="2300" dirty="0" smtClean="0"/>
          </a:p>
          <a:p>
            <a:pPr algn="l"/>
            <a:endParaRPr lang="en-GB" sz="2300" dirty="0" smtClean="0"/>
          </a:p>
          <a:p>
            <a:pPr algn="l"/>
            <a:r>
              <a:rPr lang="en-GB" sz="2300" dirty="0" err="1" smtClean="0"/>
              <a:t>Guseva</a:t>
            </a:r>
            <a:r>
              <a:rPr lang="en-GB" sz="2300" dirty="0" smtClean="0"/>
              <a:t> </a:t>
            </a:r>
            <a:r>
              <a:rPr lang="az-Latn-AZ" sz="2300" dirty="0" smtClean="0"/>
              <a:t>Bolqarıstana qarşı</a:t>
            </a:r>
            <a:endParaRPr lang="en-GB" sz="2300" dirty="0"/>
          </a:p>
          <a:p>
            <a:r>
              <a:rPr lang="en-GB" sz="2300" dirty="0"/>
              <a:t> </a:t>
            </a:r>
          </a:p>
          <a:p>
            <a:pPr algn="l"/>
            <a:r>
              <a:rPr lang="en-GB" sz="2300" dirty="0" smtClean="0"/>
              <a:t>Magyar </a:t>
            </a:r>
            <a:r>
              <a:rPr lang="en-GB" sz="2300" dirty="0"/>
              <a:t>Helsinki </a:t>
            </a:r>
            <a:r>
              <a:rPr lang="en-GB" sz="2300" dirty="0" err="1"/>
              <a:t>Bizottság</a:t>
            </a:r>
            <a:r>
              <a:rPr lang="en-GB" sz="2300" dirty="0"/>
              <a:t> </a:t>
            </a:r>
            <a:r>
              <a:rPr lang="az-Latn-AZ" sz="2300" dirty="0" smtClean="0"/>
              <a:t> Macarıstana qarşı</a:t>
            </a:r>
            <a:endParaRPr lang="en-GB" sz="2300" dirty="0" smtClean="0"/>
          </a:p>
          <a:p>
            <a:pPr algn="l"/>
            <a:endParaRPr lang="en-GB" sz="2000" dirty="0" smtClean="0"/>
          </a:p>
          <a:p>
            <a:endParaRPr lang="en-GB" sz="20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75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z-Latn-AZ" sz="3200" dirty="0" smtClean="0"/>
              <a:t>Maddə </a:t>
            </a:r>
            <a:r>
              <a:rPr lang="en-GB" sz="3200" dirty="0" smtClean="0"/>
              <a:t>10: </a:t>
            </a:r>
            <a:r>
              <a:rPr lang="az-Latn-AZ" sz="3200" dirty="0" smtClean="0"/>
              <a:t>Şəxsi həyatın gizliliyi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az-Latn-AZ" sz="8000" i="1" dirty="0" smtClean="0"/>
              <a:t>Şəxsin imicinin qorunması hüququ</a:t>
            </a:r>
            <a:r>
              <a:rPr lang="en-US" sz="8000" i="1" dirty="0" smtClean="0"/>
              <a:t> </a:t>
            </a:r>
            <a:r>
              <a:rPr lang="en-US" sz="8000" dirty="0" smtClean="0">
                <a:hlinkClick r:id="rId2"/>
              </a:rPr>
              <a:t>http</a:t>
            </a:r>
            <a:r>
              <a:rPr lang="en-US" sz="8000" dirty="0">
                <a:hlinkClick r:id="rId2"/>
              </a:rPr>
              <a:t>://</a:t>
            </a:r>
            <a:r>
              <a:rPr lang="en-US" sz="8000" dirty="0" smtClean="0">
                <a:hlinkClick r:id="rId2"/>
              </a:rPr>
              <a:t>www.echr.coe.int/Documents/FS_Own_image_ENG.pdf</a:t>
            </a:r>
            <a:endParaRPr lang="en-US" sz="8000" dirty="0" smtClean="0"/>
          </a:p>
          <a:p>
            <a:pPr algn="l"/>
            <a:r>
              <a:rPr lang="en-US" sz="8000" dirty="0" smtClean="0"/>
              <a:t>Axel </a:t>
            </a:r>
            <a:r>
              <a:rPr lang="en-US" sz="8000" dirty="0"/>
              <a:t>Springer </a:t>
            </a:r>
            <a:r>
              <a:rPr lang="az-Latn-AZ" sz="8000" dirty="0" smtClean="0"/>
              <a:t>Almaniyaya qarşı</a:t>
            </a:r>
            <a:endParaRPr lang="en-US" sz="8000" dirty="0" smtClean="0"/>
          </a:p>
          <a:p>
            <a:pPr algn="l"/>
            <a:endParaRPr lang="en-GB" sz="8000" dirty="0" smtClean="0"/>
          </a:p>
          <a:p>
            <a:pPr algn="l"/>
            <a:r>
              <a:rPr lang="en-US" sz="8000" dirty="0" err="1" smtClean="0"/>
              <a:t>Couderc</a:t>
            </a:r>
            <a:r>
              <a:rPr lang="en-US" sz="8000" dirty="0" smtClean="0"/>
              <a:t> </a:t>
            </a:r>
            <a:r>
              <a:rPr lang="az-Latn-AZ" sz="8000" dirty="0" smtClean="0"/>
              <a:t>və</a:t>
            </a:r>
            <a:r>
              <a:rPr lang="en-US" sz="8000" dirty="0" smtClean="0"/>
              <a:t> </a:t>
            </a:r>
            <a:r>
              <a:rPr lang="en-US" sz="8000" dirty="0"/>
              <a:t>Hachette Filipacchi </a:t>
            </a:r>
            <a:r>
              <a:rPr lang="en-US" sz="8000" dirty="0" err="1"/>
              <a:t>Associés</a:t>
            </a:r>
            <a:r>
              <a:rPr lang="en-US" sz="8000" dirty="0"/>
              <a:t> </a:t>
            </a:r>
            <a:r>
              <a:rPr lang="az-Latn-AZ" sz="8000" dirty="0" smtClean="0"/>
              <a:t>Fransaya qarşı</a:t>
            </a:r>
            <a:endParaRPr lang="en-US" sz="8000" dirty="0" smtClean="0"/>
          </a:p>
          <a:p>
            <a:pPr algn="l"/>
            <a:endParaRPr lang="en-US" sz="8000" dirty="0"/>
          </a:p>
          <a:p>
            <a:pPr algn="l"/>
            <a:endParaRPr lang="en-GB" sz="2000" dirty="0"/>
          </a:p>
          <a:p>
            <a:r>
              <a:rPr lang="en-US" sz="2000" dirty="0"/>
              <a:t> </a:t>
            </a:r>
            <a:endParaRPr lang="en-GB" sz="2000" dirty="0"/>
          </a:p>
          <a:p>
            <a:pPr algn="l"/>
            <a:endParaRPr lang="en-GB" sz="5000" dirty="0"/>
          </a:p>
        </p:txBody>
      </p:sp>
    </p:spTree>
    <p:extLst>
      <p:ext uri="{BB962C8B-B14F-4D97-AF65-F5344CB8AC3E}">
        <p14:creationId xmlns:p14="http://schemas.microsoft.com/office/powerpoint/2010/main" val="361461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z-Latn-AZ" sz="3200" dirty="0" smtClean="0"/>
              <a:t>Maddə </a:t>
            </a:r>
            <a:r>
              <a:rPr lang="en-GB" sz="3200" dirty="0" smtClean="0"/>
              <a:t>10: </a:t>
            </a:r>
            <a:r>
              <a:rPr lang="az-Latn-AZ" sz="3200" dirty="0" smtClean="0"/>
              <a:t>Nifrət nitqi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az-Latn-AZ" sz="1800" dirty="0" smtClean="0"/>
              <a:t>«Nifrət Nitqi» ilə bağlı Tövsiyə </a:t>
            </a:r>
            <a:r>
              <a:rPr lang="en-GB" sz="1800" dirty="0" smtClean="0"/>
              <a:t> </a:t>
            </a:r>
            <a:r>
              <a:rPr lang="en-GB" sz="1600" dirty="0" smtClean="0">
                <a:hlinkClick r:id="rId2"/>
              </a:rPr>
              <a:t>http://www.coe.int/t/dghl/standardsetting/hrpolicy/other_committees/dh-lgbt_docs/CM_Rec(97)20_en.pdf</a:t>
            </a:r>
            <a:endParaRPr lang="en-GB" sz="1600" dirty="0" smtClean="0"/>
          </a:p>
          <a:p>
            <a:pPr algn="l"/>
            <a:endParaRPr lang="en-GB" sz="1600" dirty="0"/>
          </a:p>
          <a:p>
            <a:pPr algn="l"/>
            <a:r>
              <a:rPr lang="en-GB" sz="1800" dirty="0" err="1" smtClean="0"/>
              <a:t>Handyside</a:t>
            </a:r>
            <a:r>
              <a:rPr lang="en-GB" sz="1800" dirty="0" smtClean="0"/>
              <a:t> </a:t>
            </a:r>
            <a:r>
              <a:rPr lang="az-Latn-AZ" sz="1800" dirty="0" smtClean="0"/>
              <a:t>Birləşmiş Krallığa qarşı</a:t>
            </a:r>
            <a:endParaRPr lang="en-GB" sz="1800" dirty="0" smtClean="0"/>
          </a:p>
          <a:p>
            <a:pPr algn="l"/>
            <a:endParaRPr lang="en-GB" sz="1800" dirty="0" smtClean="0"/>
          </a:p>
          <a:p>
            <a:pPr algn="l"/>
            <a:r>
              <a:rPr lang="en-GB" sz="1800" dirty="0" smtClean="0"/>
              <a:t>Dink </a:t>
            </a:r>
            <a:r>
              <a:rPr lang="az-Latn-AZ" sz="1800" dirty="0" smtClean="0"/>
              <a:t>Türkiyəyə qarşı </a:t>
            </a:r>
            <a:endParaRPr lang="en-GB" sz="1800" dirty="0"/>
          </a:p>
          <a:p>
            <a:pPr algn="l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5405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Madd</a:t>
            </a:r>
            <a:r>
              <a:rPr lang="az-Latn-AZ" sz="3600" dirty="0" smtClean="0"/>
              <a:t>ə 1</a:t>
            </a:r>
            <a:r>
              <a:rPr lang="en-GB" sz="3600" dirty="0" smtClean="0"/>
              <a:t>0: </a:t>
            </a:r>
            <a:r>
              <a:rPr lang="az-Latn-AZ" sz="3600" dirty="0" smtClean="0"/>
              <a:t>İnformasiya vasitəçisinin məsuliyyəti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az-Latn-AZ" sz="2000" i="1" dirty="0" smtClean="0"/>
              <a:t>İnternetdə Media Azadlığı</a:t>
            </a:r>
            <a:r>
              <a:rPr lang="en-US" sz="2000" dirty="0"/>
              <a:t> </a:t>
            </a:r>
            <a:r>
              <a:rPr lang="az-Latn-AZ" sz="2000" dirty="0" smtClean="0"/>
              <a:t>Fəsil 4</a:t>
            </a:r>
            <a:endParaRPr lang="en-US" sz="2000" dirty="0" smtClean="0"/>
          </a:p>
          <a:p>
            <a:pPr algn="l"/>
            <a:r>
              <a:rPr lang="en-US" sz="2100" dirty="0">
                <a:hlinkClick r:id="rId2"/>
              </a:rPr>
              <a:t>http://www.osce.org/fom/226526?download=true</a:t>
            </a:r>
            <a:endParaRPr lang="en-GB" sz="2100" dirty="0"/>
          </a:p>
          <a:p>
            <a:pPr algn="l"/>
            <a:endParaRPr lang="en-GB" sz="2000" dirty="0"/>
          </a:p>
          <a:p>
            <a:pPr algn="l"/>
            <a:r>
              <a:rPr lang="en-US" sz="2000" dirty="0" err="1" smtClean="0"/>
              <a:t>Delfi</a:t>
            </a:r>
            <a:r>
              <a:rPr lang="en-US" sz="2000" dirty="0" smtClean="0"/>
              <a:t> </a:t>
            </a:r>
            <a:r>
              <a:rPr lang="az-Latn-AZ" sz="2000" dirty="0" smtClean="0"/>
              <a:t>Estoniyaya qarşı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/>
              <a:t>MTE </a:t>
            </a:r>
            <a:r>
              <a:rPr lang="az-Latn-AZ" sz="2000" dirty="0" smtClean="0"/>
              <a:t>Macarıstana qarşı</a:t>
            </a:r>
            <a:endParaRPr lang="en-GB" sz="2000" dirty="0"/>
          </a:p>
          <a:p>
            <a:pPr algn="l"/>
            <a:endParaRPr lang="en-GB" sz="2000" dirty="0"/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4977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Mad</a:t>
            </a:r>
            <a:r>
              <a:rPr lang="az-Latn-AZ" sz="3200" dirty="0" smtClean="0"/>
              <a:t>də</a:t>
            </a:r>
            <a:r>
              <a:rPr lang="en-GB" sz="3200" dirty="0" smtClean="0"/>
              <a:t> 11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az-Latn-AZ" sz="1600" dirty="0" smtClean="0"/>
              <a:t>Birgə Rəhbər Qaydalar</a:t>
            </a:r>
            <a:r>
              <a:rPr lang="en-GB" sz="1600" dirty="0" smtClean="0"/>
              <a:t> (</a:t>
            </a:r>
            <a:r>
              <a:rPr lang="en-GB" sz="1600" dirty="0" err="1" smtClean="0"/>
              <a:t>CofE</a:t>
            </a:r>
            <a:r>
              <a:rPr lang="en-GB" sz="1600" dirty="0" smtClean="0"/>
              <a:t>/ODIHR) </a:t>
            </a:r>
          </a:p>
          <a:p>
            <a:pPr algn="l"/>
            <a:r>
              <a:rPr lang="en-US" sz="1600" u="sng" dirty="0">
                <a:hlinkClick r:id="rId2"/>
              </a:rPr>
              <a:t>http://www.venice.coe.int/webforms/documents/default.aspx?pdffile=CDL-AD(2014)046-e</a:t>
            </a:r>
            <a:endParaRPr lang="en-GB" sz="1600" dirty="0" smtClean="0"/>
          </a:p>
          <a:p>
            <a:pPr algn="l"/>
            <a:endParaRPr lang="en-GB" sz="1600" dirty="0"/>
          </a:p>
          <a:p>
            <a:pPr algn="l"/>
            <a:r>
              <a:rPr lang="az-Latn-AZ" sz="1600" dirty="0" smtClean="0"/>
              <a:t>AİHM Məlumat Bülleteni</a:t>
            </a:r>
            <a:r>
              <a:rPr lang="en-GB" sz="1600" dirty="0" smtClean="0"/>
              <a:t> http://www.echr.coe.int/Documents/FS_Political_parties_ENG.pdf– </a:t>
            </a:r>
            <a:r>
              <a:rPr lang="az-Latn-AZ" sz="1600" dirty="0" smtClean="0"/>
              <a:t>Siyasi Partiyalar və Assosiasiyalar</a:t>
            </a:r>
            <a:endParaRPr lang="en-GB" sz="1600" dirty="0" smtClean="0"/>
          </a:p>
          <a:p>
            <a:pPr algn="l"/>
            <a:endParaRPr lang="en-GB" sz="1600" dirty="0" smtClean="0"/>
          </a:p>
          <a:p>
            <a:pPr algn="l"/>
            <a:endParaRPr lang="en-GB" sz="1600" dirty="0" smtClean="0"/>
          </a:p>
          <a:p>
            <a:pPr algn="l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7826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dirty="0" smtClean="0"/>
              <a:t>Maddə </a:t>
            </a:r>
            <a:r>
              <a:rPr lang="en-GB" sz="3200" dirty="0" smtClean="0"/>
              <a:t>11 (2)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 smtClean="0"/>
              <a:t>Radko</a:t>
            </a:r>
            <a:r>
              <a:rPr lang="en-GB" sz="2000" dirty="0" smtClean="0"/>
              <a:t> </a:t>
            </a:r>
            <a:r>
              <a:rPr lang="en-GB" sz="2000" dirty="0"/>
              <a:t>&amp; </a:t>
            </a:r>
            <a:r>
              <a:rPr lang="en-GB" sz="2000" dirty="0" err="1" smtClean="0"/>
              <a:t>Paunkovski</a:t>
            </a:r>
            <a:r>
              <a:rPr lang="az-Latn-AZ" sz="2000" dirty="0" smtClean="0"/>
              <a:t> Vətəndaşları Assosiasiyası</a:t>
            </a:r>
            <a:r>
              <a:rPr lang="en-GB" sz="2000" dirty="0" smtClean="0"/>
              <a:t> </a:t>
            </a:r>
            <a:r>
              <a:rPr lang="az-Latn-AZ" sz="2000" dirty="0" smtClean="0"/>
              <a:t>keçmiş Yuqoslaviya Respublikası Makedoniyaya qarşı</a:t>
            </a:r>
            <a:r>
              <a:rPr lang="en-GB" sz="2000" dirty="0" smtClean="0"/>
              <a:t>, </a:t>
            </a:r>
            <a:r>
              <a:rPr lang="en-GB" sz="2000" dirty="0"/>
              <a:t>15 </a:t>
            </a:r>
            <a:r>
              <a:rPr lang="az-Latn-AZ" sz="2000" dirty="0" smtClean="0"/>
              <a:t>yanvar </a:t>
            </a:r>
            <a:r>
              <a:rPr lang="en-GB" sz="2000" dirty="0" smtClean="0"/>
              <a:t>2009</a:t>
            </a:r>
            <a:r>
              <a:rPr lang="az-Latn-AZ" sz="2000" dirty="0" smtClean="0"/>
              <a:t>-cu il</a:t>
            </a:r>
            <a:r>
              <a:rPr lang="en-GB" sz="2000" dirty="0" smtClean="0"/>
              <a:t> [</a:t>
            </a:r>
            <a:r>
              <a:rPr lang="az-Latn-AZ" sz="2000" dirty="0" smtClean="0"/>
              <a:t>AİHM</a:t>
            </a:r>
            <a:r>
              <a:rPr lang="en-GB" sz="2000" dirty="0" smtClean="0"/>
              <a:t>]</a:t>
            </a:r>
            <a:r>
              <a:rPr lang="en-GB" sz="2000" u="sng" dirty="0" smtClean="0">
                <a:hlinkClick r:id="rId2"/>
              </a:rPr>
              <a:t> </a:t>
            </a:r>
            <a:r>
              <a:rPr lang="en-GB" sz="2000" u="sng" dirty="0">
                <a:hlinkClick r:id="rId2"/>
              </a:rPr>
              <a:t>http://</a:t>
            </a:r>
            <a:r>
              <a:rPr lang="en-GB" sz="2000" u="sng" dirty="0" smtClean="0">
                <a:hlinkClick r:id="rId2"/>
              </a:rPr>
              <a:t>www.associationline.org/guidebook/action/read/section/jurisprudence/chapter/13/decision/313</a:t>
            </a:r>
            <a:endParaRPr lang="en-GB" sz="2000" u="sng" dirty="0" smtClean="0"/>
          </a:p>
          <a:p>
            <a:pPr marL="0" indent="0">
              <a:buNone/>
            </a:pPr>
            <a:endParaRPr lang="en-GB" sz="2000" u="sng" dirty="0"/>
          </a:p>
          <a:p>
            <a:pPr marL="0" indent="0">
              <a:buNone/>
            </a:pPr>
            <a:r>
              <a:rPr lang="en-GB" sz="2000" dirty="0" err="1"/>
              <a:t>Kudrevičius</a:t>
            </a:r>
            <a:r>
              <a:rPr lang="en-GB" sz="2000" dirty="0"/>
              <a:t> </a:t>
            </a:r>
            <a:r>
              <a:rPr lang="az-Latn-AZ" sz="2000" dirty="0" smtClean="0"/>
              <a:t>və Başqaları Litvaya qarşı </a:t>
            </a:r>
            <a:r>
              <a:rPr lang="en-GB" sz="2000" dirty="0" smtClean="0"/>
              <a:t>(2015) </a:t>
            </a:r>
            <a:r>
              <a:rPr lang="en-GB" sz="2000" dirty="0" smtClean="0">
                <a:hlinkClick r:id="rId3"/>
              </a:rPr>
              <a:t>http://hudoc.echr.coe.int/eng?i=001-158200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err="1"/>
              <a:t>Novikova</a:t>
            </a:r>
            <a:r>
              <a:rPr lang="en-GB" sz="2000" dirty="0"/>
              <a:t> </a:t>
            </a:r>
            <a:r>
              <a:rPr lang="az-Latn-AZ" sz="2000" dirty="0" smtClean="0"/>
              <a:t>və başqaları Rusiyaya qarşı</a:t>
            </a:r>
            <a:r>
              <a:rPr lang="en-GB" sz="2000" dirty="0" smtClean="0"/>
              <a:t> (2016) </a:t>
            </a:r>
          </a:p>
          <a:p>
            <a:pPr marL="0" indent="0">
              <a:buNone/>
            </a:pPr>
            <a:r>
              <a:rPr lang="en-GB" sz="2000" dirty="0" smtClean="0"/>
              <a:t>http://hudoc.echr.coe.int/eng?i=001-162200</a:t>
            </a:r>
          </a:p>
          <a:p>
            <a:pPr marL="0" indent="0">
              <a:buNone/>
            </a:pPr>
            <a:endParaRPr lang="en-GB" sz="1800" u="sng" dirty="0" smtClean="0"/>
          </a:p>
          <a:p>
            <a:pPr marL="0" indent="0">
              <a:buNone/>
            </a:pPr>
            <a:endParaRPr lang="en-GB" sz="1800" u="sng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019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156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AİHK: Maddə 10 və 11 </vt:lpstr>
      <vt:lpstr>Maddə 10: İnformasiyaya çatım </vt:lpstr>
      <vt:lpstr>Maddə 10: Şəxsi həyatın gizliliyi</vt:lpstr>
      <vt:lpstr>Maddə 10: Nifrət nitqi</vt:lpstr>
      <vt:lpstr>Maddə 10: İnformasiya vasitəçisinin məsuliyyəti</vt:lpstr>
      <vt:lpstr>Maddə 11</vt:lpstr>
      <vt:lpstr>Maddə 11 (2)</vt:lpstr>
    </vt:vector>
  </TitlesOfParts>
  <Company>Glasgow Caledonian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10: Access to Information</dc:title>
  <dc:creator>Information Services</dc:creator>
  <cp:lastModifiedBy>ROVSHANOVA Vafa</cp:lastModifiedBy>
  <cp:revision>12</cp:revision>
  <dcterms:created xsi:type="dcterms:W3CDTF">2016-07-05T14:52:15Z</dcterms:created>
  <dcterms:modified xsi:type="dcterms:W3CDTF">2016-11-10T06:01:56Z</dcterms:modified>
</cp:coreProperties>
</file>