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69" r:id="rId15"/>
    <p:sldId id="270" r:id="rId16"/>
    <p:sldId id="271" r:id="rId17"/>
    <p:sldId id="278" r:id="rId18"/>
    <p:sldId id="273" r:id="rId19"/>
    <p:sldId id="275" r:id="rId20"/>
    <p:sldId id="276" r:id="rId21"/>
    <p:sldId id="277" r:id="rId22"/>
    <p:sldId id="279" r:id="rId23"/>
    <p:sldId id="280" r:id="rId24"/>
    <p:sldId id="281" r:id="rId25"/>
    <p:sldId id="282" r:id="rId26"/>
    <p:sldId id="283" r:id="rId27"/>
    <p:sldId id="284" r:id="rId28"/>
    <p:sldId id="285" r:id="rId29"/>
    <p:sldId id="286" r:id="rId30"/>
    <p:sldId id="287" r:id="rId31"/>
    <p:sldId id="288" r:id="rId32"/>
    <p:sldId id="289"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3" y="3810001"/>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1"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 y="3675528"/>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1"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8"/>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10.11.2016</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1"/>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5"/>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6"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10.11.2016</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10.11.2016</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5" y="1109161"/>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9"/>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9"/>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1" y="308277"/>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3" y="360247"/>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1" y="440113"/>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7"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5" y="-2001"/>
            <a:ext cx="57627"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10.11.2016</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az-Latn-AZ" b="1" dirty="0" smtClean="0">
                <a:latin typeface="Palatino Linotype" pitchFamily="18" charset="0"/>
              </a:rPr>
              <a:t>Birləşmək azadlığı</a:t>
            </a:r>
            <a:endParaRPr lang="ru-RU" b="1" dirty="0">
              <a:latin typeface="Palatino Linotype" pitchFamily="18" charset="0"/>
            </a:endParaRPr>
          </a:p>
        </p:txBody>
      </p:sp>
      <p:sp>
        <p:nvSpPr>
          <p:cNvPr id="3" name="Подзаголовок 2"/>
          <p:cNvSpPr>
            <a:spLocks noGrp="1"/>
          </p:cNvSpPr>
          <p:nvPr>
            <p:ph type="subTitle" idx="1"/>
          </p:nvPr>
        </p:nvSpPr>
        <p:spPr/>
        <p:txBody>
          <a:bodyPr/>
          <a:lstStyle/>
          <a:p>
            <a:r>
              <a:rPr lang="en-US" b="1" smtClean="0">
                <a:latin typeface="Palatino Linotype" pitchFamily="18" charset="0"/>
              </a:rPr>
              <a:t>          </a:t>
            </a:r>
            <a:r>
              <a:rPr lang="az-Latn-AZ" b="1" smtClean="0">
                <a:latin typeface="Palatino Linotype" pitchFamily="18" charset="0"/>
              </a:rPr>
              <a:t>Təlimçi</a:t>
            </a:r>
            <a:r>
              <a:rPr lang="az-Latn-AZ" b="1" dirty="0" smtClean="0">
                <a:latin typeface="Palatino Linotype" pitchFamily="18" charset="0"/>
              </a:rPr>
              <a:t>: Gülnaz </a:t>
            </a:r>
            <a:r>
              <a:rPr lang="az-Latn-AZ" b="1" dirty="0" smtClean="0">
                <a:latin typeface="Palatino Linotype" pitchFamily="18" charset="0"/>
              </a:rPr>
              <a:t>Ələsgərova</a:t>
            </a:r>
            <a:endParaRPr lang="en-US" b="1" dirty="0" smtClean="0">
              <a:latin typeface="Palatino Linotype" pitchFamily="18" charset="0"/>
            </a:endParaRPr>
          </a:p>
          <a:p>
            <a:pPr algn="r"/>
            <a:r>
              <a:rPr lang="en-US" b="1" dirty="0" smtClean="0">
                <a:latin typeface="Palatino Linotype" pitchFamily="18" charset="0"/>
              </a:rPr>
              <a:t>2016</a:t>
            </a:r>
            <a:endParaRPr lang="ru-RU" b="1" dirty="0">
              <a:latin typeface="Palatino Linotyp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1008112"/>
          </a:xfrm>
        </p:spPr>
        <p:txBody>
          <a:bodyPr/>
          <a:lstStyle/>
          <a:p>
            <a:r>
              <a:rPr lang="az-Latn-AZ" b="1" dirty="0" smtClean="0">
                <a:latin typeface="Palatino Linotype" pitchFamily="18" charset="0"/>
              </a:rPr>
              <a:t>Davamı</a:t>
            </a:r>
            <a:endParaRPr lang="ru-RU" b="1" dirty="0">
              <a:latin typeface="Palatino Linotype" pitchFamily="18" charset="0"/>
            </a:endParaRPr>
          </a:p>
        </p:txBody>
      </p:sp>
      <p:sp>
        <p:nvSpPr>
          <p:cNvPr id="3" name="Содержимое 2"/>
          <p:cNvSpPr>
            <a:spLocks noGrp="1"/>
          </p:cNvSpPr>
          <p:nvPr>
            <p:ph idx="1"/>
          </p:nvPr>
        </p:nvSpPr>
        <p:spPr>
          <a:xfrm>
            <a:off x="457200" y="1988840"/>
            <a:ext cx="8229600" cy="4585696"/>
          </a:xfrm>
        </p:spPr>
        <p:txBody>
          <a:bodyPr/>
          <a:lstStyle/>
          <a:p>
            <a:pPr algn="just">
              <a:buNone/>
            </a:pPr>
            <a:r>
              <a:rPr lang="az-Latn-AZ" dirty="0" smtClean="0">
                <a:latin typeface="Palatino Linotype" pitchFamily="18" charset="0"/>
              </a:rPr>
              <a:t>Birliklərin fəaliyyətinə həddindən artıq müdaxilələr hüquq pozuntusuna gətirib çıxarır. </a:t>
            </a:r>
          </a:p>
          <a:p>
            <a:pPr algn="just">
              <a:buNone/>
            </a:pPr>
            <a:r>
              <a:rPr lang="az-Latn-AZ" i="1" dirty="0" smtClean="0">
                <a:latin typeface="Palatino Linotype" pitchFamily="18" charset="0"/>
              </a:rPr>
              <a:t>(Piroğlu and Karakaya v. Turkey, Apps. 3670\02 and 37581\02, 18.03.2008)</a:t>
            </a:r>
            <a:endParaRPr lang="ru-RU" i="1" dirty="0">
              <a:latin typeface="Palatino Linotyp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b="1" dirty="0" smtClean="0">
                <a:latin typeface="Palatino Linotype" pitchFamily="18" charset="0"/>
              </a:rPr>
              <a:t>Pozitiv öhdəliklər</a:t>
            </a:r>
            <a:endParaRPr lang="ru-RU" b="1" dirty="0">
              <a:latin typeface="Palatino Linotype" pitchFamily="18" charset="0"/>
            </a:endParaRPr>
          </a:p>
        </p:txBody>
      </p:sp>
      <p:sp>
        <p:nvSpPr>
          <p:cNvPr id="3" name="Содержимое 2"/>
          <p:cNvSpPr>
            <a:spLocks noGrp="1"/>
          </p:cNvSpPr>
          <p:nvPr>
            <p:ph idx="1"/>
          </p:nvPr>
        </p:nvSpPr>
        <p:spPr/>
        <p:txBody>
          <a:bodyPr/>
          <a:lstStyle/>
          <a:p>
            <a:pPr algn="just">
              <a:buNone/>
            </a:pPr>
            <a:r>
              <a:rPr lang="az-Latn-AZ" i="1" dirty="0" smtClean="0">
                <a:latin typeface="Palatino Linotype" pitchFamily="18" charset="0"/>
              </a:rPr>
              <a:t>Birliklərin ləğvi- </a:t>
            </a:r>
            <a:r>
              <a:rPr lang="az-Latn-AZ" dirty="0" smtClean="0">
                <a:latin typeface="Palatino Linotype" pitchFamily="18" charset="0"/>
              </a:rPr>
              <a:t>Məhkəmə təkrarlayır ki, dövlət maddə 11 çərçivəsində birliyi ləğv etmək üçün “təxirəsalınmaz ictimai tələbatı”n olmasını sübut etməlidir. Lakin o hallarda ki, birliyin fəaliyyətin və məqsədləri demokratiyanı təhdid edirsə və zorakılığı təbliğ edirsə, dövlət bu səpkidə hərəkətlərin baş verməsini gözləməməlidir. </a:t>
            </a:r>
            <a:r>
              <a:rPr lang="az-Latn-AZ" i="1" dirty="0" smtClean="0">
                <a:latin typeface="Palatino Linotype" pitchFamily="18" charset="0"/>
              </a:rPr>
              <a:t>(Vona v Hungary, App.35943\10, 9.07.2013)  </a:t>
            </a:r>
            <a:endParaRPr lang="ru-RU" i="1" dirty="0">
              <a:latin typeface="Palatino Linotyp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071570"/>
          </a:xfrm>
        </p:spPr>
        <p:txBody>
          <a:bodyPr>
            <a:normAutofit fontScale="90000"/>
          </a:bodyPr>
          <a:lstStyle/>
          <a:p>
            <a:pPr algn="ctr"/>
            <a:r>
              <a:rPr lang="az-Latn-AZ" b="1" dirty="0" smtClean="0">
                <a:latin typeface="Palatino Linotype" pitchFamily="18" charset="0"/>
              </a:rPr>
              <a:t>Birləşmək azadlığına qoyulan məhdudiyyətlər</a:t>
            </a:r>
            <a:endParaRPr lang="ru-RU" b="1" dirty="0">
              <a:latin typeface="Palatino Linotype" pitchFamily="18" charset="0"/>
            </a:endParaRPr>
          </a:p>
        </p:txBody>
      </p:sp>
      <p:sp>
        <p:nvSpPr>
          <p:cNvPr id="3" name="Содержимое 2"/>
          <p:cNvSpPr>
            <a:spLocks noGrp="1"/>
          </p:cNvSpPr>
          <p:nvPr>
            <p:ph idx="1"/>
          </p:nvPr>
        </p:nvSpPr>
        <p:spPr>
          <a:xfrm>
            <a:off x="457200" y="1714488"/>
            <a:ext cx="8472518" cy="5143512"/>
          </a:xfrm>
        </p:spPr>
        <p:txBody>
          <a:bodyPr>
            <a:noAutofit/>
          </a:bodyPr>
          <a:lstStyle/>
          <a:p>
            <a:pPr algn="just"/>
            <a:r>
              <a:rPr lang="az-Latn-AZ" dirty="0" smtClean="0">
                <a:latin typeface="Palatino Linotype" pitchFamily="18" charset="0"/>
                <a:ea typeface="Tahoma" pitchFamily="34" charset="0"/>
                <a:cs typeface="Tahoma" pitchFamily="34" charset="0"/>
              </a:rPr>
              <a:t>Bu hüquqların həyata keçirilməsinə milli təhlükəsizlik və ictimai asayiş maraqları naminə, iğtisaşın və cinayətin qarşısını almaq üçün, sağlamlığın və mənəviyyatın qorunması üçün və ya digər şəxslərin hüquq və azadlıqlarının müdafiəsi üçün qanunla nəzərdə tutulmuş və demokratik cəmiyyətdə zəruri olanlardan başqa, heç bir məhdudiyyət qoyula bilməz. Bu maddə silahlı qüvvələr, polis və ya inzibati dövlət orqanları üzvlərinin belə hüquqlarının həyata keçirilməsinə qanuni məhdudiyyətlər qoyulmasına məhdudiyyət qoymur.</a:t>
            </a:r>
            <a:endParaRPr lang="ru-RU" dirty="0" smtClean="0">
              <a:latin typeface="Palatino Linotype" pitchFamily="18" charset="0"/>
              <a:ea typeface="Tahoma" pitchFamily="34" charset="0"/>
              <a:cs typeface="Tahoma" pitchFamily="34" charset="0"/>
            </a:endParaRPr>
          </a:p>
          <a:p>
            <a:pPr algn="just"/>
            <a:endParaRPr lang="ru-RU" dirty="0">
              <a:latin typeface="Palatino Linotyp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az-Latn-AZ" dirty="0" smtClean="0">
                <a:latin typeface="Palatino Linotype" pitchFamily="18" charset="0"/>
              </a:rPr>
              <a:t>Qeyd olunan hüquq və azadlıqlarla bağlı bu Konvensiyada yol verilən məhdudiyyətlər, nəzərdə tutulduğundan başqa, hər hansı digər məqsəd üçün tətbiq olunmamalıdır. (AİHK, m. 18)</a:t>
            </a:r>
            <a:endParaRPr lang="ru-RU" dirty="0">
              <a:latin typeface="Palatino Linotyp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b="1" dirty="0" smtClean="0">
                <a:latin typeface="Palatino Linotype" pitchFamily="18" charset="0"/>
              </a:rPr>
              <a:t>Məhdudiyyətlərin təfsir olunması</a:t>
            </a:r>
            <a:endParaRPr lang="ru-RU" b="1" dirty="0">
              <a:latin typeface="Palatino Linotype" pitchFamily="18" charset="0"/>
            </a:endParaRPr>
          </a:p>
        </p:txBody>
      </p:sp>
      <p:sp>
        <p:nvSpPr>
          <p:cNvPr id="3" name="Содержимое 2"/>
          <p:cNvSpPr>
            <a:spLocks noGrp="1"/>
          </p:cNvSpPr>
          <p:nvPr>
            <p:ph idx="1"/>
          </p:nvPr>
        </p:nvSpPr>
        <p:spPr/>
        <p:txBody>
          <a:bodyPr/>
          <a:lstStyle/>
          <a:p>
            <a:pPr algn="just">
              <a:buNone/>
            </a:pPr>
            <a:r>
              <a:rPr lang="az-Latn-AZ" dirty="0" smtClean="0">
                <a:latin typeface="Palatino Linotype" pitchFamily="18" charset="0"/>
              </a:rPr>
              <a:t>Sidiropoulos işində Məhkəmə qeyd etdi ki, birləşmə azadlığına məhdudiyyətlər dar təfsir olunmalıdırlar. (Sidiropoulos and others v. Greece, App. 26695\95, § 38) </a:t>
            </a:r>
          </a:p>
          <a:p>
            <a:pPr algn="just">
              <a:buNone/>
            </a:pPr>
            <a:r>
              <a:rPr lang="az-Latn-AZ" dirty="0" smtClean="0">
                <a:latin typeface="Palatino Linotype" pitchFamily="18" charset="0"/>
              </a:rPr>
              <a:t>Məhdudiyyətlərin siyahısı tam və anlayışı məhduddur. </a:t>
            </a:r>
            <a:endParaRPr lang="ru-RU" dirty="0">
              <a:latin typeface="Palatino Linotype"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737824"/>
          </a:xfrm>
        </p:spPr>
        <p:txBody>
          <a:bodyPr>
            <a:normAutofit lnSpcReduction="10000"/>
          </a:bodyPr>
          <a:lstStyle/>
          <a:p>
            <a:pPr algn="just">
              <a:buNone/>
            </a:pPr>
            <a:r>
              <a:rPr lang="az-Latn-AZ" dirty="0" smtClean="0">
                <a:latin typeface="Palatino Linotype" pitchFamily="18" charset="0"/>
              </a:rPr>
              <a:t>AİHM tərəfindən müdaxilə ilə bağlı istifadə olunan qiymətləndirmə </a:t>
            </a:r>
          </a:p>
          <a:p>
            <a:pPr algn="just">
              <a:buNone/>
            </a:pPr>
            <a:endParaRPr lang="az-Latn-AZ" dirty="0" smtClean="0">
              <a:latin typeface="Palatino Linotype" pitchFamily="18" charset="0"/>
            </a:endParaRPr>
          </a:p>
          <a:p>
            <a:pPr algn="just"/>
            <a:r>
              <a:rPr lang="az-Latn-AZ" b="1" dirty="0" smtClean="0">
                <a:latin typeface="Palatino Linotype" pitchFamily="18" charset="0"/>
              </a:rPr>
              <a:t>Müdaxilə baş vermişdimi?</a:t>
            </a:r>
          </a:p>
          <a:p>
            <a:pPr algn="just">
              <a:buNone/>
            </a:pPr>
            <a:r>
              <a:rPr lang="az-Latn-AZ" sz="1400" b="1" dirty="0" smtClean="0">
                <a:latin typeface="Palatino Linotype" pitchFamily="18" charset="0"/>
              </a:rPr>
              <a:t>Ədliyyə Nazirliyinin dəfələrlə Birliyin dövlət qeydiyyatına alınması haqqında qəti qərar çıxarmaması qurumu dövlət qeydiyyatına almaqdan de facto imtina sayılır. (Ramazanova and others v. Azerbaijan, app. 44363\02, §58)</a:t>
            </a:r>
          </a:p>
          <a:p>
            <a:pPr algn="just">
              <a:buNone/>
            </a:pPr>
            <a:endParaRPr lang="az-Latn-AZ" dirty="0" smtClean="0">
              <a:latin typeface="Palatino Linotype" pitchFamily="18" charset="0"/>
            </a:endParaRPr>
          </a:p>
          <a:p>
            <a:pPr algn="just"/>
            <a:r>
              <a:rPr lang="az-Latn-AZ" b="1" dirty="0" smtClean="0">
                <a:latin typeface="Palatino Linotype" pitchFamily="18" charset="0"/>
              </a:rPr>
              <a:t>Müdaxilə əsaslı idimi?</a:t>
            </a:r>
          </a:p>
          <a:p>
            <a:pPr algn="just">
              <a:buFont typeface="Wingdings" pitchFamily="2" charset="2"/>
              <a:buChar char="Ø"/>
            </a:pPr>
            <a:r>
              <a:rPr lang="az-Latn-AZ" dirty="0" smtClean="0">
                <a:latin typeface="Palatino Linotype" pitchFamily="18" charset="0"/>
              </a:rPr>
              <a:t>Müdaxilə “qanunla nəzərdə tutulmuşdumu”?</a:t>
            </a:r>
          </a:p>
          <a:p>
            <a:pPr algn="just">
              <a:buFont typeface="Wingdings" pitchFamily="2" charset="2"/>
              <a:buChar char="Ø"/>
            </a:pPr>
            <a:r>
              <a:rPr lang="az-Latn-AZ" dirty="0" smtClean="0">
                <a:latin typeface="Palatino Linotype" pitchFamily="18" charset="0"/>
              </a:rPr>
              <a:t>Müdaxilə “qanuni məqsəd” daşıyırdımı?</a:t>
            </a:r>
          </a:p>
          <a:p>
            <a:pPr algn="just">
              <a:buNone/>
            </a:pPr>
            <a:endParaRPr lang="az-Latn-AZ" dirty="0" smtClean="0">
              <a:latin typeface="Palatino Linotype" pitchFamily="18" charset="0"/>
            </a:endParaRPr>
          </a:p>
          <a:p>
            <a:pPr algn="just"/>
            <a:r>
              <a:rPr lang="az-Latn-AZ" b="1" dirty="0" smtClean="0">
                <a:latin typeface="Palatino Linotype" pitchFamily="18" charset="0"/>
              </a:rPr>
              <a:t>Müdaxilə “demokratik cəmiyyətdə zəruri” idimi?</a:t>
            </a:r>
          </a:p>
          <a:p>
            <a:pPr>
              <a:buNone/>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080120"/>
          </a:xfrm>
        </p:spPr>
        <p:txBody>
          <a:bodyPr>
            <a:normAutofit fontScale="90000"/>
          </a:bodyPr>
          <a:lstStyle/>
          <a:p>
            <a:r>
              <a:rPr lang="az-Latn-AZ" b="1" dirty="0" smtClean="0">
                <a:latin typeface="Palatino Linotype" pitchFamily="18" charset="0"/>
              </a:rPr>
              <a:t>Qanunla nəzərdə tutulmuş müdaxilə </a:t>
            </a:r>
            <a:endParaRPr lang="ru-RU" b="1" dirty="0">
              <a:latin typeface="Palatino Linotype" pitchFamily="18" charset="0"/>
            </a:endParaRPr>
          </a:p>
        </p:txBody>
      </p:sp>
      <p:sp>
        <p:nvSpPr>
          <p:cNvPr id="3" name="Содержимое 2"/>
          <p:cNvSpPr>
            <a:spLocks noGrp="1"/>
          </p:cNvSpPr>
          <p:nvPr>
            <p:ph idx="1"/>
          </p:nvPr>
        </p:nvSpPr>
        <p:spPr>
          <a:xfrm>
            <a:off x="457200" y="2060848"/>
            <a:ext cx="8229600" cy="4513688"/>
          </a:xfrm>
        </p:spPr>
        <p:txBody>
          <a:bodyPr>
            <a:normAutofit fontScale="92500" lnSpcReduction="20000"/>
          </a:bodyPr>
          <a:lstStyle/>
          <a:p>
            <a:pPr algn="just">
              <a:buNone/>
            </a:pPr>
            <a:r>
              <a:rPr lang="az-Latn-AZ" dirty="0" smtClean="0">
                <a:latin typeface="Palatino Linotype" pitchFamily="18" charset="0"/>
              </a:rPr>
              <a:t>Tələblər: </a:t>
            </a:r>
          </a:p>
          <a:p>
            <a:pPr algn="just"/>
            <a:r>
              <a:rPr lang="az-Latn-AZ" dirty="0" smtClean="0">
                <a:latin typeface="Palatino Linotype" pitchFamily="18" charset="0"/>
              </a:rPr>
              <a:t>Mübahisəli tədbir daxili qanunvericiliklə müəyyən əsasa malik olsun;</a:t>
            </a:r>
          </a:p>
          <a:p>
            <a:pPr algn="just"/>
            <a:r>
              <a:rPr lang="az-Latn-AZ" dirty="0" smtClean="0">
                <a:latin typeface="Palatino Linotype" pitchFamily="18" charset="0"/>
              </a:rPr>
              <a:t>Qanun müəyyən keyfiyyətə malik olsun: </a:t>
            </a:r>
          </a:p>
          <a:p>
            <a:pPr algn="just">
              <a:buFont typeface="Wingdings" pitchFamily="2" charset="2"/>
              <a:buChar char="Ø"/>
            </a:pPr>
            <a:r>
              <a:rPr lang="az-Latn-AZ" dirty="0" smtClean="0">
                <a:latin typeface="Palatino Linotype" pitchFamily="18" charset="0"/>
              </a:rPr>
              <a:t>Qanun müvafiq şəxslər üçün çatımlı, səmərəli olmalı;</a:t>
            </a:r>
          </a:p>
          <a:p>
            <a:pPr algn="just">
              <a:buFont typeface="Wingdings" pitchFamily="2" charset="2"/>
              <a:buChar char="Ø"/>
            </a:pPr>
            <a:r>
              <a:rPr lang="az-Latn-AZ" dirty="0" smtClean="0">
                <a:latin typeface="Palatino Linotype" pitchFamily="18" charset="0"/>
              </a:rPr>
              <a:t>Kifayət qədər dəqiq ifadə edilməli;</a:t>
            </a:r>
          </a:p>
          <a:p>
            <a:pPr algn="just">
              <a:buFont typeface="Wingdings" pitchFamily="2" charset="2"/>
              <a:buChar char="Ø"/>
            </a:pPr>
            <a:r>
              <a:rPr lang="az-Latn-AZ" dirty="0" smtClean="0">
                <a:latin typeface="Palatino Linotype" pitchFamily="18" charset="0"/>
              </a:rPr>
              <a:t>Müvafiq hərəkətin səbəb ola biləcəyi nəticələri ağlabatan dərəcədə qabaqcadan görə bilsinlər.</a:t>
            </a:r>
          </a:p>
          <a:p>
            <a:pPr algn="just">
              <a:buFont typeface="Wingdings" pitchFamily="2" charset="2"/>
              <a:buChar char="Ø"/>
            </a:pPr>
            <a:r>
              <a:rPr lang="az-Latn-AZ" dirty="0" smtClean="0">
                <a:latin typeface="Palatino Linotype" pitchFamily="18" charset="0"/>
              </a:rPr>
              <a:t>Qediyyat barədə qanunla müəyyən olunmuş müddətdə cavab verilməməsi və bu sahədə yubanmalara qarşı kifayət qədər müdafiəni təmin etməli. </a:t>
            </a:r>
            <a:endParaRPr lang="ru-RU" dirty="0">
              <a:latin typeface="Palatino Linotyp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az-Latn-AZ" dirty="0" smtClean="0">
                <a:latin typeface="Palatino Linotype" pitchFamily="18" charset="0"/>
              </a:rPr>
              <a:t>Qanunun yazılı olması tələbi yoxdur. (</a:t>
            </a:r>
            <a:r>
              <a:rPr lang="az-Latn-AZ" i="1" dirty="0" smtClean="0">
                <a:latin typeface="Palatino Linotype" pitchFamily="18" charset="0"/>
              </a:rPr>
              <a:t>Sunday Times</a:t>
            </a:r>
            <a:r>
              <a:rPr lang="az-Latn-AZ" dirty="0" smtClean="0">
                <a:latin typeface="Palatino Linotype" pitchFamily="18" charset="0"/>
              </a:rPr>
              <a:t> işində ümumi hüquq (common la</a:t>
            </a:r>
            <a:r>
              <a:rPr lang="de-DE" dirty="0" smtClean="0">
                <a:latin typeface="Palatino Linotype" pitchFamily="18" charset="0"/>
              </a:rPr>
              <a:t>w</a:t>
            </a:r>
            <a:r>
              <a:rPr lang="az-Latn-AZ" dirty="0" smtClean="0">
                <a:latin typeface="Palatino Linotype" pitchFamily="18" charset="0"/>
              </a:rPr>
              <a:t>), </a:t>
            </a:r>
            <a:r>
              <a:rPr lang="az-Latn-AZ" i="1" dirty="0" smtClean="0">
                <a:latin typeface="Palatino Linotype" pitchFamily="18" charset="0"/>
              </a:rPr>
              <a:t>Barthold</a:t>
            </a:r>
            <a:r>
              <a:rPr lang="az-Latn-AZ" dirty="0" smtClean="0">
                <a:latin typeface="Palatino Linotype" pitchFamily="18" charset="0"/>
              </a:rPr>
              <a:t> işində Veterinar Cərrahlar Şurasının Qaydaları, </a:t>
            </a:r>
            <a:r>
              <a:rPr lang="az-Latn-AZ" i="1" dirty="0" smtClean="0">
                <a:latin typeface="Palatino Linotype" pitchFamily="18" charset="0"/>
              </a:rPr>
              <a:t>Slivenko</a:t>
            </a:r>
            <a:r>
              <a:rPr lang="az-Latn-AZ" dirty="0" smtClean="0">
                <a:latin typeface="Palatino Linotype" pitchFamily="18" charset="0"/>
              </a:rPr>
              <a:t> işində rus hərbi birləşmələrinin Latviyadan çıxarılması ilə bağlı iki dövlət arasında bağlanmış müqavilə idi. </a:t>
            </a:r>
            <a:endParaRPr lang="ru-RU" dirty="0" smtClean="0">
              <a:latin typeface="Palatino Linotype" pitchFamily="18" charset="0"/>
            </a:endParaRP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08720"/>
            <a:ext cx="8229600" cy="1512168"/>
          </a:xfrm>
        </p:spPr>
        <p:txBody>
          <a:bodyPr>
            <a:normAutofit fontScale="90000"/>
          </a:bodyPr>
          <a:lstStyle/>
          <a:p>
            <a:pPr algn="ctr"/>
            <a:r>
              <a:rPr lang="az-Latn-AZ" b="1" dirty="0" smtClean="0">
                <a:latin typeface="Palatino Linotype" pitchFamily="18" charset="0"/>
              </a:rPr>
              <a:t>Icra orqanlarının özbaşına hərəkətlərinə qarşı effektiv müdafiəni təmin edilməsi</a:t>
            </a:r>
            <a:endParaRPr lang="ru-RU" b="1" dirty="0">
              <a:latin typeface="Palatino Linotype" pitchFamily="18" charset="0"/>
            </a:endParaRPr>
          </a:p>
        </p:txBody>
      </p:sp>
      <p:sp>
        <p:nvSpPr>
          <p:cNvPr id="3" name="Содержимое 2"/>
          <p:cNvSpPr>
            <a:spLocks noGrp="1"/>
          </p:cNvSpPr>
          <p:nvPr>
            <p:ph idx="1"/>
          </p:nvPr>
        </p:nvSpPr>
        <p:spPr>
          <a:xfrm>
            <a:off x="457200" y="2708920"/>
            <a:ext cx="8229600" cy="3865616"/>
          </a:xfrm>
        </p:spPr>
        <p:txBody>
          <a:bodyPr>
            <a:normAutofit fontScale="92500" lnSpcReduction="20000"/>
          </a:bodyPr>
          <a:lstStyle/>
          <a:p>
            <a:pPr algn="just"/>
            <a:r>
              <a:rPr lang="az-Latn-AZ" dirty="0" smtClean="0">
                <a:latin typeface="Palatino Linotype" pitchFamily="18" charset="0"/>
              </a:rPr>
              <a:t>Qanun Nazirliyin “heç bir tədbir görmədən” sənədləri təsisçilərə qaytarmasının sayı ilə bağlı heç bir məhdudiyyət nəzərdə tutmayıb; bununla da, ayrı-ayrılıqda hər bir müraciətə baxılmasının araşdırılma adı altında qanunsuz olaraq xeyli müddətə uzadılmasına, hər dəfə təsis sənədlərinə yeni nöqsanlar taparaq onların aradan qaldırılması üçün təsisçilərə qaytarılmasına, bunun nəticəsində qeydiyyat prosesinin yubadılmasına şərait yaradılıb.   </a:t>
            </a:r>
            <a:r>
              <a:rPr lang="az-Latn-AZ" b="1" dirty="0" smtClean="0">
                <a:latin typeface="Palatino Linotype" pitchFamily="18" charset="0"/>
              </a:rPr>
              <a:t> (Ramazanova and others v. Azerbaijan, app. 44363\02, §58)</a:t>
            </a:r>
            <a:endParaRPr lang="ru-RU" dirty="0">
              <a:latin typeface="Palatino Linotype"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b="1" dirty="0" smtClean="0">
                <a:latin typeface="Palatino Linotype" pitchFamily="18" charset="0"/>
              </a:rPr>
              <a:t>Xüsusi qanuni məqsədlər</a:t>
            </a:r>
            <a:endParaRPr lang="ru-RU" b="1" dirty="0">
              <a:latin typeface="Palatino Linotype" pitchFamily="18" charset="0"/>
            </a:endParaRPr>
          </a:p>
        </p:txBody>
      </p:sp>
      <p:sp>
        <p:nvSpPr>
          <p:cNvPr id="3" name="Содержимое 2"/>
          <p:cNvSpPr>
            <a:spLocks noGrp="1"/>
          </p:cNvSpPr>
          <p:nvPr>
            <p:ph idx="1"/>
          </p:nvPr>
        </p:nvSpPr>
        <p:spPr/>
        <p:txBody>
          <a:bodyPr/>
          <a:lstStyle/>
          <a:p>
            <a:pPr algn="just"/>
            <a:r>
              <a:rPr lang="az-Latn-AZ" dirty="0" smtClean="0">
                <a:latin typeface="Palatino Linotype" pitchFamily="18" charset="0"/>
              </a:rPr>
              <a:t>Milli təhlükəsizlik və ictimai asayiş maraqları naminə;</a:t>
            </a:r>
          </a:p>
          <a:p>
            <a:pPr algn="just"/>
            <a:r>
              <a:rPr lang="az-Latn-AZ" dirty="0" smtClean="0">
                <a:latin typeface="Palatino Linotype" pitchFamily="18" charset="0"/>
              </a:rPr>
              <a:t>Iğtişaşın və cinayətin qarşısını almaq üçün;</a:t>
            </a:r>
          </a:p>
          <a:p>
            <a:pPr algn="just"/>
            <a:r>
              <a:rPr lang="az-Latn-AZ" dirty="0" smtClean="0">
                <a:latin typeface="Palatino Linotype" pitchFamily="18" charset="0"/>
              </a:rPr>
              <a:t>Sağlamlığın və mənəviyyatın qorunması üçün;</a:t>
            </a:r>
          </a:p>
          <a:p>
            <a:pPr algn="just"/>
            <a:r>
              <a:rPr lang="az-Latn-AZ" dirty="0" smtClean="0">
                <a:latin typeface="Palatino Linotype" pitchFamily="18" charset="0"/>
              </a:rPr>
              <a:t>Digər şəxslərin hüquq və azadlıqlarının müdafiəsi üçün.</a:t>
            </a:r>
            <a:endParaRPr lang="ru-RU" dirty="0">
              <a:latin typeface="Palatino Linotyp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071570"/>
          </a:xfrm>
        </p:spPr>
        <p:txBody>
          <a:bodyPr/>
          <a:lstStyle/>
          <a:p>
            <a:pPr algn="ctr"/>
            <a:r>
              <a:rPr lang="az-Latn-AZ" b="1" dirty="0" smtClean="0">
                <a:latin typeface="Palatino Linotype" pitchFamily="18" charset="0"/>
              </a:rPr>
              <a:t>AİHM-in 11-ci maddəsi</a:t>
            </a:r>
            <a:endParaRPr lang="ru-RU" b="1" dirty="0">
              <a:latin typeface="Palatino Linotype" pitchFamily="18" charset="0"/>
            </a:endParaRPr>
          </a:p>
        </p:txBody>
      </p:sp>
      <p:sp>
        <p:nvSpPr>
          <p:cNvPr id="3" name="Содержимое 2"/>
          <p:cNvSpPr>
            <a:spLocks noGrp="1"/>
          </p:cNvSpPr>
          <p:nvPr>
            <p:ph idx="1"/>
          </p:nvPr>
        </p:nvSpPr>
        <p:spPr>
          <a:xfrm>
            <a:off x="457200" y="1714488"/>
            <a:ext cx="8229600" cy="4860048"/>
          </a:xfrm>
        </p:spPr>
        <p:txBody>
          <a:bodyPr>
            <a:noAutofit/>
          </a:bodyPr>
          <a:lstStyle/>
          <a:p>
            <a:pPr algn="ctr">
              <a:buNone/>
            </a:pPr>
            <a:r>
              <a:rPr lang="az-Latn-AZ" sz="2200" dirty="0" smtClean="0">
                <a:latin typeface="Palatino Linotype" pitchFamily="18" charset="0"/>
                <a:ea typeface="Tahoma" pitchFamily="34" charset="0"/>
                <a:cs typeface="Tahoma" pitchFamily="34" charset="0"/>
              </a:rPr>
              <a:t>Hər kəsin dinc toplaşmaq azadlığı və </a:t>
            </a:r>
            <a:r>
              <a:rPr lang="az-Latn-AZ" sz="2200" i="1" dirty="0" smtClean="0">
                <a:latin typeface="Palatino Linotype" pitchFamily="18" charset="0"/>
                <a:ea typeface="Tahoma" pitchFamily="34" charset="0"/>
                <a:cs typeface="Tahoma" pitchFamily="34" charset="0"/>
              </a:rPr>
              <a:t>öz maraqlarını müdafiə etmək üçün həmkarlar ittifaqları yaratmaq və onlara qoşulmaq hüququ da daxil olmaqla, başqaları ilə birləşmək azadlığı </a:t>
            </a:r>
            <a:r>
              <a:rPr lang="az-Latn-AZ" sz="2200" dirty="0" smtClean="0">
                <a:latin typeface="Palatino Linotype" pitchFamily="18" charset="0"/>
                <a:ea typeface="Tahoma" pitchFamily="34" charset="0"/>
                <a:cs typeface="Tahoma" pitchFamily="34" charset="0"/>
              </a:rPr>
              <a:t>hüququ vardır. </a:t>
            </a:r>
          </a:p>
          <a:p>
            <a:pPr algn="ctr">
              <a:buNone/>
            </a:pPr>
            <a:r>
              <a:rPr lang="az-Latn-AZ" sz="2200" dirty="0" smtClean="0">
                <a:latin typeface="Palatino Linotype" pitchFamily="18" charset="0"/>
                <a:ea typeface="Tahoma" pitchFamily="34" charset="0"/>
                <a:cs typeface="Tahoma" pitchFamily="34" charset="0"/>
              </a:rPr>
              <a:t>Bu hüquqların həyata keçirilməsinə milli təhlükəsizlik və ictimai asayiş maraqları naminə, iğtisaşın və cinayətin qarşısını almaq üçün, sağlamlığın və mənəviyyatın qorunması üçün və ya digər şəxslərin hüquq və azadlıqlarının müdafiəsi üçün qanunla nəzərdə tutulmuş və demokratik cəmiyyətdə zəruri olanlardan başqa, heç bir məhdudiyyət qoyula bilməz. Bu maddə silahlı qüvvələr, polis və ya inzibati dövlət orqanları üzvlərinin belə hüquqlarının həyata keçirilməsinə qanuni məhdudiyyətlər qoyulmasına məhdudiyyət qoymur.</a:t>
            </a:r>
            <a:endParaRPr lang="ru-RU" sz="2200" dirty="0">
              <a:latin typeface="Palatino Linotype" pitchFamily="18"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152128"/>
          </a:xfrm>
        </p:spPr>
        <p:txBody>
          <a:bodyPr/>
          <a:lstStyle/>
          <a:p>
            <a:pPr algn="ctr"/>
            <a:r>
              <a:rPr lang="az-Latn-AZ" b="1" dirty="0" smtClean="0">
                <a:latin typeface="Palatino Linotype" pitchFamily="18" charset="0"/>
              </a:rPr>
              <a:t>Milli təhlükəsizliyin qorunması</a:t>
            </a:r>
            <a:endParaRPr lang="ru-RU" b="1" dirty="0">
              <a:latin typeface="Palatino Linotype" pitchFamily="18" charset="0"/>
            </a:endParaRPr>
          </a:p>
        </p:txBody>
      </p:sp>
      <p:sp>
        <p:nvSpPr>
          <p:cNvPr id="3" name="Содержимое 2"/>
          <p:cNvSpPr>
            <a:spLocks noGrp="1"/>
          </p:cNvSpPr>
          <p:nvPr>
            <p:ph idx="1"/>
          </p:nvPr>
        </p:nvSpPr>
        <p:spPr>
          <a:xfrm>
            <a:off x="457200" y="1772816"/>
            <a:ext cx="8229600" cy="4801720"/>
          </a:xfrm>
        </p:spPr>
        <p:txBody>
          <a:bodyPr/>
          <a:lstStyle/>
          <a:p>
            <a:pPr algn="just"/>
            <a:r>
              <a:rPr lang="az-Latn-AZ" dirty="0" smtClean="0">
                <a:latin typeface="Palatino Linotype" pitchFamily="18" charset="0"/>
              </a:rPr>
              <a:t>Siyasi partiyanın minimal üzvlük və regional nümayəndəlik tələblələrinin pozması səbəbilə ləğvi demokratik institutların və konstitusion əsaslarının müdafiəsi üçün əsaslı sayıla bilər. Bu da öz növbəsində ərazi bütövlüyünün və digər şəxslərinin hüquqlarının müdafiəsini əhatə edir. AİHM qəbul etdi ki, ərazi bütövlüyü milli təhlükəsizliyi ilə sıx bağlıdır və konstitusion əsasların müdafiəsi ictimai asayiş kimi tövsif oluna bilər.  (Republican Party of Russia v. Russia, app. 12976\07, § 101) </a:t>
            </a:r>
            <a:endParaRPr lang="ru-RU" dirty="0">
              <a:latin typeface="Palatino Linotyp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Palatino Linotype" pitchFamily="18" charset="0"/>
              </a:rPr>
              <a:t>Sağlamlığın və mənəviyyatın qorunması</a:t>
            </a:r>
            <a:endParaRPr lang="ru-RU" b="1" dirty="0">
              <a:latin typeface="Palatino Linotype" pitchFamily="18" charset="0"/>
            </a:endParaRPr>
          </a:p>
        </p:txBody>
      </p:sp>
      <p:sp>
        <p:nvSpPr>
          <p:cNvPr id="3" name="Содержимое 2"/>
          <p:cNvSpPr>
            <a:spLocks noGrp="1"/>
          </p:cNvSpPr>
          <p:nvPr>
            <p:ph idx="1"/>
          </p:nvPr>
        </p:nvSpPr>
        <p:spPr/>
        <p:txBody>
          <a:bodyPr/>
          <a:lstStyle/>
          <a:p>
            <a:pPr algn="just"/>
            <a:r>
              <a:rPr lang="az-Latn-AZ" dirty="0" smtClean="0">
                <a:latin typeface="Palatino Linotype" pitchFamily="18" charset="0"/>
              </a:rPr>
              <a:t>Ictimai sağlamlıq</a:t>
            </a:r>
          </a:p>
          <a:p>
            <a:pPr algn="just"/>
            <a:r>
              <a:rPr lang="az-Latn-AZ" dirty="0" smtClean="0">
                <a:latin typeface="Palatino Linotype" pitchFamily="18" charset="0"/>
              </a:rPr>
              <a:t>Şəxsi sağlamlıq (Jehovah </a:t>
            </a:r>
            <a:r>
              <a:rPr lang="de-DE" dirty="0" smtClean="0">
                <a:latin typeface="Palatino Linotype" pitchFamily="18" charset="0"/>
              </a:rPr>
              <a:t>W</a:t>
            </a:r>
            <a:r>
              <a:rPr lang="az-Latn-AZ" dirty="0" smtClean="0">
                <a:latin typeface="Palatino Linotype" pitchFamily="18" charset="0"/>
              </a:rPr>
              <a:t>itnesses of Mosco</a:t>
            </a:r>
            <a:r>
              <a:rPr lang="de-DE" dirty="0" smtClean="0">
                <a:latin typeface="Palatino Linotype" pitchFamily="18" charset="0"/>
              </a:rPr>
              <a:t>w</a:t>
            </a:r>
            <a:r>
              <a:rPr lang="az-Latn-AZ" dirty="0" smtClean="0">
                <a:latin typeface="Palatino Linotype" pitchFamily="18" charset="0"/>
              </a:rPr>
              <a:t> and others v. Russia, app. 302\02, 10.06.2010)</a:t>
            </a:r>
          </a:p>
          <a:p>
            <a:pPr algn="just"/>
            <a:r>
              <a:rPr lang="az-Latn-AZ" dirty="0" smtClean="0">
                <a:latin typeface="Palatino Linotype" pitchFamily="18" charset="0"/>
              </a:rPr>
              <a:t>Ictimai mənəviyyat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az-Latn-AZ" b="1" dirty="0" smtClean="0">
                <a:latin typeface="Palatino Linotype" pitchFamily="18" charset="0"/>
              </a:rPr>
              <a:t>Müdaxilə “demokratik cəmiyyətdə zəruri”olmalı</a:t>
            </a:r>
            <a:endParaRPr lang="ru-RU" dirty="0">
              <a:latin typeface="Palatino Linotype" pitchFamily="18" charset="0"/>
            </a:endParaRPr>
          </a:p>
        </p:txBody>
      </p:sp>
      <p:sp>
        <p:nvSpPr>
          <p:cNvPr id="3" name="Содержимое 2"/>
          <p:cNvSpPr>
            <a:spLocks noGrp="1"/>
          </p:cNvSpPr>
          <p:nvPr>
            <p:ph idx="1"/>
          </p:nvPr>
        </p:nvSpPr>
        <p:spPr/>
        <p:txBody>
          <a:bodyPr/>
          <a:lstStyle/>
          <a:p>
            <a:pPr algn="just"/>
            <a:r>
              <a:rPr lang="az-Latn-AZ" dirty="0" smtClean="0">
                <a:latin typeface="Palatino Linotype" pitchFamily="18" charset="0"/>
              </a:rPr>
              <a:t>Müdaxilə təzyiqli ictimai zərurətə cavab olmalı</a:t>
            </a:r>
          </a:p>
          <a:p>
            <a:pPr algn="just"/>
            <a:r>
              <a:rPr lang="az-Latn-AZ" b="1" dirty="0" smtClean="0">
                <a:latin typeface="Palatino Linotype" pitchFamily="18" charset="0"/>
              </a:rPr>
              <a:t>Proporsionallıq testi: </a:t>
            </a:r>
            <a:r>
              <a:rPr lang="az-Latn-AZ" dirty="0" smtClean="0">
                <a:latin typeface="Palatino Linotype" pitchFamily="18" charset="0"/>
              </a:rPr>
              <a:t>ictimai maraqla şəxsin hüquqlarına qoyulmuş məhdudiyyət arasında balansın saxlanılması  </a:t>
            </a:r>
            <a:endParaRPr lang="ru-RU" dirty="0">
              <a:latin typeface="Palatino Linotyp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b="1" dirty="0" smtClean="0">
                <a:latin typeface="Palatino Linotype" pitchFamily="18" charset="0"/>
              </a:rPr>
              <a:t>Proporsionallıq testi </a:t>
            </a:r>
            <a:endParaRPr lang="ru-RU" b="1" dirty="0">
              <a:latin typeface="Palatino Linotype" pitchFamily="18" charset="0"/>
            </a:endParaRPr>
          </a:p>
        </p:txBody>
      </p:sp>
      <p:sp>
        <p:nvSpPr>
          <p:cNvPr id="3" name="Содержимое 2"/>
          <p:cNvSpPr>
            <a:spLocks noGrp="1"/>
          </p:cNvSpPr>
          <p:nvPr>
            <p:ph idx="1"/>
          </p:nvPr>
        </p:nvSpPr>
        <p:spPr/>
        <p:txBody>
          <a:bodyPr>
            <a:normAutofit/>
          </a:bodyPr>
          <a:lstStyle/>
          <a:p>
            <a:pPr algn="just"/>
            <a:r>
              <a:rPr lang="az-Latn-AZ" dirty="0" smtClean="0">
                <a:latin typeface="Palatino Linotype" pitchFamily="18" charset="0"/>
              </a:rPr>
              <a:t>“Zəruri” sözü “əvəzedilməz (indispensable)” termini ilə sinonim deyil, nə də ki, “yolverilən, məqbul, sıravi, lazımlı, ağlabatan, arzu olunan” ifadələrinin elastikliyinə malik deyil.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en-US" dirty="0" err="1" smtClean="0">
                <a:latin typeface="Palatino Linotype" pitchFamily="18" charset="0"/>
              </a:rPr>
              <a:t>Konvensiyanın</a:t>
            </a:r>
            <a:r>
              <a:rPr lang="en-US" dirty="0" smtClean="0">
                <a:latin typeface="Palatino Linotype" pitchFamily="18" charset="0"/>
              </a:rPr>
              <a:t> 11-ci </a:t>
            </a:r>
            <a:r>
              <a:rPr lang="en-US" dirty="0" err="1" smtClean="0">
                <a:latin typeface="Palatino Linotype" pitchFamily="18" charset="0"/>
              </a:rPr>
              <a:t>maddəsinin</a:t>
            </a:r>
            <a:r>
              <a:rPr lang="en-US" dirty="0" smtClean="0">
                <a:latin typeface="Palatino Linotype" pitchFamily="18" charset="0"/>
              </a:rPr>
              <a:t> 2-ci </a:t>
            </a:r>
            <a:r>
              <a:rPr lang="en-US" dirty="0" err="1" smtClean="0">
                <a:latin typeface="Palatino Linotype" pitchFamily="18" charset="0"/>
              </a:rPr>
              <a:t>bəndinin</a:t>
            </a:r>
            <a:r>
              <a:rPr lang="en-US" dirty="0" smtClean="0">
                <a:latin typeface="Palatino Linotype" pitchFamily="18" charset="0"/>
              </a:rPr>
              <a:t> </a:t>
            </a:r>
            <a:r>
              <a:rPr lang="en-US" dirty="0" err="1" smtClean="0">
                <a:latin typeface="Palatino Linotype" pitchFamily="18" charset="0"/>
              </a:rPr>
              <a:t>mənasında</a:t>
            </a:r>
            <a:r>
              <a:rPr lang="en-US" dirty="0" smtClean="0">
                <a:latin typeface="Palatino Linotype" pitchFamily="18" charset="0"/>
              </a:rPr>
              <a:t> </a:t>
            </a:r>
            <a:r>
              <a:rPr lang="en-US" dirty="0" err="1" smtClean="0">
                <a:latin typeface="Palatino Linotype" pitchFamily="18" charset="0"/>
              </a:rPr>
              <a:t>zərurətin</a:t>
            </a:r>
            <a:r>
              <a:rPr lang="en-US" dirty="0" smtClean="0">
                <a:latin typeface="Palatino Linotype" pitchFamily="18" charset="0"/>
              </a:rPr>
              <a:t> </a:t>
            </a:r>
            <a:r>
              <a:rPr lang="en-US" dirty="0" err="1" smtClean="0">
                <a:latin typeface="Palatino Linotype" pitchFamily="18" charset="0"/>
              </a:rPr>
              <a:t>mövcud</a:t>
            </a:r>
            <a:r>
              <a:rPr lang="en-US" dirty="0" smtClean="0">
                <a:latin typeface="Palatino Linotype" pitchFamily="18" charset="0"/>
              </a:rPr>
              <a:t> </a:t>
            </a:r>
            <a:r>
              <a:rPr lang="en-US" dirty="0" err="1" smtClean="0">
                <a:latin typeface="Palatino Linotype" pitchFamily="18" charset="0"/>
              </a:rPr>
              <a:t>olub-olmadığının</a:t>
            </a:r>
            <a:r>
              <a:rPr lang="en-US" dirty="0" smtClean="0">
                <a:latin typeface="Palatino Linotype" pitchFamily="18" charset="0"/>
              </a:rPr>
              <a:t> </a:t>
            </a:r>
            <a:r>
              <a:rPr lang="en-US" dirty="0" err="1" smtClean="0">
                <a:latin typeface="Palatino Linotype" pitchFamily="18" charset="0"/>
              </a:rPr>
              <a:t>müəyyən</a:t>
            </a:r>
            <a:r>
              <a:rPr lang="en-US" dirty="0" smtClean="0">
                <a:latin typeface="Palatino Linotype" pitchFamily="18" charset="0"/>
              </a:rPr>
              <a:t> </a:t>
            </a:r>
            <a:r>
              <a:rPr lang="en-US" dirty="0" err="1" smtClean="0">
                <a:latin typeface="Palatino Linotype" pitchFamily="18" charset="0"/>
              </a:rPr>
              <a:t>edilməsində</a:t>
            </a:r>
            <a:r>
              <a:rPr lang="en-US" dirty="0" smtClean="0">
                <a:latin typeface="Palatino Linotype" pitchFamily="18" charset="0"/>
              </a:rPr>
              <a:t>, </a:t>
            </a:r>
            <a:r>
              <a:rPr lang="en-US" dirty="0" err="1" smtClean="0">
                <a:latin typeface="Palatino Linotype" pitchFamily="18" charset="0"/>
              </a:rPr>
              <a:t>Dövlətlər</a:t>
            </a:r>
            <a:r>
              <a:rPr lang="en-US" dirty="0" smtClean="0">
                <a:latin typeface="Palatino Linotype" pitchFamily="18" charset="0"/>
              </a:rPr>
              <a:t> </a:t>
            </a:r>
            <a:r>
              <a:rPr lang="en-US" dirty="0" err="1" smtClean="0">
                <a:latin typeface="Palatino Linotype" pitchFamily="18" charset="0"/>
              </a:rPr>
              <a:t>yalnız</a:t>
            </a:r>
            <a:r>
              <a:rPr lang="en-US" dirty="0" smtClean="0">
                <a:latin typeface="Palatino Linotype" pitchFamily="18" charset="0"/>
              </a:rPr>
              <a:t> </a:t>
            </a:r>
            <a:r>
              <a:rPr lang="en-US" dirty="0" err="1" smtClean="0">
                <a:latin typeface="Palatino Linotype" pitchFamily="18" charset="0"/>
              </a:rPr>
              <a:t>məhdud</a:t>
            </a:r>
            <a:r>
              <a:rPr lang="en-US" dirty="0" smtClean="0">
                <a:latin typeface="Palatino Linotype" pitchFamily="18" charset="0"/>
              </a:rPr>
              <a:t> </a:t>
            </a:r>
            <a:r>
              <a:rPr lang="en-US" dirty="0" err="1" smtClean="0">
                <a:latin typeface="Palatino Linotype" pitchFamily="18" charset="0"/>
              </a:rPr>
              <a:t>mülahizə</a:t>
            </a:r>
            <a:r>
              <a:rPr lang="en-US" dirty="0" smtClean="0">
                <a:latin typeface="Palatino Linotype" pitchFamily="18" charset="0"/>
              </a:rPr>
              <a:t> </a:t>
            </a:r>
            <a:r>
              <a:rPr lang="az-Latn-AZ" dirty="0" smtClean="0">
                <a:latin typeface="Palatino Linotype" pitchFamily="18" charset="0"/>
              </a:rPr>
              <a:t>sərbəstliyinə</a:t>
            </a:r>
            <a:r>
              <a:rPr lang="en-US" dirty="0" smtClean="0">
                <a:latin typeface="Palatino Linotype" pitchFamily="18" charset="0"/>
              </a:rPr>
              <a:t> </a:t>
            </a:r>
            <a:r>
              <a:rPr lang="en-US" dirty="0" err="1" smtClean="0">
                <a:latin typeface="Palatino Linotype" pitchFamily="18" charset="0"/>
              </a:rPr>
              <a:t>malikd</a:t>
            </a:r>
            <a:r>
              <a:rPr lang="az-Latn-AZ" dirty="0" smtClean="0">
                <a:latin typeface="Palatino Linotype" pitchFamily="18" charset="0"/>
              </a:rPr>
              <a:t>ir, lakin həmin məhdudiyyətlətin zəruri olub-olmaması haqda son qərarı AİHM verir.</a:t>
            </a:r>
            <a:endParaRPr lang="ru-RU" dirty="0" smtClean="0">
              <a:latin typeface="Palatino Linotype" pitchFamily="18" charset="0"/>
            </a:endParaRP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az-Latn-AZ" dirty="0" smtClean="0">
                <a:latin typeface="Palatino Linotype" pitchFamily="18" charset="0"/>
              </a:rPr>
              <a:t>“Demokratik cəmiyyətdə zəruri” termini müdaxilənin AİHK-ə uyğun olması üçün aşağıdakı standartları müəyyən edir:</a:t>
            </a:r>
          </a:p>
          <a:p>
            <a:pPr algn="just">
              <a:buFont typeface="Wingdings" pitchFamily="2" charset="2"/>
              <a:buChar char="ü"/>
            </a:pPr>
            <a:r>
              <a:rPr lang="az-Latn-AZ" dirty="0" smtClean="0">
                <a:latin typeface="Palatino Linotype" pitchFamily="18" charset="0"/>
              </a:rPr>
              <a:t>Müdaxilə təzyiqli ictimai zərurətə uyğun olmalı;</a:t>
            </a:r>
          </a:p>
          <a:p>
            <a:pPr algn="just">
              <a:buFont typeface="Wingdings" pitchFamily="2" charset="2"/>
              <a:buChar char="ü"/>
            </a:pPr>
            <a:r>
              <a:rPr lang="en-US" dirty="0" smtClean="0">
                <a:latin typeface="Palatino Linotype" pitchFamily="18" charset="0"/>
              </a:rPr>
              <a:t>«</a:t>
            </a:r>
            <a:r>
              <a:rPr lang="en-US" dirty="0" err="1" smtClean="0">
                <a:latin typeface="Palatino Linotype" pitchFamily="18" charset="0"/>
              </a:rPr>
              <a:t>yönəlmiş</a:t>
            </a:r>
            <a:r>
              <a:rPr lang="en-US" dirty="0" smtClean="0">
                <a:latin typeface="Palatino Linotype" pitchFamily="18" charset="0"/>
              </a:rPr>
              <a:t> </a:t>
            </a:r>
            <a:r>
              <a:rPr lang="en-US" dirty="0" err="1" smtClean="0">
                <a:latin typeface="Palatino Linotype" pitchFamily="18" charset="0"/>
              </a:rPr>
              <a:t>qanun</a:t>
            </a:r>
            <a:r>
              <a:rPr lang="az-Latn-AZ" dirty="0" smtClean="0">
                <a:latin typeface="Palatino Linotype" pitchFamily="18" charset="0"/>
              </a:rPr>
              <a:t>i m</a:t>
            </a:r>
            <a:r>
              <a:rPr lang="en-US" dirty="0" err="1" smtClean="0">
                <a:latin typeface="Palatino Linotype" pitchFamily="18" charset="0"/>
              </a:rPr>
              <a:t>əqsədə</a:t>
            </a:r>
            <a:r>
              <a:rPr lang="en-US" dirty="0" smtClean="0">
                <a:latin typeface="Palatino Linotype" pitchFamily="18" charset="0"/>
              </a:rPr>
              <a:t> </a:t>
            </a:r>
            <a:r>
              <a:rPr lang="en-US" dirty="0" err="1" smtClean="0">
                <a:latin typeface="Palatino Linotype" pitchFamily="18" charset="0"/>
              </a:rPr>
              <a:t>mütənasib</a:t>
            </a:r>
            <a:r>
              <a:rPr lang="en-US" dirty="0" smtClean="0">
                <a:latin typeface="Palatino Linotype" pitchFamily="18" charset="0"/>
              </a:rPr>
              <a:t>» </a:t>
            </a:r>
            <a:r>
              <a:rPr lang="en-US" dirty="0" err="1" smtClean="0">
                <a:latin typeface="Palatino Linotype" pitchFamily="18" charset="0"/>
              </a:rPr>
              <a:t>olub-olmamasını</a:t>
            </a:r>
            <a:r>
              <a:rPr lang="az-Latn-AZ" dirty="0" smtClean="0">
                <a:latin typeface="Palatino Linotype" pitchFamily="18" charset="0"/>
              </a:rPr>
              <a:t>;</a:t>
            </a:r>
          </a:p>
          <a:p>
            <a:pPr algn="just">
              <a:buFont typeface="Wingdings" pitchFamily="2" charset="2"/>
              <a:buChar char="ü"/>
            </a:pPr>
            <a:r>
              <a:rPr lang="az-Latn-AZ" dirty="0" smtClean="0">
                <a:latin typeface="Palatino Linotype" pitchFamily="18" charset="0"/>
              </a:rPr>
              <a:t>AİHK-dəki məhdudiyyətlər dar təfsir olunur.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857256"/>
          </a:xfrm>
        </p:spPr>
        <p:txBody>
          <a:bodyPr>
            <a:normAutofit fontScale="90000"/>
          </a:bodyPr>
          <a:lstStyle/>
          <a:p>
            <a:pPr algn="ctr"/>
            <a:r>
              <a:rPr lang="az-Latn-AZ" b="1" dirty="0" smtClean="0">
                <a:latin typeface="Palatino Linotype" pitchFamily="18" charset="0"/>
              </a:rPr>
              <a:t>Qiymətləndirmə (mülahizə) sərbəstliyi və proporsionallıq </a:t>
            </a:r>
            <a:r>
              <a:rPr lang="en-US" b="1" dirty="0" smtClean="0">
                <a:latin typeface="Palatino Linotype" pitchFamily="18" charset="0"/>
              </a:rPr>
              <a:t> </a:t>
            </a:r>
            <a:r>
              <a:rPr lang="az-Latn-AZ" b="1" dirty="0" smtClean="0">
                <a:latin typeface="Palatino Linotype" pitchFamily="18" charset="0"/>
              </a:rPr>
              <a:t>(</a:t>
            </a:r>
            <a:r>
              <a:rPr lang="en-US" b="1" dirty="0" err="1" smtClean="0">
                <a:latin typeface="Palatino Linotype" pitchFamily="18" charset="0"/>
              </a:rPr>
              <a:t>mütənasiblik</a:t>
            </a:r>
            <a:r>
              <a:rPr lang="az-Latn-AZ" b="1" dirty="0" smtClean="0">
                <a:latin typeface="Palatino Linotype" pitchFamily="18" charset="0"/>
              </a:rPr>
              <a:t>)</a:t>
            </a:r>
            <a:endParaRPr lang="ru-RU" b="1" dirty="0">
              <a:latin typeface="Palatino Linotype" pitchFamily="18" charset="0"/>
            </a:endParaRPr>
          </a:p>
        </p:txBody>
      </p:sp>
      <p:sp>
        <p:nvSpPr>
          <p:cNvPr id="3" name="Содержимое 2"/>
          <p:cNvSpPr>
            <a:spLocks noGrp="1"/>
          </p:cNvSpPr>
          <p:nvPr>
            <p:ph idx="1"/>
          </p:nvPr>
        </p:nvSpPr>
        <p:spPr>
          <a:xfrm>
            <a:off x="457200" y="1785926"/>
            <a:ext cx="8229600" cy="4788610"/>
          </a:xfrm>
        </p:spPr>
        <p:txBody>
          <a:bodyPr>
            <a:noAutofit/>
          </a:bodyPr>
          <a:lstStyle/>
          <a:p>
            <a:pPr algn="just"/>
            <a:r>
              <a:rPr lang="az-Latn-AZ" sz="3200" dirty="0" smtClean="0">
                <a:latin typeface="Palatino Linotype" pitchFamily="18" charset="0"/>
              </a:rPr>
              <a:t>Mülahizə sərbəstliyi yalnız fərqli istisnalara münasibətdə dəyişmir, həm də fərqli kontekstdə olan eyni istisnalara da münasibətdə dəyişir. </a:t>
            </a:r>
          </a:p>
          <a:p>
            <a:pPr algn="just">
              <a:buNone/>
            </a:pPr>
            <a:endParaRPr lang="az-Latn-AZ" sz="3200" dirty="0" smtClean="0">
              <a:latin typeface="Palatino Linotype" pitchFamily="18" charset="0"/>
            </a:endParaRPr>
          </a:p>
          <a:p>
            <a:pPr algn="just">
              <a:buNone/>
            </a:pPr>
            <a:r>
              <a:rPr lang="az-Latn-AZ" sz="3200" i="1" dirty="0" smtClean="0">
                <a:latin typeface="Palatino Linotype" pitchFamily="18" charset="0"/>
              </a:rPr>
              <a:t>Dövlətlərin mülahizə sərbəstliyi yalnız ictimai maraqların nəyin tələb etməsinin qiymətləndirilməsinə aiddir, yoxsa şəxslərlə kollektivin maraqları arasında balansın qorunmasına da? </a:t>
            </a:r>
            <a:endParaRPr lang="ru-RU" sz="3200" i="1" dirty="0">
              <a:latin typeface="Palatino Linotype"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r>
              <a:rPr lang="az-Latn-AZ" dirty="0" smtClean="0"/>
              <a:t>“</a:t>
            </a:r>
            <a:r>
              <a:rPr lang="az-Latn-AZ" dirty="0" smtClean="0">
                <a:latin typeface="Palatino Linotype" pitchFamily="18" charset="0"/>
              </a:rPr>
              <a:t>Demokratik cəmiyyəti” xaraterizə edən prinsiplərə AİHM daha geniş diqqət ayıracaq. </a:t>
            </a:r>
          </a:p>
          <a:p>
            <a:pPr algn="just">
              <a:buNone/>
            </a:pPr>
            <a:endParaRPr lang="az-Latn-AZ" dirty="0" smtClean="0">
              <a:latin typeface="Palatino Linotype" pitchFamily="18" charset="0"/>
            </a:endParaRPr>
          </a:p>
          <a:p>
            <a:pPr algn="just">
              <a:buNone/>
            </a:pPr>
            <a:r>
              <a:rPr lang="az-Latn-AZ" dirty="0" smtClean="0">
                <a:latin typeface="Palatino Linotype" pitchFamily="18" charset="0"/>
              </a:rPr>
              <a:t>Demokratik cəmiyyətə aiddir: pluralizm, tolerantlıq, açıqfikirlilik, bərabərlik, azadlıq, din, vicdan, söz, fikir, dinc toplaşmaq azadlığı, ədalətli mühakimə hüququ.  </a:t>
            </a:r>
            <a:endParaRPr lang="ru-RU" dirty="0">
              <a:latin typeface="Palatino Linotype"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928802"/>
            <a:ext cx="8229600" cy="4645734"/>
          </a:xfrm>
        </p:spPr>
        <p:txBody>
          <a:bodyPr/>
          <a:lstStyle/>
          <a:p>
            <a:pPr algn="just">
              <a:buNone/>
            </a:pPr>
            <a:r>
              <a:rPr lang="az-Latn-AZ" dirty="0" smtClean="0">
                <a:latin typeface="Palatino Linotype" pitchFamily="18" charset="0"/>
              </a:rPr>
              <a:t>Mülahizə sərbəstliyi təzyiqli ictimai ehtiyacların qarşılanması üçün müdaxilənin qanuni məqsəd daşımasına aiddirsə, proporsionallıq isə qanuni məqsədə çatılması üçün istifadə olunan vasitələri əhatə edir.</a:t>
            </a:r>
          </a:p>
          <a:p>
            <a:pPr>
              <a:buNone/>
            </a:pP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424006"/>
          </a:xfrm>
        </p:spPr>
        <p:txBody>
          <a:bodyPr>
            <a:normAutofit fontScale="90000"/>
          </a:bodyPr>
          <a:lstStyle/>
          <a:p>
            <a:pPr algn="ctr"/>
            <a:r>
              <a:rPr lang="en-US" b="1" dirty="0" err="1" smtClean="0">
                <a:latin typeface="Palatino Linotype" pitchFamily="18" charset="0"/>
              </a:rPr>
              <a:t>Təbiəti</a:t>
            </a:r>
            <a:r>
              <a:rPr lang="en-US" b="1" dirty="0" smtClean="0">
                <a:latin typeface="Palatino Linotype" pitchFamily="18" charset="0"/>
              </a:rPr>
              <a:t> </a:t>
            </a:r>
            <a:r>
              <a:rPr lang="en-US" b="1" dirty="0" err="1" smtClean="0">
                <a:latin typeface="Palatino Linotype" pitchFamily="18" charset="0"/>
              </a:rPr>
              <a:t>Mühafizə</a:t>
            </a:r>
            <a:r>
              <a:rPr lang="en-US" b="1" dirty="0" smtClean="0">
                <a:latin typeface="Palatino Linotype" pitchFamily="18" charset="0"/>
              </a:rPr>
              <a:t> </a:t>
            </a:r>
            <a:r>
              <a:rPr lang="en-US" b="1" dirty="0" err="1" smtClean="0">
                <a:latin typeface="Palatino Linotype" pitchFamily="18" charset="0"/>
              </a:rPr>
              <a:t>Cəmiyyəti</a:t>
            </a:r>
            <a:r>
              <a:rPr lang="en-US" b="1" dirty="0" smtClean="0">
                <a:latin typeface="Palatino Linotype" pitchFamily="18" charset="0"/>
              </a:rPr>
              <a:t> </a:t>
            </a:r>
            <a:r>
              <a:rPr lang="en-US" b="1" dirty="0" err="1" smtClean="0">
                <a:latin typeface="Palatino Linotype" pitchFamily="18" charset="0"/>
              </a:rPr>
              <a:t>və</a:t>
            </a:r>
            <a:r>
              <a:rPr lang="en-US" b="1" dirty="0" smtClean="0">
                <a:latin typeface="Palatino Linotype" pitchFamily="18" charset="0"/>
              </a:rPr>
              <a:t> </a:t>
            </a:r>
            <a:r>
              <a:rPr lang="en-US" b="1" dirty="0" err="1" smtClean="0">
                <a:latin typeface="Palatino Linotype" pitchFamily="18" charset="0"/>
              </a:rPr>
              <a:t>İsrafilov</a:t>
            </a:r>
            <a:r>
              <a:rPr lang="en-US" b="1" dirty="0" smtClean="0">
                <a:latin typeface="Palatino Linotype" pitchFamily="18" charset="0"/>
              </a:rPr>
              <a:t> </a:t>
            </a:r>
            <a:r>
              <a:rPr lang="en-US" b="1" dirty="0" err="1" smtClean="0">
                <a:latin typeface="Palatino Linotype" pitchFamily="18" charset="0"/>
              </a:rPr>
              <a:t>Azərbaycana</a:t>
            </a:r>
            <a:r>
              <a:rPr lang="en-US" b="1" dirty="0" smtClean="0">
                <a:latin typeface="Palatino Linotype" pitchFamily="18" charset="0"/>
              </a:rPr>
              <a:t> </a:t>
            </a:r>
            <a:r>
              <a:rPr lang="en-US" b="1" dirty="0" err="1" smtClean="0">
                <a:latin typeface="Palatino Linotype" pitchFamily="18" charset="0"/>
              </a:rPr>
              <a:t>qarşı</a:t>
            </a:r>
            <a:r>
              <a:rPr lang="en-US" b="1" dirty="0" smtClean="0">
                <a:latin typeface="Palatino Linotype" pitchFamily="18" charset="0"/>
              </a:rPr>
              <a:t> </a:t>
            </a:r>
            <a:r>
              <a:rPr lang="ru-RU" dirty="0" smtClean="0">
                <a:latin typeface="Palatino Linotype" pitchFamily="18" charset="0"/>
              </a:rPr>
              <a:t/>
            </a:r>
            <a:br>
              <a:rPr lang="ru-RU" dirty="0" smtClean="0">
                <a:latin typeface="Palatino Linotype" pitchFamily="18" charset="0"/>
              </a:rPr>
            </a:br>
            <a:endParaRPr lang="ru-RU" dirty="0">
              <a:latin typeface="Palatino Linotype" pitchFamily="18" charset="0"/>
            </a:endParaRPr>
          </a:p>
        </p:txBody>
      </p:sp>
      <p:sp>
        <p:nvSpPr>
          <p:cNvPr id="3" name="Содержимое 2"/>
          <p:cNvSpPr>
            <a:spLocks noGrp="1"/>
          </p:cNvSpPr>
          <p:nvPr>
            <p:ph idx="1"/>
          </p:nvPr>
        </p:nvSpPr>
        <p:spPr>
          <a:xfrm>
            <a:off x="457200" y="2000240"/>
            <a:ext cx="8229600" cy="4574296"/>
          </a:xfrm>
        </p:spPr>
        <p:txBody>
          <a:bodyPr>
            <a:normAutofit lnSpcReduction="10000"/>
          </a:bodyPr>
          <a:lstStyle/>
          <a:p>
            <a:pPr algn="just"/>
            <a:r>
              <a:rPr lang="az-Latn-AZ" b="1" dirty="0" smtClean="0">
                <a:latin typeface="Palatino Linotype" pitchFamily="18" charset="0"/>
              </a:rPr>
              <a:t>Müdaxilə baş vermişdimi?</a:t>
            </a:r>
          </a:p>
          <a:p>
            <a:pPr algn="just">
              <a:buNone/>
            </a:pPr>
            <a:r>
              <a:rPr lang="az-Latn-AZ" dirty="0" smtClean="0">
                <a:latin typeface="Palatino Linotype" pitchFamily="18" charset="0"/>
              </a:rPr>
              <a:t>Birliyin ləğvi (yeganə sanksiya) </a:t>
            </a:r>
          </a:p>
          <a:p>
            <a:pPr algn="just"/>
            <a:r>
              <a:rPr lang="az-Latn-AZ" b="1" dirty="0" smtClean="0">
                <a:latin typeface="Palatino Linotype" pitchFamily="18" charset="0"/>
              </a:rPr>
              <a:t>Müdaxilə əsaslı idimi?</a:t>
            </a:r>
          </a:p>
          <a:p>
            <a:pPr algn="just">
              <a:buFont typeface="Wingdings" pitchFamily="2" charset="2"/>
              <a:buChar char="Ø"/>
            </a:pPr>
            <a:r>
              <a:rPr lang="az-Latn-AZ" b="1" dirty="0" smtClean="0">
                <a:latin typeface="Palatino Linotype" pitchFamily="18" charset="0"/>
              </a:rPr>
              <a:t>Müdaxilə “qanunla nəzərdə tutulmuşdumu”?</a:t>
            </a:r>
          </a:p>
          <a:p>
            <a:pPr algn="just">
              <a:buNone/>
            </a:pPr>
            <a:r>
              <a:rPr lang="en-US" dirty="0" err="1" smtClean="0">
                <a:latin typeface="Palatino Linotype" pitchFamily="18" charset="0"/>
              </a:rPr>
              <a:t>fəaliyyətlərini</a:t>
            </a:r>
            <a:r>
              <a:rPr lang="en-US" dirty="0" smtClean="0">
                <a:latin typeface="Palatino Linotype" pitchFamily="18" charset="0"/>
              </a:rPr>
              <a:t> </a:t>
            </a:r>
            <a:r>
              <a:rPr lang="en-US" dirty="0" err="1" smtClean="0">
                <a:latin typeface="Palatino Linotype" pitchFamily="18" charset="0"/>
              </a:rPr>
              <a:t>həmin</a:t>
            </a:r>
            <a:r>
              <a:rPr lang="en-US" dirty="0" smtClean="0">
                <a:latin typeface="Palatino Linotype" pitchFamily="18" charset="0"/>
              </a:rPr>
              <a:t> </a:t>
            </a:r>
            <a:r>
              <a:rPr lang="en-US" dirty="0" err="1" smtClean="0">
                <a:latin typeface="Palatino Linotype" pitchFamily="18" charset="0"/>
              </a:rPr>
              <a:t>Qanunun</a:t>
            </a:r>
            <a:r>
              <a:rPr lang="en-US" dirty="0" smtClean="0">
                <a:latin typeface="Palatino Linotype" pitchFamily="18" charset="0"/>
              </a:rPr>
              <a:t> «</a:t>
            </a:r>
            <a:r>
              <a:rPr lang="en-US" dirty="0" err="1" smtClean="0">
                <a:latin typeface="Palatino Linotype" pitchFamily="18" charset="0"/>
              </a:rPr>
              <a:t>məqsədlərinə</a:t>
            </a:r>
            <a:r>
              <a:rPr lang="en-US" dirty="0" smtClean="0">
                <a:latin typeface="Palatino Linotype" pitchFamily="18" charset="0"/>
              </a:rPr>
              <a:t> </a:t>
            </a:r>
            <a:r>
              <a:rPr lang="en-US" dirty="0" err="1" smtClean="0">
                <a:latin typeface="Palatino Linotype" pitchFamily="18" charset="0"/>
              </a:rPr>
              <a:t>uyğun</a:t>
            </a:r>
            <a:r>
              <a:rPr lang="en-US" dirty="0" smtClean="0">
                <a:latin typeface="Palatino Linotype" pitchFamily="18" charset="0"/>
              </a:rPr>
              <a:t> </a:t>
            </a:r>
            <a:r>
              <a:rPr lang="en-US" dirty="0" err="1" smtClean="0">
                <a:latin typeface="Palatino Linotype" pitchFamily="18" charset="0"/>
              </a:rPr>
              <a:t>olmayan</a:t>
            </a:r>
            <a:r>
              <a:rPr lang="en-US" dirty="0" smtClean="0">
                <a:latin typeface="Palatino Linotype" pitchFamily="18" charset="0"/>
              </a:rPr>
              <a:t>» </a:t>
            </a:r>
            <a:r>
              <a:rPr lang="en-US" dirty="0" err="1" smtClean="0">
                <a:latin typeface="Palatino Linotype" pitchFamily="18" charset="0"/>
              </a:rPr>
              <a:t>hesab</a:t>
            </a:r>
            <a:r>
              <a:rPr lang="en-US" dirty="0" smtClean="0">
                <a:latin typeface="Palatino Linotype" pitchFamily="18" charset="0"/>
              </a:rPr>
              <a:t> </a:t>
            </a:r>
            <a:r>
              <a:rPr lang="en-US" dirty="0" err="1" smtClean="0">
                <a:latin typeface="Palatino Linotype" pitchFamily="18" charset="0"/>
              </a:rPr>
              <a:t>etdiyi</a:t>
            </a:r>
            <a:r>
              <a:rPr lang="en-US" dirty="0" smtClean="0">
                <a:latin typeface="Palatino Linotype" pitchFamily="18" charset="0"/>
              </a:rPr>
              <a:t> </a:t>
            </a:r>
            <a:r>
              <a:rPr lang="az-Latn-AZ" dirty="0" smtClean="0">
                <a:latin typeface="Palatino Linotype" pitchFamily="18" charset="0"/>
              </a:rPr>
              <a:t>halda, onlara xəbərdarlıq etsin.</a:t>
            </a:r>
          </a:p>
          <a:p>
            <a:pPr algn="just">
              <a:buNone/>
            </a:pPr>
            <a:r>
              <a:rPr lang="az-Latn-AZ" dirty="0" smtClean="0">
                <a:latin typeface="Palatino Linotype" pitchFamily="18" charset="0"/>
              </a:rPr>
              <a:t>+Nazirlik tərəfindən qoyulan müddətlər</a:t>
            </a:r>
          </a:p>
          <a:p>
            <a:pPr algn="just">
              <a:buFont typeface="Wingdings" pitchFamily="2" charset="2"/>
              <a:buChar char="Ø"/>
            </a:pPr>
            <a:r>
              <a:rPr lang="az-Latn-AZ" b="1" dirty="0" smtClean="0">
                <a:latin typeface="Palatino Linotype" pitchFamily="18" charset="0"/>
              </a:rPr>
              <a:t>Müdaxilə “qanuni məqsəd” daşıyırdımı?</a:t>
            </a:r>
          </a:p>
          <a:p>
            <a:pPr algn="just">
              <a:buNone/>
            </a:pPr>
            <a:r>
              <a:rPr lang="en-US" dirty="0" err="1" smtClean="0">
                <a:latin typeface="Palatino Linotype" pitchFamily="18" charset="0"/>
              </a:rPr>
              <a:t>başqalarının</a:t>
            </a:r>
            <a:r>
              <a:rPr lang="en-US" dirty="0" smtClean="0">
                <a:latin typeface="Palatino Linotype" pitchFamily="18" charset="0"/>
              </a:rPr>
              <a:t> </a:t>
            </a:r>
            <a:r>
              <a:rPr lang="en-US" dirty="0" err="1" smtClean="0">
                <a:latin typeface="Palatino Linotype" pitchFamily="18" charset="0"/>
              </a:rPr>
              <a:t>hüquq</a:t>
            </a:r>
            <a:r>
              <a:rPr lang="en-US" dirty="0" smtClean="0">
                <a:latin typeface="Palatino Linotype" pitchFamily="18" charset="0"/>
              </a:rPr>
              <a:t> </a:t>
            </a:r>
            <a:r>
              <a:rPr lang="en-US" dirty="0" err="1" smtClean="0">
                <a:latin typeface="Palatino Linotype" pitchFamily="18" charset="0"/>
              </a:rPr>
              <a:t>və</a:t>
            </a:r>
            <a:r>
              <a:rPr lang="en-US" dirty="0" smtClean="0">
                <a:latin typeface="Palatino Linotype" pitchFamily="18" charset="0"/>
              </a:rPr>
              <a:t> </a:t>
            </a:r>
            <a:r>
              <a:rPr lang="en-US" dirty="0" err="1" smtClean="0">
                <a:latin typeface="Palatino Linotype" pitchFamily="18" charset="0"/>
              </a:rPr>
              <a:t>azadlıqlarının</a:t>
            </a:r>
            <a:r>
              <a:rPr lang="en-US" dirty="0" smtClean="0">
                <a:latin typeface="Palatino Linotype" pitchFamily="18" charset="0"/>
              </a:rPr>
              <a:t> </a:t>
            </a:r>
            <a:r>
              <a:rPr lang="en-US" dirty="0" err="1" smtClean="0">
                <a:latin typeface="Palatino Linotype" pitchFamily="18" charset="0"/>
              </a:rPr>
              <a:t>müdafiəsi</a:t>
            </a:r>
            <a:endParaRPr lang="az-Latn-AZ" dirty="0" smtClean="0">
              <a:latin typeface="Palatino Linotype" pitchFamily="18" charset="0"/>
            </a:endParaRPr>
          </a:p>
          <a:p>
            <a:pPr>
              <a:buNone/>
            </a:pPr>
            <a:endParaRPr lang="az-Latn-AZ"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latin typeface="Palatino Linotype" pitchFamily="18" charset="0"/>
              </a:rPr>
              <a:t>“Birliklər”in anlayışı və əhatə dairəsi</a:t>
            </a:r>
            <a:endParaRPr lang="ru-RU" b="1" dirty="0">
              <a:latin typeface="Palatino Linotype" pitchFamily="18" charset="0"/>
            </a:endParaRPr>
          </a:p>
        </p:txBody>
      </p:sp>
      <p:sp>
        <p:nvSpPr>
          <p:cNvPr id="3" name="Содержимое 2"/>
          <p:cNvSpPr>
            <a:spLocks noGrp="1"/>
          </p:cNvSpPr>
          <p:nvPr>
            <p:ph idx="1"/>
          </p:nvPr>
        </p:nvSpPr>
        <p:spPr/>
        <p:txBody>
          <a:bodyPr/>
          <a:lstStyle/>
          <a:p>
            <a:r>
              <a:rPr lang="az-Latn-AZ" dirty="0" smtClean="0">
                <a:latin typeface="Palatino Linotype" pitchFamily="18" charset="0"/>
              </a:rPr>
              <a:t>Başqaları ilə birləşmək azadlığı hüququ</a:t>
            </a:r>
          </a:p>
          <a:p>
            <a:r>
              <a:rPr lang="az-Latn-AZ" dirty="0" smtClean="0">
                <a:latin typeface="Palatino Linotype" pitchFamily="18" charset="0"/>
              </a:rPr>
              <a:t>Həm pozitiv, həm də neqativ hüquqları əhatə edir. </a:t>
            </a:r>
          </a:p>
          <a:p>
            <a:pPr>
              <a:buNone/>
            </a:pPr>
            <a:r>
              <a:rPr lang="az-Latn-AZ" dirty="0" smtClean="0">
                <a:latin typeface="Palatino Linotype" pitchFamily="18" charset="0"/>
              </a:rPr>
              <a:t>Üç növ birlik: </a:t>
            </a:r>
          </a:p>
          <a:p>
            <a:pPr>
              <a:buFont typeface="Wingdings" pitchFamily="2" charset="2"/>
              <a:buChar char="ü"/>
            </a:pPr>
            <a:r>
              <a:rPr lang="az-Latn-AZ" dirty="0" smtClean="0">
                <a:latin typeface="Palatino Linotype" pitchFamily="18" charset="0"/>
              </a:rPr>
              <a:t>siyasi partiyalar</a:t>
            </a:r>
          </a:p>
          <a:p>
            <a:pPr>
              <a:buFont typeface="Wingdings" pitchFamily="2" charset="2"/>
              <a:buChar char="ü"/>
            </a:pPr>
            <a:r>
              <a:rPr lang="az-Latn-AZ" dirty="0" smtClean="0">
                <a:latin typeface="Palatino Linotype" pitchFamily="18" charset="0"/>
              </a:rPr>
              <a:t>Həmkarlar ittifaqı</a:t>
            </a:r>
          </a:p>
          <a:p>
            <a:pPr>
              <a:buFont typeface="Wingdings" pitchFamily="2" charset="2"/>
              <a:buChar char="ü"/>
            </a:pPr>
            <a:r>
              <a:rPr lang="az-Latn-AZ" dirty="0" smtClean="0">
                <a:latin typeface="Palatino Linotype" pitchFamily="18" charset="0"/>
              </a:rPr>
              <a:t>Digər birliklər</a:t>
            </a:r>
          </a:p>
          <a:p>
            <a:pPr>
              <a:buNone/>
            </a:pPr>
            <a:r>
              <a:rPr lang="az-Latn-AZ" dirty="0" smtClean="0">
                <a:latin typeface="Palatino Linotype" pitchFamily="18" charset="0"/>
              </a:rPr>
              <a:t>                           </a:t>
            </a:r>
            <a:endParaRPr lang="ru-RU" dirty="0">
              <a:latin typeface="Palatino Linotype"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42984"/>
            <a:ext cx="8229600" cy="5431552"/>
          </a:xfrm>
        </p:spPr>
        <p:txBody>
          <a:bodyPr>
            <a:normAutofit lnSpcReduction="10000"/>
          </a:bodyPr>
          <a:lstStyle/>
          <a:p>
            <a:pPr algn="just"/>
            <a:r>
              <a:rPr lang="az-Latn-AZ" b="1" dirty="0" smtClean="0">
                <a:latin typeface="Palatino Linotype" pitchFamily="18" charset="0"/>
              </a:rPr>
              <a:t>Müdaxilə “demokratik cəmiyyətdə zəruri” idimi?</a:t>
            </a:r>
          </a:p>
          <a:p>
            <a:pPr algn="just">
              <a:buNone/>
            </a:pPr>
            <a:endParaRPr lang="az-Latn-AZ" dirty="0" smtClean="0">
              <a:latin typeface="Palatino Linotype" pitchFamily="18" charset="0"/>
            </a:endParaRPr>
          </a:p>
          <a:p>
            <a:pPr algn="just">
              <a:buNone/>
            </a:pPr>
            <a:r>
              <a:rPr lang="az-Latn-AZ" dirty="0" smtClean="0">
                <a:latin typeface="Palatino Linotype" pitchFamily="18" charset="0"/>
              </a:rPr>
              <a:t>Daxili rəhbərlik haqda qanuni tələblərin pozulması</a:t>
            </a:r>
          </a:p>
          <a:p>
            <a:pPr algn="just">
              <a:buNone/>
            </a:pPr>
            <a:endParaRPr lang="az-Latn-AZ" dirty="0" smtClean="0">
              <a:latin typeface="Palatino Linotype" pitchFamily="18" charset="0"/>
            </a:endParaRPr>
          </a:p>
          <a:p>
            <a:pPr algn="just">
              <a:buNone/>
            </a:pPr>
            <a:r>
              <a:rPr lang="az-Latn-AZ" dirty="0" smtClean="0">
                <a:latin typeface="Palatino Linotype" pitchFamily="18" charset="0"/>
              </a:rPr>
              <a:t>Qanunla qadağan olunmuş fəaliyyətlə məşğul olma</a:t>
            </a:r>
          </a:p>
          <a:p>
            <a:pPr algn="just">
              <a:buFont typeface="Wingdings" pitchFamily="2" charset="2"/>
              <a:buChar char="Ø"/>
            </a:pPr>
            <a:r>
              <a:rPr lang="az-Latn-AZ" dirty="0" smtClean="0">
                <a:latin typeface="Palatino Linotype" pitchFamily="18" charset="0"/>
              </a:rPr>
              <a:t>Kommersiya təşkilatlarından pul toplamaq </a:t>
            </a:r>
          </a:p>
          <a:p>
            <a:pPr algn="just">
              <a:buFont typeface="Wingdings" pitchFamily="2" charset="2"/>
              <a:buChar char="Ø"/>
            </a:pPr>
            <a:r>
              <a:rPr lang="az-Latn-AZ" dirty="0" smtClean="0">
                <a:latin typeface="Palatino Linotype" pitchFamily="18" charset="0"/>
              </a:rPr>
              <a:t>Təşkilatlarda qanunsuz yoxlamaların keçirilməsi</a:t>
            </a:r>
          </a:p>
          <a:p>
            <a:pPr algn="just">
              <a:buFont typeface="Wingdings" pitchFamily="2" charset="2"/>
              <a:buChar char="Ø"/>
            </a:pPr>
            <a:r>
              <a:rPr lang="az-Latn-AZ" dirty="0" smtClean="0">
                <a:latin typeface="Palatino Linotype" pitchFamily="18" charset="0"/>
              </a:rPr>
              <a:t>Sahibkarların hüquqlarına müdaxilə edən </a:t>
            </a:r>
            <a:r>
              <a:rPr lang="az-Latn-AZ" i="1" dirty="0" smtClean="0">
                <a:latin typeface="Palatino Linotype" pitchFamily="18" charset="0"/>
              </a:rPr>
              <a:t>başqa qanunsuz hərəkətlər</a:t>
            </a:r>
            <a:endParaRPr lang="ru-RU" i="1" dirty="0">
              <a:latin typeface="Palatino Linotype"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424006"/>
          </a:xfrm>
        </p:spPr>
        <p:txBody>
          <a:bodyPr>
            <a:normAutofit fontScale="90000"/>
          </a:bodyPr>
          <a:lstStyle/>
          <a:p>
            <a:pPr algn="ctr"/>
            <a:r>
              <a:rPr lang="en-US" b="1" dirty="0" smtClean="0">
                <a:latin typeface="Palatino Linotype" pitchFamily="18" charset="0"/>
              </a:rPr>
              <a:t>«</a:t>
            </a:r>
            <a:r>
              <a:rPr lang="en-US" sz="3100" b="1" dirty="0" err="1" smtClean="0">
                <a:latin typeface="Palatino Linotype" pitchFamily="18" charset="0"/>
              </a:rPr>
              <a:t>Avropada</a:t>
            </a:r>
            <a:r>
              <a:rPr lang="en-US" sz="3100" b="1" dirty="0" smtClean="0">
                <a:latin typeface="Palatino Linotype" pitchFamily="18" charset="0"/>
              </a:rPr>
              <a:t> </a:t>
            </a:r>
            <a:r>
              <a:rPr lang="en-US" sz="3100" b="1" dirty="0" err="1" smtClean="0">
                <a:latin typeface="Palatino Linotype" pitchFamily="18" charset="0"/>
              </a:rPr>
              <a:t>qeyri-hökumət</a:t>
            </a:r>
            <a:r>
              <a:rPr lang="en-US" sz="3100" b="1" dirty="0" smtClean="0">
                <a:latin typeface="Palatino Linotype" pitchFamily="18" charset="0"/>
              </a:rPr>
              <a:t> </a:t>
            </a:r>
            <a:r>
              <a:rPr lang="en-US" sz="3100" b="1" dirty="0" err="1" smtClean="0">
                <a:latin typeface="Palatino Linotype" pitchFamily="18" charset="0"/>
              </a:rPr>
              <a:t>təşkilatlarının</a:t>
            </a:r>
            <a:r>
              <a:rPr lang="en-US" sz="3100" b="1" dirty="0" smtClean="0">
                <a:latin typeface="Palatino Linotype" pitchFamily="18" charset="0"/>
              </a:rPr>
              <a:t> </a:t>
            </a:r>
            <a:r>
              <a:rPr lang="en-US" sz="3100" b="1" dirty="0" err="1" smtClean="0">
                <a:latin typeface="Palatino Linotype" pitchFamily="18" charset="0"/>
              </a:rPr>
              <a:t>hüquqi</a:t>
            </a:r>
            <a:r>
              <a:rPr lang="en-US" sz="3100" b="1" dirty="0" smtClean="0">
                <a:latin typeface="Palatino Linotype" pitchFamily="18" charset="0"/>
              </a:rPr>
              <a:t> </a:t>
            </a:r>
            <a:r>
              <a:rPr lang="en-US" sz="3100" b="1" dirty="0" err="1" smtClean="0">
                <a:latin typeface="Palatino Linotype" pitchFamily="18" charset="0"/>
              </a:rPr>
              <a:t>statusu</a:t>
            </a:r>
            <a:r>
              <a:rPr lang="en-US" sz="3100" b="1" dirty="0" smtClean="0">
                <a:latin typeface="Palatino Linotype" pitchFamily="18" charset="0"/>
              </a:rPr>
              <a:t> </a:t>
            </a:r>
            <a:r>
              <a:rPr lang="en-US" sz="3100" b="1" dirty="0" err="1" smtClean="0">
                <a:latin typeface="Palatino Linotype" pitchFamily="18" charset="0"/>
              </a:rPr>
              <a:t>haqqında</a:t>
            </a:r>
            <a:r>
              <a:rPr lang="en-US" sz="3100" b="1" dirty="0" smtClean="0">
                <a:latin typeface="Palatino Linotype" pitchFamily="18" charset="0"/>
              </a:rPr>
              <a:t>» </a:t>
            </a:r>
            <a:r>
              <a:rPr lang="en-US" sz="3100" b="1" dirty="0" err="1" smtClean="0">
                <a:latin typeface="Palatino Linotype" pitchFamily="18" charset="0"/>
              </a:rPr>
              <a:t>Nazirlər</a:t>
            </a:r>
            <a:r>
              <a:rPr lang="en-US" sz="3100" b="1" dirty="0" smtClean="0">
                <a:latin typeface="Palatino Linotype" pitchFamily="18" charset="0"/>
              </a:rPr>
              <a:t> </a:t>
            </a:r>
            <a:r>
              <a:rPr lang="en-US" sz="3100" b="1" dirty="0" err="1" smtClean="0">
                <a:latin typeface="Palatino Linotype" pitchFamily="18" charset="0"/>
              </a:rPr>
              <a:t>Komitəsinin</a:t>
            </a:r>
            <a:r>
              <a:rPr lang="en-US" sz="3100" b="1" dirty="0" smtClean="0">
                <a:latin typeface="Palatino Linotype" pitchFamily="18" charset="0"/>
              </a:rPr>
              <a:t> </a:t>
            </a:r>
            <a:r>
              <a:rPr lang="en-US" sz="3100" b="1" dirty="0" err="1" smtClean="0">
                <a:latin typeface="Palatino Linotype" pitchFamily="18" charset="0"/>
              </a:rPr>
              <a:t>üzv</a:t>
            </a:r>
            <a:r>
              <a:rPr lang="en-US" sz="3100" b="1" dirty="0" smtClean="0">
                <a:latin typeface="Palatino Linotype" pitchFamily="18" charset="0"/>
              </a:rPr>
              <a:t> </a:t>
            </a:r>
            <a:r>
              <a:rPr lang="en-US" sz="3100" b="1" dirty="0" err="1" smtClean="0">
                <a:latin typeface="Palatino Linotype" pitchFamily="18" charset="0"/>
              </a:rPr>
              <a:t>Dövlətlərə</a:t>
            </a:r>
            <a:r>
              <a:rPr lang="en-US" sz="3100" b="1" dirty="0" smtClean="0">
                <a:latin typeface="Palatino Linotype" pitchFamily="18" charset="0"/>
              </a:rPr>
              <a:t> CM/</a:t>
            </a:r>
            <a:r>
              <a:rPr lang="en-US" sz="3100" b="1" dirty="0" err="1" smtClean="0">
                <a:latin typeface="Palatino Linotype" pitchFamily="18" charset="0"/>
              </a:rPr>
              <a:t>Rec</a:t>
            </a:r>
            <a:r>
              <a:rPr lang="en-US" sz="3100" b="1" dirty="0" smtClean="0">
                <a:latin typeface="Palatino Linotype" pitchFamily="18" charset="0"/>
              </a:rPr>
              <a:t>(2007)14 </a:t>
            </a:r>
            <a:r>
              <a:rPr lang="en-US" sz="3100" b="1" dirty="0" err="1" smtClean="0">
                <a:latin typeface="Palatino Linotype" pitchFamily="18" charset="0"/>
              </a:rPr>
              <a:t>saylı</a:t>
            </a:r>
            <a:r>
              <a:rPr lang="en-US" sz="3100" b="1" dirty="0" smtClean="0">
                <a:latin typeface="Palatino Linotype" pitchFamily="18" charset="0"/>
              </a:rPr>
              <a:t> </a:t>
            </a:r>
            <a:r>
              <a:rPr lang="en-US" sz="3100" b="1" dirty="0" err="1" smtClean="0">
                <a:latin typeface="Palatino Linotype" pitchFamily="18" charset="0"/>
              </a:rPr>
              <a:t>Tövsiyəsi</a:t>
            </a:r>
            <a:endParaRPr lang="ru-RU" sz="3100" b="1" dirty="0">
              <a:latin typeface="Palatino Linotype" pitchFamily="18" charset="0"/>
            </a:endParaRPr>
          </a:p>
        </p:txBody>
      </p:sp>
      <p:sp>
        <p:nvSpPr>
          <p:cNvPr id="3" name="Содержимое 2"/>
          <p:cNvSpPr>
            <a:spLocks noGrp="1"/>
          </p:cNvSpPr>
          <p:nvPr>
            <p:ph idx="1"/>
          </p:nvPr>
        </p:nvSpPr>
        <p:spPr/>
        <p:txBody>
          <a:bodyPr>
            <a:normAutofit fontScale="85000" lnSpcReduction="20000"/>
          </a:bodyPr>
          <a:lstStyle/>
          <a:p>
            <a:pPr algn="just"/>
            <a:r>
              <a:rPr lang="en-US" dirty="0" smtClean="0">
                <a:latin typeface="Palatino Linotype" pitchFamily="18" charset="0"/>
              </a:rPr>
              <a:t>QHT-</a:t>
            </a:r>
            <a:r>
              <a:rPr lang="en-US" dirty="0" err="1" smtClean="0">
                <a:latin typeface="Palatino Linotype" pitchFamily="18" charset="0"/>
              </a:rPr>
              <a:t>lərin</a:t>
            </a:r>
            <a:r>
              <a:rPr lang="en-US" dirty="0" smtClean="0">
                <a:latin typeface="Palatino Linotype" pitchFamily="18" charset="0"/>
              </a:rPr>
              <a:t> </a:t>
            </a:r>
            <a:r>
              <a:rPr lang="en-US" dirty="0" err="1" smtClean="0">
                <a:latin typeface="Palatino Linotype" pitchFamily="18" charset="0"/>
              </a:rPr>
              <a:t>fəaliyyəti</a:t>
            </a:r>
            <a:r>
              <a:rPr lang="en-US" dirty="0" smtClean="0">
                <a:latin typeface="Palatino Linotype" pitchFamily="18" charset="0"/>
              </a:rPr>
              <a:t>, </a:t>
            </a:r>
            <a:r>
              <a:rPr lang="en-US" dirty="0" err="1" smtClean="0">
                <a:latin typeface="Palatino Linotype" pitchFamily="18" charset="0"/>
              </a:rPr>
              <a:t>bunun</a:t>
            </a:r>
            <a:r>
              <a:rPr lang="en-US" dirty="0" smtClean="0">
                <a:latin typeface="Palatino Linotype" pitchFamily="18" charset="0"/>
              </a:rPr>
              <a:t> </a:t>
            </a:r>
            <a:r>
              <a:rPr lang="en-US" dirty="0" err="1" smtClean="0">
                <a:latin typeface="Palatino Linotype" pitchFamily="18" charset="0"/>
              </a:rPr>
              <a:t>əksini</a:t>
            </a:r>
            <a:r>
              <a:rPr lang="en-US" dirty="0" smtClean="0">
                <a:latin typeface="Palatino Linotype" pitchFamily="18" charset="0"/>
              </a:rPr>
              <a:t> </a:t>
            </a:r>
            <a:r>
              <a:rPr lang="en-US" dirty="0" err="1" smtClean="0">
                <a:latin typeface="Palatino Linotype" pitchFamily="18" charset="0"/>
              </a:rPr>
              <a:t>sübut</a:t>
            </a:r>
            <a:r>
              <a:rPr lang="en-US" dirty="0" smtClean="0">
                <a:latin typeface="Palatino Linotype" pitchFamily="18" charset="0"/>
              </a:rPr>
              <a:t> </a:t>
            </a:r>
            <a:r>
              <a:rPr lang="en-US" dirty="0" err="1" smtClean="0">
                <a:latin typeface="Palatino Linotype" pitchFamily="18" charset="0"/>
              </a:rPr>
              <a:t>edən</a:t>
            </a:r>
            <a:r>
              <a:rPr lang="en-US" dirty="0" smtClean="0">
                <a:latin typeface="Palatino Linotype" pitchFamily="18" charset="0"/>
              </a:rPr>
              <a:t> </a:t>
            </a:r>
            <a:r>
              <a:rPr lang="en-US" dirty="0" err="1" smtClean="0">
                <a:latin typeface="Palatino Linotype" pitchFamily="18" charset="0"/>
              </a:rPr>
              <a:t>hallar</a:t>
            </a:r>
            <a:r>
              <a:rPr lang="en-US" dirty="0" smtClean="0">
                <a:latin typeface="Palatino Linotype" pitchFamily="18" charset="0"/>
              </a:rPr>
              <a:t> </a:t>
            </a:r>
            <a:r>
              <a:rPr lang="en-US" dirty="0" err="1" smtClean="0">
                <a:latin typeface="Palatino Linotype" pitchFamily="18" charset="0"/>
              </a:rPr>
              <a:t>olmadıqda</a:t>
            </a:r>
            <a:r>
              <a:rPr lang="en-US" dirty="0" smtClean="0">
                <a:latin typeface="Palatino Linotype" pitchFamily="18" charset="0"/>
              </a:rPr>
              <a:t>, </a:t>
            </a:r>
            <a:r>
              <a:rPr lang="en-US" dirty="0" err="1" smtClean="0">
                <a:latin typeface="Palatino Linotype" pitchFamily="18" charset="0"/>
              </a:rPr>
              <a:t>qanuni</a:t>
            </a:r>
            <a:r>
              <a:rPr lang="en-US" dirty="0" smtClean="0">
                <a:latin typeface="Palatino Linotype" pitchFamily="18" charset="0"/>
              </a:rPr>
              <a:t> </a:t>
            </a:r>
            <a:r>
              <a:rPr lang="en-US" dirty="0" err="1" smtClean="0">
                <a:latin typeface="Palatino Linotype" pitchFamily="18" charset="0"/>
              </a:rPr>
              <a:t>hesab</a:t>
            </a:r>
            <a:r>
              <a:rPr lang="en-US" dirty="0" smtClean="0">
                <a:latin typeface="Palatino Linotype" pitchFamily="18" charset="0"/>
              </a:rPr>
              <a:t> </a:t>
            </a:r>
            <a:r>
              <a:rPr lang="en-US" dirty="0" err="1" smtClean="0">
                <a:latin typeface="Palatino Linotype" pitchFamily="18" charset="0"/>
              </a:rPr>
              <a:t>olunmalıdır</a:t>
            </a:r>
            <a:r>
              <a:rPr lang="en-US" dirty="0" smtClean="0">
                <a:latin typeface="Palatino Linotype" pitchFamily="18" charset="0"/>
              </a:rPr>
              <a:t>.</a:t>
            </a:r>
            <a:endParaRPr lang="az-Latn-AZ" dirty="0" smtClean="0">
              <a:latin typeface="Palatino Linotype" pitchFamily="18" charset="0"/>
            </a:endParaRPr>
          </a:p>
          <a:p>
            <a:pPr algn="just"/>
            <a:r>
              <a:rPr lang="en-US" dirty="0" smtClean="0">
                <a:latin typeface="Palatino Linotype" pitchFamily="18" charset="0"/>
              </a:rPr>
              <a:t>QHT-</a:t>
            </a:r>
            <a:r>
              <a:rPr lang="en-US" dirty="0" err="1" smtClean="0">
                <a:latin typeface="Palatino Linotype" pitchFamily="18" charset="0"/>
              </a:rPr>
              <a:t>lərə</a:t>
            </a:r>
            <a:r>
              <a:rPr lang="en-US" dirty="0" smtClean="0">
                <a:latin typeface="Palatino Linotype" pitchFamily="18" charset="0"/>
              </a:rPr>
              <a:t> </a:t>
            </a:r>
            <a:r>
              <a:rPr lang="en-US" dirty="0" err="1" smtClean="0">
                <a:latin typeface="Palatino Linotype" pitchFamily="18" charset="0"/>
              </a:rPr>
              <a:t>tətbiq</a:t>
            </a:r>
            <a:r>
              <a:rPr lang="en-US" dirty="0" smtClean="0">
                <a:latin typeface="Palatino Linotype" pitchFamily="18" charset="0"/>
              </a:rPr>
              <a:t> </a:t>
            </a:r>
            <a:r>
              <a:rPr lang="en-US" dirty="0" err="1" smtClean="0">
                <a:latin typeface="Palatino Linotype" pitchFamily="18" charset="0"/>
              </a:rPr>
              <a:t>olunan</a:t>
            </a:r>
            <a:r>
              <a:rPr lang="en-US" dirty="0" smtClean="0">
                <a:latin typeface="Palatino Linotype" pitchFamily="18" charset="0"/>
              </a:rPr>
              <a:t> </a:t>
            </a:r>
            <a:r>
              <a:rPr lang="en-US" dirty="0" err="1" smtClean="0">
                <a:latin typeface="Palatino Linotype" pitchFamily="18" charset="0"/>
              </a:rPr>
              <a:t>qanuni</a:t>
            </a:r>
            <a:r>
              <a:rPr lang="en-US" dirty="0" smtClean="0">
                <a:latin typeface="Palatino Linotype" pitchFamily="18" charset="0"/>
              </a:rPr>
              <a:t> </a:t>
            </a:r>
            <a:r>
              <a:rPr lang="en-US" dirty="0" err="1" smtClean="0">
                <a:latin typeface="Palatino Linotype" pitchFamily="18" charset="0"/>
              </a:rPr>
              <a:t>tələblərin</a:t>
            </a:r>
            <a:r>
              <a:rPr lang="en-US" dirty="0" smtClean="0">
                <a:latin typeface="Palatino Linotype" pitchFamily="18" charset="0"/>
              </a:rPr>
              <a:t> </a:t>
            </a:r>
            <a:r>
              <a:rPr lang="en-US" dirty="0" err="1" smtClean="0">
                <a:latin typeface="Palatino Linotype" pitchFamily="18" charset="0"/>
              </a:rPr>
              <a:t>ciddi</a:t>
            </a:r>
            <a:r>
              <a:rPr lang="en-US" dirty="0" smtClean="0">
                <a:latin typeface="Palatino Linotype" pitchFamily="18" charset="0"/>
              </a:rPr>
              <a:t> </a:t>
            </a:r>
            <a:r>
              <a:rPr lang="en-US" dirty="0" err="1" smtClean="0">
                <a:latin typeface="Palatino Linotype" pitchFamily="18" charset="0"/>
              </a:rPr>
              <a:t>pozuntusunun</a:t>
            </a:r>
            <a:r>
              <a:rPr lang="en-US" dirty="0" smtClean="0">
                <a:latin typeface="Palatino Linotype" pitchFamily="18" charset="0"/>
              </a:rPr>
              <a:t> </a:t>
            </a:r>
            <a:r>
              <a:rPr lang="en-US" dirty="0" err="1" smtClean="0">
                <a:latin typeface="Palatino Linotype" pitchFamily="18" charset="0"/>
              </a:rPr>
              <a:t>müəyyən</a:t>
            </a:r>
            <a:r>
              <a:rPr lang="en-US" dirty="0" smtClean="0">
                <a:latin typeface="Palatino Linotype" pitchFamily="18" charset="0"/>
              </a:rPr>
              <a:t> </a:t>
            </a:r>
            <a:r>
              <a:rPr lang="en-US" dirty="0" err="1" smtClean="0">
                <a:latin typeface="Palatino Linotype" pitchFamily="18" charset="0"/>
              </a:rPr>
              <a:t>edilməsi</a:t>
            </a:r>
            <a:r>
              <a:rPr lang="en-US" dirty="0" smtClean="0">
                <a:latin typeface="Palatino Linotype" pitchFamily="18" charset="0"/>
              </a:rPr>
              <a:t> </a:t>
            </a:r>
            <a:r>
              <a:rPr lang="en-US" dirty="0" err="1" smtClean="0">
                <a:latin typeface="Palatino Linotype" pitchFamily="18" charset="0"/>
              </a:rPr>
              <a:t>və</a:t>
            </a:r>
            <a:r>
              <a:rPr lang="en-US" dirty="0" smtClean="0">
                <a:latin typeface="Palatino Linotype" pitchFamily="18" charset="0"/>
              </a:rPr>
              <a:t> </a:t>
            </a:r>
            <a:r>
              <a:rPr lang="en-US" dirty="0" err="1" smtClean="0">
                <a:latin typeface="Palatino Linotype" pitchFamily="18" charset="0"/>
              </a:rPr>
              <a:t>ya</a:t>
            </a:r>
            <a:r>
              <a:rPr lang="en-US" dirty="0" smtClean="0">
                <a:latin typeface="Palatino Linotype" pitchFamily="18" charset="0"/>
              </a:rPr>
              <a:t> </a:t>
            </a:r>
            <a:r>
              <a:rPr lang="en-US" dirty="0" err="1" smtClean="0">
                <a:latin typeface="Palatino Linotype" pitchFamily="18" charset="0"/>
              </a:rPr>
              <a:t>bunun</a:t>
            </a:r>
            <a:r>
              <a:rPr lang="en-US" dirty="0" smtClean="0">
                <a:latin typeface="Palatino Linotype" pitchFamily="18" charset="0"/>
              </a:rPr>
              <a:t> </a:t>
            </a:r>
            <a:r>
              <a:rPr lang="en-US" dirty="0" err="1" smtClean="0">
                <a:latin typeface="Palatino Linotype" pitchFamily="18" charset="0"/>
              </a:rPr>
              <a:t>baş</a:t>
            </a:r>
            <a:r>
              <a:rPr lang="en-US" dirty="0" smtClean="0">
                <a:latin typeface="Palatino Linotype" pitchFamily="18" charset="0"/>
              </a:rPr>
              <a:t> </a:t>
            </a:r>
            <a:r>
              <a:rPr lang="en-US" dirty="0" err="1" smtClean="0">
                <a:latin typeface="Palatino Linotype" pitchFamily="18" charset="0"/>
              </a:rPr>
              <a:t>verməsinə</a:t>
            </a:r>
            <a:r>
              <a:rPr lang="en-US" dirty="0" smtClean="0">
                <a:latin typeface="Palatino Linotype" pitchFamily="18" charset="0"/>
              </a:rPr>
              <a:t> </a:t>
            </a:r>
            <a:r>
              <a:rPr lang="en-US" dirty="0" err="1" smtClean="0">
                <a:latin typeface="Palatino Linotype" pitchFamily="18" charset="0"/>
              </a:rPr>
              <a:t>əsaslı</a:t>
            </a:r>
            <a:r>
              <a:rPr lang="en-US" dirty="0" smtClean="0">
                <a:latin typeface="Palatino Linotype" pitchFamily="18" charset="0"/>
              </a:rPr>
              <a:t> </a:t>
            </a:r>
            <a:r>
              <a:rPr lang="en-US" dirty="0" err="1" smtClean="0">
                <a:latin typeface="Palatino Linotype" pitchFamily="18" charset="0"/>
              </a:rPr>
              <a:t>ehtimalların</a:t>
            </a:r>
            <a:r>
              <a:rPr lang="en-US" dirty="0" smtClean="0">
                <a:latin typeface="Palatino Linotype" pitchFamily="18" charset="0"/>
              </a:rPr>
              <a:t> </a:t>
            </a:r>
            <a:r>
              <a:rPr lang="en-US" dirty="0" err="1" smtClean="0">
                <a:latin typeface="Palatino Linotype" pitchFamily="18" charset="0"/>
              </a:rPr>
              <a:t>olduğu</a:t>
            </a:r>
            <a:r>
              <a:rPr lang="en-US" dirty="0" smtClean="0">
                <a:latin typeface="Palatino Linotype" pitchFamily="18" charset="0"/>
              </a:rPr>
              <a:t> </a:t>
            </a:r>
            <a:r>
              <a:rPr lang="en-US" dirty="0" err="1" smtClean="0">
                <a:latin typeface="Palatino Linotype" pitchFamily="18" charset="0"/>
              </a:rPr>
              <a:t>istisna</a:t>
            </a:r>
            <a:r>
              <a:rPr lang="en-US" dirty="0" smtClean="0">
                <a:latin typeface="Palatino Linotype" pitchFamily="18" charset="0"/>
              </a:rPr>
              <a:t> </a:t>
            </a:r>
            <a:r>
              <a:rPr lang="en-US" dirty="0" err="1" smtClean="0">
                <a:latin typeface="Palatino Linotype" pitchFamily="18" charset="0"/>
              </a:rPr>
              <a:t>olmaqla</a:t>
            </a:r>
            <a:r>
              <a:rPr lang="en-US" dirty="0" smtClean="0">
                <a:latin typeface="Palatino Linotype" pitchFamily="18" charset="0"/>
              </a:rPr>
              <a:t>, QHT-</a:t>
            </a:r>
            <a:r>
              <a:rPr lang="en-US" dirty="0" err="1" smtClean="0">
                <a:latin typeface="Palatino Linotype" pitchFamily="18" charset="0"/>
              </a:rPr>
              <a:t>lərin</a:t>
            </a:r>
            <a:r>
              <a:rPr lang="en-US" dirty="0" smtClean="0">
                <a:latin typeface="Palatino Linotype" pitchFamily="18" charset="0"/>
              </a:rPr>
              <a:t> </a:t>
            </a:r>
            <a:r>
              <a:rPr lang="en-US" dirty="0" err="1" smtClean="0">
                <a:latin typeface="Palatino Linotype" pitchFamily="18" charset="0"/>
              </a:rPr>
              <a:t>fəaliyyətinə</a:t>
            </a:r>
            <a:r>
              <a:rPr lang="en-US" dirty="0" smtClean="0">
                <a:latin typeface="Palatino Linotype" pitchFamily="18" charset="0"/>
              </a:rPr>
              <a:t> </a:t>
            </a:r>
            <a:r>
              <a:rPr lang="en-US" dirty="0" err="1" smtClean="0">
                <a:latin typeface="Palatino Linotype" pitchFamily="18" charset="0"/>
              </a:rPr>
              <a:t>kənardan</a:t>
            </a:r>
            <a:r>
              <a:rPr lang="en-US" dirty="0" smtClean="0">
                <a:latin typeface="Palatino Linotype" pitchFamily="18" charset="0"/>
              </a:rPr>
              <a:t> </a:t>
            </a:r>
            <a:r>
              <a:rPr lang="en-US" dirty="0" err="1" smtClean="0">
                <a:latin typeface="Palatino Linotype" pitchFamily="18" charset="0"/>
              </a:rPr>
              <a:t>hər</a:t>
            </a:r>
            <a:r>
              <a:rPr lang="en-US" dirty="0" smtClean="0">
                <a:latin typeface="Palatino Linotype" pitchFamily="18" charset="0"/>
              </a:rPr>
              <a:t> </a:t>
            </a:r>
            <a:r>
              <a:rPr lang="en-US" dirty="0" err="1" smtClean="0">
                <a:latin typeface="Palatino Linotype" pitchFamily="18" charset="0"/>
              </a:rPr>
              <a:t>hansı</a:t>
            </a:r>
            <a:r>
              <a:rPr lang="en-US" dirty="0" smtClean="0">
                <a:latin typeface="Palatino Linotype" pitchFamily="18" charset="0"/>
              </a:rPr>
              <a:t> </a:t>
            </a:r>
            <a:r>
              <a:rPr lang="en-US" dirty="0" err="1" smtClean="0">
                <a:latin typeface="Palatino Linotype" pitchFamily="18" charset="0"/>
              </a:rPr>
              <a:t>müdaxilə</a:t>
            </a:r>
            <a:r>
              <a:rPr lang="en-US" dirty="0" smtClean="0">
                <a:latin typeface="Palatino Linotype" pitchFamily="18" charset="0"/>
              </a:rPr>
              <a:t> </a:t>
            </a:r>
            <a:r>
              <a:rPr lang="en-US" dirty="0" err="1" smtClean="0">
                <a:latin typeface="Palatino Linotype" pitchFamily="18" charset="0"/>
              </a:rPr>
              <a:t>yolverilməzdir</a:t>
            </a:r>
            <a:r>
              <a:rPr lang="en-US" dirty="0" smtClean="0">
                <a:latin typeface="Palatino Linotype" pitchFamily="18" charset="0"/>
              </a:rPr>
              <a:t>. </a:t>
            </a:r>
            <a:endParaRPr lang="az-Latn-AZ" dirty="0" smtClean="0">
              <a:latin typeface="Palatino Linotype" pitchFamily="18" charset="0"/>
            </a:endParaRPr>
          </a:p>
          <a:p>
            <a:pPr algn="just"/>
            <a:r>
              <a:rPr lang="en-US" dirty="0" err="1" smtClean="0">
                <a:latin typeface="Palatino Linotype" pitchFamily="18" charset="0"/>
              </a:rPr>
              <a:t>Əksər</a:t>
            </a:r>
            <a:r>
              <a:rPr lang="en-US" dirty="0" smtClean="0">
                <a:latin typeface="Palatino Linotype" pitchFamily="18" charset="0"/>
              </a:rPr>
              <a:t> </a:t>
            </a:r>
            <a:r>
              <a:rPr lang="en-US" dirty="0" err="1" smtClean="0">
                <a:latin typeface="Palatino Linotype" pitchFamily="18" charset="0"/>
              </a:rPr>
              <a:t>hallarda</a:t>
            </a:r>
            <a:r>
              <a:rPr lang="en-US" dirty="0" smtClean="0">
                <a:latin typeface="Palatino Linotype" pitchFamily="18" charset="0"/>
              </a:rPr>
              <a:t>, </a:t>
            </a:r>
            <a:r>
              <a:rPr lang="en-US" dirty="0" err="1" smtClean="0">
                <a:latin typeface="Palatino Linotype" pitchFamily="18" charset="0"/>
              </a:rPr>
              <a:t>tətbiq</a:t>
            </a:r>
            <a:r>
              <a:rPr lang="en-US" dirty="0" smtClean="0">
                <a:latin typeface="Palatino Linotype" pitchFamily="18" charset="0"/>
              </a:rPr>
              <a:t> </a:t>
            </a:r>
            <a:r>
              <a:rPr lang="en-US" dirty="0" err="1" smtClean="0">
                <a:latin typeface="Palatino Linotype" pitchFamily="18" charset="0"/>
              </a:rPr>
              <a:t>olunan</a:t>
            </a:r>
            <a:r>
              <a:rPr lang="en-US" dirty="0" smtClean="0">
                <a:latin typeface="Palatino Linotype" pitchFamily="18" charset="0"/>
              </a:rPr>
              <a:t> </a:t>
            </a:r>
            <a:r>
              <a:rPr lang="en-US" dirty="0" err="1" smtClean="0">
                <a:latin typeface="Palatino Linotype" pitchFamily="18" charset="0"/>
              </a:rPr>
              <a:t>qanuni</a:t>
            </a:r>
            <a:r>
              <a:rPr lang="en-US" dirty="0" smtClean="0">
                <a:latin typeface="Palatino Linotype" pitchFamily="18" charset="0"/>
              </a:rPr>
              <a:t> </a:t>
            </a:r>
            <a:r>
              <a:rPr lang="en-US" dirty="0" err="1" smtClean="0">
                <a:latin typeface="Palatino Linotype" pitchFamily="18" charset="0"/>
              </a:rPr>
              <a:t>tələblərin</a:t>
            </a:r>
            <a:r>
              <a:rPr lang="en-US" dirty="0" smtClean="0">
                <a:latin typeface="Palatino Linotype" pitchFamily="18" charset="0"/>
              </a:rPr>
              <a:t> (o </a:t>
            </a:r>
            <a:r>
              <a:rPr lang="en-US" dirty="0" err="1" smtClean="0">
                <a:latin typeface="Palatino Linotype" pitchFamily="18" charset="0"/>
              </a:rPr>
              <a:t>cümlədən</a:t>
            </a:r>
            <a:r>
              <a:rPr lang="en-US" dirty="0" smtClean="0">
                <a:latin typeface="Palatino Linotype" pitchFamily="18" charset="0"/>
              </a:rPr>
              <a:t> </a:t>
            </a:r>
            <a:r>
              <a:rPr lang="en-US" dirty="0" err="1" smtClean="0">
                <a:latin typeface="Palatino Linotype" pitchFamily="18" charset="0"/>
              </a:rPr>
              <a:t>hüquqi</a:t>
            </a:r>
            <a:r>
              <a:rPr lang="en-US" dirty="0" smtClean="0">
                <a:latin typeface="Palatino Linotype" pitchFamily="18" charset="0"/>
              </a:rPr>
              <a:t> </a:t>
            </a:r>
            <a:r>
              <a:rPr lang="en-US" dirty="0" err="1" smtClean="0">
                <a:latin typeface="Palatino Linotype" pitchFamily="18" charset="0"/>
              </a:rPr>
              <a:t>şəxs</a:t>
            </a:r>
            <a:r>
              <a:rPr lang="en-US" dirty="0" smtClean="0">
                <a:latin typeface="Palatino Linotype" pitchFamily="18" charset="0"/>
              </a:rPr>
              <a:t> </a:t>
            </a:r>
            <a:r>
              <a:rPr lang="en-US" dirty="0" err="1" smtClean="0">
                <a:latin typeface="Palatino Linotype" pitchFamily="18" charset="0"/>
              </a:rPr>
              <a:t>statusunun</a:t>
            </a:r>
            <a:r>
              <a:rPr lang="en-US" dirty="0" smtClean="0">
                <a:latin typeface="Palatino Linotype" pitchFamily="18" charset="0"/>
              </a:rPr>
              <a:t> </a:t>
            </a:r>
            <a:r>
              <a:rPr lang="en-US" dirty="0" err="1" smtClean="0">
                <a:latin typeface="Palatino Linotype" pitchFamily="18" charset="0"/>
              </a:rPr>
              <a:t>əldə</a:t>
            </a:r>
            <a:r>
              <a:rPr lang="en-US" dirty="0" smtClean="0">
                <a:latin typeface="Palatino Linotype" pitchFamily="18" charset="0"/>
              </a:rPr>
              <a:t> </a:t>
            </a:r>
            <a:r>
              <a:rPr lang="en-US" dirty="0" err="1" smtClean="0">
                <a:latin typeface="Palatino Linotype" pitchFamily="18" charset="0"/>
              </a:rPr>
              <a:t>olunmasına</a:t>
            </a:r>
            <a:r>
              <a:rPr lang="en-US" dirty="0" smtClean="0">
                <a:latin typeface="Palatino Linotype" pitchFamily="18" charset="0"/>
              </a:rPr>
              <a:t> aid) </a:t>
            </a:r>
            <a:r>
              <a:rPr lang="en-US" dirty="0" err="1" smtClean="0">
                <a:latin typeface="Palatino Linotype" pitchFamily="18" charset="0"/>
              </a:rPr>
              <a:t>pozulması</a:t>
            </a:r>
            <a:r>
              <a:rPr lang="en-US" dirty="0" smtClean="0">
                <a:latin typeface="Palatino Linotype" pitchFamily="18" charset="0"/>
              </a:rPr>
              <a:t> </a:t>
            </a:r>
            <a:r>
              <a:rPr lang="en-US" dirty="0" err="1" smtClean="0">
                <a:latin typeface="Palatino Linotype" pitchFamily="18" charset="0"/>
              </a:rPr>
              <a:t>üçün</a:t>
            </a:r>
            <a:r>
              <a:rPr lang="en-US" dirty="0" smtClean="0">
                <a:latin typeface="Palatino Linotype" pitchFamily="18" charset="0"/>
              </a:rPr>
              <a:t> QHT-</a:t>
            </a:r>
            <a:r>
              <a:rPr lang="en-US" dirty="0" err="1" smtClean="0">
                <a:latin typeface="Palatino Linotype" pitchFamily="18" charset="0"/>
              </a:rPr>
              <a:t>lərə</a:t>
            </a:r>
            <a:r>
              <a:rPr lang="en-US" dirty="0" smtClean="0">
                <a:latin typeface="Palatino Linotype" pitchFamily="18" charset="0"/>
              </a:rPr>
              <a:t> </a:t>
            </a:r>
            <a:r>
              <a:rPr lang="en-US" dirty="0" err="1" smtClean="0">
                <a:latin typeface="Palatino Linotype" pitchFamily="18" charset="0"/>
              </a:rPr>
              <a:t>qarşı</a:t>
            </a:r>
            <a:r>
              <a:rPr lang="en-US" dirty="0" smtClean="0">
                <a:latin typeface="Palatino Linotype" pitchFamily="18" charset="0"/>
              </a:rPr>
              <a:t> </a:t>
            </a:r>
            <a:r>
              <a:rPr lang="en-US" dirty="0" err="1" smtClean="0">
                <a:latin typeface="Palatino Linotype" pitchFamily="18" charset="0"/>
              </a:rPr>
              <a:t>lazımi</a:t>
            </a:r>
            <a:r>
              <a:rPr lang="en-US" dirty="0" smtClean="0">
                <a:latin typeface="Palatino Linotype" pitchFamily="18" charset="0"/>
              </a:rPr>
              <a:t> </a:t>
            </a:r>
            <a:r>
              <a:rPr lang="en-US" dirty="0" err="1" smtClean="0">
                <a:latin typeface="Palatino Linotype" pitchFamily="18" charset="0"/>
              </a:rPr>
              <a:t>sanksiyalar</a:t>
            </a:r>
            <a:r>
              <a:rPr lang="en-US" dirty="0" smtClean="0">
                <a:latin typeface="Palatino Linotype" pitchFamily="18" charset="0"/>
              </a:rPr>
              <a:t> </a:t>
            </a:r>
            <a:r>
              <a:rPr lang="en-US" dirty="0" err="1" smtClean="0">
                <a:latin typeface="Palatino Linotype" pitchFamily="18" charset="0"/>
              </a:rPr>
              <a:t>yalnız</a:t>
            </a:r>
            <a:r>
              <a:rPr lang="en-US" dirty="0" smtClean="0">
                <a:latin typeface="Palatino Linotype" pitchFamily="18" charset="0"/>
              </a:rPr>
              <a:t> </a:t>
            </a:r>
            <a:r>
              <a:rPr lang="en-US" dirty="0" err="1" smtClean="0">
                <a:latin typeface="Palatino Linotype" pitchFamily="18" charset="0"/>
              </a:rPr>
              <a:t>işlərinin</a:t>
            </a:r>
            <a:r>
              <a:rPr lang="en-US" dirty="0" smtClean="0">
                <a:latin typeface="Palatino Linotype" pitchFamily="18" charset="0"/>
              </a:rPr>
              <a:t> </a:t>
            </a:r>
            <a:r>
              <a:rPr lang="en-US" dirty="0" err="1" smtClean="0">
                <a:latin typeface="Palatino Linotype" pitchFamily="18" charset="0"/>
              </a:rPr>
              <a:t>düzəldilməsi</a:t>
            </a:r>
            <a:r>
              <a:rPr lang="en-US" dirty="0" smtClean="0">
                <a:latin typeface="Palatino Linotype" pitchFamily="18" charset="0"/>
              </a:rPr>
              <a:t> </a:t>
            </a:r>
            <a:r>
              <a:rPr lang="en-US" dirty="0" err="1" smtClean="0">
                <a:latin typeface="Palatino Linotype" pitchFamily="18" charset="0"/>
              </a:rPr>
              <a:t>tələbindən</a:t>
            </a:r>
            <a:r>
              <a:rPr lang="en-US" dirty="0" smtClean="0">
                <a:latin typeface="Palatino Linotype" pitchFamily="18" charset="0"/>
              </a:rPr>
              <a:t> </a:t>
            </a:r>
            <a:r>
              <a:rPr lang="en-US" dirty="0" err="1" smtClean="0">
                <a:latin typeface="Palatino Linotype" pitchFamily="18" charset="0"/>
              </a:rPr>
              <a:t>və</a:t>
            </a:r>
            <a:r>
              <a:rPr lang="en-US" dirty="0" smtClean="0">
                <a:latin typeface="Palatino Linotype" pitchFamily="18" charset="0"/>
              </a:rPr>
              <a:t>/</a:t>
            </a:r>
            <a:r>
              <a:rPr lang="en-US" dirty="0" err="1" smtClean="0">
                <a:latin typeface="Palatino Linotype" pitchFamily="18" charset="0"/>
              </a:rPr>
              <a:t>və</a:t>
            </a:r>
            <a:r>
              <a:rPr lang="en-US" dirty="0" smtClean="0">
                <a:latin typeface="Palatino Linotype" pitchFamily="18" charset="0"/>
              </a:rPr>
              <a:t> </a:t>
            </a:r>
            <a:r>
              <a:rPr lang="en-US" dirty="0" err="1" smtClean="0">
                <a:latin typeface="Palatino Linotype" pitchFamily="18" charset="0"/>
              </a:rPr>
              <a:t>ya</a:t>
            </a:r>
            <a:r>
              <a:rPr lang="en-US" dirty="0" smtClean="0">
                <a:latin typeface="Palatino Linotype" pitchFamily="18" charset="0"/>
              </a:rPr>
              <a:t> </a:t>
            </a:r>
            <a:r>
              <a:rPr lang="en-US" dirty="0" err="1" smtClean="0">
                <a:latin typeface="Palatino Linotype" pitchFamily="18" charset="0"/>
              </a:rPr>
              <a:t>onları</a:t>
            </a:r>
            <a:r>
              <a:rPr lang="en-US" dirty="0" smtClean="0">
                <a:latin typeface="Palatino Linotype" pitchFamily="18" charset="0"/>
              </a:rPr>
              <a:t> </a:t>
            </a:r>
            <a:r>
              <a:rPr lang="en-US" dirty="0" err="1" smtClean="0">
                <a:latin typeface="Palatino Linotype" pitchFamily="18" charset="0"/>
              </a:rPr>
              <a:t>və</a:t>
            </a:r>
            <a:r>
              <a:rPr lang="en-US" dirty="0" smtClean="0">
                <a:latin typeface="Palatino Linotype" pitchFamily="18" charset="0"/>
              </a:rPr>
              <a:t>/</a:t>
            </a:r>
            <a:r>
              <a:rPr lang="en-US" dirty="0" err="1" smtClean="0">
                <a:latin typeface="Palatino Linotype" pitchFamily="18" charset="0"/>
              </a:rPr>
              <a:t>və</a:t>
            </a:r>
            <a:r>
              <a:rPr lang="en-US" dirty="0" smtClean="0">
                <a:latin typeface="Palatino Linotype" pitchFamily="18" charset="0"/>
              </a:rPr>
              <a:t> </a:t>
            </a:r>
            <a:r>
              <a:rPr lang="en-US" dirty="0" err="1" smtClean="0">
                <a:latin typeface="Palatino Linotype" pitchFamily="18" charset="0"/>
              </a:rPr>
              <a:t>ya</a:t>
            </a:r>
            <a:r>
              <a:rPr lang="en-US" dirty="0" smtClean="0">
                <a:latin typeface="Palatino Linotype" pitchFamily="18" charset="0"/>
              </a:rPr>
              <a:t> </a:t>
            </a:r>
            <a:r>
              <a:rPr lang="en-US" dirty="0" err="1" smtClean="0">
                <a:latin typeface="Palatino Linotype" pitchFamily="18" charset="0"/>
              </a:rPr>
              <a:t>buna</a:t>
            </a:r>
            <a:r>
              <a:rPr lang="en-US" dirty="0" smtClean="0">
                <a:latin typeface="Palatino Linotype" pitchFamily="18" charset="0"/>
              </a:rPr>
              <a:t> </a:t>
            </a:r>
            <a:r>
              <a:rPr lang="en-US" dirty="0" err="1" smtClean="0">
                <a:latin typeface="Palatino Linotype" pitchFamily="18" charset="0"/>
              </a:rPr>
              <a:t>birbaşa</a:t>
            </a:r>
            <a:r>
              <a:rPr lang="en-US" dirty="0" smtClean="0">
                <a:latin typeface="Palatino Linotype" pitchFamily="18" charset="0"/>
              </a:rPr>
              <a:t> </a:t>
            </a:r>
            <a:r>
              <a:rPr lang="en-US" dirty="0" err="1" smtClean="0">
                <a:latin typeface="Palatino Linotype" pitchFamily="18" charset="0"/>
              </a:rPr>
              <a:t>məsuliyyət</a:t>
            </a:r>
            <a:r>
              <a:rPr lang="en-US" dirty="0" smtClean="0">
                <a:latin typeface="Palatino Linotype" pitchFamily="18" charset="0"/>
              </a:rPr>
              <a:t> </a:t>
            </a:r>
            <a:r>
              <a:rPr lang="en-US" dirty="0" err="1" smtClean="0">
                <a:latin typeface="Palatino Linotype" pitchFamily="18" charset="0"/>
              </a:rPr>
              <a:t>daşıyan</a:t>
            </a:r>
            <a:r>
              <a:rPr lang="en-US" dirty="0" smtClean="0">
                <a:latin typeface="Palatino Linotype" pitchFamily="18" charset="0"/>
              </a:rPr>
              <a:t> </a:t>
            </a:r>
            <a:r>
              <a:rPr lang="en-US" dirty="0" err="1" smtClean="0">
                <a:latin typeface="Palatino Linotype" pitchFamily="18" charset="0"/>
              </a:rPr>
              <a:t>fərdi</a:t>
            </a:r>
            <a:r>
              <a:rPr lang="en-US" dirty="0" smtClean="0">
                <a:latin typeface="Palatino Linotype" pitchFamily="18" charset="0"/>
              </a:rPr>
              <a:t> </a:t>
            </a:r>
            <a:r>
              <a:rPr lang="en-US" dirty="0" err="1" smtClean="0">
                <a:latin typeface="Palatino Linotype" pitchFamily="18" charset="0"/>
              </a:rPr>
              <a:t>şəxsləri</a:t>
            </a:r>
            <a:r>
              <a:rPr lang="en-US" dirty="0" smtClean="0">
                <a:latin typeface="Palatino Linotype" pitchFamily="18" charset="0"/>
              </a:rPr>
              <a:t> </a:t>
            </a:r>
            <a:r>
              <a:rPr lang="en-US" dirty="0" err="1" smtClean="0">
                <a:latin typeface="Palatino Linotype" pitchFamily="18" charset="0"/>
              </a:rPr>
              <a:t>inzibati</a:t>
            </a:r>
            <a:r>
              <a:rPr lang="en-US" dirty="0" smtClean="0">
                <a:latin typeface="Palatino Linotype" pitchFamily="18" charset="0"/>
              </a:rPr>
              <a:t>, </a:t>
            </a:r>
            <a:r>
              <a:rPr lang="en-US" dirty="0" err="1" smtClean="0">
                <a:latin typeface="Palatino Linotype" pitchFamily="18" charset="0"/>
              </a:rPr>
              <a:t>mülki</a:t>
            </a:r>
            <a:r>
              <a:rPr lang="en-US" dirty="0" smtClean="0">
                <a:latin typeface="Palatino Linotype" pitchFamily="18" charset="0"/>
              </a:rPr>
              <a:t>, </a:t>
            </a:r>
            <a:r>
              <a:rPr lang="en-US" dirty="0" err="1" smtClean="0">
                <a:latin typeface="Palatino Linotype" pitchFamily="18" charset="0"/>
              </a:rPr>
              <a:t>yaxud</a:t>
            </a:r>
            <a:r>
              <a:rPr lang="en-US" dirty="0" smtClean="0">
                <a:latin typeface="Palatino Linotype" pitchFamily="18" charset="0"/>
              </a:rPr>
              <a:t> </a:t>
            </a:r>
            <a:r>
              <a:rPr lang="en-US" dirty="0" err="1" smtClean="0">
                <a:latin typeface="Palatino Linotype" pitchFamily="18" charset="0"/>
              </a:rPr>
              <a:t>da</a:t>
            </a:r>
            <a:r>
              <a:rPr lang="en-US" dirty="0" smtClean="0">
                <a:latin typeface="Palatino Linotype" pitchFamily="18" charset="0"/>
              </a:rPr>
              <a:t> </a:t>
            </a:r>
            <a:r>
              <a:rPr lang="en-US" dirty="0" err="1" smtClean="0">
                <a:latin typeface="Palatino Linotype" pitchFamily="18" charset="0"/>
              </a:rPr>
              <a:t>cinayət</a:t>
            </a:r>
            <a:r>
              <a:rPr lang="en-US" dirty="0" smtClean="0">
                <a:latin typeface="Palatino Linotype" pitchFamily="18" charset="0"/>
              </a:rPr>
              <a:t> </a:t>
            </a:r>
            <a:r>
              <a:rPr lang="en-US" dirty="0" err="1" smtClean="0">
                <a:latin typeface="Palatino Linotype" pitchFamily="18" charset="0"/>
              </a:rPr>
              <a:t>məsuliyyətinə</a:t>
            </a:r>
            <a:r>
              <a:rPr lang="en-US" dirty="0" smtClean="0">
                <a:latin typeface="Palatino Linotype" pitchFamily="18" charset="0"/>
              </a:rPr>
              <a:t> </a:t>
            </a:r>
            <a:r>
              <a:rPr lang="en-US" dirty="0" err="1" smtClean="0">
                <a:latin typeface="Palatino Linotype" pitchFamily="18" charset="0"/>
              </a:rPr>
              <a:t>cəlb</a:t>
            </a:r>
            <a:r>
              <a:rPr lang="en-US" dirty="0" smtClean="0">
                <a:latin typeface="Palatino Linotype" pitchFamily="18" charset="0"/>
              </a:rPr>
              <a:t> </a:t>
            </a:r>
            <a:r>
              <a:rPr lang="en-US" dirty="0" err="1" smtClean="0">
                <a:latin typeface="Palatino Linotype" pitchFamily="18" charset="0"/>
              </a:rPr>
              <a:t>etməkdən</a:t>
            </a:r>
            <a:r>
              <a:rPr lang="en-US" dirty="0" smtClean="0">
                <a:latin typeface="Palatino Linotype" pitchFamily="18" charset="0"/>
              </a:rPr>
              <a:t> </a:t>
            </a:r>
            <a:r>
              <a:rPr lang="en-US" dirty="0" err="1" smtClean="0">
                <a:latin typeface="Palatino Linotype" pitchFamily="18" charset="0"/>
              </a:rPr>
              <a:t>ibarət</a:t>
            </a:r>
            <a:r>
              <a:rPr lang="en-US" dirty="0" smtClean="0">
                <a:latin typeface="Palatino Linotype" pitchFamily="18" charset="0"/>
              </a:rPr>
              <a:t> </a:t>
            </a:r>
            <a:r>
              <a:rPr lang="en-US" dirty="0" err="1" smtClean="0">
                <a:latin typeface="Palatino Linotype" pitchFamily="18" charset="0"/>
              </a:rPr>
              <a:t>ola</a:t>
            </a:r>
            <a:r>
              <a:rPr lang="en-US" dirty="0" smtClean="0">
                <a:latin typeface="Palatino Linotype" pitchFamily="18" charset="0"/>
              </a:rPr>
              <a:t> </a:t>
            </a:r>
            <a:r>
              <a:rPr lang="en-US" dirty="0" err="1" smtClean="0">
                <a:latin typeface="Palatino Linotype" pitchFamily="18" charset="0"/>
              </a:rPr>
              <a:t>bilər</a:t>
            </a:r>
            <a:endParaRPr lang="ru-RU" dirty="0">
              <a:latin typeface="Palatino Linotype"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endParaRPr lang="az-Latn-AZ" dirty="0" smtClean="0"/>
          </a:p>
          <a:p>
            <a:pPr>
              <a:buNone/>
            </a:pPr>
            <a:endParaRPr lang="az-Latn-AZ" dirty="0" smtClean="0"/>
          </a:p>
          <a:p>
            <a:pPr algn="ctr">
              <a:buNone/>
            </a:pPr>
            <a:r>
              <a:rPr lang="az-Latn-AZ" b="1" dirty="0" smtClean="0">
                <a:latin typeface="Palatino Linotype" pitchFamily="18" charset="0"/>
              </a:rPr>
              <a:t>DİQQƏTİNİZƏ GÖRƏ TƏŞƏKKÜRLƏR! </a:t>
            </a:r>
            <a:endParaRPr lang="ru-RU" b="1" dirty="0">
              <a:latin typeface="Palatino Linotyp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14488"/>
            <a:ext cx="8229600" cy="3571900"/>
          </a:xfrm>
        </p:spPr>
        <p:txBody>
          <a:bodyPr/>
          <a:lstStyle/>
          <a:p>
            <a:pPr algn="just">
              <a:buNone/>
            </a:pPr>
            <a:r>
              <a:rPr lang="az-Latn-AZ" b="1" dirty="0" smtClean="0">
                <a:latin typeface="Palatino Linotype" pitchFamily="18" charset="0"/>
              </a:rPr>
              <a:t>Ümumi maraqlar naminə birgə fəaliyyət göstərmək üçün </a:t>
            </a:r>
            <a:r>
              <a:rPr lang="az-Latn-AZ" dirty="0" smtClean="0">
                <a:latin typeface="Palatino Linotype" pitchFamily="18" charset="0"/>
              </a:rPr>
              <a:t>hüquqi şəxs yaratmaq imkanı birləşmək azadlığı hüququnun əsas aspketlərindən biridir. (</a:t>
            </a:r>
            <a:r>
              <a:rPr lang="az-Latn-AZ" i="1" dirty="0" smtClean="0">
                <a:latin typeface="Palatino Linotype" pitchFamily="18" charset="0"/>
              </a:rPr>
              <a:t>Gorzelik və Başqaları Polşaya qarşı, № 44158\98, 52-ci bənd, 17.02.2004</a:t>
            </a:r>
            <a:r>
              <a:rPr lang="az-Latn-AZ" dirty="0" smtClean="0">
                <a:latin typeface="Palatino Linotype" pitchFamily="18" charset="0"/>
              </a:rPr>
              <a:t>)  </a:t>
            </a:r>
            <a:endParaRPr lang="ru-RU" dirty="0">
              <a:latin typeface="Palatino Linotyp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14488"/>
            <a:ext cx="8229600" cy="4000528"/>
          </a:xfrm>
        </p:spPr>
        <p:txBody>
          <a:bodyPr/>
          <a:lstStyle/>
          <a:p>
            <a:pPr algn="just">
              <a:buNone/>
            </a:pPr>
            <a:r>
              <a:rPr lang="az-Latn-AZ" dirty="0" smtClean="0">
                <a:latin typeface="Palatino Linotype" pitchFamily="18" charset="0"/>
              </a:rPr>
              <a:t>AİHM-in seçim sərbərsliyi (“birlik” anlayışı ilə bağlı)</a:t>
            </a:r>
          </a:p>
          <a:p>
            <a:pPr algn="just">
              <a:buNone/>
            </a:pPr>
            <a:r>
              <a:rPr lang="az-Latn-AZ" dirty="0" smtClean="0">
                <a:latin typeface="Palatino Linotype" pitchFamily="18" charset="0"/>
              </a:rPr>
              <a:t>“Birlik” termini avtonom anlayışa malikdir, dövlətdaxili hüquqdakı klassifikasiya nisbi dəyərə malikdir və yalnız çıxış nöqtəsi rolunu oynayır”. (</a:t>
            </a:r>
            <a:r>
              <a:rPr lang="az-Latn-AZ" i="1" dirty="0" smtClean="0">
                <a:latin typeface="Palatino Linotype" pitchFamily="18" charset="0"/>
              </a:rPr>
              <a:t>Chassagnou and others v. France, Apps. 25088\94, 28331\95 and 28443\95, 29.04.1999, § 100)</a:t>
            </a:r>
            <a:endParaRPr lang="ru-RU" i="1" dirty="0">
              <a:latin typeface="Palatino Linotyp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008112"/>
          </a:xfrm>
        </p:spPr>
        <p:txBody>
          <a:bodyPr>
            <a:normAutofit fontScale="90000"/>
          </a:bodyPr>
          <a:lstStyle/>
          <a:p>
            <a:pPr algn="ctr"/>
            <a:r>
              <a:rPr lang="az-Latn-AZ" b="1" dirty="0" smtClean="0">
                <a:latin typeface="Palatino Linotype" pitchFamily="18" charset="0"/>
              </a:rPr>
              <a:t>Dövlətin pozitiv və neqativ öhdəlikləri</a:t>
            </a:r>
            <a:endParaRPr lang="ru-RU" b="1" dirty="0">
              <a:latin typeface="Palatino Linotype" pitchFamily="18" charset="0"/>
            </a:endParaRPr>
          </a:p>
        </p:txBody>
      </p:sp>
      <p:sp>
        <p:nvSpPr>
          <p:cNvPr id="3" name="Содержимое 2"/>
          <p:cNvSpPr>
            <a:spLocks noGrp="1"/>
          </p:cNvSpPr>
          <p:nvPr>
            <p:ph idx="1"/>
          </p:nvPr>
        </p:nvSpPr>
        <p:spPr>
          <a:xfrm>
            <a:off x="457200" y="1916832"/>
            <a:ext cx="8229600" cy="4657704"/>
          </a:xfrm>
        </p:spPr>
        <p:txBody>
          <a:bodyPr/>
          <a:lstStyle/>
          <a:p>
            <a:pPr algn="just">
              <a:buNone/>
            </a:pPr>
            <a:r>
              <a:rPr lang="az-Latn-AZ" dirty="0" smtClean="0">
                <a:latin typeface="Palatino Linotype" pitchFamily="18" charset="0"/>
              </a:rPr>
              <a:t>Neqativ və pozitiv öhdəliklər bəzi hüquqlara uyğun gəlir: birləşmək azadlığı </a:t>
            </a:r>
            <a:r>
              <a:rPr lang="az-Latn-AZ" b="1" dirty="0" smtClean="0">
                <a:latin typeface="Palatino Linotype" pitchFamily="18" charset="0"/>
              </a:rPr>
              <a:t>birliyin dövlət orqanları tərəfindən rəsmi tanınması hüququnu</a:t>
            </a:r>
            <a:r>
              <a:rPr lang="az-Latn-AZ" dirty="0" smtClean="0">
                <a:latin typeface="Palatino Linotype" pitchFamily="18" charset="0"/>
              </a:rPr>
              <a:t> əhatə edir. </a:t>
            </a:r>
          </a:p>
          <a:p>
            <a:pPr algn="just">
              <a:buNone/>
            </a:pPr>
            <a:r>
              <a:rPr lang="az-Latn-AZ" dirty="0" smtClean="0">
                <a:latin typeface="Palatino Linotype" pitchFamily="18" charset="0"/>
              </a:rPr>
              <a:t>Qeydiyyatdan səbəbsiz imtina hüquq pozuntusudur. </a:t>
            </a:r>
          </a:p>
          <a:p>
            <a:pPr algn="just">
              <a:buNone/>
            </a:pPr>
            <a:r>
              <a:rPr lang="az-Latn-AZ" dirty="0" smtClean="0">
                <a:latin typeface="Palatino Linotype" pitchFamily="18"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229600" cy="5521800"/>
          </a:xfrm>
        </p:spPr>
        <p:txBody>
          <a:bodyPr/>
          <a:lstStyle/>
          <a:p>
            <a:pPr algn="just">
              <a:buNone/>
            </a:pPr>
            <a:endParaRPr lang="az-Latn-AZ" dirty="0" smtClean="0">
              <a:latin typeface="Palatino Linotype" pitchFamily="18" charset="0"/>
            </a:endParaRPr>
          </a:p>
          <a:p>
            <a:pPr algn="just">
              <a:buNone/>
            </a:pPr>
            <a:r>
              <a:rPr lang="az-Latn-AZ" dirty="0" smtClean="0">
                <a:latin typeface="Palatino Linotype" pitchFamily="18" charset="0"/>
              </a:rPr>
              <a:t>Birliyin fəaliyyət və  məqsədlərinin dövlətdaxili qanunla uyğunluğunu müəyyən etməkdə dövlət sərbəstdir; </a:t>
            </a:r>
          </a:p>
          <a:p>
            <a:pPr algn="just">
              <a:buNone/>
            </a:pPr>
            <a:r>
              <a:rPr lang="az-Latn-AZ" dirty="0" smtClean="0">
                <a:latin typeface="Palatino Linotype" pitchFamily="18" charset="0"/>
              </a:rPr>
              <a:t>lakin o, qeydiyyat haqda qərarı elə formada həyata keçirməlidir ki, AİHK-nın standartları ilə uyğunluq təşkil etsin.  </a:t>
            </a:r>
            <a:endParaRPr lang="ru-RU" dirty="0">
              <a:latin typeface="Palatino Linotyp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5377784"/>
          </a:xfrm>
        </p:spPr>
        <p:txBody>
          <a:bodyPr/>
          <a:lstStyle/>
          <a:p>
            <a:pPr algn="just">
              <a:buNone/>
            </a:pPr>
            <a:r>
              <a:rPr lang="az-Latn-AZ" b="1" dirty="0" smtClean="0">
                <a:latin typeface="Palatino Linotype" pitchFamily="18" charset="0"/>
              </a:rPr>
              <a:t>Neqativ öhdəliklər</a:t>
            </a:r>
          </a:p>
          <a:p>
            <a:pPr algn="just">
              <a:buNone/>
            </a:pPr>
            <a:endParaRPr lang="az-Latn-AZ" dirty="0" smtClean="0">
              <a:latin typeface="Palatino Linotype" pitchFamily="18" charset="0"/>
            </a:endParaRPr>
          </a:p>
          <a:p>
            <a:pPr algn="just">
              <a:buNone/>
            </a:pPr>
            <a:r>
              <a:rPr lang="az-Latn-AZ" dirty="0" smtClean="0">
                <a:latin typeface="Palatino Linotype" pitchFamily="18" charset="0"/>
              </a:rPr>
              <a:t>QHT-lər və digər birliklər (siyasi partiyalar da daxil olmaqla) və onlara üzv fiziki şəxslər cəmiyyətdə hətta qeyri-populyar fikirləri səsləndirmək hüquqlarına malikdirlər. </a:t>
            </a:r>
          </a:p>
          <a:p>
            <a:pPr algn="just">
              <a:buNone/>
            </a:pPr>
            <a:endParaRPr lang="az-Latn-AZ" dirty="0" smtClean="0">
              <a:latin typeface="Palatino Linotype" pitchFamily="18" charset="0"/>
            </a:endParaRPr>
          </a:p>
          <a:p>
            <a:pPr algn="just">
              <a:buNone/>
            </a:pPr>
            <a:r>
              <a:rPr lang="az-Latn-AZ" dirty="0" smtClean="0">
                <a:latin typeface="Palatino Linotype" pitchFamily="18" charset="0"/>
              </a:rPr>
              <a:t>Davamlı olaraq qeydiyyat üçün sənədlərin səbəbsiz geri qaytarılması qeydiyyatdan </a:t>
            </a:r>
            <a:r>
              <a:rPr lang="az-Latn-AZ" i="1" dirty="0" smtClean="0">
                <a:latin typeface="Palatino Linotype" pitchFamily="18" charset="0"/>
              </a:rPr>
              <a:t>de facto </a:t>
            </a:r>
            <a:r>
              <a:rPr lang="az-Latn-AZ" dirty="0" smtClean="0">
                <a:latin typeface="Palatino Linotype" pitchFamily="18" charset="0"/>
              </a:rPr>
              <a:t>imtinaya bərabərdir. </a:t>
            </a:r>
            <a:endParaRPr lang="ru-RU" dirty="0">
              <a:latin typeface="Palatino Linotyp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az-Latn-AZ" b="1" dirty="0" smtClean="0">
                <a:latin typeface="Palatino Linotype" pitchFamily="18" charset="0"/>
              </a:rPr>
              <a:t>Neqativ öhdəliklər </a:t>
            </a:r>
            <a:endParaRPr lang="ru-RU" b="1" dirty="0">
              <a:latin typeface="Palatino Linotype" pitchFamily="18" charset="0"/>
            </a:endParaRPr>
          </a:p>
        </p:txBody>
      </p:sp>
      <p:sp>
        <p:nvSpPr>
          <p:cNvPr id="3" name="Содержимое 2"/>
          <p:cNvSpPr>
            <a:spLocks noGrp="1"/>
          </p:cNvSpPr>
          <p:nvPr>
            <p:ph idx="1"/>
          </p:nvPr>
        </p:nvSpPr>
        <p:spPr/>
        <p:txBody>
          <a:bodyPr>
            <a:normAutofit fontScale="92500"/>
          </a:bodyPr>
          <a:lstStyle/>
          <a:p>
            <a:pPr algn="just"/>
            <a:r>
              <a:rPr lang="az-Latn-AZ" dirty="0" smtClean="0">
                <a:latin typeface="Palatino Linotype" pitchFamily="18" charset="0"/>
              </a:rPr>
              <a:t>Dövlət hər hansı bir şəxsi onun fikirlərinə və dəyərlər sisteminə zidd olan birliyə qoşulmağa məcbur edə bilməz və şəxsin mülkiyyətində olan torpaqların onun məqbul hesab etmədiyi məqsədlərə çatmaq üçün birliyə istifadəyə verilməsinə məcbur edilməsi əks maraqlar arasında balansın tapılması çərçivəsindən kənardır və güdülən məqsədə proporsional deyil.</a:t>
            </a:r>
          </a:p>
          <a:p>
            <a:pPr algn="just">
              <a:buNone/>
            </a:pPr>
            <a:r>
              <a:rPr lang="az-Latn-AZ" dirty="0" smtClean="0">
                <a:latin typeface="Palatino Linotype" pitchFamily="18" charset="0"/>
              </a:rPr>
              <a:t>(</a:t>
            </a:r>
            <a:r>
              <a:rPr lang="az-Latn-AZ" i="1" dirty="0" smtClean="0">
                <a:latin typeface="Palatino Linotype" pitchFamily="18" charset="0"/>
              </a:rPr>
              <a:t>Chassagnou and others v. France, Apps. 25088\94, 28331\95 and 28443\95, 29.04.1999, § 100)</a:t>
            </a:r>
            <a:endParaRPr lang="ru-RU" dirty="0">
              <a:latin typeface="Palatino Linotype"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746</TotalTime>
  <Words>1490</Words>
  <Application>Microsoft Office PowerPoint</Application>
  <PresentationFormat>On-screen Show (4:3)</PresentationFormat>
  <Paragraphs>117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Городская</vt:lpstr>
      <vt:lpstr>Birləşmək azadlığı</vt:lpstr>
      <vt:lpstr>AİHM-in 11-ci maddəsi</vt:lpstr>
      <vt:lpstr>“Birliklər”in anlayışı və əhatə dairəsi</vt:lpstr>
      <vt:lpstr>PowerPoint Presentation</vt:lpstr>
      <vt:lpstr>PowerPoint Presentation</vt:lpstr>
      <vt:lpstr>Dövlətin pozitiv və neqativ öhdəlikləri</vt:lpstr>
      <vt:lpstr>PowerPoint Presentation</vt:lpstr>
      <vt:lpstr>PowerPoint Presentation</vt:lpstr>
      <vt:lpstr>Neqativ öhdəliklər </vt:lpstr>
      <vt:lpstr>Davamı</vt:lpstr>
      <vt:lpstr>Pozitiv öhdəliklər</vt:lpstr>
      <vt:lpstr>Birləşmək azadlığına qoyulan məhdudiyyətlər</vt:lpstr>
      <vt:lpstr>PowerPoint Presentation</vt:lpstr>
      <vt:lpstr>Məhdudiyyətlərin təfsir olunması</vt:lpstr>
      <vt:lpstr>PowerPoint Presentation</vt:lpstr>
      <vt:lpstr>Qanunla nəzərdə tutulmuş müdaxilə </vt:lpstr>
      <vt:lpstr>PowerPoint Presentation</vt:lpstr>
      <vt:lpstr>Icra orqanlarının özbaşına hərəkətlərinə qarşı effektiv müdafiəni təmin edilməsi</vt:lpstr>
      <vt:lpstr>Xüsusi qanuni məqsədlər</vt:lpstr>
      <vt:lpstr>Milli təhlükəsizliyin qorunması</vt:lpstr>
      <vt:lpstr>Sağlamlığın və mənəviyyatın qorunması</vt:lpstr>
      <vt:lpstr>Müdaxilə “demokratik cəmiyyətdə zəruri”olmalı</vt:lpstr>
      <vt:lpstr>Proporsionallıq testi </vt:lpstr>
      <vt:lpstr>PowerPoint Presentation</vt:lpstr>
      <vt:lpstr>PowerPoint Presentation</vt:lpstr>
      <vt:lpstr>Qiymətləndirmə (mülahizə) sərbəstliyi və proporsionallıq  (mütənasiblik)</vt:lpstr>
      <vt:lpstr>PowerPoint Presentation</vt:lpstr>
      <vt:lpstr>PowerPoint Presentation</vt:lpstr>
      <vt:lpstr>Təbiəti Mühafizə Cəmiyyəti və İsrafilov Azərbaycana qarşı  </vt:lpstr>
      <vt:lpstr>PowerPoint Presentation</vt:lpstr>
      <vt:lpstr>«Avropada qeyri-hökumət təşkilatlarının hüquqi statusu haqqında» Nazirlər Komitəsinin üzv Dövlətlərə CM/Rec(2007)14 saylı Tövsiyəsi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Birləşmək azadlığı</dc:title>
  <dc:creator>R</dc:creator>
  <cp:lastModifiedBy>ROVSHANOVA Vafa</cp:lastModifiedBy>
  <cp:revision>90</cp:revision>
  <dcterms:created xsi:type="dcterms:W3CDTF">2016-07-04T13:05:41Z</dcterms:created>
  <dcterms:modified xsi:type="dcterms:W3CDTF">2016-11-10T06:12:17Z</dcterms:modified>
</cp:coreProperties>
</file>