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z-Latn-A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BB10A-FE66-49F4-A823-34C2074DAEEB}" type="datetimeFigureOut">
              <a:rPr lang="az-Latn-AZ" smtClean="0"/>
              <a:pPr/>
              <a:t>10.11.2016</a:t>
            </a:fld>
            <a:endParaRPr lang="az-Latn-A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az-Latn-A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E1B490-EF11-4A49-9377-AE3DA553672E}" type="slidenum">
              <a:rPr lang="az-Latn-AZ" smtClean="0"/>
              <a:pPr/>
              <a:t>‹#›</a:t>
            </a:fld>
            <a:endParaRPr lang="az-Latn-AZ"/>
          </a:p>
        </p:txBody>
      </p:sp>
    </p:spTree>
    <p:extLst>
      <p:ext uri="{BB962C8B-B14F-4D97-AF65-F5344CB8AC3E}">
        <p14:creationId xmlns:p14="http://schemas.microsoft.com/office/powerpoint/2010/main" val="3238271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z-Latn-A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14067B-2E02-4B71-B74F-5F6D2337DC5C}" type="datetimeFigureOut">
              <a:rPr lang="az-Latn-AZ" smtClean="0"/>
              <a:pPr/>
              <a:t>10.11.2016</a:t>
            </a:fld>
            <a:endParaRPr lang="az-Latn-A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z-Latn-A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z-Latn-A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z-Latn-A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DEF04B-FC31-4BC9-A918-42ABBF47810D}" type="slidenum">
              <a:rPr lang="az-Latn-AZ" smtClean="0"/>
              <a:pPr/>
              <a:t>‹#›</a:t>
            </a:fld>
            <a:endParaRPr lang="az-Latn-AZ"/>
          </a:p>
        </p:txBody>
      </p:sp>
    </p:spTree>
    <p:extLst>
      <p:ext uri="{BB962C8B-B14F-4D97-AF65-F5344CB8AC3E}">
        <p14:creationId xmlns:p14="http://schemas.microsoft.com/office/powerpoint/2010/main" val="295277536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z-Latn-AZ"/>
          </a:p>
        </p:txBody>
      </p:sp>
      <p:sp>
        <p:nvSpPr>
          <p:cNvPr id="4" name="Slide Number Placeholder 3"/>
          <p:cNvSpPr>
            <a:spLocks noGrp="1"/>
          </p:cNvSpPr>
          <p:nvPr>
            <p:ph type="sldNum" sz="quarter" idx="10"/>
          </p:nvPr>
        </p:nvSpPr>
        <p:spPr/>
        <p:txBody>
          <a:bodyPr/>
          <a:lstStyle/>
          <a:p>
            <a:fld id="{BADEF04B-FC31-4BC9-A918-42ABBF47810D}" type="slidenum">
              <a:rPr lang="az-Latn-AZ" smtClean="0"/>
              <a:pPr/>
              <a:t>1</a:t>
            </a:fld>
            <a:endParaRPr lang="az-Latn-A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847F648-584A-41D3-ADD9-D8FB225DB7DB}" type="datetime1">
              <a:rPr lang="en-US" smtClean="0"/>
              <a:pPr/>
              <a:t>11/10/2016</a:t>
            </a:fld>
            <a:endParaRPr lang="en-US"/>
          </a:p>
        </p:txBody>
      </p:sp>
      <p:sp>
        <p:nvSpPr>
          <p:cNvPr id="17" name="Нижний колонтитул 16"/>
          <p:cNvSpPr>
            <a:spLocks noGrp="1"/>
          </p:cNvSpPr>
          <p:nvPr>
            <p:ph type="ftr" sz="quarter" idx="11"/>
          </p:nvPr>
        </p:nvSpPr>
        <p:spPr/>
        <p:txBody>
          <a:bodyPr/>
          <a:lstStyle/>
          <a:p>
            <a:endParaRPr kumimoji="0" lang="en-US"/>
          </a:p>
        </p:txBody>
      </p:sp>
      <p:sp>
        <p:nvSpPr>
          <p:cNvPr id="29" name="Номер слайда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EF931B2-1E7C-46E8-B909-BF91EA0F7C53}" type="datetime1">
              <a:rPr lang="en-US" smtClean="0"/>
              <a:pPr/>
              <a:t>11/10/2016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13D84F5-2254-4229-8ADA-BB75C52A80DE}" type="datetime1">
              <a:rPr lang="en-US" smtClean="0"/>
              <a:pPr/>
              <a:t>11/10/2016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017074B-8AC2-4AC0-B754-0CE6D77AE5B6}" type="datetime1">
              <a:rPr lang="en-US" smtClean="0"/>
              <a:pPr/>
              <a:t>11/10/2016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37A8B1D-4CD1-4E5B-A02E-63D82C69408B}" type="datetime1">
              <a:rPr lang="en-US" smtClean="0"/>
              <a:pPr/>
              <a:t>11/10/2016</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B712FB6-0EEC-4467-9C1D-DAB3405F7C8C}" type="datetime1">
              <a:rPr lang="en-US" smtClean="0"/>
              <a:pPr/>
              <a:t>11/10/2016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AE82F92-2680-4C9F-894C-FF64A67FB179}" type="datetime1">
              <a:rPr lang="en-US" smtClean="0"/>
              <a:pPr/>
              <a:t>11/10/2016</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9" name="Номер слайда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8046234-BFB0-4011-8451-E1B4C7FCF434}" type="datetime1">
              <a:rPr lang="en-US" smtClean="0"/>
              <a:pPr/>
              <a:t>11/10/2016</a:t>
            </a:fld>
            <a:endParaRPr lang="en-US"/>
          </a:p>
        </p:txBody>
      </p:sp>
      <p:sp>
        <p:nvSpPr>
          <p:cNvPr id="4" name="Нижний колонтитул 3"/>
          <p:cNvSpPr>
            <a:spLocks noGrp="1"/>
          </p:cNvSpPr>
          <p:nvPr>
            <p:ph type="ftr" sz="quarter" idx="11"/>
          </p:nvPr>
        </p:nvSpPr>
        <p:spPr/>
        <p:txBody>
          <a:bodyPr/>
          <a:lstStyle/>
          <a:p>
            <a:endParaRPr kumimoji="0" lang="en-US"/>
          </a:p>
        </p:txBody>
      </p:sp>
      <p:sp>
        <p:nvSpPr>
          <p:cNvPr id="5" name="Номер слайда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63AA08-3B64-461D-8EB3-AE63E16E81E3}" type="datetime1">
              <a:rPr lang="en-US" smtClean="0"/>
              <a:pPr/>
              <a:t>11/10/2016</a:t>
            </a:fld>
            <a:endParaRPr lang="en-US"/>
          </a:p>
        </p:txBody>
      </p:sp>
      <p:sp>
        <p:nvSpPr>
          <p:cNvPr id="3" name="Нижний колонтитул 2"/>
          <p:cNvSpPr>
            <a:spLocks noGrp="1"/>
          </p:cNvSpPr>
          <p:nvPr>
            <p:ph type="ftr" sz="quarter" idx="11"/>
          </p:nvPr>
        </p:nvSpPr>
        <p:spPr/>
        <p:txBody>
          <a:bodyPr/>
          <a:lstStyle/>
          <a:p>
            <a:endParaRPr kumimoji="0" lang="en-US"/>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13A6776-5C01-4CFA-9288-CFA628F4A52D}" type="datetime1">
              <a:rPr lang="en-US" smtClean="0"/>
              <a:pPr/>
              <a:t>11/10/2016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398D9F5-ECE0-4671-954F-98A7515B5EE1}" type="datetime1">
              <a:rPr lang="en-US" smtClean="0"/>
              <a:pPr/>
              <a:t>11/10/2016</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E9E861-553D-48EA-8FD2-B78720699456}" type="datetime1">
              <a:rPr lang="en-US" smtClean="0"/>
              <a:pPr/>
              <a:t>11/10/2016</a:t>
            </a:fld>
            <a:endParaRPr lang="en-US">
              <a:solidFill>
                <a:schemeClr val="tx1">
                  <a:shade val="50000"/>
                </a:schemeClr>
              </a:solidFill>
            </a:endParaRPr>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88640"/>
            <a:ext cx="8229600" cy="2520280"/>
          </a:xfrm>
        </p:spPr>
        <p:txBody>
          <a:bodyPr>
            <a:normAutofit fontScale="90000"/>
          </a:bodyPr>
          <a:lstStyle/>
          <a:p>
            <a:pPr algn="r"/>
            <a:r>
              <a:rPr lang="az-Latn-AZ" sz="2800" smtClean="0">
                <a:latin typeface="Palatino Linotype" pitchFamily="18" charset="0"/>
              </a:rPr>
              <a:t/>
            </a:r>
            <a:br>
              <a:rPr lang="az-Latn-AZ" sz="2800" smtClean="0">
                <a:latin typeface="Palatino Linotype" pitchFamily="18" charset="0"/>
              </a:rPr>
            </a:br>
            <a:r>
              <a:rPr lang="az-Latn-AZ" sz="2800" smtClean="0">
                <a:latin typeface="Palatino Linotype" pitchFamily="18" charset="0"/>
              </a:rPr>
              <a:t>İnsan </a:t>
            </a:r>
            <a:r>
              <a:rPr lang="az-Latn-AZ" sz="2800" dirty="0" smtClean="0">
                <a:latin typeface="Palatino Linotype" pitchFamily="18" charset="0"/>
              </a:rPr>
              <a:t>hüquqlarInIn və əsas azadlIqlarInIn müdafİəsİ haqqInda konvensİyanININ 11-cİ </a:t>
            </a:r>
            <a:r>
              <a:rPr lang="az-Latn-AZ" sz="2800" dirty="0" smtClean="0">
                <a:latin typeface="Palatino Linotype" pitchFamily="18" charset="0"/>
              </a:rPr>
              <a:t>maddəsİ</a:t>
            </a:r>
            <a:br>
              <a:rPr lang="az-Latn-AZ" sz="2800" dirty="0" smtClean="0">
                <a:latin typeface="Palatino Linotype" pitchFamily="18" charset="0"/>
              </a:rPr>
            </a:br>
            <a:r>
              <a:rPr lang="az-Latn-AZ" sz="2800" dirty="0" smtClean="0">
                <a:latin typeface="Palatino Linotype" pitchFamily="18" charset="0"/>
              </a:rPr>
              <a:t/>
            </a:r>
            <a:br>
              <a:rPr lang="az-Latn-AZ" sz="2800" dirty="0" smtClean="0">
                <a:latin typeface="Palatino Linotype" pitchFamily="18" charset="0"/>
              </a:rPr>
            </a:br>
            <a:r>
              <a:rPr lang="az-Latn-AZ" sz="2000" dirty="0" smtClean="0">
                <a:latin typeface="Palatino Linotype" pitchFamily="18" charset="0"/>
              </a:rPr>
              <a:t>Ramil Rüstəmov</a:t>
            </a:r>
            <a:br>
              <a:rPr lang="az-Latn-AZ" sz="2000" dirty="0" smtClean="0">
                <a:latin typeface="Palatino Linotype" pitchFamily="18" charset="0"/>
              </a:rPr>
            </a:br>
            <a:r>
              <a:rPr lang="az-Latn-AZ" sz="2000" dirty="0" smtClean="0">
                <a:latin typeface="Palatino Linotype" pitchFamily="18" charset="0"/>
              </a:rPr>
              <a:t>2016</a:t>
            </a:r>
            <a:endParaRPr lang="ru-RU" sz="2800" dirty="0">
              <a:latin typeface="Palatino Linotype" pitchFamily="18" charset="0"/>
            </a:endParaRPr>
          </a:p>
        </p:txBody>
      </p:sp>
      <p:sp>
        <p:nvSpPr>
          <p:cNvPr id="3" name="Подзаголовок 2"/>
          <p:cNvSpPr>
            <a:spLocks noGrp="1"/>
          </p:cNvSpPr>
          <p:nvPr>
            <p:ph type="subTitle" idx="1"/>
          </p:nvPr>
        </p:nvSpPr>
        <p:spPr/>
        <p:txBody>
          <a:bodyPr/>
          <a:lstStyle/>
          <a:p>
            <a:endParaRPr lang="ru-RU"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a:t>
            </a:fld>
            <a:endParaRPr kumimoji="0" lang="en-US"/>
          </a:p>
        </p:txBody>
      </p:sp>
      <p:pic>
        <p:nvPicPr>
          <p:cNvPr id="1026" name="Picture 2" descr="C:\Users\tural.haci\Desktop\ABA təlim\Quebec-20121.jpg"/>
          <p:cNvPicPr>
            <a:picLocks noChangeAspect="1" noChangeArrowheads="1"/>
          </p:cNvPicPr>
          <p:nvPr/>
        </p:nvPicPr>
        <p:blipFill>
          <a:blip r:embed="rId3" cstate="print"/>
          <a:srcRect/>
          <a:stretch>
            <a:fillRect/>
          </a:stretch>
        </p:blipFill>
        <p:spPr bwMode="auto">
          <a:xfrm>
            <a:off x="683568" y="3284984"/>
            <a:ext cx="7704856" cy="28083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609600"/>
            <a:ext cx="8215370" cy="1033450"/>
          </a:xfrm>
        </p:spPr>
        <p:txBody>
          <a:bodyPr/>
          <a:lstStyle/>
          <a:p>
            <a:r>
              <a:rPr lang="az-Latn-AZ" sz="4000" dirty="0" smtClean="0"/>
              <a:t>Müdaxilənin qanunda nəzərdə tutulması</a:t>
            </a:r>
            <a:endParaRPr lang="ru-RU" sz="4000" dirty="0"/>
          </a:p>
        </p:txBody>
      </p:sp>
      <p:sp>
        <p:nvSpPr>
          <p:cNvPr id="3" name="Текст 2"/>
          <p:cNvSpPr>
            <a:spLocks noGrp="1"/>
          </p:cNvSpPr>
          <p:nvPr>
            <p:ph type="body" idx="1"/>
          </p:nvPr>
        </p:nvSpPr>
        <p:spPr>
          <a:xfrm>
            <a:off x="785786" y="2214554"/>
            <a:ext cx="7901014" cy="1802944"/>
          </a:xfrm>
        </p:spPr>
        <p:txBody>
          <a:bodyPr>
            <a:noAutofit/>
          </a:bodyPr>
          <a:lstStyle/>
          <a:p>
            <a:pPr algn="just"/>
            <a:r>
              <a:rPr lang="az-Latn-AZ" dirty="0" smtClean="0"/>
              <a:t>AR Cinayət Məcəlləsinin 169-cu maddəsi:</a:t>
            </a:r>
          </a:p>
          <a:p>
            <a:pPr algn="just"/>
            <a:r>
              <a:rPr lang="az-Latn-AZ" dirty="0" smtClean="0"/>
              <a:t>Qanunvericilikdə qadağan olunmuş hallarda toplantılar təşkil etmə, keçirmə və ya belə toplantılarda iştirak etmə vətəndaşların hüquq və qanuni mənafelərinin əhəmiyyətli pozulmasına səbəb olduqda-</a:t>
            </a:r>
          </a:p>
          <a:p>
            <a:pPr algn="just"/>
            <a:r>
              <a:rPr lang="az-Latn-AZ" dirty="0" smtClean="0"/>
              <a:t>Beş min manatdan səkkiz min manatadək cərimə və ya iki ilədək müddətə islah işləri və ya iki ilədək müddətə azadlıqdan məhrum etmə ilə məhdudlaşdırılır.</a:t>
            </a:r>
          </a:p>
          <a:p>
            <a:pPr algn="just"/>
            <a:endParaRPr lang="az-Latn-AZ" sz="800" dirty="0" smtClean="0"/>
          </a:p>
          <a:p>
            <a:pPr algn="just"/>
            <a:r>
              <a:rPr lang="az-Latn-AZ" dirty="0" smtClean="0"/>
              <a:t>Toplantıların keçirilməsi zamanı toplantıda iştirak edənlər tərəfindən odlu və ya soyuq silah, yaxud partlayıcı maddə və qurğular, eləcə də ətrafdakıların həyat və sağlamlığı üçün təhlükə törədən sair maddə və əşyaları gəzdirmə-</a:t>
            </a:r>
          </a:p>
          <a:p>
            <a:pPr algn="just"/>
            <a:r>
              <a:rPr lang="az-Latn-AZ" dirty="0" smtClean="0"/>
              <a:t>Beş min manatdan səkkiz min manatadək cərimə və ya üç ilədək azadlıqdan məhrum etmə ilə cəzalandırılır.</a:t>
            </a:r>
            <a:endParaRPr lang="ru-RU"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45718"/>
            <a:ext cx="7086600" cy="45719"/>
          </a:xfrm>
        </p:spPr>
        <p:txBody>
          <a:bodyPr/>
          <a:lstStyle/>
          <a:p>
            <a:endParaRPr lang="ru-RU" dirty="0"/>
          </a:p>
        </p:txBody>
      </p:sp>
      <p:sp>
        <p:nvSpPr>
          <p:cNvPr id="3" name="Текст 2"/>
          <p:cNvSpPr>
            <a:spLocks noGrp="1"/>
          </p:cNvSpPr>
          <p:nvPr>
            <p:ph type="body" idx="1"/>
          </p:nvPr>
        </p:nvSpPr>
        <p:spPr>
          <a:xfrm>
            <a:off x="285720" y="285728"/>
            <a:ext cx="8258204" cy="6286520"/>
          </a:xfrm>
        </p:spPr>
        <p:txBody>
          <a:bodyPr>
            <a:noAutofit/>
          </a:bodyPr>
          <a:lstStyle/>
          <a:p>
            <a:r>
              <a:rPr lang="az-Latn-AZ" sz="2400" b="1" dirty="0" smtClean="0"/>
              <a:t>AR İnzibati Xətalar Məcəlləsinin 298-ci maddəsi:</a:t>
            </a:r>
          </a:p>
          <a:p>
            <a:r>
              <a:rPr lang="az-Latn-AZ" b="1" dirty="0" smtClean="0"/>
              <a:t>Yığıncaqların, mitinqlərin, nümayişlərin, küçə yürüşlərinin və piketlərin təşkilinin və keçirilməsinin qanunla müəyyən edilmiş qaydasının toplantının təşkilatçısı tərəfindən pozulmasına görə-</a:t>
            </a:r>
          </a:p>
          <a:p>
            <a:r>
              <a:rPr lang="az-Latn-AZ" b="1" dirty="0" smtClean="0"/>
              <a:t>Fiziki şəxslər min beş yüz manatdan üç min manatadək miqdarda cərimə edilir, yaxud işin hallarına görə, xətanı törədənin şəxsiyyəti nəzərə alınmaqla iki yüz qırx saatadək ictimai işlər və ya iki ayadək müddətə inzibati həbs tətbiq olunur, vəzifəli şəxslər üç min manatdan altı min manatadək miqdarda, hüquqi şəxslər on beş min manatdan otuz min manatadək miqdarda cərimə edilir.</a:t>
            </a:r>
          </a:p>
          <a:p>
            <a:endParaRPr lang="az-Latn-AZ" b="1" dirty="0" smtClean="0"/>
          </a:p>
          <a:p>
            <a:r>
              <a:rPr lang="az-Latn-AZ" b="1" dirty="0" smtClean="0"/>
              <a:t>Qanunla müəyyən edilmiş qaydada təşkil edilməyən yığıncaq, mitinq, nümayiş, küçə yürüşü və piketdə iştirak etməyə görə-</a:t>
            </a:r>
          </a:p>
          <a:p>
            <a:r>
              <a:rPr lang="az-Latn-AZ" b="1" dirty="0" smtClean="0"/>
              <a:t>Üç yüz manatdan altı yüz manatadək miqdarda cərimə edilir, yaxud işin hallarına görə, xətanı törədənin şəxsiyyəti nəzərə alınmaqla yüz altmış saatdan  iki yüz saatadək ictimai işlər və ya iki ayadək müddətə inzibati həbs tətbiq </a:t>
            </a:r>
            <a:r>
              <a:rPr lang="az-Latn-AZ" sz="1800" dirty="0" smtClean="0"/>
              <a:t>olunur.  </a:t>
            </a:r>
            <a:endParaRPr lang="ru-RU" sz="18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11</a:t>
            </a:fld>
            <a:endParaRPr kumimoji="0"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45719"/>
            <a:ext cx="7086600" cy="45719"/>
          </a:xfrm>
        </p:spPr>
        <p:txBody>
          <a:bodyPr/>
          <a:lstStyle/>
          <a:p>
            <a:endParaRPr lang="ru-RU" dirty="0"/>
          </a:p>
        </p:txBody>
      </p:sp>
      <p:sp>
        <p:nvSpPr>
          <p:cNvPr id="3" name="Текст 2"/>
          <p:cNvSpPr>
            <a:spLocks noGrp="1"/>
          </p:cNvSpPr>
          <p:nvPr>
            <p:ph type="body" idx="1"/>
          </p:nvPr>
        </p:nvSpPr>
        <p:spPr>
          <a:xfrm>
            <a:off x="500034" y="500042"/>
            <a:ext cx="7800980" cy="1509712"/>
          </a:xfrm>
        </p:spPr>
        <p:txBody>
          <a:bodyPr>
            <a:noAutofit/>
          </a:bodyPr>
          <a:lstStyle/>
          <a:p>
            <a:r>
              <a:rPr lang="az-Latn-AZ" sz="2400" dirty="0" smtClean="0"/>
              <a:t>AR İnzibati Xətalar Məcəlləsinin 49-cu maddəsi</a:t>
            </a:r>
          </a:p>
          <a:p>
            <a:endParaRPr lang="az-Latn-AZ" sz="2400" dirty="0" smtClean="0"/>
          </a:p>
          <a:p>
            <a:r>
              <a:rPr lang="az-Latn-AZ" sz="2400" dirty="0" smtClean="0"/>
              <a:t>Qanunvericilikdə müəyyən olunmuş qaydada təşkil edilən yığıncaqların, mitinqlərin, nümayişlərin, küçə yürüşlərinin və piketlərin keçirilməsinə mane olmağa görə -</a:t>
            </a:r>
          </a:p>
          <a:p>
            <a:endParaRPr lang="az-Latn-AZ" sz="2400" dirty="0" smtClean="0"/>
          </a:p>
          <a:p>
            <a:r>
              <a:rPr lang="az-Latn-AZ" sz="2400" dirty="0" smtClean="0"/>
              <a:t>Fiziki şəxslər min beş yüz manatdan üç min manatadək miqdarda, vəzifəli şəxslər üç min manatdan altı min manatadək miqdarda, hüquqi şəxslər on beş min manatdan otuz min manatadək miqdarda cərimə edilir.</a:t>
            </a:r>
            <a:endParaRPr lang="ru-RU" sz="24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12</a:t>
            </a:fld>
            <a:endParaRPr kumimoji="0"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09600"/>
            <a:ext cx="8219256" cy="676260"/>
          </a:xfrm>
        </p:spPr>
        <p:txBody>
          <a:bodyPr/>
          <a:lstStyle/>
          <a:p>
            <a:r>
              <a:rPr lang="az-Latn-AZ" sz="3600" dirty="0" smtClean="0"/>
              <a:t>Qanuni məqsədlər:</a:t>
            </a:r>
            <a:endParaRPr lang="ru-RU" sz="3600" dirty="0"/>
          </a:p>
        </p:txBody>
      </p:sp>
      <p:sp>
        <p:nvSpPr>
          <p:cNvPr id="3" name="Текст 2"/>
          <p:cNvSpPr>
            <a:spLocks noGrp="1"/>
          </p:cNvSpPr>
          <p:nvPr>
            <p:ph type="body" idx="1"/>
          </p:nvPr>
        </p:nvSpPr>
        <p:spPr>
          <a:xfrm>
            <a:off x="467544" y="1928802"/>
            <a:ext cx="8219256" cy="4357718"/>
          </a:xfrm>
        </p:spPr>
        <p:txBody>
          <a:bodyPr>
            <a:noAutofit/>
          </a:bodyPr>
          <a:lstStyle/>
          <a:p>
            <a:r>
              <a:rPr lang="az-Latn-AZ" sz="3200" dirty="0" smtClean="0"/>
              <a:t>Müdaxilən 4 qanuni məqsədi var:</a:t>
            </a:r>
          </a:p>
          <a:p>
            <a:pPr marL="530352" indent="-457200">
              <a:buAutoNum type="arabicPeriod"/>
            </a:pPr>
            <a:r>
              <a:rPr lang="az-Latn-AZ" sz="3200" dirty="0" smtClean="0"/>
              <a:t>Milli təhlükəsizlik və ictimai asayiş maraqları</a:t>
            </a:r>
          </a:p>
          <a:p>
            <a:pPr marL="530352" indent="-457200">
              <a:buAutoNum type="arabicPeriod"/>
            </a:pPr>
            <a:r>
              <a:rPr lang="az-Latn-AZ" sz="3200" dirty="0" smtClean="0"/>
              <a:t>İğtişaşın və cinayətin qarşısının alınması</a:t>
            </a:r>
          </a:p>
          <a:p>
            <a:pPr marL="530352" indent="-457200">
              <a:buAutoNum type="arabicPeriod"/>
            </a:pPr>
            <a:r>
              <a:rPr lang="az-Latn-AZ" sz="3200" dirty="0" smtClean="0"/>
              <a:t>Sağlamlığın və mənəviyyatın mühafizəsi</a:t>
            </a:r>
          </a:p>
          <a:p>
            <a:pPr marL="530352" indent="-457200">
              <a:buAutoNum type="arabicPeriod"/>
            </a:pPr>
            <a:r>
              <a:rPr lang="az-Latn-AZ" sz="3200" dirty="0" smtClean="0"/>
              <a:t>Başqa şəxslərin hüquq və azadlıqlarının müdafiəsi</a:t>
            </a:r>
            <a:endParaRPr lang="ru-RU" sz="32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13</a:t>
            </a:fld>
            <a:endParaRPr kumimoji="0"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609600"/>
            <a:ext cx="7972452" cy="1319202"/>
          </a:xfrm>
        </p:spPr>
        <p:txBody>
          <a:bodyPr/>
          <a:lstStyle/>
          <a:p>
            <a:r>
              <a:rPr lang="az-Latn-AZ" sz="3600" dirty="0" smtClean="0"/>
              <a:t>İğtişaşın və cinayətin qarşısının alınması</a:t>
            </a:r>
            <a:endParaRPr lang="ru-RU" sz="3600" dirty="0"/>
          </a:p>
        </p:txBody>
      </p:sp>
      <p:sp>
        <p:nvSpPr>
          <p:cNvPr id="3" name="Текст 2"/>
          <p:cNvSpPr>
            <a:spLocks noGrp="1"/>
          </p:cNvSpPr>
          <p:nvPr>
            <p:ph type="body" idx="1"/>
          </p:nvPr>
        </p:nvSpPr>
        <p:spPr>
          <a:xfrm>
            <a:off x="857224" y="2507786"/>
            <a:ext cx="7829576" cy="3993048"/>
          </a:xfrm>
        </p:spPr>
        <p:txBody>
          <a:bodyPr>
            <a:normAutofit fontScale="85000" lnSpcReduction="20000"/>
          </a:bodyPr>
          <a:lstStyle/>
          <a:p>
            <a:endParaRPr lang="az-Latn-AZ" dirty="0" smtClean="0"/>
          </a:p>
          <a:p>
            <a:r>
              <a:rPr lang="az-Latn-AZ" sz="3200" dirty="0" smtClean="0"/>
              <a:t>Həkimlər həyat uğrunda Platforması Avstriyaya qarşı iş</a:t>
            </a:r>
          </a:p>
          <a:p>
            <a:endParaRPr lang="az-Latn-AZ" sz="3200" dirty="0" smtClean="0"/>
          </a:p>
          <a:p>
            <a:r>
              <a:rPr lang="az-Latn-AZ" sz="3200" dirty="0" err="1" smtClean="0"/>
              <a:t>Bukta</a:t>
            </a:r>
            <a:r>
              <a:rPr lang="az-Latn-AZ" sz="3200" dirty="0" smtClean="0"/>
              <a:t> və başqaları Macarıstana qarşı iş</a:t>
            </a:r>
          </a:p>
          <a:p>
            <a:endParaRPr lang="az-Latn-AZ" sz="3200" dirty="0" smtClean="0"/>
          </a:p>
          <a:p>
            <a:r>
              <a:rPr lang="az-Latn-AZ" sz="3200" dirty="0" smtClean="0"/>
              <a:t>Xristianlar irqçilik və faşizm əleyhinə Birləşmiş Krallığa qarşı iş</a:t>
            </a:r>
          </a:p>
          <a:p>
            <a:endParaRPr lang="az-Latn-AZ" sz="3200" dirty="0" smtClean="0"/>
          </a:p>
          <a:p>
            <a:r>
              <a:rPr lang="az-Latn-AZ" sz="3200" dirty="0" smtClean="0"/>
              <a:t>Sisse Fransaya qarşı iş</a:t>
            </a:r>
            <a:endParaRPr lang="ru-RU" sz="32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09600"/>
            <a:ext cx="8258204" cy="962012"/>
          </a:xfrm>
        </p:spPr>
        <p:txBody>
          <a:bodyPr/>
          <a:lstStyle/>
          <a:p>
            <a:r>
              <a:rPr lang="az-Latn-AZ" sz="3600" dirty="0" smtClean="0"/>
              <a:t>Başqa şəxslərin hüquq və azadlıqlarının müdafiəsi</a:t>
            </a:r>
            <a:endParaRPr lang="ru-RU" sz="3600" dirty="0"/>
          </a:p>
        </p:txBody>
      </p:sp>
      <p:sp>
        <p:nvSpPr>
          <p:cNvPr id="3" name="Текст 2"/>
          <p:cNvSpPr>
            <a:spLocks noGrp="1"/>
          </p:cNvSpPr>
          <p:nvPr>
            <p:ph type="body" idx="1"/>
          </p:nvPr>
        </p:nvSpPr>
        <p:spPr>
          <a:xfrm>
            <a:off x="571472" y="2507786"/>
            <a:ext cx="8115328" cy="1509712"/>
          </a:xfrm>
        </p:spPr>
        <p:txBody>
          <a:bodyPr/>
          <a:lstStyle/>
          <a:p>
            <a:r>
              <a:rPr lang="az-Latn-AZ" sz="3200" dirty="0" smtClean="0"/>
              <a:t>Qalstyan Ermənistana qarşı iş</a:t>
            </a:r>
          </a:p>
          <a:p>
            <a:endParaRPr lang="az-Latn-AZ" dirty="0" smtClean="0"/>
          </a:p>
          <a:p>
            <a:endParaRPr lang="ru-RU" dirty="0"/>
          </a:p>
        </p:txBody>
      </p:sp>
      <p:sp>
        <p:nvSpPr>
          <p:cNvPr id="4" name="Прямоугольник 3"/>
          <p:cNvSpPr/>
          <p:nvPr/>
        </p:nvSpPr>
        <p:spPr>
          <a:xfrm>
            <a:off x="714348" y="3143248"/>
            <a:ext cx="7181774" cy="3323987"/>
          </a:xfrm>
          <a:prstGeom prst="rect">
            <a:avLst/>
          </a:prstGeom>
        </p:spPr>
        <p:txBody>
          <a:bodyPr wrap="none">
            <a:spAutoFit/>
          </a:bodyPr>
          <a:lstStyle/>
          <a:p>
            <a:endParaRPr lang="az-Latn-AZ" sz="3200" dirty="0" smtClean="0"/>
          </a:p>
          <a:p>
            <a:r>
              <a:rPr lang="az-Latn-AZ" sz="3200" dirty="0" smtClean="0"/>
              <a:t>Oya Ataman Türkiyəyə qarşı iş</a:t>
            </a:r>
          </a:p>
          <a:p>
            <a:endParaRPr lang="az-Latn-AZ" sz="3200" dirty="0" smtClean="0"/>
          </a:p>
          <a:p>
            <a:r>
              <a:rPr lang="az-Latn-AZ" sz="3200" dirty="0" smtClean="0"/>
              <a:t>Çasanyu və başqaları </a:t>
            </a:r>
            <a:r>
              <a:rPr lang="en-US" sz="3200" dirty="0" err="1" smtClean="0"/>
              <a:t>Fransa</a:t>
            </a:r>
            <a:r>
              <a:rPr lang="az-Latn-AZ" sz="3200" dirty="0" smtClean="0"/>
              <a:t>ya qarşı iş</a:t>
            </a:r>
          </a:p>
          <a:p>
            <a:endParaRPr lang="az-Latn-AZ" sz="3200" dirty="0" smtClean="0"/>
          </a:p>
          <a:p>
            <a:r>
              <a:rPr lang="az-Latn-AZ" sz="3200" dirty="0" smtClean="0"/>
              <a:t>Sergey Kuznetsov Rusiyaya qarşı iş</a:t>
            </a:r>
          </a:p>
          <a:p>
            <a:endParaRPr lang="az-Latn-AZ" dirty="0" smtClean="0"/>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15</a:t>
            </a:fld>
            <a:endParaRPr kumimoji="0"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30626"/>
          </a:xfrm>
        </p:spPr>
        <p:txBody>
          <a:bodyPr>
            <a:normAutofit/>
          </a:bodyPr>
          <a:lstStyle/>
          <a:p>
            <a:r>
              <a:rPr lang="az-Latn-AZ" dirty="0" smtClean="0"/>
              <a:t>Diqqətinizə görə minnətdarıq</a:t>
            </a:r>
            <a:endParaRPr lang="ru-RU" dirty="0"/>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16</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4422"/>
            <a:ext cx="8229600" cy="4929222"/>
          </a:xfrm>
        </p:spPr>
        <p:txBody>
          <a:bodyPr>
            <a:normAutofit fontScale="90000"/>
          </a:bodyPr>
          <a:lstStyle/>
          <a:p>
            <a:pPr algn="l"/>
            <a:r>
              <a:rPr lang="az-Latn-AZ" dirty="0" smtClean="0"/>
              <a:t>Konvensiyanın 11-ci maddəsində deyilir:</a:t>
            </a:r>
            <a:br>
              <a:rPr lang="az-Latn-AZ" dirty="0" smtClean="0"/>
            </a:br>
            <a:r>
              <a:rPr lang="az-Latn-AZ" dirty="0" smtClean="0"/>
              <a:t/>
            </a:r>
            <a:br>
              <a:rPr lang="az-Latn-AZ" dirty="0" smtClean="0"/>
            </a:br>
            <a:r>
              <a:rPr lang="az-Latn-AZ" sz="2200" dirty="0" smtClean="0"/>
              <a:t>1. Hər kəsin dinc toplaşmaq azadlığı və öz maraqlarını müdafiə etmək üçün həmkarlar ittifaqları yaratmaq və onlara qoşulmaq hüququ da daxil olmaqla başqaları ilə birləşmək azadlığı hüququ vardır.</a:t>
            </a:r>
            <a:br>
              <a:rPr lang="az-Latn-AZ" sz="2200" dirty="0" smtClean="0"/>
            </a:br>
            <a:r>
              <a:rPr lang="az-Latn-AZ" sz="2200" dirty="0" smtClean="0"/>
              <a:t/>
            </a:r>
            <a:br>
              <a:rPr lang="az-Latn-AZ" sz="2200" dirty="0" smtClean="0"/>
            </a:br>
            <a:r>
              <a:rPr lang="az-Latn-AZ" sz="2200" dirty="0" smtClean="0"/>
              <a:t>2. Bu hüquqların həyata keçirilməsinə milli təhlükəsizlik və ictimai asayiş maraqları naminə, iğtişaşın və cinayətin qarşısını almaq üçün, sağlamlığın və mənəviyyatın mühafizəsi üçün və ya digər şəxslərin hüquq və azadlıqlarının müdafiəsi üçün qanunla nəzərdə tutulmuş və demokratik cəmiyyətdə zəruri olanlardan başqa heç bir məhdudiyyət qoyula bilməz. Bu maddə silahlı qüvvələr, polis və ya inzibati dövlət orqanları üzvlərinin belə hüquqların həyata keçirilməsinə qanuni məhdudiyyətlər qoyulmasına mane olmur.</a:t>
            </a:r>
            <a:r>
              <a:rPr lang="az-Latn-AZ" dirty="0" smtClean="0"/>
              <a:t/>
            </a:r>
            <a:br>
              <a:rPr lang="az-Latn-AZ" dirty="0" smtClean="0"/>
            </a:br>
            <a:r>
              <a:rPr lang="az-Latn-AZ" dirty="0" smtClean="0"/>
              <a:t/>
            </a:r>
            <a:br>
              <a:rPr lang="az-Latn-AZ" dirty="0" smtClean="0"/>
            </a:br>
            <a:endParaRPr lang="ru-RU" dirty="0"/>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2</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normAutofit/>
          </a:bodyPr>
          <a:lstStyle/>
          <a:p>
            <a:pPr algn="l"/>
            <a:r>
              <a:rPr lang="az-Latn-AZ" dirty="0" smtClean="0"/>
              <a:t>Konvensiyanın 11-ci maddəsi iki hüququ müdafiə edir:</a:t>
            </a:r>
            <a:br>
              <a:rPr lang="az-Latn-AZ" dirty="0" smtClean="0"/>
            </a:br>
            <a:r>
              <a:rPr lang="az-Latn-AZ" dirty="0" smtClean="0"/>
              <a:t/>
            </a:r>
            <a:br>
              <a:rPr lang="az-Latn-AZ" dirty="0" smtClean="0"/>
            </a:br>
            <a:r>
              <a:rPr lang="az-Latn-AZ" dirty="0" smtClean="0"/>
              <a:t>1. Dinc toplaşmaq azadlığı;</a:t>
            </a:r>
            <a:br>
              <a:rPr lang="az-Latn-AZ" dirty="0" smtClean="0"/>
            </a:br>
            <a:r>
              <a:rPr lang="az-Latn-AZ" dirty="0" smtClean="0"/>
              <a:t/>
            </a:r>
            <a:br>
              <a:rPr lang="az-Latn-AZ" dirty="0" smtClean="0"/>
            </a:br>
            <a:r>
              <a:rPr lang="az-Latn-AZ" dirty="0" smtClean="0"/>
              <a:t>2. Birləşmək azadlığı.</a:t>
            </a:r>
            <a:br>
              <a:rPr lang="az-Latn-AZ" dirty="0" smtClean="0"/>
            </a:br>
            <a:r>
              <a:rPr lang="az-Latn-AZ" dirty="0" smtClean="0"/>
              <a:t/>
            </a:r>
            <a:br>
              <a:rPr lang="az-Latn-AZ" dirty="0" smtClean="0"/>
            </a:br>
            <a:r>
              <a:rPr lang="az-Latn-AZ" dirty="0" smtClean="0"/>
              <a:t/>
            </a:r>
            <a:br>
              <a:rPr lang="az-Latn-AZ" dirty="0" smtClean="0"/>
            </a:br>
            <a:endParaRPr lang="ru-RU" dirty="0"/>
          </a:p>
        </p:txBody>
      </p:sp>
      <p:sp>
        <p:nvSpPr>
          <p:cNvPr id="3" name="Slide Number Placeholder 2"/>
          <p:cNvSpPr>
            <a:spLocks noGrp="1"/>
          </p:cNvSpPr>
          <p:nvPr>
            <p:ph type="sldNum" sz="quarter" idx="12"/>
          </p:nvPr>
        </p:nvSpPr>
        <p:spPr/>
        <p:txBody>
          <a:bodyPr/>
          <a:lstStyle/>
          <a:p>
            <a:fld id="{69E29E33-B620-47F9-BB04-8846C2A5AFCC}" type="slidenum">
              <a:rPr kumimoji="0" lang="en-US" smtClean="0"/>
              <a:pPr/>
              <a:t>3</a:t>
            </a:fld>
            <a:endParaRPr kumimoji="0" lang="en-US"/>
          </a:p>
        </p:txBody>
      </p:sp>
      <p:pic>
        <p:nvPicPr>
          <p:cNvPr id="4098" name="Picture 2" descr="C:\Users\tural.haci\Desktop\ABA təlim\726121_430856.jpg"/>
          <p:cNvPicPr>
            <a:picLocks noChangeAspect="1" noChangeArrowheads="1"/>
          </p:cNvPicPr>
          <p:nvPr/>
        </p:nvPicPr>
        <p:blipFill>
          <a:blip r:embed="rId2" cstate="print"/>
          <a:srcRect/>
          <a:stretch>
            <a:fillRect/>
          </a:stretch>
        </p:blipFill>
        <p:spPr bwMode="auto">
          <a:xfrm>
            <a:off x="611560" y="4437112"/>
            <a:ext cx="4392488" cy="2072258"/>
          </a:xfrm>
          <a:prstGeom prst="rect">
            <a:avLst/>
          </a:prstGeom>
          <a:noFill/>
        </p:spPr>
      </p:pic>
      <p:pic>
        <p:nvPicPr>
          <p:cNvPr id="4099" name="Picture 3" descr="C:\Users\tural.haci\Desktop\ABA təlim\download (1).jpg"/>
          <p:cNvPicPr>
            <a:picLocks noChangeAspect="1" noChangeArrowheads="1"/>
          </p:cNvPicPr>
          <p:nvPr/>
        </p:nvPicPr>
        <p:blipFill>
          <a:blip r:embed="rId3" cstate="print"/>
          <a:srcRect/>
          <a:stretch>
            <a:fillRect/>
          </a:stretch>
        </p:blipFill>
        <p:spPr bwMode="auto">
          <a:xfrm>
            <a:off x="5220072" y="4437112"/>
            <a:ext cx="3577952" cy="20669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09600"/>
            <a:ext cx="8115328" cy="1033450"/>
          </a:xfrm>
        </p:spPr>
        <p:txBody>
          <a:bodyPr/>
          <a:lstStyle/>
          <a:p>
            <a:r>
              <a:rPr lang="az-Latn-AZ" dirty="0" smtClean="0"/>
              <a:t>Dinc toplaşmaq azadlığı</a:t>
            </a:r>
            <a:endParaRPr lang="ru-RU" dirty="0"/>
          </a:p>
        </p:txBody>
      </p:sp>
      <p:sp>
        <p:nvSpPr>
          <p:cNvPr id="3" name="Текст 2"/>
          <p:cNvSpPr>
            <a:spLocks noGrp="1"/>
          </p:cNvSpPr>
          <p:nvPr>
            <p:ph type="body" idx="1"/>
          </p:nvPr>
        </p:nvSpPr>
        <p:spPr>
          <a:xfrm>
            <a:off x="571472" y="2507786"/>
            <a:ext cx="8115328" cy="4135924"/>
          </a:xfrm>
        </p:spPr>
        <p:txBody>
          <a:bodyPr>
            <a:normAutofit/>
          </a:bodyPr>
          <a:lstStyle/>
          <a:p>
            <a:r>
              <a:rPr lang="az-Latn-AZ" sz="2400" dirty="0" smtClean="0"/>
              <a:t>Dinc toplaşmaq azadlığı başqa hansı beynəlxalq sənədlərdə nəzərdə tutulub?</a:t>
            </a:r>
          </a:p>
          <a:p>
            <a:pPr marL="530352" indent="-457200">
              <a:buAutoNum type="arabicPeriod"/>
            </a:pPr>
            <a:r>
              <a:rPr lang="az-Latn-AZ" sz="2400" dirty="0" smtClean="0"/>
              <a:t>Mülki və siyasi hüquqlar haqqında Beynəlxalq Paktın 21-ci maddəsində;</a:t>
            </a:r>
          </a:p>
          <a:p>
            <a:pPr marL="530352" indent="-457200">
              <a:buAutoNum type="arabicPeriod"/>
            </a:pPr>
            <a:r>
              <a:rPr lang="az-Latn-AZ" sz="2400" dirty="0" smtClean="0"/>
              <a:t>İnsan  və xalqların hüquqları haqqında Afrika Xartiyasının 11-ci maddəsində;</a:t>
            </a:r>
          </a:p>
          <a:p>
            <a:pPr marL="530352" indent="-457200">
              <a:buAutoNum type="arabicPeriod"/>
            </a:pPr>
            <a:r>
              <a:rPr lang="az-Latn-AZ" sz="2400" dirty="0" smtClean="0"/>
              <a:t>İnsan hüquqları haqqında Amerika Konvensiyasının 15-ci maddəsində;</a:t>
            </a:r>
          </a:p>
          <a:p>
            <a:pPr marL="530352" indent="-457200">
              <a:buAutoNum type="arabicPeriod"/>
            </a:pPr>
            <a:r>
              <a:rPr lang="az-Latn-AZ" sz="2400" dirty="0" smtClean="0"/>
              <a:t>İqtisadi, sosial və mədəni hüquqlar haqqında Beynəlxalq Paktın 8-ci maddəsində.</a:t>
            </a:r>
          </a:p>
          <a:p>
            <a:pPr marL="530352" indent="-457200">
              <a:buAutoNum type="arabicPeriod"/>
            </a:pPr>
            <a:endParaRPr lang="ru-RU"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4</a:t>
            </a:fld>
            <a:endParaRPr kumimoji="0"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Toplantı nədir?</a:t>
            </a:r>
            <a:endParaRPr lang="ru-RU" dirty="0"/>
          </a:p>
        </p:txBody>
      </p:sp>
      <p:sp>
        <p:nvSpPr>
          <p:cNvPr id="3" name="Содержимое 2"/>
          <p:cNvSpPr>
            <a:spLocks noGrp="1"/>
          </p:cNvSpPr>
          <p:nvPr>
            <p:ph idx="1"/>
          </p:nvPr>
        </p:nvSpPr>
        <p:spPr/>
        <p:txBody>
          <a:bodyPr>
            <a:normAutofit fontScale="92500" lnSpcReduction="10000"/>
          </a:bodyPr>
          <a:lstStyle/>
          <a:p>
            <a:r>
              <a:rPr lang="az-Latn-AZ" dirty="0" smtClean="0"/>
              <a:t>Toplantı- bir qrup şəxsin ümumi maraqlarını ifadə etmək məqsədi ilə bilərəkdən ictimai yerdə müvəqqəti toplaşmasıdır </a:t>
            </a:r>
            <a:r>
              <a:rPr lang="az-Latn-AZ" sz="1800" i="1" dirty="0" smtClean="0"/>
              <a:t>(AİHM presedentləri və “Dinc toplaşmaq azadlığına dair Rəhbər Prinsiplər”)</a:t>
            </a:r>
          </a:p>
          <a:p>
            <a:endParaRPr lang="az-Latn-AZ" sz="1800" i="1" dirty="0" smtClean="0"/>
          </a:p>
          <a:p>
            <a:r>
              <a:rPr lang="az-Latn-AZ" dirty="0" smtClean="0"/>
              <a:t>Toplantı- bir neçə şəxsin toplantıda iştirak etmək məqsədilə ictimai yerdə müvəqqəti toplaşmasıdır </a:t>
            </a:r>
            <a:r>
              <a:rPr lang="az-Latn-AZ" sz="1800" i="1" dirty="0" smtClean="0"/>
              <a:t>(“Sərbəst toplaşmaq azadlığı haqqında Qanun”)</a:t>
            </a:r>
          </a:p>
          <a:p>
            <a:endParaRPr lang="az-Latn-AZ" sz="1800" i="1" dirty="0" smtClean="0"/>
          </a:p>
          <a:p>
            <a:r>
              <a:rPr lang="az-Latn-AZ" dirty="0" smtClean="0"/>
              <a:t>Toplantı- hər hansı ictimai əhəmiyyətli məsələnin kollektiv müzakirəsi üçün vətəndaşların xüsusi ayrılmış və ya hazırlanmış yerdə birgə iştirakıdır </a:t>
            </a:r>
            <a:r>
              <a:rPr lang="az-Latn-AZ" sz="1800" i="1" dirty="0" smtClean="0"/>
              <a:t>(“Toplantılar, mitinqlər, nümayişlər, küçə yürüşləri və piketlər haqqında”Rusiya Qanunu)</a:t>
            </a:r>
            <a:endParaRPr lang="ru-RU" sz="1800" i="1"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5</a:t>
            </a:fld>
            <a:endParaRPr kumimoji="0"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033450"/>
          </a:xfrm>
        </p:spPr>
        <p:txBody>
          <a:bodyPr/>
          <a:lstStyle/>
          <a:p>
            <a:r>
              <a:rPr lang="az-Latn-AZ" dirty="0" smtClean="0"/>
              <a:t>Toplantının hansı formaları var?</a:t>
            </a:r>
            <a:endParaRPr lang="ru-RU" dirty="0"/>
          </a:p>
        </p:txBody>
      </p:sp>
      <p:sp>
        <p:nvSpPr>
          <p:cNvPr id="3" name="Текст 2"/>
          <p:cNvSpPr>
            <a:spLocks noGrp="1"/>
          </p:cNvSpPr>
          <p:nvPr>
            <p:ph type="body" idx="1"/>
          </p:nvPr>
        </p:nvSpPr>
        <p:spPr/>
        <p:txBody>
          <a:bodyPr>
            <a:noAutofit/>
          </a:bodyPr>
          <a:lstStyle/>
          <a:p>
            <a:r>
              <a:rPr lang="az-Latn-AZ" sz="2800" dirty="0" smtClean="0"/>
              <a:t>1. Mitinq; </a:t>
            </a:r>
          </a:p>
          <a:p>
            <a:endParaRPr lang="az-Latn-AZ" sz="2800" dirty="0" smtClean="0"/>
          </a:p>
          <a:p>
            <a:r>
              <a:rPr lang="az-Latn-AZ" sz="2800" dirty="0" smtClean="0"/>
              <a:t>2. Nümayiş;</a:t>
            </a:r>
          </a:p>
          <a:p>
            <a:endParaRPr lang="az-Latn-AZ" sz="2800" dirty="0" smtClean="0"/>
          </a:p>
          <a:p>
            <a:r>
              <a:rPr lang="az-Latn-AZ" sz="2800" dirty="0" smtClean="0"/>
              <a:t>3. Küçə yürüşü; </a:t>
            </a:r>
          </a:p>
          <a:p>
            <a:endParaRPr lang="az-Latn-AZ" sz="2800" dirty="0" smtClean="0"/>
          </a:p>
          <a:p>
            <a:r>
              <a:rPr lang="az-Latn-AZ" sz="2800" dirty="0" smtClean="0"/>
              <a:t>4. Piket.</a:t>
            </a:r>
            <a:endParaRPr lang="ru-RU" sz="28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6</a:t>
            </a:fld>
            <a:endParaRPr kumimoji="0" lang="en-US"/>
          </a:p>
        </p:txBody>
      </p:sp>
      <p:pic>
        <p:nvPicPr>
          <p:cNvPr id="2050" name="Picture 2" descr="C:\Users\tural.haci\Desktop\ABA təlim\download.jpg"/>
          <p:cNvPicPr>
            <a:picLocks noChangeAspect="1" noChangeArrowheads="1"/>
          </p:cNvPicPr>
          <p:nvPr/>
        </p:nvPicPr>
        <p:blipFill>
          <a:blip r:embed="rId2" cstate="print"/>
          <a:srcRect/>
          <a:stretch>
            <a:fillRect/>
          </a:stretch>
        </p:blipFill>
        <p:spPr bwMode="auto">
          <a:xfrm>
            <a:off x="4427984" y="4437112"/>
            <a:ext cx="4104456" cy="1574676"/>
          </a:xfrm>
          <a:prstGeom prst="rect">
            <a:avLst/>
          </a:prstGeom>
          <a:noFill/>
        </p:spPr>
      </p:pic>
      <p:pic>
        <p:nvPicPr>
          <p:cNvPr id="2051" name="Picture 3" descr="C:\Users\tural.haci\Desktop\ABA təlim\28hgv.jpg"/>
          <p:cNvPicPr>
            <a:picLocks noChangeAspect="1" noChangeArrowheads="1"/>
          </p:cNvPicPr>
          <p:nvPr/>
        </p:nvPicPr>
        <p:blipFill>
          <a:blip r:embed="rId3" cstate="print"/>
          <a:srcRect/>
          <a:stretch>
            <a:fillRect/>
          </a:stretch>
        </p:blipFill>
        <p:spPr bwMode="auto">
          <a:xfrm>
            <a:off x="4427984" y="2420888"/>
            <a:ext cx="4104456" cy="160784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09600"/>
            <a:ext cx="7643866" cy="1319202"/>
          </a:xfrm>
        </p:spPr>
        <p:txBody>
          <a:bodyPr/>
          <a:lstStyle/>
          <a:p>
            <a:r>
              <a:rPr lang="az-Latn-AZ" sz="2800" dirty="0" smtClean="0">
                <a:effectLst>
                  <a:outerShdw blurRad="38100" dist="38100" dir="2700000" algn="tl">
                    <a:srgbClr val="000000">
                      <a:alpha val="43137"/>
                    </a:srgbClr>
                  </a:outerShdw>
                </a:effectLst>
              </a:rPr>
              <a:t>Dinc toplantıya müdaxilə zamanı 11-ci maddənin pozulub-</a:t>
            </a:r>
            <a:r>
              <a:rPr lang="az-Latn-AZ" sz="2800" dirty="0" err="1" smtClean="0">
                <a:effectLst>
                  <a:outerShdw blurRad="38100" dist="38100" dir="2700000" algn="tl">
                    <a:srgbClr val="000000">
                      <a:alpha val="43137"/>
                    </a:srgbClr>
                  </a:outerShdw>
                </a:effectLst>
              </a:rPr>
              <a:t>pozulmamasını</a:t>
            </a:r>
            <a:r>
              <a:rPr lang="az-Latn-AZ" sz="2800" dirty="0" smtClean="0">
                <a:effectLst>
                  <a:outerShdw blurRad="38100" dist="38100" dir="2700000" algn="tl">
                    <a:srgbClr val="000000">
                      <a:alpha val="43137"/>
                    </a:srgbClr>
                  </a:outerShdw>
                </a:effectLst>
              </a:rPr>
              <a:t> müəyyən etmək üçün 5 testi nəzərdən keçirmək lazımdır:</a:t>
            </a:r>
            <a:endParaRPr lang="ru-RU" sz="2800" dirty="0">
              <a:effectLst>
                <a:outerShdw blurRad="38100" dist="38100" dir="2700000" algn="tl">
                  <a:srgbClr val="000000">
                    <a:alpha val="43137"/>
                  </a:srgbClr>
                </a:outerShdw>
              </a:effectLst>
            </a:endParaRPr>
          </a:p>
        </p:txBody>
      </p:sp>
      <p:sp>
        <p:nvSpPr>
          <p:cNvPr id="3" name="Текст 2"/>
          <p:cNvSpPr>
            <a:spLocks noGrp="1"/>
          </p:cNvSpPr>
          <p:nvPr>
            <p:ph type="body" idx="1"/>
          </p:nvPr>
        </p:nvSpPr>
        <p:spPr>
          <a:xfrm>
            <a:off x="0" y="2500306"/>
            <a:ext cx="8115328" cy="1509712"/>
          </a:xfrm>
        </p:spPr>
        <p:txBody>
          <a:bodyPr>
            <a:noAutofit/>
          </a:bodyPr>
          <a:lstStyle/>
          <a:p>
            <a:pPr marL="530352" indent="-457200">
              <a:buAutoNum type="arabicPeriod"/>
            </a:pPr>
            <a:r>
              <a:rPr lang="az-Latn-AZ" sz="2800" dirty="0" smtClean="0"/>
              <a:t>Qiymətləndirmə sərbəstliyinin hüdudlarının müəyyən edilməsi</a:t>
            </a:r>
          </a:p>
          <a:p>
            <a:pPr marL="530352" indent="-457200">
              <a:buAutoNum type="arabicPeriod"/>
            </a:pPr>
            <a:r>
              <a:rPr lang="az-Latn-AZ" sz="2800" dirty="0" smtClean="0"/>
              <a:t>Müdaxilənin baş verib-verməməsi</a:t>
            </a:r>
          </a:p>
          <a:p>
            <a:pPr marL="530352" indent="-457200">
              <a:buAutoNum type="arabicPeriod"/>
            </a:pPr>
            <a:r>
              <a:rPr lang="az-Latn-AZ" sz="2800" dirty="0" smtClean="0"/>
              <a:t>Müdaxilənin qanunda nəzərdə tutulması</a:t>
            </a:r>
          </a:p>
          <a:p>
            <a:pPr marL="530352" indent="-457200">
              <a:buAutoNum type="arabicPeriod"/>
            </a:pPr>
            <a:r>
              <a:rPr lang="az-Latn-AZ" sz="2800" dirty="0" smtClean="0"/>
              <a:t>Müdaxilənin qanuni məqsəd güdməsi</a:t>
            </a:r>
          </a:p>
          <a:p>
            <a:pPr marL="530352" indent="-457200">
              <a:buAutoNum type="arabicPeriod"/>
            </a:pPr>
            <a:r>
              <a:rPr lang="az-Latn-AZ" sz="2800" dirty="0" smtClean="0"/>
              <a:t>Müdaxilənin demokratik cəmiyyətdə zəruri olması</a:t>
            </a:r>
            <a:endParaRPr lang="ru-RU" sz="28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7</a:t>
            </a:fld>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09600"/>
            <a:ext cx="8363272" cy="819136"/>
          </a:xfrm>
        </p:spPr>
        <p:txBody>
          <a:bodyPr/>
          <a:lstStyle/>
          <a:p>
            <a:r>
              <a:rPr lang="az-Latn-AZ" sz="2800" dirty="0" smtClean="0"/>
              <a:t>Qiymətləndirmə sərbəstliyi və onun hüdudları nədir, bundan kim istifadə edə bilər?</a:t>
            </a:r>
            <a:endParaRPr lang="ru-RU" sz="2800" dirty="0"/>
          </a:p>
        </p:txBody>
      </p:sp>
      <p:sp>
        <p:nvSpPr>
          <p:cNvPr id="3" name="Текст 2"/>
          <p:cNvSpPr>
            <a:spLocks noGrp="1"/>
          </p:cNvSpPr>
          <p:nvPr>
            <p:ph type="body" idx="1"/>
          </p:nvPr>
        </p:nvSpPr>
        <p:spPr>
          <a:xfrm>
            <a:off x="395536" y="2507786"/>
            <a:ext cx="8208912" cy="1509712"/>
          </a:xfrm>
        </p:spPr>
        <p:txBody>
          <a:bodyPr>
            <a:noAutofit/>
          </a:bodyPr>
          <a:lstStyle/>
          <a:p>
            <a:r>
              <a:rPr lang="az-Latn-AZ" sz="2800" dirty="0" smtClean="0"/>
              <a:t>Qiymətləndirmə sərbəstliyi səlahiyyətli dövlət orqanının təşkil olunmuş toplantıya müdaxilə edib-etməməsi ilə bağlı seçim imkanıdır.</a:t>
            </a:r>
            <a:endParaRPr lang="ru-RU" sz="28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8</a:t>
            </a:fld>
            <a:endParaRPr kumimoji="0"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91264" cy="1008112"/>
          </a:xfrm>
        </p:spPr>
        <p:txBody>
          <a:bodyPr/>
          <a:lstStyle/>
          <a:p>
            <a:r>
              <a:rPr lang="az-Latn-AZ" dirty="0" smtClean="0"/>
              <a:t>Müdaxilə nədir?</a:t>
            </a:r>
            <a:endParaRPr lang="ru-RU" dirty="0"/>
          </a:p>
        </p:txBody>
      </p:sp>
      <p:sp>
        <p:nvSpPr>
          <p:cNvPr id="3" name="Текст 2"/>
          <p:cNvSpPr>
            <a:spLocks noGrp="1"/>
          </p:cNvSpPr>
          <p:nvPr>
            <p:ph type="body" idx="1"/>
          </p:nvPr>
        </p:nvSpPr>
        <p:spPr>
          <a:xfrm>
            <a:off x="323528" y="2060848"/>
            <a:ext cx="8363272" cy="3096344"/>
          </a:xfrm>
        </p:spPr>
        <p:txBody>
          <a:bodyPr>
            <a:noAutofit/>
          </a:bodyPr>
          <a:lstStyle/>
          <a:p>
            <a:r>
              <a:rPr lang="az-Latn-AZ" sz="2800" dirty="0" smtClean="0"/>
              <a:t>Müdaxilə səlahiyyətli dövlət orqanının təşkil edilən toplantının qadağan edilməsi, vaxtının və ya yerinin dəyişdirilməsi, keçirilmə </a:t>
            </a:r>
            <a:r>
              <a:rPr lang="en-US" sz="2800" dirty="0" err="1" smtClean="0"/>
              <a:t>formas</a:t>
            </a:r>
            <a:r>
              <a:rPr lang="az-Latn-AZ" sz="2800" dirty="0" smtClean="0"/>
              <a:t>ı</a:t>
            </a:r>
            <a:r>
              <a:rPr lang="en-US" sz="2800" dirty="0" smtClean="0"/>
              <a:t>n</a:t>
            </a:r>
            <a:r>
              <a:rPr lang="az-Latn-AZ" sz="2800" dirty="0" smtClean="0"/>
              <a:t>ı</a:t>
            </a:r>
            <a:r>
              <a:rPr lang="en-US" sz="2800" dirty="0" smtClean="0"/>
              <a:t>n</a:t>
            </a:r>
            <a:r>
              <a:rPr lang="az-Latn-AZ" sz="2800" dirty="0" smtClean="0"/>
              <a:t> dəyişdirilməsi və ya toplantı sonrası hər hansı sanksiyanın tətbiq olunması ilə müşayiət olunan hərəkətdir. </a:t>
            </a:r>
          </a:p>
          <a:p>
            <a:endParaRPr lang="ru-RU" sz="2800" dirty="0"/>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9</a:t>
            </a:fld>
            <a:endParaRPr kumimoji="0" lang="en-US"/>
          </a:p>
        </p:txBody>
      </p:sp>
      <p:pic>
        <p:nvPicPr>
          <p:cNvPr id="3074" name="Picture 2" descr="C:\Users\tural.haci\Desktop\ABA təlim\images (1).jpg"/>
          <p:cNvPicPr>
            <a:picLocks noChangeAspect="1" noChangeArrowheads="1"/>
          </p:cNvPicPr>
          <p:nvPr/>
        </p:nvPicPr>
        <p:blipFill>
          <a:blip r:embed="rId2" cstate="print"/>
          <a:srcRect/>
          <a:stretch>
            <a:fillRect/>
          </a:stretch>
        </p:blipFill>
        <p:spPr bwMode="auto">
          <a:xfrm>
            <a:off x="179512" y="4653136"/>
            <a:ext cx="2705100" cy="2045965"/>
          </a:xfrm>
          <a:prstGeom prst="rect">
            <a:avLst/>
          </a:prstGeom>
          <a:noFill/>
        </p:spPr>
      </p:pic>
      <p:pic>
        <p:nvPicPr>
          <p:cNvPr id="3075" name="Picture 3" descr="C:\Users\tural.haci\Desktop\ABA təlim\_52178069_jex_1018879_de27-1.jpg"/>
          <p:cNvPicPr>
            <a:picLocks noChangeAspect="1" noChangeArrowheads="1"/>
          </p:cNvPicPr>
          <p:nvPr/>
        </p:nvPicPr>
        <p:blipFill>
          <a:blip r:embed="rId3" cstate="print"/>
          <a:srcRect/>
          <a:stretch>
            <a:fillRect/>
          </a:stretch>
        </p:blipFill>
        <p:spPr bwMode="auto">
          <a:xfrm>
            <a:off x="2987824" y="4653136"/>
            <a:ext cx="3048000" cy="2016224"/>
          </a:xfrm>
          <a:prstGeom prst="rect">
            <a:avLst/>
          </a:prstGeom>
          <a:noFill/>
        </p:spPr>
      </p:pic>
      <p:pic>
        <p:nvPicPr>
          <p:cNvPr id="3076" name="Picture 4" descr="C:\Users\tural.haci\Desktop\ABA təlim\42653.jpg"/>
          <p:cNvPicPr>
            <a:picLocks noChangeAspect="1" noChangeArrowheads="1"/>
          </p:cNvPicPr>
          <p:nvPr/>
        </p:nvPicPr>
        <p:blipFill>
          <a:blip r:embed="rId4" cstate="print"/>
          <a:srcRect/>
          <a:stretch>
            <a:fillRect/>
          </a:stretch>
        </p:blipFill>
        <p:spPr bwMode="auto">
          <a:xfrm>
            <a:off x="6156176" y="4653136"/>
            <a:ext cx="2743572" cy="196195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473</TotalTime>
  <Words>700</Words>
  <Application>Microsoft Office PowerPoint</Application>
  <PresentationFormat>On-screen Show (4:3)</PresentationFormat>
  <Paragraphs>92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 İnsan hüquqlarInIn və əsas azadlIqlarInIn müdafİəsİ haqqInda konvensİyanININ 11-cİ maddəsİ  Ramil Rüstəmov 2016</vt:lpstr>
      <vt:lpstr>Konvensiyanın 11-ci maddəsində deyilir:  1. Hər kəsin dinc toplaşmaq azadlığı və öz maraqlarını müdafiə etmək üçün həmkarlar ittifaqları yaratmaq və onlara qoşulmaq hüququ da daxil olmaqla başqaları ilə birləşmək azadlığı hüququ vardır.  2. Bu hüquqların həyata keçirilməsinə milli təhlükəsizlik və ictimai asayiş maraqları naminə, iğtişaşın və cinayətin qarşısını almaq üçün, sağlamlığın və mənəviyyatın mühafizəsi üçün və ya digər şəxslərin hüquq və azadlıqlarının müdafiəsi üçün qanunla nəzərdə tutulmuş və demokratik cəmiyyətdə zəruri olanlardan başqa heç bir məhdudiyyət qoyula bilməz. Bu maddə silahlı qüvvələr, polis və ya inzibati dövlət orqanları üzvlərinin belə hüquqların həyata keçirilməsinə qanuni məhdudiyyətlər qoyulmasına mane olmur.  </vt:lpstr>
      <vt:lpstr>Konvensiyanın 11-ci maddəsi iki hüququ müdafiə edir:  1. Dinc toplaşmaq azadlığı;  2. Birləşmək azadlığı.   </vt:lpstr>
      <vt:lpstr>Dinc toplaşmaq azadlığı</vt:lpstr>
      <vt:lpstr>Toplantı nədir?</vt:lpstr>
      <vt:lpstr>Toplantının hansı formaları var?</vt:lpstr>
      <vt:lpstr>Dinc toplantıya müdaxilə zamanı 11-ci maddənin pozulub-pozulmamasını müəyyən etmək üçün 5 testi nəzərdən keçirmək lazımdır:</vt:lpstr>
      <vt:lpstr>Qiymətləndirmə sərbəstliyi və onun hüdudları nədir, bundan kim istifadə edə bilər?</vt:lpstr>
      <vt:lpstr>Müdaxilə nədir?</vt:lpstr>
      <vt:lpstr>Müdaxilənin qanunda nəzərdə tutulması</vt:lpstr>
      <vt:lpstr>PowerPoint Presentation</vt:lpstr>
      <vt:lpstr>PowerPoint Presentation</vt:lpstr>
      <vt:lpstr>Qanuni məqsədlər:</vt:lpstr>
      <vt:lpstr>İğtişaşın və cinayətin qarşısının alınması</vt:lpstr>
      <vt:lpstr>Başqa şəxslərin hüquq və azadlıqlarının müdafiəsi</vt:lpstr>
      <vt:lpstr>Diqqətinizə görə minnətdarıq</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hüquqlarInIn və əsas azadlIqlarInIn müdafİəsİ haqqInda konvensİyanININ 11-cİ maddəsİ altInda gerİçəkİlmə müddəasI</dc:title>
  <dc:creator>User</dc:creator>
  <cp:lastModifiedBy>ROVSHANOVA Vafa</cp:lastModifiedBy>
  <cp:revision>52</cp:revision>
  <dcterms:created xsi:type="dcterms:W3CDTF">2013-12-12T11:22:07Z</dcterms:created>
  <dcterms:modified xsi:type="dcterms:W3CDTF">2016-11-10T06:24:05Z</dcterms:modified>
</cp:coreProperties>
</file>