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64" r:id="rId1"/>
  </p:sldMasterIdLst>
  <p:notesMasterIdLst>
    <p:notesMasterId r:id="rId43"/>
  </p:notesMasterIdLst>
  <p:sldIdLst>
    <p:sldId id="256" r:id="rId2"/>
    <p:sldId id="292" r:id="rId3"/>
    <p:sldId id="295" r:id="rId4"/>
    <p:sldId id="257" r:id="rId5"/>
    <p:sldId id="293" r:id="rId6"/>
    <p:sldId id="294" r:id="rId7"/>
    <p:sldId id="296" r:id="rId8"/>
    <p:sldId id="297" r:id="rId9"/>
    <p:sldId id="260" r:id="rId10"/>
    <p:sldId id="298" r:id="rId11"/>
    <p:sldId id="287" r:id="rId12"/>
    <p:sldId id="261" r:id="rId13"/>
    <p:sldId id="299" r:id="rId14"/>
    <p:sldId id="262" r:id="rId15"/>
    <p:sldId id="283" r:id="rId16"/>
    <p:sldId id="288" r:id="rId17"/>
    <p:sldId id="289" r:id="rId18"/>
    <p:sldId id="263" r:id="rId19"/>
    <p:sldId id="307" r:id="rId20"/>
    <p:sldId id="309" r:id="rId21"/>
    <p:sldId id="300" r:id="rId22"/>
    <p:sldId id="291" r:id="rId23"/>
    <p:sldId id="301" r:id="rId24"/>
    <p:sldId id="266" r:id="rId25"/>
    <p:sldId id="284" r:id="rId26"/>
    <p:sldId id="265" r:id="rId27"/>
    <p:sldId id="267" r:id="rId28"/>
    <p:sldId id="268" r:id="rId29"/>
    <p:sldId id="302" r:id="rId30"/>
    <p:sldId id="290" r:id="rId31"/>
    <p:sldId id="276" r:id="rId32"/>
    <p:sldId id="277" r:id="rId33"/>
    <p:sldId id="278" r:id="rId34"/>
    <p:sldId id="303" r:id="rId35"/>
    <p:sldId id="304" r:id="rId36"/>
    <p:sldId id="311" r:id="rId37"/>
    <p:sldId id="312" r:id="rId38"/>
    <p:sldId id="308" r:id="rId39"/>
    <p:sldId id="305" r:id="rId40"/>
    <p:sldId id="306" r:id="rId41"/>
    <p:sldId id="310"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4B8847F7-E030-4467-8211-0A3D141AF5FD}">
          <p14:sldIdLst>
            <p14:sldId id="256"/>
            <p14:sldId id="292"/>
            <p14:sldId id="295"/>
          </p14:sldIdLst>
        </p14:section>
        <p14:section name="Раздел без заголовка" id="{9E1B4140-0CBC-424E-9664-9FBFF4213289}">
          <p14:sldIdLst>
            <p14:sldId id="257"/>
            <p14:sldId id="293"/>
            <p14:sldId id="294"/>
            <p14:sldId id="296"/>
            <p14:sldId id="297"/>
            <p14:sldId id="260"/>
            <p14:sldId id="298"/>
            <p14:sldId id="287"/>
            <p14:sldId id="261"/>
            <p14:sldId id="299"/>
            <p14:sldId id="262"/>
            <p14:sldId id="283"/>
            <p14:sldId id="288"/>
            <p14:sldId id="289"/>
            <p14:sldId id="263"/>
            <p14:sldId id="307"/>
            <p14:sldId id="309"/>
            <p14:sldId id="300"/>
            <p14:sldId id="291"/>
            <p14:sldId id="301"/>
            <p14:sldId id="266"/>
            <p14:sldId id="284"/>
            <p14:sldId id="265"/>
            <p14:sldId id="267"/>
            <p14:sldId id="268"/>
            <p14:sldId id="302"/>
            <p14:sldId id="290"/>
            <p14:sldId id="276"/>
            <p14:sldId id="277"/>
            <p14:sldId id="278"/>
            <p14:sldId id="303"/>
            <p14:sldId id="304"/>
            <p14:sldId id="311"/>
            <p14:sldId id="312"/>
            <p14:sldId id="308"/>
            <p14:sldId id="305"/>
            <p14:sldId id="306"/>
            <p14:sldId id="31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15" autoAdjust="0"/>
    <p:restoredTop sz="91297" autoAdjust="0"/>
  </p:normalViewPr>
  <p:slideViewPr>
    <p:cSldViewPr>
      <p:cViewPr varScale="1">
        <p:scale>
          <a:sx n="66" d="100"/>
          <a:sy n="66" d="100"/>
        </p:scale>
        <p:origin x="-127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40"/>
    </p:cViewPr>
  </p:sorter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E9222-A56E-46F1-A014-12A7B6372699}" type="datetimeFigureOut">
              <a:rPr lang="ru-RU" smtClean="0"/>
              <a:pPr/>
              <a:t>16.07.2017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02A90-971B-4BC7-95ED-B59DF7144A80}" type="slidenum">
              <a:rPr lang="ru-RU" smtClean="0"/>
              <a:pPr/>
              <a:t>‹#›</a:t>
            </a:fld>
            <a:endParaRPr lang="ru-RU"/>
          </a:p>
        </p:txBody>
      </p:sp>
    </p:spTree>
    <p:extLst>
      <p:ext uri="{BB962C8B-B14F-4D97-AF65-F5344CB8AC3E}">
        <p14:creationId xmlns:p14="http://schemas.microsoft.com/office/powerpoint/2010/main" xmlns="" val="272136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0</a:t>
            </a:fld>
            <a:endParaRPr lang="ru-RU"/>
          </a:p>
        </p:txBody>
      </p:sp>
    </p:spTree>
    <p:extLst>
      <p:ext uri="{BB962C8B-B14F-4D97-AF65-F5344CB8AC3E}">
        <p14:creationId xmlns:p14="http://schemas.microsoft.com/office/powerpoint/2010/main" xmlns="" val="105846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17</a:t>
            </a:fld>
            <a:endParaRPr lang="ru-RU"/>
          </a:p>
        </p:txBody>
      </p:sp>
    </p:spTree>
    <p:extLst>
      <p:ext uri="{BB962C8B-B14F-4D97-AF65-F5344CB8AC3E}">
        <p14:creationId xmlns:p14="http://schemas.microsoft.com/office/powerpoint/2010/main" xmlns="" val="1238007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Latn-AZ" sz="1200" kern="1200" dirty="0" smtClean="0">
                <a:solidFill>
                  <a:schemeClr val="tx1"/>
                </a:solidFill>
                <a:effectLst/>
                <a:latin typeface="+mn-lt"/>
                <a:ea typeface="+mn-ea"/>
                <a:cs typeface="+mn-cs"/>
              </a:rPr>
              <a:t>*** Qeyd etmək lazımdır</a:t>
            </a:r>
            <a:r>
              <a:rPr lang="az-Latn-AZ" sz="1200" kern="1200" baseline="0" dirty="0" smtClean="0">
                <a:solidFill>
                  <a:schemeClr val="tx1"/>
                </a:solidFill>
                <a:effectLst/>
                <a:latin typeface="+mn-lt"/>
                <a:ea typeface="+mn-ea"/>
                <a:cs typeface="+mn-cs"/>
              </a:rPr>
              <a:t> </a:t>
            </a:r>
            <a:r>
              <a:rPr lang="az-Latn-AZ" sz="1200" kern="1200" dirty="0" smtClean="0">
                <a:solidFill>
                  <a:schemeClr val="tx1"/>
                </a:solidFill>
                <a:effectLst/>
                <a:latin typeface="+mn-lt"/>
                <a:ea typeface="+mn-ea"/>
                <a:cs typeface="+mn-cs"/>
              </a:rPr>
              <a:t>ki, açıq nümayişlərin </a:t>
            </a:r>
            <a:r>
              <a:rPr lang="az-Latn-AZ" sz="1200" kern="1200" dirty="0" err="1" smtClean="0">
                <a:solidFill>
                  <a:schemeClr val="tx1"/>
                </a:solidFill>
                <a:effectLst/>
                <a:latin typeface="+mn-lt"/>
                <a:ea typeface="+mn-ea"/>
                <a:cs typeface="+mn-cs"/>
              </a:rPr>
              <a:t>keçirilməsinə</a:t>
            </a:r>
            <a:r>
              <a:rPr lang="az-Latn-AZ" sz="1200" kern="1200" dirty="0" smtClean="0">
                <a:solidFill>
                  <a:schemeClr val="tx1"/>
                </a:solidFill>
                <a:effectLst/>
                <a:latin typeface="+mn-lt"/>
                <a:ea typeface="+mn-ea"/>
                <a:cs typeface="+mn-cs"/>
              </a:rPr>
              <a:t> hökumətin qoyduğu qadağan qısa müddətli zamanda və məhdud coğrafi ərazi üçün qoyulub.</a:t>
            </a:r>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24</a:t>
            </a:fld>
            <a:endParaRPr lang="ru-RU"/>
          </a:p>
        </p:txBody>
      </p:sp>
    </p:spTree>
    <p:extLst>
      <p:ext uri="{BB962C8B-B14F-4D97-AF65-F5344CB8AC3E}">
        <p14:creationId xmlns:p14="http://schemas.microsoft.com/office/powerpoint/2010/main" xmlns="" val="403505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***Məhkəmə,</a:t>
            </a:r>
            <a:r>
              <a:rPr lang="az-Latn-AZ" baseline="0" dirty="0" smtClean="0"/>
              <a:t> həmçinin nəzərə aldı ki, birlik siyasi partiya kimi qeydə alınmasa da, ictimai birlik kimi fəaliyyətini davam </a:t>
            </a:r>
            <a:r>
              <a:rPr lang="az-Latn-AZ" baseline="0" dirty="0" err="1" smtClean="0"/>
              <a:t>etdirdiyindən</a:t>
            </a:r>
            <a:r>
              <a:rPr lang="az-Latn-AZ" baseline="0" dirty="0" smtClean="0"/>
              <a:t> müdaxilə mütənasib olub. «Ərizəçiyə </a:t>
            </a:r>
            <a:r>
              <a:rPr lang="az-Latn-AZ" sz="1200" kern="1200" dirty="0" smtClean="0">
                <a:solidFill>
                  <a:schemeClr val="tx1"/>
                </a:solidFill>
                <a:effectLst/>
                <a:latin typeface="+mn-lt"/>
                <a:ea typeface="+mn-ea"/>
                <a:cs typeface="+mn-cs"/>
              </a:rPr>
              <a:t>münasibətdə özü-özlüyündə birləşmək azadlığı deyil, onun rəhbərlik etdiyi birliyin seçkilərdə namizəd irəli sürmək azadlığı pozulub</a:t>
            </a:r>
            <a:r>
              <a:rPr lang="az-Latn-AZ" baseline="0" dirty="0" smtClean="0"/>
              <a:t>»</a:t>
            </a:r>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33</a:t>
            </a:fld>
            <a:endParaRPr lang="ru-RU"/>
          </a:p>
        </p:txBody>
      </p:sp>
    </p:spTree>
    <p:extLst>
      <p:ext uri="{BB962C8B-B14F-4D97-AF65-F5344CB8AC3E}">
        <p14:creationId xmlns:p14="http://schemas.microsoft.com/office/powerpoint/2010/main" xmlns="" val="375026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B437B52-1A47-4DF7-BA93-D76AF8E55E9D}" type="datetimeFigureOut">
              <a:rPr lang="ru-RU" smtClean="0"/>
              <a:pPr/>
              <a:t>16.07.2017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EB8744-B86D-4F8F-BFF5-64A582494629}"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8064896" cy="3024336"/>
          </a:xfrm>
        </p:spPr>
        <p:txBody>
          <a:bodyPr>
            <a:normAutofit/>
          </a:bodyPr>
          <a:lstStyle/>
          <a:p>
            <a:pPr algn="l"/>
            <a:r>
              <a:rPr lang="az-Latn-AZ" b="1" dirty="0">
                <a:latin typeface="Times New Roman" panose="02020603050405020304" pitchFamily="18" charset="0"/>
                <a:cs typeface="Times New Roman" panose="02020603050405020304" pitchFamily="18" charset="0"/>
              </a:rPr>
              <a:t>Yığıncaqlar və birləşmək azadlığı hüquqlarına qoyulan </a:t>
            </a:r>
            <a:r>
              <a:rPr lang="az-Latn-AZ" b="1" dirty="0" smtClean="0">
                <a:latin typeface="Times New Roman" panose="02020603050405020304" pitchFamily="18" charset="0"/>
                <a:cs typeface="Times New Roman" panose="02020603050405020304" pitchFamily="18" charset="0"/>
              </a:rPr>
              <a:t>məhdudiyyətlər</a:t>
            </a:r>
            <a:br>
              <a:rPr lang="az-Latn-AZ" b="1" dirty="0" smtClean="0">
                <a:latin typeface="Times New Roman" panose="02020603050405020304" pitchFamily="18" charset="0"/>
                <a:cs typeface="Times New Roman" panose="02020603050405020304" pitchFamily="18" charset="0"/>
              </a:rPr>
            </a:br>
            <a:endParaRPr lang="ru-RU"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563888" y="4293096"/>
            <a:ext cx="5273304" cy="1080120"/>
          </a:xfrm>
        </p:spPr>
        <p:txBody>
          <a:bodyPr>
            <a:normAutofit lnSpcReduction="10000"/>
          </a:bodyPr>
          <a:lstStyle/>
          <a:p>
            <a:r>
              <a:rPr lang="az-Latn-AZ" b="1" dirty="0" smtClean="0">
                <a:solidFill>
                  <a:schemeClr val="bg1"/>
                </a:solidFill>
                <a:latin typeface="Times New Roman" panose="02020603050405020304" pitchFamily="18" charset="0"/>
                <a:cs typeface="Times New Roman" panose="02020603050405020304" pitchFamily="18" charset="0"/>
              </a:rPr>
              <a:t>Abiddin Hüseynov,</a:t>
            </a:r>
          </a:p>
          <a:p>
            <a:r>
              <a:rPr lang="az-Latn-AZ" b="1" dirty="0" smtClean="0">
                <a:solidFill>
                  <a:schemeClr val="bg1"/>
                </a:solidFill>
                <a:latin typeface="Times New Roman" panose="02020603050405020304" pitchFamily="18" charset="0"/>
                <a:cs typeface="Times New Roman" panose="02020603050405020304" pitchFamily="18" charset="0"/>
              </a:rPr>
              <a:t>Bakı Apellyasiya Məhkəməsinin hakimi</a:t>
            </a:r>
          </a:p>
          <a:p>
            <a:r>
              <a:rPr lang="az-Latn-AZ" b="1" smtClean="0">
                <a:solidFill>
                  <a:schemeClr val="bg1"/>
                </a:solidFill>
                <a:latin typeface="Times New Roman" panose="02020603050405020304" pitchFamily="18" charset="0"/>
                <a:cs typeface="Times New Roman" panose="02020603050405020304" pitchFamily="18" charset="0"/>
              </a:rPr>
              <a:t>2017</a:t>
            </a:r>
            <a:endParaRPr lang="az-Latn-AZ" b="1" dirty="0" smtClean="0">
              <a:solidFill>
                <a:schemeClr val="bg1"/>
              </a:solidFill>
              <a:latin typeface="Times New Roman" panose="02020603050405020304" pitchFamily="18" charset="0"/>
              <a:cs typeface="Times New Roman" panose="02020603050405020304" pitchFamily="18" charset="0"/>
            </a:endParaRPr>
          </a:p>
          <a:p>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982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2"/>
            <a:ext cx="7772400" cy="792088"/>
          </a:xfrm>
        </p:spPr>
        <p:txBody>
          <a:bodyPr/>
          <a:lstStyle/>
          <a:p>
            <a:r>
              <a:rPr lang="az-Latn-AZ" dirty="0" smtClean="0"/>
              <a:t>I. Hüquqa  müdaxilə</a:t>
            </a:r>
            <a:endParaRPr lang="ru-RU" dirty="0"/>
          </a:p>
        </p:txBody>
      </p:sp>
      <p:sp>
        <p:nvSpPr>
          <p:cNvPr id="3" name="Подзаголовок 2"/>
          <p:cNvSpPr>
            <a:spLocks noGrp="1"/>
          </p:cNvSpPr>
          <p:nvPr>
            <p:ph type="subTitle" idx="1"/>
          </p:nvPr>
        </p:nvSpPr>
        <p:spPr>
          <a:xfrm>
            <a:off x="395536" y="1268760"/>
            <a:ext cx="8352928" cy="4968552"/>
          </a:xfrm>
        </p:spPr>
        <p:txBody>
          <a:bodyPr>
            <a:normAutofit/>
          </a:bodyPr>
          <a:lstStyle/>
          <a:p>
            <a:r>
              <a:rPr lang="az-Latn-AZ" sz="3800" dirty="0" smtClean="0">
                <a:solidFill>
                  <a:srgbClr val="C00000"/>
                </a:solidFill>
              </a:rPr>
              <a:t>«</a:t>
            </a:r>
            <a:r>
              <a:rPr lang="az-Latn-AZ" sz="3800" dirty="0">
                <a:solidFill>
                  <a:srgbClr val="C00000"/>
                </a:solidFill>
              </a:rPr>
              <a:t>məhdudiyyətlər» termini təkcə mitinqdən qabaq və ya mitinq zamanı görülən tədbirləri deyil, həm də  mitinqdən sonra görülən tədbirləri (məsələn, cəza tədbirlərini) əhatə edir, yəni hüquqa müdaxilə mövcud </a:t>
            </a:r>
            <a:r>
              <a:rPr lang="az-Latn-AZ" sz="3800" dirty="0" smtClean="0">
                <a:solidFill>
                  <a:srgbClr val="C00000"/>
                </a:solidFill>
              </a:rPr>
              <a:t>olmuşdur</a:t>
            </a:r>
            <a:endParaRPr lang="ru-RU" sz="3800" dirty="0">
              <a:solidFill>
                <a:srgbClr val="C00000"/>
              </a:solidFill>
            </a:endParaRPr>
          </a:p>
          <a:p>
            <a:r>
              <a:rPr lang="az-Latn-AZ" sz="3800" i="1" dirty="0" err="1">
                <a:solidFill>
                  <a:srgbClr val="C00000"/>
                </a:solidFill>
              </a:rPr>
              <a:t>Ezelin</a:t>
            </a:r>
            <a:r>
              <a:rPr lang="az-Latn-AZ" sz="3800" i="1" dirty="0">
                <a:solidFill>
                  <a:srgbClr val="C00000"/>
                </a:solidFill>
              </a:rPr>
              <a:t> Fransaya qarşı</a:t>
            </a:r>
            <a:r>
              <a:rPr lang="az-Latn-AZ" sz="3800" dirty="0">
                <a:solidFill>
                  <a:srgbClr val="C00000"/>
                </a:solidFill>
              </a:rPr>
              <a:t> (1991)</a:t>
            </a:r>
            <a:endParaRPr lang="ru-RU" sz="3800" dirty="0">
              <a:solidFill>
                <a:srgbClr val="C00000"/>
              </a:solidFill>
            </a:endParaRPr>
          </a:p>
          <a:p>
            <a:endParaRPr lang="ru-RU" dirty="0"/>
          </a:p>
        </p:txBody>
      </p:sp>
    </p:spTree>
    <p:extLst>
      <p:ext uri="{BB962C8B-B14F-4D97-AF65-F5344CB8AC3E}">
        <p14:creationId xmlns:p14="http://schemas.microsoft.com/office/powerpoint/2010/main" xmlns="" val="3932102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8328"/>
            <a:ext cx="8856984" cy="6259024"/>
          </a:xfrm>
        </p:spPr>
        <p:txBody>
          <a:bodyPr>
            <a:normAutofit/>
          </a:bodyPr>
          <a:lstStyle/>
          <a:p>
            <a:pPr algn="l"/>
            <a:r>
              <a:rPr lang="az-Latn-AZ" sz="4100" b="1" dirty="0" smtClean="0">
                <a:solidFill>
                  <a:srgbClr val="C00000"/>
                </a:solidFill>
                <a:effectLst>
                  <a:outerShdw blurRad="38100" dist="38100" dir="2700000" algn="tl">
                    <a:srgbClr val="000000">
                      <a:alpha val="43137"/>
                    </a:srgbClr>
                  </a:outerShdw>
                </a:effectLst>
              </a:rPr>
              <a:t>II. «Qanunla nəzərdə tutulmuş»</a:t>
            </a:r>
            <a:r>
              <a:rPr lang="az-Latn-AZ" sz="4100" b="1" dirty="0" smtClean="0">
                <a:solidFill>
                  <a:srgbClr val="002060"/>
                </a:solidFill>
                <a:effectLst>
                  <a:outerShdw blurRad="38100" dist="38100" dir="2700000" algn="tl">
                    <a:srgbClr val="000000">
                      <a:alpha val="43137"/>
                    </a:srgbClr>
                  </a:outerShdw>
                </a:effectLst>
              </a:rPr>
              <a:t/>
            </a:r>
            <a:br>
              <a:rPr lang="az-Latn-AZ" sz="4100" b="1" dirty="0" smtClean="0">
                <a:solidFill>
                  <a:srgbClr val="002060"/>
                </a:solidFill>
                <a:effectLst>
                  <a:outerShdw blurRad="38100" dist="38100" dir="2700000" algn="tl">
                    <a:srgbClr val="000000">
                      <a:alpha val="43137"/>
                    </a:srgbClr>
                  </a:outerShdw>
                </a:effectLst>
              </a:rPr>
            </a:br>
            <a:r>
              <a:rPr lang="az-Latn-AZ" sz="2400" i="1" dirty="0">
                <a:solidFill>
                  <a:srgbClr val="002060"/>
                </a:solidFill>
              </a:rPr>
              <a:t> </a:t>
            </a:r>
            <a:r>
              <a:rPr lang="ru-RU" sz="2400" dirty="0">
                <a:solidFill>
                  <a:srgbClr val="002060"/>
                </a:solidFill>
              </a:rPr>
              <a:t/>
            </a:r>
            <a:br>
              <a:rPr lang="ru-RU" sz="2400" dirty="0">
                <a:solidFill>
                  <a:srgbClr val="002060"/>
                </a:solidFill>
              </a:rPr>
            </a:br>
            <a:r>
              <a:rPr lang="az-Latn-AZ" sz="2800" dirty="0" smtClean="0">
                <a:solidFill>
                  <a:srgbClr val="002060"/>
                </a:solidFill>
                <a:latin typeface="Times New Roman" panose="02020603050405020304" pitchFamily="18" charset="0"/>
                <a:cs typeface="Times New Roman" panose="02020603050405020304" pitchFamily="18" charset="0"/>
              </a:rPr>
              <a:t>bir </a:t>
            </a:r>
            <a:r>
              <a:rPr lang="az-Latn-AZ" sz="2800" dirty="0">
                <a:solidFill>
                  <a:srgbClr val="002060"/>
                </a:solidFill>
                <a:latin typeface="Times New Roman" panose="02020603050405020304" pitchFamily="18" charset="0"/>
                <a:cs typeface="Times New Roman" panose="02020603050405020304" pitchFamily="18" charset="0"/>
              </a:rPr>
              <a:t>qayda olaraq müvafiq orqan tərəfindən qəbul edilmiş və dərc olunmuş qanun mövcud olmalıdır</a:t>
            </a:r>
            <a:r>
              <a:rPr lang="az-Latn-AZ" sz="2800" dirty="0" smtClean="0">
                <a:solidFill>
                  <a:srgbClr val="002060"/>
                </a:solidFill>
                <a:latin typeface="Times New Roman" panose="02020603050405020304" pitchFamily="18" charset="0"/>
                <a:cs typeface="Times New Roman" panose="02020603050405020304" pitchFamily="18" charset="0"/>
              </a:rPr>
              <a:t>;</a:t>
            </a:r>
            <a:r>
              <a:rPr lang="ru-RU" sz="2800" dirty="0">
                <a:solidFill>
                  <a:srgbClr val="002060"/>
                </a:solidFill>
                <a:latin typeface="Times New Roman" panose="02020603050405020304" pitchFamily="18" charset="0"/>
                <a:cs typeface="Times New Roman" panose="02020603050405020304" pitchFamily="18" charset="0"/>
              </a:rPr>
              <a:t/>
            </a:r>
            <a:br>
              <a:rPr lang="ru-RU" sz="2800" dirty="0">
                <a:solidFill>
                  <a:srgbClr val="002060"/>
                </a:solidFill>
                <a:latin typeface="Times New Roman" panose="02020603050405020304" pitchFamily="18" charset="0"/>
                <a:cs typeface="Times New Roman" panose="02020603050405020304" pitchFamily="18" charset="0"/>
              </a:rPr>
            </a:br>
            <a:r>
              <a:rPr lang="az-Latn-AZ" sz="2800" dirty="0">
                <a:solidFill>
                  <a:srgbClr val="002060"/>
                </a:solidFill>
                <a:latin typeface="Times New Roman" panose="02020603050405020304" pitchFamily="18" charset="0"/>
                <a:cs typeface="Times New Roman" panose="02020603050405020304" pitchFamily="18" charset="0"/>
              </a:rPr>
              <a:t>lakin bəzi işlərdə məhkəmə ümumi hüquq normaları və ya beynəlxalq hüququn prinsiplərini </a:t>
            </a:r>
            <a:r>
              <a:rPr lang="az-Latn-AZ" sz="2800" dirty="0" err="1">
                <a:solidFill>
                  <a:srgbClr val="002060"/>
                </a:solidFill>
                <a:latin typeface="Times New Roman" panose="02020603050405020304" pitchFamily="18" charset="0"/>
                <a:cs typeface="Times New Roman" panose="02020603050405020304" pitchFamily="18" charset="0"/>
              </a:rPr>
              <a:t>məhdudlaşdırma</a:t>
            </a:r>
            <a:r>
              <a:rPr lang="az-Latn-AZ" sz="2800" dirty="0">
                <a:solidFill>
                  <a:srgbClr val="002060"/>
                </a:solidFill>
                <a:latin typeface="Times New Roman" panose="02020603050405020304" pitchFamily="18" charset="0"/>
                <a:cs typeface="Times New Roman" panose="02020603050405020304" pitchFamily="18" charset="0"/>
              </a:rPr>
              <a:t> üçün hüquqi əsas kimi qəbul etmişdir.</a:t>
            </a:r>
            <a:r>
              <a:rPr lang="ru-RU" sz="2800" dirty="0">
                <a:solidFill>
                  <a:srgbClr val="002060"/>
                </a:solidFill>
                <a:latin typeface="Times New Roman" panose="02020603050405020304" pitchFamily="18" charset="0"/>
                <a:cs typeface="Times New Roman" panose="02020603050405020304" pitchFamily="18" charset="0"/>
              </a:rPr>
              <a:t/>
            </a:r>
            <a:br>
              <a:rPr lang="ru-RU" sz="2800" dirty="0">
                <a:solidFill>
                  <a:srgbClr val="002060"/>
                </a:solidFill>
                <a:latin typeface="Times New Roman" panose="02020603050405020304" pitchFamily="18" charset="0"/>
                <a:cs typeface="Times New Roman" panose="02020603050405020304" pitchFamily="18" charset="0"/>
              </a:rPr>
            </a:br>
            <a:r>
              <a:rPr lang="az-Latn-AZ" sz="2800" dirty="0" smtClean="0">
                <a:solidFill>
                  <a:srgbClr val="002060"/>
                </a:solidFill>
                <a:latin typeface="Times New Roman" panose="02020603050405020304" pitchFamily="18" charset="0"/>
                <a:cs typeface="Times New Roman" panose="02020603050405020304" pitchFamily="18" charset="0"/>
              </a:rPr>
              <a:t>Hüquq </a:t>
            </a:r>
            <a:r>
              <a:rPr lang="az-Latn-AZ" sz="2800" dirty="0">
                <a:solidFill>
                  <a:srgbClr val="002060"/>
                </a:solidFill>
                <a:latin typeface="Times New Roman" panose="02020603050405020304" pitchFamily="18" charset="0"/>
                <a:cs typeface="Times New Roman" panose="02020603050405020304" pitchFamily="18" charset="0"/>
              </a:rPr>
              <a:t>adekvat formada əlçatan olmalıdır: </a:t>
            </a:r>
            <a:r>
              <a:rPr lang="ru-RU" sz="2800" dirty="0">
                <a:solidFill>
                  <a:srgbClr val="002060"/>
                </a:solidFill>
                <a:latin typeface="Times New Roman" panose="02020603050405020304" pitchFamily="18" charset="0"/>
                <a:cs typeface="Times New Roman" panose="02020603050405020304" pitchFamily="18" charset="0"/>
              </a:rPr>
              <a:t/>
            </a:r>
            <a:br>
              <a:rPr lang="ru-RU" sz="2800" dirty="0">
                <a:solidFill>
                  <a:srgbClr val="002060"/>
                </a:solidFill>
                <a:latin typeface="Times New Roman" panose="02020603050405020304" pitchFamily="18" charset="0"/>
                <a:cs typeface="Times New Roman" panose="02020603050405020304" pitchFamily="18" charset="0"/>
              </a:rPr>
            </a:br>
            <a:r>
              <a:rPr lang="az-Latn-AZ" sz="2800" dirty="0">
                <a:solidFill>
                  <a:srgbClr val="002060"/>
                </a:solidFill>
                <a:latin typeface="Times New Roman" panose="02020603050405020304" pitchFamily="18" charset="0"/>
                <a:cs typeface="Times New Roman" panose="02020603050405020304" pitchFamily="18" charset="0"/>
              </a:rPr>
              <a:t>- vətəndaşların müvafiq hallarda hansı hüquq normalarının tətbiq olunması ilə bağlı təsəvvür imkanları olmalıdır;</a:t>
            </a:r>
            <a:r>
              <a:rPr lang="ru-RU" sz="2800" dirty="0">
                <a:solidFill>
                  <a:srgbClr val="002060"/>
                </a:solidFill>
                <a:latin typeface="Times New Roman" panose="02020603050405020304" pitchFamily="18" charset="0"/>
                <a:cs typeface="Times New Roman" panose="02020603050405020304" pitchFamily="18" charset="0"/>
              </a:rPr>
              <a:t/>
            </a:r>
            <a:br>
              <a:rPr lang="ru-RU" sz="2800" dirty="0">
                <a:solidFill>
                  <a:srgbClr val="002060"/>
                </a:solidFill>
                <a:latin typeface="Times New Roman" panose="02020603050405020304" pitchFamily="18" charset="0"/>
                <a:cs typeface="Times New Roman" panose="02020603050405020304" pitchFamily="18" charset="0"/>
              </a:rPr>
            </a:br>
            <a:r>
              <a:rPr lang="az-Latn-AZ" sz="2800" dirty="0">
                <a:solidFill>
                  <a:srgbClr val="002060"/>
                </a:solidFill>
                <a:latin typeface="Times New Roman" panose="02020603050405020304" pitchFamily="18" charset="0"/>
                <a:cs typeface="Times New Roman" panose="02020603050405020304" pitchFamily="18" charset="0"/>
              </a:rPr>
              <a:t>- norma kifayət dərəcədə dəqiq ifadə olunmalıdır, şəxs konkret hərəkətlərin doğurduğu nəticələri konkret vəziyyətdə ağlabatan dərəcədə öncədən görə bilməlidir</a:t>
            </a:r>
            <a:r>
              <a:rPr lang="az-Latn-AZ" sz="2800" dirty="0" smtClean="0">
                <a:solidFill>
                  <a:srgbClr val="002060"/>
                </a:solidFill>
                <a:latin typeface="Times New Roman" panose="02020603050405020304" pitchFamily="18" charset="0"/>
                <a:cs typeface="Times New Roman" panose="02020603050405020304" pitchFamily="18" charset="0"/>
              </a:rPr>
              <a:t>.</a:t>
            </a:r>
            <a:endParaRPr lang="ru-RU"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2933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5400600"/>
          </a:xfrm>
        </p:spPr>
        <p:txBody>
          <a:bodyPr>
            <a:normAutofit lnSpcReduction="10000"/>
          </a:bodyPr>
          <a:lstStyle/>
          <a:p>
            <a:pPr marL="0" indent="0" algn="ctr">
              <a:buNone/>
            </a:pPr>
            <a:r>
              <a:rPr lang="az-Latn-AZ" sz="3600" b="1" i="1" dirty="0">
                <a:solidFill>
                  <a:srgbClr val="7030A0"/>
                </a:solidFill>
                <a:latin typeface="Times New Roman" panose="02020603050405020304" pitchFamily="18" charset="0"/>
                <a:cs typeface="Times New Roman" panose="02020603050405020304" pitchFamily="18" charset="0"/>
              </a:rPr>
              <a:t>N.F. İtaliyaya qarşı</a:t>
            </a:r>
            <a:r>
              <a:rPr lang="az-Latn-AZ" sz="3600" b="1" dirty="0">
                <a:solidFill>
                  <a:srgbClr val="7030A0"/>
                </a:solidFill>
                <a:latin typeface="Times New Roman" panose="02020603050405020304" pitchFamily="18" charset="0"/>
                <a:cs typeface="Times New Roman" panose="02020603050405020304" pitchFamily="18" charset="0"/>
              </a:rPr>
              <a:t> (2001)</a:t>
            </a:r>
            <a:endParaRPr lang="az-Latn-AZ"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az-Latn-AZ" sz="3200" dirty="0"/>
              <a:t>hüquqa müdaxilə  edən  tədbirlər nəinki dövlətdaxili hüquqda qanuni əsasa malik olmalı, «həm də </a:t>
            </a:r>
            <a:r>
              <a:rPr lang="az-Latn-AZ" sz="3200" dirty="0" err="1"/>
              <a:t>sözugedən</a:t>
            </a:r>
            <a:r>
              <a:rPr lang="az-Latn-AZ" sz="3200" dirty="0"/>
              <a:t> qanunun özü müəyyən keyfiyyətdə olmalıdır: həmin qanun əlçatan olmalı və onun nəticələri öncədən görülə bilən olmalıdır». Qanunun nəticələri o halda «öncədən görülə bilən» olur ki, «o fərdin öz davranışını tənzimləyə bilməsinə (ehtiyac olduqda müvafiq məsləhət almaqla) imkan verən kifayət dərəcədə dəqiq  ifadə  edilsin</a:t>
            </a:r>
            <a:r>
              <a:rPr lang="az-Latn-AZ" sz="3200" dirty="0" smtClean="0"/>
              <a:t>»...</a:t>
            </a:r>
            <a:endParaRPr lang="az-Latn-AZ" sz="3200" b="1" dirty="0">
              <a:solidFill>
                <a:srgbClr val="002060"/>
              </a:solidFill>
            </a:endParaRPr>
          </a:p>
          <a:p>
            <a:pPr marL="64008" indent="0">
              <a:buNone/>
            </a:pPr>
            <a:endParaRPr lang="az-Latn-AZ" sz="3200" i="1" dirty="0"/>
          </a:p>
        </p:txBody>
      </p:sp>
    </p:spTree>
    <p:extLst>
      <p:ext uri="{BB962C8B-B14F-4D97-AF65-F5344CB8AC3E}">
        <p14:creationId xmlns:p14="http://schemas.microsoft.com/office/powerpoint/2010/main" xmlns="" val="378866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043000"/>
          </a:xfrm>
        </p:spPr>
        <p:txBody>
          <a:bodyPr>
            <a:noAutofit/>
          </a:bodyPr>
          <a:lstStyle/>
          <a:p>
            <a:r>
              <a:rPr lang="az-Latn-AZ" sz="3200" dirty="0">
                <a:solidFill>
                  <a:srgbClr val="002060"/>
                </a:solidFill>
              </a:rPr>
              <a:t>Tədbirin öncədən görülə bilən olması üçün ərizəçi «konkret hərəkətin doğura biləcəyi nəticələri mövcud şəraitdə ağlabatan dərəcədə» öncədən görə bilmək imkanına malik olmalıdır. </a:t>
            </a:r>
            <a:r>
              <a:rPr lang="az-Latn-AZ" sz="3200" dirty="0" smtClean="0">
                <a:solidFill>
                  <a:srgbClr val="002060"/>
                </a:solidFill>
              </a:rPr>
              <a:t/>
            </a:r>
            <a:br>
              <a:rPr lang="az-Latn-AZ" sz="3200" dirty="0" smtClean="0">
                <a:solidFill>
                  <a:srgbClr val="002060"/>
                </a:solidFill>
              </a:rPr>
            </a:br>
            <a:r>
              <a:rPr lang="az-Latn-AZ" sz="3200" dirty="0" smtClean="0">
                <a:solidFill>
                  <a:srgbClr val="002060"/>
                </a:solidFill>
              </a:rPr>
              <a:t>Lakin </a:t>
            </a:r>
            <a:r>
              <a:rPr lang="az-Latn-AZ" sz="3200" dirty="0">
                <a:solidFill>
                  <a:srgbClr val="002060"/>
                </a:solidFill>
              </a:rPr>
              <a:t>həmin nəticələri öncədən mütləq dəqiqliklə görməyi tələb etmək olmaz: qanun cəmiyyətdəki dəyişən şəraitə uyğunlaşa bilməlidir və o, həddən artıq sərt olduqda, bu mümkünsüz olur. Bu işdə müvafiq qanun nəticələrin öncədən görülə bilməsi haqqında şərtə cavab vermirdi</a:t>
            </a:r>
            <a:r>
              <a:rPr lang="az-Latn-AZ" sz="3200" dirty="0" smtClean="0">
                <a:solidFill>
                  <a:srgbClr val="002060"/>
                </a:solidFill>
              </a:rPr>
              <a:t>.</a:t>
            </a:r>
            <a:endParaRPr lang="ru-RU" sz="3200" dirty="0">
              <a:solidFill>
                <a:srgbClr val="002060"/>
              </a:solidFill>
            </a:endParaRPr>
          </a:p>
        </p:txBody>
      </p:sp>
    </p:spTree>
    <p:extLst>
      <p:ext uri="{BB962C8B-B14F-4D97-AF65-F5344CB8AC3E}">
        <p14:creationId xmlns:p14="http://schemas.microsoft.com/office/powerpoint/2010/main" xmlns="" val="3104917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762112"/>
          </a:xfrm>
        </p:spPr>
        <p:txBody>
          <a:bodyPr>
            <a:normAutofit lnSpcReduction="10000"/>
          </a:bodyPr>
          <a:lstStyle/>
          <a:p>
            <a:pPr marL="0" indent="0">
              <a:buNone/>
            </a:pPr>
            <a:r>
              <a:rPr lang="az-Latn-AZ" sz="3600" b="1" i="1" dirty="0" err="1">
                <a:solidFill>
                  <a:srgbClr val="7030A0"/>
                </a:solidFill>
              </a:rPr>
              <a:t>Malone</a:t>
            </a:r>
            <a:r>
              <a:rPr lang="az-Latn-AZ" sz="3600" b="1" i="1" dirty="0">
                <a:solidFill>
                  <a:srgbClr val="7030A0"/>
                </a:solidFill>
              </a:rPr>
              <a:t> Birləşmiş Krallığa qarşı</a:t>
            </a:r>
            <a:r>
              <a:rPr lang="az-Latn-AZ" sz="3600" b="1" dirty="0">
                <a:solidFill>
                  <a:srgbClr val="7030A0"/>
                </a:solidFill>
              </a:rPr>
              <a:t> (1984) </a:t>
            </a:r>
            <a:endParaRPr lang="az-Latn-AZ" sz="3600" b="1" dirty="0" smtClean="0">
              <a:solidFill>
                <a:srgbClr val="7030A0"/>
              </a:solidFill>
            </a:endParaRPr>
          </a:p>
          <a:p>
            <a:pPr marL="0" indent="0">
              <a:buNone/>
            </a:pPr>
            <a:r>
              <a:rPr lang="az-Latn-AZ" sz="3600" b="1" dirty="0" smtClean="0">
                <a:solidFill>
                  <a:srgbClr val="7030A0"/>
                </a:solidFill>
              </a:rPr>
              <a:t>«</a:t>
            </a:r>
            <a:r>
              <a:rPr lang="az-Latn-AZ" sz="3600" b="1" dirty="0">
                <a:solidFill>
                  <a:srgbClr val="7030A0"/>
                </a:solidFill>
              </a:rPr>
              <a:t>qanunda nəzərdə tutulmuş» ifadəsi «Konvensiyanın Preambulasında dəqiq ifadə olunduğu kimi sadəcə  daxili qanunvericiliyə göndərişlə kifayətlənmir… Həmin ifadə nəzərdə tutur ki,  daxili hüquqda  fərdlərin öz hüquqlarını həyata </a:t>
            </a:r>
            <a:r>
              <a:rPr lang="az-Latn-AZ" sz="3600" b="1" dirty="0" err="1">
                <a:solidFill>
                  <a:srgbClr val="7030A0"/>
                </a:solidFill>
              </a:rPr>
              <a:t>keçirməsilə</a:t>
            </a:r>
            <a:r>
              <a:rPr lang="az-Latn-AZ" sz="3600" b="1" dirty="0">
                <a:solidFill>
                  <a:srgbClr val="7030A0"/>
                </a:solidFill>
              </a:rPr>
              <a:t> bağlı rəsmi orqanların </a:t>
            </a:r>
            <a:r>
              <a:rPr lang="az-Latn-AZ" sz="3600" b="1" dirty="0" smtClean="0">
                <a:solidFill>
                  <a:srgbClr val="7030A0"/>
                </a:solidFill>
              </a:rPr>
              <a:t>özbaşınalığına </a:t>
            </a:r>
            <a:r>
              <a:rPr lang="az-Latn-AZ" sz="3600" b="1" dirty="0">
                <a:solidFill>
                  <a:srgbClr val="7030A0"/>
                </a:solidFill>
              </a:rPr>
              <a:t>qarşı  hüquqi müdafiə tədbirləri öz əksini tapmalıdır</a:t>
            </a:r>
            <a:r>
              <a:rPr lang="az-Latn-AZ" sz="3600" b="1" dirty="0" smtClean="0">
                <a:solidFill>
                  <a:srgbClr val="7030A0"/>
                </a:solidFill>
              </a:rPr>
              <a:t>.</a:t>
            </a:r>
            <a:endParaRPr lang="az-Latn-AZ" sz="3200" b="1" dirty="0">
              <a:solidFill>
                <a:srgbClr val="7030A0"/>
              </a:solidFill>
            </a:endParaRPr>
          </a:p>
          <a:p>
            <a:pPr marL="64008" indent="0">
              <a:buNone/>
            </a:pPr>
            <a:endParaRPr lang="ru-RU" dirty="0"/>
          </a:p>
        </p:txBody>
      </p:sp>
    </p:spTree>
    <p:extLst>
      <p:ext uri="{BB962C8B-B14F-4D97-AF65-F5344CB8AC3E}">
        <p14:creationId xmlns:p14="http://schemas.microsoft.com/office/powerpoint/2010/main" xmlns="" val="433106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692696"/>
            <a:ext cx="8208911" cy="5433467"/>
          </a:xfrm>
        </p:spPr>
        <p:txBody>
          <a:bodyPr>
            <a:noAutofit/>
          </a:bodyPr>
          <a:lstStyle/>
          <a:p>
            <a:pPr marL="0" indent="0">
              <a:buNone/>
            </a:pPr>
            <a:r>
              <a:rPr lang="az-Latn-AZ" sz="2800" dirty="0" smtClean="0"/>
              <a:t>- iki </a:t>
            </a:r>
            <a:r>
              <a:rPr lang="az-Latn-AZ" sz="2800" dirty="0"/>
              <a:t>il ərzində qüvvədə olmuş və yerli hakimiyyət orqanı ilə həmkarlar ittifaqı arasında münasibətləri tənzimləmiş müqaviləyə xitam verilməsi ərizəçilərin (həmkarlar ittifaqının sədri və üzvləri) digərləri ilə birləşmək hüquqlarına müdaxiləni əks etdirirdi.</a:t>
            </a:r>
            <a:endParaRPr lang="ru-RU" sz="2800" dirty="0"/>
          </a:p>
          <a:p>
            <a:pPr marL="0" indent="0">
              <a:buNone/>
            </a:pPr>
            <a:r>
              <a:rPr lang="az-Latn-AZ" sz="2800" dirty="0" smtClean="0"/>
              <a:t>- ərizəçilər </a:t>
            </a:r>
            <a:r>
              <a:rPr lang="az-Latn-AZ" sz="2800" dirty="0"/>
              <a:t>kollektiv müqavilənin vicdanlı tərəfi idilər, çünki, dövlət BƏT-</a:t>
            </a:r>
            <a:r>
              <a:rPr lang="az-Latn-AZ" sz="2800" dirty="0" err="1"/>
              <a:t>in</a:t>
            </a:r>
            <a:r>
              <a:rPr lang="az-Latn-AZ" sz="2800" dirty="0"/>
              <a:t> müvafiq hüququ tanıyan 98 saylı Konvensiyasını ratifikasiya etmişdi. </a:t>
            </a:r>
            <a:endParaRPr lang="ru-RU" sz="2800" dirty="0"/>
          </a:p>
          <a:p>
            <a:pPr marL="0" indent="0">
              <a:buNone/>
            </a:pPr>
            <a:r>
              <a:rPr lang="az-Latn-AZ" sz="2800" dirty="0" smtClean="0"/>
              <a:t>-qanunvericinin </a:t>
            </a:r>
            <a:r>
              <a:rPr lang="az-Latn-AZ" sz="2800" dirty="0"/>
              <a:t>yubanması nəticəsində yaranmış qanunvericilik boşluğuna istinad </a:t>
            </a:r>
            <a:r>
              <a:rPr lang="az-Latn-AZ" sz="2800" dirty="0" smtClean="0"/>
              <a:t>yetərli </a:t>
            </a:r>
            <a:r>
              <a:rPr lang="az-Latn-AZ" sz="2800" dirty="0"/>
              <a:t>deyil</a:t>
            </a:r>
            <a:endParaRPr lang="ru-RU" sz="2800" dirty="0"/>
          </a:p>
          <a:p>
            <a:pPr marL="0" indent="0">
              <a:buNone/>
            </a:pPr>
            <a:r>
              <a:rPr lang="az-Latn-AZ" sz="2800" b="1" i="1" dirty="0"/>
              <a:t>Demir və </a:t>
            </a:r>
            <a:r>
              <a:rPr lang="az-Latn-AZ" sz="2800" b="1" i="1" dirty="0" err="1"/>
              <a:t>Baykara</a:t>
            </a:r>
            <a:r>
              <a:rPr lang="az-Latn-AZ" sz="2800" b="1" i="1" dirty="0"/>
              <a:t> Türkiyəyə  qarşı </a:t>
            </a:r>
            <a:r>
              <a:rPr lang="az-Latn-AZ" sz="2800" b="1" dirty="0"/>
              <a:t>(2006</a:t>
            </a:r>
            <a:r>
              <a:rPr lang="az-Latn-AZ" sz="2800" b="1" dirty="0" smtClean="0"/>
              <a:t>)</a:t>
            </a:r>
            <a:endParaRPr lang="ru-RU" sz="2800" b="1" dirty="0"/>
          </a:p>
        </p:txBody>
      </p:sp>
    </p:spTree>
    <p:extLst>
      <p:ext uri="{BB962C8B-B14F-4D97-AF65-F5344CB8AC3E}">
        <p14:creationId xmlns:p14="http://schemas.microsoft.com/office/powerpoint/2010/main" xmlns="" val="1433332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043000"/>
          </a:xfrm>
        </p:spPr>
        <p:txBody>
          <a:bodyPr>
            <a:noAutofit/>
          </a:bodyPr>
          <a:lstStyle/>
          <a:p>
            <a:r>
              <a:rPr lang="az-Latn-AZ" sz="3400" b="1" dirty="0">
                <a:solidFill>
                  <a:srgbClr val="7030A0"/>
                </a:solidFill>
                <a:latin typeface="Times New Roman" panose="02020603050405020304" pitchFamily="18" charset="0"/>
                <a:cs typeface="Times New Roman" panose="02020603050405020304" pitchFamily="18" charset="0"/>
              </a:rPr>
              <a:t>hüquqi anlayışlar həmişə dəqiq ola bilməz. Çox vaxt onların </a:t>
            </a:r>
            <a:r>
              <a:rPr lang="az-Latn-AZ" sz="3400" b="1" dirty="0" err="1">
                <a:solidFill>
                  <a:srgbClr val="7030A0"/>
                </a:solidFill>
                <a:latin typeface="Times New Roman" panose="02020603050405020304" pitchFamily="18" charset="0"/>
                <a:cs typeface="Times New Roman" panose="02020603050405020304" pitchFamily="18" charset="0"/>
              </a:rPr>
              <a:t>presedent</a:t>
            </a:r>
            <a:r>
              <a:rPr lang="az-Latn-AZ" sz="3400" b="1" dirty="0">
                <a:solidFill>
                  <a:srgbClr val="7030A0"/>
                </a:solidFill>
                <a:latin typeface="Times New Roman" panose="02020603050405020304" pitchFamily="18" charset="0"/>
                <a:cs typeface="Times New Roman" panose="02020603050405020304" pitchFamily="18" charset="0"/>
              </a:rPr>
              <a:t> hüququ vasitəsi ilə  </a:t>
            </a:r>
            <a:r>
              <a:rPr lang="az-Latn-AZ" sz="3400" b="1" dirty="0" err="1">
                <a:solidFill>
                  <a:srgbClr val="7030A0"/>
                </a:solidFill>
                <a:latin typeface="Times New Roman" panose="02020603050405020304" pitchFamily="18" charset="0"/>
                <a:cs typeface="Times New Roman" panose="02020603050405020304" pitchFamily="18" charset="0"/>
              </a:rPr>
              <a:t>formalaşdırılmağa</a:t>
            </a:r>
            <a:r>
              <a:rPr lang="az-Latn-AZ" sz="3400" b="1" dirty="0">
                <a:solidFill>
                  <a:srgbClr val="7030A0"/>
                </a:solidFill>
                <a:latin typeface="Times New Roman" panose="02020603050405020304" pitchFamily="18" charset="0"/>
                <a:cs typeface="Times New Roman" panose="02020603050405020304" pitchFamily="18" charset="0"/>
              </a:rPr>
              <a:t> ehtiyacı olur (xüsusən «milli  azlıqlar» anlayışı kimi həssas məsələdən söhbət gedirsə). Bu terminə az sayda  ölkələrin anlayış verməsi, habelə həmin anlayışın heç bir beynəlxalq müqavilədə və  ya beynəlxalq prinsiplərdə yer </a:t>
            </a:r>
            <a:r>
              <a:rPr lang="az-Latn-AZ" sz="3400" b="1" dirty="0" err="1">
                <a:solidFill>
                  <a:srgbClr val="7030A0"/>
                </a:solidFill>
                <a:latin typeface="Times New Roman" panose="02020603050405020304" pitchFamily="18" charset="0"/>
                <a:cs typeface="Times New Roman" panose="02020603050405020304" pitchFamily="18" charset="0"/>
              </a:rPr>
              <a:t>almaması</a:t>
            </a:r>
            <a:r>
              <a:rPr lang="az-Latn-AZ" sz="3400" b="1" dirty="0">
                <a:solidFill>
                  <a:srgbClr val="7030A0"/>
                </a:solidFill>
                <a:latin typeface="Times New Roman" panose="02020603050405020304" pitchFamily="18" charset="0"/>
                <a:cs typeface="Times New Roman" panose="02020603050405020304" pitchFamily="18" charset="0"/>
              </a:rPr>
              <a:t> dövlət orqanları üçün çətinlik </a:t>
            </a:r>
            <a:r>
              <a:rPr lang="az-Latn-AZ" sz="3400" b="1" dirty="0" smtClean="0">
                <a:solidFill>
                  <a:srgbClr val="7030A0"/>
                </a:solidFill>
                <a:latin typeface="Times New Roman" panose="02020603050405020304" pitchFamily="18" charset="0"/>
                <a:cs typeface="Times New Roman" panose="02020603050405020304" pitchFamily="18" charset="0"/>
              </a:rPr>
              <a:t>yaradır</a:t>
            </a:r>
            <a:r>
              <a:rPr lang="ru-RU" sz="3400" b="1" dirty="0">
                <a:solidFill>
                  <a:srgbClr val="7030A0"/>
                </a:solidFill>
                <a:latin typeface="Times New Roman" panose="02020603050405020304" pitchFamily="18" charset="0"/>
                <a:cs typeface="Times New Roman" panose="02020603050405020304" pitchFamily="18" charset="0"/>
              </a:rPr>
              <a:t/>
            </a:r>
            <a:br>
              <a:rPr lang="ru-RU" sz="3400" b="1" dirty="0">
                <a:solidFill>
                  <a:srgbClr val="7030A0"/>
                </a:solidFill>
                <a:latin typeface="Times New Roman" panose="02020603050405020304" pitchFamily="18" charset="0"/>
                <a:cs typeface="Times New Roman" panose="02020603050405020304" pitchFamily="18" charset="0"/>
              </a:rPr>
            </a:br>
            <a:r>
              <a:rPr lang="az-Latn-AZ" sz="3400" b="1" i="1" dirty="0" err="1" smtClean="0">
                <a:solidFill>
                  <a:srgbClr val="7030A0"/>
                </a:solidFill>
                <a:latin typeface="Times New Roman" panose="02020603050405020304" pitchFamily="18" charset="0"/>
                <a:cs typeface="Times New Roman" panose="02020603050405020304" pitchFamily="18" charset="0"/>
              </a:rPr>
              <a:t>Gorzelik</a:t>
            </a:r>
            <a:r>
              <a:rPr lang="az-Latn-AZ" sz="3400" b="1" i="1" dirty="0" smtClean="0">
                <a:solidFill>
                  <a:srgbClr val="7030A0"/>
                </a:solidFill>
                <a:latin typeface="Times New Roman" panose="02020603050405020304" pitchFamily="18" charset="0"/>
                <a:cs typeface="Times New Roman" panose="02020603050405020304" pitchFamily="18" charset="0"/>
              </a:rPr>
              <a:t> </a:t>
            </a:r>
            <a:r>
              <a:rPr lang="az-Latn-AZ" sz="3400" b="1" i="1" dirty="0">
                <a:solidFill>
                  <a:srgbClr val="7030A0"/>
                </a:solidFill>
                <a:latin typeface="Times New Roman" panose="02020603050405020304" pitchFamily="18" charset="0"/>
                <a:cs typeface="Times New Roman" panose="02020603050405020304" pitchFamily="18" charset="0"/>
              </a:rPr>
              <a:t>və başqaları </a:t>
            </a:r>
            <a:r>
              <a:rPr lang="az-Latn-AZ" sz="3400" b="1" i="1" dirty="0" smtClean="0">
                <a:solidFill>
                  <a:srgbClr val="7030A0"/>
                </a:solidFill>
                <a:latin typeface="Times New Roman" panose="02020603050405020304" pitchFamily="18" charset="0"/>
                <a:cs typeface="Times New Roman" panose="02020603050405020304" pitchFamily="18" charset="0"/>
              </a:rPr>
              <a:t>Polşaya </a:t>
            </a:r>
            <a:r>
              <a:rPr lang="az-Latn-AZ" sz="3400" b="1" i="1" dirty="0">
                <a:solidFill>
                  <a:srgbClr val="7030A0"/>
                </a:solidFill>
                <a:latin typeface="Times New Roman" panose="02020603050405020304" pitchFamily="18" charset="0"/>
                <a:cs typeface="Times New Roman" panose="02020603050405020304" pitchFamily="18" charset="0"/>
              </a:rPr>
              <a:t>qarşı</a:t>
            </a:r>
            <a:r>
              <a:rPr lang="az-Latn-AZ" sz="3400" b="1" dirty="0">
                <a:solidFill>
                  <a:srgbClr val="7030A0"/>
                </a:solidFill>
                <a:latin typeface="Times New Roman" panose="02020603050405020304" pitchFamily="18" charset="0"/>
                <a:cs typeface="Times New Roman" panose="02020603050405020304" pitchFamily="18" charset="0"/>
              </a:rPr>
              <a:t> (2004)</a:t>
            </a:r>
            <a:r>
              <a:rPr lang="ru-RU" sz="3400" b="1" dirty="0">
                <a:solidFill>
                  <a:srgbClr val="7030A0"/>
                </a:solidFill>
                <a:latin typeface="Times New Roman" panose="02020603050405020304" pitchFamily="18" charset="0"/>
                <a:cs typeface="Times New Roman" panose="02020603050405020304" pitchFamily="18" charset="0"/>
              </a:rPr>
              <a:t/>
            </a:r>
            <a:br>
              <a:rPr lang="ru-RU" sz="3400" b="1" dirty="0">
                <a:solidFill>
                  <a:srgbClr val="7030A0"/>
                </a:solidFill>
                <a:latin typeface="Times New Roman" panose="02020603050405020304" pitchFamily="18" charset="0"/>
                <a:cs typeface="Times New Roman" panose="02020603050405020304" pitchFamily="18" charset="0"/>
              </a:rPr>
            </a:br>
            <a:endParaRPr lang="ru-RU" sz="34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31667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826976"/>
          </a:xfrm>
        </p:spPr>
        <p:txBody>
          <a:bodyPr>
            <a:noAutofit/>
          </a:bodyPr>
          <a:lstStyle/>
          <a:p>
            <a:r>
              <a:rPr lang="az-Latn-AZ" sz="3600" b="1" dirty="0">
                <a:solidFill>
                  <a:srgbClr val="7030A0"/>
                </a:solidFill>
              </a:rPr>
              <a:t>keçid dövrü şəraitində olan dövlətə qanunvericilik bazasını yaratmaq üçün müəyyən vaxt tələb oluna bilər, lakin bunun 13 ilə yaxın müddətədək </a:t>
            </a:r>
            <a:r>
              <a:rPr lang="az-Latn-AZ" sz="3600" b="1" dirty="0" err="1">
                <a:solidFill>
                  <a:srgbClr val="7030A0"/>
                </a:solidFill>
              </a:rPr>
              <a:t>uzadılmasının</a:t>
            </a:r>
            <a:r>
              <a:rPr lang="az-Latn-AZ" sz="3600" b="1" dirty="0">
                <a:solidFill>
                  <a:srgbClr val="7030A0"/>
                </a:solidFill>
              </a:rPr>
              <a:t>, xüsusilə də bu dinc toplaşmaq azadlığı kimi bu qədər vacib bir insan hüququnun həyata </a:t>
            </a:r>
            <a:r>
              <a:rPr lang="az-Latn-AZ" sz="3600" b="1" dirty="0" err="1">
                <a:solidFill>
                  <a:srgbClr val="7030A0"/>
                </a:solidFill>
              </a:rPr>
              <a:t>keçirilməsinə</a:t>
            </a:r>
            <a:r>
              <a:rPr lang="az-Latn-AZ" sz="3600" b="1" dirty="0">
                <a:solidFill>
                  <a:srgbClr val="7030A0"/>
                </a:solidFill>
              </a:rPr>
              <a:t> təsir edə bilərsə yolverilən olduğunu qəbul etmək olmaz. </a:t>
            </a:r>
            <a:r>
              <a:rPr lang="ru-RU" sz="3600" b="1" dirty="0">
                <a:solidFill>
                  <a:srgbClr val="7030A0"/>
                </a:solidFill>
              </a:rPr>
              <a:t/>
            </a:r>
            <a:br>
              <a:rPr lang="ru-RU" sz="3600" b="1" dirty="0">
                <a:solidFill>
                  <a:srgbClr val="7030A0"/>
                </a:solidFill>
              </a:rPr>
            </a:br>
            <a:r>
              <a:rPr lang="az-Latn-AZ" sz="3600" b="1" i="1" dirty="0" err="1">
                <a:solidFill>
                  <a:srgbClr val="7030A0"/>
                </a:solidFill>
              </a:rPr>
              <a:t>Mkrtçyan</a:t>
            </a:r>
            <a:r>
              <a:rPr lang="az-Latn-AZ" sz="3600" b="1" i="1" dirty="0">
                <a:solidFill>
                  <a:srgbClr val="7030A0"/>
                </a:solidFill>
              </a:rPr>
              <a:t> Ermənistana qarşı </a:t>
            </a:r>
            <a:r>
              <a:rPr lang="az-Latn-AZ" sz="3600" b="1" dirty="0">
                <a:solidFill>
                  <a:srgbClr val="7030A0"/>
                </a:solidFill>
              </a:rPr>
              <a:t>(2007)</a:t>
            </a:r>
            <a:endParaRPr lang="ru-RU" sz="3600" b="1" dirty="0">
              <a:solidFill>
                <a:srgbClr val="7030A0"/>
              </a:solidFill>
            </a:endParaRPr>
          </a:p>
        </p:txBody>
      </p:sp>
    </p:spTree>
    <p:extLst>
      <p:ext uri="{BB962C8B-B14F-4D97-AF65-F5344CB8AC3E}">
        <p14:creationId xmlns:p14="http://schemas.microsoft.com/office/powerpoint/2010/main" xmlns="" val="2266521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23528" y="260350"/>
            <a:ext cx="8820472" cy="6337300"/>
          </a:xfrm>
        </p:spPr>
        <p:txBody>
          <a:bodyPr>
            <a:normAutofit/>
          </a:bodyPr>
          <a:lstStyle/>
          <a:p>
            <a:r>
              <a:rPr lang="az-Latn-AZ" sz="3400" b="1" dirty="0" smtClean="0">
                <a:solidFill>
                  <a:srgbClr val="002060"/>
                </a:solidFill>
              </a:rPr>
              <a:t>qeydiyyat </a:t>
            </a:r>
            <a:r>
              <a:rPr lang="az-Latn-AZ" sz="3400" b="1" dirty="0">
                <a:solidFill>
                  <a:srgbClr val="002060"/>
                </a:solidFill>
              </a:rPr>
              <a:t>sənədlərinin natamam olması iradı ilə müraciətin bir neçə dəfə geri qaytarılması və hansı sənədlərin </a:t>
            </a:r>
            <a:r>
              <a:rPr lang="az-Latn-AZ" sz="3400" b="1" dirty="0" err="1">
                <a:solidFill>
                  <a:srgbClr val="002060"/>
                </a:solidFill>
              </a:rPr>
              <a:t>çatışmadığının</a:t>
            </a:r>
            <a:r>
              <a:rPr lang="az-Latn-AZ" sz="3400" b="1" dirty="0">
                <a:solidFill>
                  <a:srgbClr val="002060"/>
                </a:solidFill>
              </a:rPr>
              <a:t> qeyd edilməməsi əsassızdır. Dövlət Kilsənin öz ərizəsində düzəliş edib onu yenidən təqdim etmək imkanının qarşısını alıb. Ədliyyə Departamenti </a:t>
            </a:r>
            <a:r>
              <a:rPr lang="az-Latn-AZ" sz="3400" b="1" dirty="0" err="1">
                <a:solidFill>
                  <a:srgbClr val="002060"/>
                </a:solidFill>
              </a:rPr>
              <a:t>öbaşınalığa</a:t>
            </a:r>
            <a:r>
              <a:rPr lang="az-Latn-AZ" sz="3400" b="1" dirty="0">
                <a:solidFill>
                  <a:srgbClr val="002060"/>
                </a:solidFill>
              </a:rPr>
              <a:t> yol verib və Kilsənin ərizəsinin rədd edilməsi əsasları “qanunla nəzərdə tutulan” olmayıb. </a:t>
            </a:r>
            <a:r>
              <a:rPr lang="ru-RU" sz="3400" b="1" dirty="0">
                <a:solidFill>
                  <a:srgbClr val="002060"/>
                </a:solidFill>
              </a:rPr>
              <a:t/>
            </a:r>
            <a:br>
              <a:rPr lang="ru-RU" sz="3400" b="1" dirty="0">
                <a:solidFill>
                  <a:srgbClr val="002060"/>
                </a:solidFill>
              </a:rPr>
            </a:br>
            <a:r>
              <a:rPr lang="az-Latn-AZ" sz="3400" b="1" i="1" dirty="0">
                <a:solidFill>
                  <a:srgbClr val="002060"/>
                </a:solidFill>
              </a:rPr>
              <a:t>Moskva </a:t>
            </a:r>
            <a:r>
              <a:rPr lang="az-Latn-AZ" sz="3400" b="1" i="1" dirty="0" err="1">
                <a:solidFill>
                  <a:srgbClr val="002060"/>
                </a:solidFill>
              </a:rPr>
              <a:t>Sayentologiya</a:t>
            </a:r>
            <a:r>
              <a:rPr lang="az-Latn-AZ" sz="3400" b="1" i="1" dirty="0">
                <a:solidFill>
                  <a:srgbClr val="002060"/>
                </a:solidFill>
              </a:rPr>
              <a:t> Kilsəsi Rusiyaya qarşı</a:t>
            </a:r>
            <a:r>
              <a:rPr lang="az-Latn-AZ" sz="3400" b="1" dirty="0">
                <a:solidFill>
                  <a:srgbClr val="002060"/>
                </a:solidFill>
              </a:rPr>
              <a:t> (2007</a:t>
            </a:r>
            <a:r>
              <a:rPr lang="az-Latn-AZ" sz="3400" b="1" dirty="0" smtClean="0">
                <a:solidFill>
                  <a:srgbClr val="002060"/>
                </a:solidFill>
              </a:rPr>
              <a:t>)</a:t>
            </a:r>
            <a:endParaRPr lang="ru-RU" sz="3400" b="1" dirty="0">
              <a:solidFill>
                <a:srgbClr val="002060"/>
              </a:solidFill>
            </a:endParaRPr>
          </a:p>
        </p:txBody>
      </p:sp>
    </p:spTree>
    <p:extLst>
      <p:ext uri="{BB962C8B-B14F-4D97-AF65-F5344CB8AC3E}">
        <p14:creationId xmlns:p14="http://schemas.microsoft.com/office/powerpoint/2010/main" xmlns="" val="318973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259024"/>
          </a:xfrm>
        </p:spPr>
        <p:txBody>
          <a:bodyPr>
            <a:normAutofit/>
          </a:bodyPr>
          <a:lstStyle/>
          <a:p>
            <a:r>
              <a:rPr lang="az-Latn-AZ" sz="3000" b="1" dirty="0">
                <a:solidFill>
                  <a:srgbClr val="C00000"/>
                </a:solidFill>
              </a:rPr>
              <a:t>Məhdudiyyəti nəzərdə tutan sənəd kifayət qədər informasiyanı əks </a:t>
            </a:r>
            <a:r>
              <a:rPr lang="az-Latn-AZ" sz="3000" b="1" dirty="0" err="1">
                <a:solidFill>
                  <a:srgbClr val="C00000"/>
                </a:solidFill>
              </a:rPr>
              <a:t>etdirmirdi</a:t>
            </a:r>
            <a:r>
              <a:rPr lang="az-Latn-AZ" sz="3000" b="1" dirty="0">
                <a:solidFill>
                  <a:srgbClr val="C00000"/>
                </a:solidFill>
              </a:rPr>
              <a:t>. 1982-ci il qanunu isə ərizəçiyə imkan vermirdi ki, hakimin qanuni mason lojasına üzv olmasının intizam məsuliyyətinə səbəb olacağını öncədən görsün. 1990-cı il tarixli təlimat ərizəçinin mason lojasına üzvlüyünün ona qarşı intizam tənbehinin tətbiq </a:t>
            </a:r>
            <a:r>
              <a:rPr lang="az-Latn-AZ" sz="3000" b="1" dirty="0" err="1">
                <a:solidFill>
                  <a:srgbClr val="C00000"/>
                </a:solidFill>
              </a:rPr>
              <a:t>ediləcəyini</a:t>
            </a:r>
            <a:r>
              <a:rPr lang="az-Latn-AZ" sz="3000" b="1" dirty="0">
                <a:solidFill>
                  <a:srgbClr val="C00000"/>
                </a:solidFill>
              </a:rPr>
              <a:t> başa düşməyə imkan verəcək şəkildə aydın ifadə </a:t>
            </a:r>
            <a:r>
              <a:rPr lang="az-Latn-AZ" sz="3000" b="1" dirty="0" err="1">
                <a:solidFill>
                  <a:srgbClr val="C00000"/>
                </a:solidFill>
              </a:rPr>
              <a:t>olunmamışdı</a:t>
            </a:r>
            <a:r>
              <a:rPr lang="az-Latn-AZ" sz="3000" b="1" dirty="0">
                <a:solidFill>
                  <a:srgbClr val="C00000"/>
                </a:solidFill>
              </a:rPr>
              <a:t>. Bu mənada ərizəçinin hüququna müdaxiləni öncədən görmək mümkün deyildi və buna görə də «qanunda nəzərdə tutulmuş» hesab oluna bilməzdi.</a:t>
            </a:r>
            <a:r>
              <a:rPr lang="ru-RU" sz="3000" b="1" dirty="0">
                <a:solidFill>
                  <a:srgbClr val="C00000"/>
                </a:solidFill>
              </a:rPr>
              <a:t/>
            </a:r>
            <a:br>
              <a:rPr lang="ru-RU" sz="3000" b="1" dirty="0">
                <a:solidFill>
                  <a:srgbClr val="C00000"/>
                </a:solidFill>
              </a:rPr>
            </a:br>
            <a:r>
              <a:rPr lang="az-Latn-AZ" sz="3000" b="1" i="1" dirty="0" err="1">
                <a:solidFill>
                  <a:srgbClr val="C00000"/>
                </a:solidFill>
              </a:rPr>
              <a:t>Maestri</a:t>
            </a:r>
            <a:r>
              <a:rPr lang="az-Latn-AZ" sz="3000" b="1" i="1" dirty="0">
                <a:solidFill>
                  <a:srgbClr val="C00000"/>
                </a:solidFill>
              </a:rPr>
              <a:t> İtaliyaya qarşı </a:t>
            </a:r>
            <a:r>
              <a:rPr lang="az-Latn-AZ" sz="3000" b="1" dirty="0">
                <a:solidFill>
                  <a:srgbClr val="C00000"/>
                </a:solidFill>
              </a:rPr>
              <a:t>(2004)</a:t>
            </a:r>
            <a:endParaRPr lang="ru-RU" sz="3000" b="1" dirty="0">
              <a:solidFill>
                <a:srgbClr val="C00000"/>
              </a:solidFill>
            </a:endParaRPr>
          </a:p>
        </p:txBody>
      </p:sp>
    </p:spTree>
    <p:extLst>
      <p:ext uri="{BB962C8B-B14F-4D97-AF65-F5344CB8AC3E}">
        <p14:creationId xmlns:p14="http://schemas.microsoft.com/office/powerpoint/2010/main" xmlns="" val="1988370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898984"/>
          </a:xfrm>
        </p:spPr>
        <p:txBody>
          <a:bodyPr>
            <a:normAutofit fontScale="90000"/>
          </a:bodyPr>
          <a:lstStyle/>
          <a:p>
            <a:r>
              <a:rPr lang="az-Latn-AZ" dirty="0" smtClean="0">
                <a:solidFill>
                  <a:srgbClr val="002060"/>
                </a:solidFill>
              </a:rPr>
              <a:t>bu hüquqlar nisbidir, onlara mütləq təminat verilmir;</a:t>
            </a:r>
            <a:br>
              <a:rPr lang="az-Latn-AZ" dirty="0" smtClean="0">
                <a:solidFill>
                  <a:srgbClr val="002060"/>
                </a:solidFill>
              </a:rPr>
            </a:br>
            <a:r>
              <a:rPr lang="az-Latn-AZ" dirty="0" smtClean="0">
                <a:solidFill>
                  <a:srgbClr val="002060"/>
                </a:solidFill>
              </a:rPr>
              <a:t>məhdudiyyətlər hüquqi uyğun, onlara nəzarət və araşdırmaya məruz qalma imkanları real olmalıdır; </a:t>
            </a:r>
            <a:br>
              <a:rPr lang="az-Latn-AZ" dirty="0" smtClean="0">
                <a:solidFill>
                  <a:srgbClr val="002060"/>
                </a:solidFill>
              </a:rPr>
            </a:br>
            <a:r>
              <a:rPr lang="az-Latn-AZ" dirty="0" smtClean="0">
                <a:solidFill>
                  <a:srgbClr val="002060"/>
                </a:solidFill>
              </a:rPr>
              <a:t>məhdudiyyət hüququn təzahür formasına tətbiq edilməli, hüququn mahiyyəti toxunulmaz qalmalıdır</a:t>
            </a:r>
            <a:endParaRPr lang="ru-RU" dirty="0">
              <a:solidFill>
                <a:srgbClr val="002060"/>
              </a:solidFill>
            </a:endParaRPr>
          </a:p>
        </p:txBody>
      </p:sp>
    </p:spTree>
    <p:extLst>
      <p:ext uri="{BB962C8B-B14F-4D97-AF65-F5344CB8AC3E}">
        <p14:creationId xmlns:p14="http://schemas.microsoft.com/office/powerpoint/2010/main" xmlns="" val="94580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043000"/>
          </a:xfrm>
        </p:spPr>
        <p:txBody>
          <a:bodyPr>
            <a:normAutofit fontScale="90000"/>
          </a:bodyPr>
          <a:lstStyle/>
          <a:p>
            <a:r>
              <a:rPr lang="en-US" sz="3800" b="1" dirty="0" smtClean="0">
                <a:solidFill>
                  <a:srgbClr val="002060"/>
                </a:solidFill>
              </a:rPr>
              <a:t>«</a:t>
            </a:r>
            <a:r>
              <a:rPr lang="en-US" sz="3800" b="1" dirty="0">
                <a:solidFill>
                  <a:srgbClr val="002060"/>
                </a:solidFill>
              </a:rPr>
              <a:t>QHT </a:t>
            </a:r>
            <a:r>
              <a:rPr lang="en-US" sz="3800" b="1" dirty="0" err="1">
                <a:solidFill>
                  <a:srgbClr val="002060"/>
                </a:solidFill>
              </a:rPr>
              <a:t>haqqında</a:t>
            </a:r>
            <a:r>
              <a:rPr lang="en-US" sz="3800" b="1" dirty="0">
                <a:solidFill>
                  <a:srgbClr val="002060"/>
                </a:solidFill>
              </a:rPr>
              <a:t>» </a:t>
            </a:r>
            <a:r>
              <a:rPr lang="en-US" sz="3800" b="1" dirty="0" err="1">
                <a:solidFill>
                  <a:srgbClr val="002060"/>
                </a:solidFill>
              </a:rPr>
              <a:t>Qanunun</a:t>
            </a:r>
            <a:r>
              <a:rPr lang="en-US" sz="3800" b="1" dirty="0">
                <a:solidFill>
                  <a:srgbClr val="002060"/>
                </a:solidFill>
              </a:rPr>
              <a:t> </a:t>
            </a:r>
            <a:r>
              <a:rPr lang="en-US" sz="3800" b="1" dirty="0" err="1" smtClean="0">
                <a:solidFill>
                  <a:srgbClr val="002060"/>
                </a:solidFill>
              </a:rPr>
              <a:t>müddəaları</a:t>
            </a:r>
            <a:r>
              <a:rPr lang="az-Latn-AZ" sz="3800" b="1" dirty="0" smtClean="0">
                <a:solidFill>
                  <a:srgbClr val="002060"/>
                </a:solidFill>
              </a:rPr>
              <a:t> (</a:t>
            </a:r>
            <a:r>
              <a:rPr lang="en-US" sz="3800" b="1" dirty="0" err="1">
                <a:solidFill>
                  <a:srgbClr val="002060"/>
                </a:solidFill>
              </a:rPr>
              <a:t>bir</a:t>
            </a:r>
            <a:r>
              <a:rPr lang="en-US" sz="3800" b="1" dirty="0">
                <a:solidFill>
                  <a:srgbClr val="002060"/>
                </a:solidFill>
              </a:rPr>
              <a:t> </a:t>
            </a:r>
            <a:r>
              <a:rPr lang="en-US" sz="3800" b="1" dirty="0" err="1" smtClean="0">
                <a:solidFill>
                  <a:srgbClr val="002060"/>
                </a:solidFill>
              </a:rPr>
              <a:t>il</a:t>
            </a:r>
            <a:r>
              <a:rPr lang="en-US" sz="3800" b="1" dirty="0" smtClean="0">
                <a:solidFill>
                  <a:srgbClr val="002060"/>
                </a:solidFill>
              </a:rPr>
              <a:t> </a:t>
            </a:r>
            <a:r>
              <a:rPr lang="en-US" sz="3800" b="1" dirty="0" err="1">
                <a:solidFill>
                  <a:srgbClr val="002060"/>
                </a:solidFill>
              </a:rPr>
              <a:t>ərzində</a:t>
            </a:r>
            <a:r>
              <a:rPr lang="en-US" sz="3800" b="1" dirty="0">
                <a:solidFill>
                  <a:srgbClr val="002060"/>
                </a:solidFill>
              </a:rPr>
              <a:t> </a:t>
            </a:r>
            <a:r>
              <a:rPr lang="en-US" sz="3800" b="1" dirty="0" err="1">
                <a:solidFill>
                  <a:srgbClr val="002060"/>
                </a:solidFill>
              </a:rPr>
              <a:t>ikidən</a:t>
            </a:r>
            <a:r>
              <a:rPr lang="en-US" sz="3800" b="1" dirty="0">
                <a:solidFill>
                  <a:srgbClr val="002060"/>
                </a:solidFill>
              </a:rPr>
              <a:t> </a:t>
            </a:r>
            <a:r>
              <a:rPr lang="en-US" sz="3800" b="1" dirty="0" err="1">
                <a:solidFill>
                  <a:srgbClr val="002060"/>
                </a:solidFill>
              </a:rPr>
              <a:t>artıq</a:t>
            </a:r>
            <a:r>
              <a:rPr lang="en-US" sz="3800" b="1" dirty="0">
                <a:solidFill>
                  <a:srgbClr val="002060"/>
                </a:solidFill>
              </a:rPr>
              <a:t> </a:t>
            </a:r>
            <a:r>
              <a:rPr lang="en-US" sz="3800" b="1" dirty="0" err="1" smtClean="0">
                <a:solidFill>
                  <a:srgbClr val="002060"/>
                </a:solidFill>
              </a:rPr>
              <a:t>xəbərdarlıq</a:t>
            </a:r>
            <a:r>
              <a:rPr lang="az-Latn-AZ" sz="3800" b="1" dirty="0" smtClean="0">
                <a:solidFill>
                  <a:srgbClr val="002060"/>
                </a:solidFill>
              </a:rPr>
              <a:t> edildiyi halda </a:t>
            </a:r>
            <a:r>
              <a:rPr lang="en-US" sz="3800" b="1" dirty="0" err="1" smtClean="0">
                <a:solidFill>
                  <a:srgbClr val="002060"/>
                </a:solidFill>
              </a:rPr>
              <a:t>Birli</a:t>
            </a:r>
            <a:r>
              <a:rPr lang="az-Latn-AZ" sz="3800" b="1" dirty="0" err="1" smtClean="0">
                <a:solidFill>
                  <a:srgbClr val="002060"/>
                </a:solidFill>
              </a:rPr>
              <a:t>yin</a:t>
            </a:r>
            <a:r>
              <a:rPr lang="az-Latn-AZ" sz="3800" b="1" dirty="0" smtClean="0">
                <a:solidFill>
                  <a:srgbClr val="002060"/>
                </a:solidFill>
              </a:rPr>
              <a:t> </a:t>
            </a:r>
            <a:r>
              <a:rPr lang="en-US" sz="3800" b="1" dirty="0" err="1" smtClean="0">
                <a:solidFill>
                  <a:srgbClr val="002060"/>
                </a:solidFill>
              </a:rPr>
              <a:t>məhkəmə</a:t>
            </a:r>
            <a:r>
              <a:rPr lang="en-US" sz="3800" b="1" dirty="0" smtClean="0">
                <a:solidFill>
                  <a:srgbClr val="002060"/>
                </a:solidFill>
              </a:rPr>
              <a:t> </a:t>
            </a:r>
            <a:r>
              <a:rPr lang="en-US" sz="3800" b="1" dirty="0" err="1">
                <a:solidFill>
                  <a:srgbClr val="002060"/>
                </a:solidFill>
              </a:rPr>
              <a:t>qərarı</a:t>
            </a:r>
            <a:r>
              <a:rPr lang="en-US" sz="3800" b="1" dirty="0">
                <a:solidFill>
                  <a:srgbClr val="002060"/>
                </a:solidFill>
              </a:rPr>
              <a:t> </a:t>
            </a:r>
            <a:r>
              <a:rPr lang="en-US" sz="3800" b="1" dirty="0" err="1">
                <a:solidFill>
                  <a:srgbClr val="002060"/>
                </a:solidFill>
              </a:rPr>
              <a:t>ilə</a:t>
            </a:r>
            <a:r>
              <a:rPr lang="en-US" sz="3800" b="1" dirty="0">
                <a:solidFill>
                  <a:srgbClr val="002060"/>
                </a:solidFill>
              </a:rPr>
              <a:t> </a:t>
            </a:r>
            <a:r>
              <a:rPr lang="en-US" sz="3800" b="1" dirty="0" err="1" smtClean="0">
                <a:solidFill>
                  <a:srgbClr val="002060"/>
                </a:solidFill>
              </a:rPr>
              <a:t>ləğvi</a:t>
            </a:r>
            <a:r>
              <a:rPr lang="az-Latn-AZ" sz="3800" b="1" dirty="0" err="1" smtClean="0">
                <a:solidFill>
                  <a:srgbClr val="002060"/>
                </a:solidFill>
              </a:rPr>
              <a:t>nin</a:t>
            </a:r>
            <a:r>
              <a:rPr lang="az-Latn-AZ" sz="3800" b="1" dirty="0" smtClean="0">
                <a:solidFill>
                  <a:srgbClr val="002060"/>
                </a:solidFill>
              </a:rPr>
              <a:t> </a:t>
            </a:r>
            <a:r>
              <a:rPr lang="en-US" sz="3800" b="1" dirty="0" err="1" smtClean="0">
                <a:solidFill>
                  <a:srgbClr val="002060"/>
                </a:solidFill>
              </a:rPr>
              <a:t>mümkün</a:t>
            </a:r>
            <a:r>
              <a:rPr lang="az-Latn-AZ" sz="3800" b="1" dirty="0" err="1" smtClean="0">
                <a:solidFill>
                  <a:srgbClr val="002060"/>
                </a:solidFill>
              </a:rPr>
              <a:t>lüyü</a:t>
            </a:r>
            <a:r>
              <a:rPr lang="az-Latn-AZ" sz="3800" b="1" dirty="0" smtClean="0">
                <a:solidFill>
                  <a:srgbClr val="002060"/>
                </a:solidFill>
              </a:rPr>
              <a:t>)</a:t>
            </a:r>
            <a:r>
              <a:rPr lang="en-US" sz="3800" b="1" dirty="0" smtClean="0">
                <a:solidFill>
                  <a:srgbClr val="002060"/>
                </a:solidFill>
              </a:rPr>
              <a:t> </a:t>
            </a:r>
            <a:r>
              <a:rPr lang="en-US" sz="3800" b="1" dirty="0">
                <a:solidFill>
                  <a:srgbClr val="002060"/>
                </a:solidFill>
              </a:rPr>
              <a:t>«</a:t>
            </a:r>
            <a:r>
              <a:rPr lang="en-US" sz="3800" b="1" dirty="0" err="1">
                <a:solidFill>
                  <a:srgbClr val="002060"/>
                </a:solidFill>
              </a:rPr>
              <a:t>keyfiyyətli</a:t>
            </a:r>
            <a:r>
              <a:rPr lang="en-US" sz="3800" b="1" dirty="0">
                <a:solidFill>
                  <a:srgbClr val="002060"/>
                </a:solidFill>
              </a:rPr>
              <a:t> </a:t>
            </a:r>
            <a:r>
              <a:rPr lang="en-US" sz="3800" b="1" dirty="0" err="1">
                <a:solidFill>
                  <a:srgbClr val="002060"/>
                </a:solidFill>
              </a:rPr>
              <a:t>qanunun</a:t>
            </a:r>
            <a:r>
              <a:rPr lang="en-US" sz="3800" b="1" dirty="0">
                <a:solidFill>
                  <a:srgbClr val="002060"/>
                </a:solidFill>
              </a:rPr>
              <a:t>» </a:t>
            </a:r>
            <a:r>
              <a:rPr lang="en-US" sz="3800" b="1" dirty="0" err="1">
                <a:solidFill>
                  <a:srgbClr val="002060"/>
                </a:solidFill>
              </a:rPr>
              <a:t>tələbinə</a:t>
            </a:r>
            <a:r>
              <a:rPr lang="en-US" sz="3800" b="1" dirty="0">
                <a:solidFill>
                  <a:srgbClr val="002060"/>
                </a:solidFill>
              </a:rPr>
              <a:t> </a:t>
            </a:r>
            <a:r>
              <a:rPr lang="en-US" sz="3800" b="1" dirty="0" err="1">
                <a:solidFill>
                  <a:srgbClr val="002060"/>
                </a:solidFill>
              </a:rPr>
              <a:t>cavab</a:t>
            </a:r>
            <a:r>
              <a:rPr lang="en-US" sz="3800" b="1" dirty="0">
                <a:solidFill>
                  <a:srgbClr val="002060"/>
                </a:solidFill>
              </a:rPr>
              <a:t> </a:t>
            </a:r>
            <a:r>
              <a:rPr lang="en-US" sz="3800" b="1" dirty="0" err="1">
                <a:solidFill>
                  <a:srgbClr val="002060"/>
                </a:solidFill>
              </a:rPr>
              <a:t>vermir</a:t>
            </a:r>
            <a:r>
              <a:rPr lang="en-US" sz="3800" b="1" dirty="0">
                <a:solidFill>
                  <a:srgbClr val="002060"/>
                </a:solidFill>
              </a:rPr>
              <a:t>, </a:t>
            </a:r>
            <a:r>
              <a:rPr lang="en-US" sz="3800" b="1" dirty="0" err="1">
                <a:solidFill>
                  <a:srgbClr val="002060"/>
                </a:solidFill>
              </a:rPr>
              <a:t>bu</a:t>
            </a:r>
            <a:r>
              <a:rPr lang="en-US" sz="3800" b="1" dirty="0">
                <a:solidFill>
                  <a:srgbClr val="002060"/>
                </a:solidFill>
              </a:rPr>
              <a:t> </a:t>
            </a:r>
            <a:r>
              <a:rPr lang="en-US" sz="3800" b="1" dirty="0" err="1">
                <a:solidFill>
                  <a:srgbClr val="002060"/>
                </a:solidFill>
              </a:rPr>
              <a:t>isə</a:t>
            </a:r>
            <a:r>
              <a:rPr lang="en-US" sz="3800" b="1" dirty="0">
                <a:solidFill>
                  <a:srgbClr val="002060"/>
                </a:solidFill>
              </a:rPr>
              <a:t>, </a:t>
            </a:r>
            <a:r>
              <a:rPr lang="en-US" sz="3800" b="1" dirty="0" err="1">
                <a:solidFill>
                  <a:srgbClr val="002060"/>
                </a:solidFill>
              </a:rPr>
              <a:t>müdaxilənin</a:t>
            </a:r>
            <a:r>
              <a:rPr lang="en-US" sz="3800" b="1" dirty="0">
                <a:solidFill>
                  <a:srgbClr val="002060"/>
                </a:solidFill>
              </a:rPr>
              <a:t> </a:t>
            </a:r>
            <a:r>
              <a:rPr lang="en-US" sz="3800" b="1" dirty="0" err="1">
                <a:solidFill>
                  <a:srgbClr val="002060"/>
                </a:solidFill>
              </a:rPr>
              <a:t>qanunla</a:t>
            </a:r>
            <a:r>
              <a:rPr lang="en-US" sz="3800" b="1" dirty="0">
                <a:solidFill>
                  <a:srgbClr val="002060"/>
                </a:solidFill>
              </a:rPr>
              <a:t> </a:t>
            </a:r>
            <a:r>
              <a:rPr lang="en-US" sz="3800" b="1" dirty="0" err="1">
                <a:solidFill>
                  <a:srgbClr val="002060"/>
                </a:solidFill>
              </a:rPr>
              <a:t>nəzərdə</a:t>
            </a:r>
            <a:r>
              <a:rPr lang="en-US" sz="3800" b="1" dirty="0">
                <a:solidFill>
                  <a:srgbClr val="002060"/>
                </a:solidFill>
              </a:rPr>
              <a:t> </a:t>
            </a:r>
            <a:r>
              <a:rPr lang="en-US" sz="3800" b="1" dirty="0" err="1">
                <a:solidFill>
                  <a:srgbClr val="002060"/>
                </a:solidFill>
              </a:rPr>
              <a:t>tutulmadığı</a:t>
            </a:r>
            <a:r>
              <a:rPr lang="en-US" sz="3800" b="1" dirty="0">
                <a:solidFill>
                  <a:srgbClr val="002060"/>
                </a:solidFill>
              </a:rPr>
              <a:t> </a:t>
            </a:r>
            <a:r>
              <a:rPr lang="en-US" sz="3800" b="1" dirty="0" err="1">
                <a:solidFill>
                  <a:srgbClr val="002060"/>
                </a:solidFill>
              </a:rPr>
              <a:t>əsasında</a:t>
            </a:r>
            <a:r>
              <a:rPr lang="en-US" sz="3800" b="1" dirty="0">
                <a:solidFill>
                  <a:srgbClr val="002060"/>
                </a:solidFill>
              </a:rPr>
              <a:t> </a:t>
            </a:r>
            <a:r>
              <a:rPr lang="en-US" sz="3800" b="1" dirty="0" err="1">
                <a:solidFill>
                  <a:srgbClr val="002060"/>
                </a:solidFill>
              </a:rPr>
              <a:t>Konvensiyanın</a:t>
            </a:r>
            <a:r>
              <a:rPr lang="en-US" sz="3800" b="1" dirty="0">
                <a:solidFill>
                  <a:srgbClr val="002060"/>
                </a:solidFill>
              </a:rPr>
              <a:t> 11-ci </a:t>
            </a:r>
            <a:r>
              <a:rPr lang="en-US" sz="3800" b="1" dirty="0" err="1">
                <a:solidFill>
                  <a:srgbClr val="002060"/>
                </a:solidFill>
              </a:rPr>
              <a:t>maddəsinin</a:t>
            </a:r>
            <a:r>
              <a:rPr lang="en-US" sz="3800" b="1" dirty="0">
                <a:solidFill>
                  <a:srgbClr val="002060"/>
                </a:solidFill>
              </a:rPr>
              <a:t> </a:t>
            </a:r>
            <a:r>
              <a:rPr lang="en-US" sz="3800" b="1" dirty="0" err="1">
                <a:solidFill>
                  <a:srgbClr val="002060"/>
                </a:solidFill>
              </a:rPr>
              <a:t>pozuntusunun</a:t>
            </a:r>
            <a:r>
              <a:rPr lang="en-US" sz="3800" b="1" dirty="0">
                <a:solidFill>
                  <a:srgbClr val="002060"/>
                </a:solidFill>
              </a:rPr>
              <a:t> </a:t>
            </a:r>
            <a:r>
              <a:rPr lang="en-US" sz="3800" b="1" dirty="0" err="1">
                <a:solidFill>
                  <a:srgbClr val="002060"/>
                </a:solidFill>
              </a:rPr>
              <a:t>müəyyən</a:t>
            </a:r>
            <a:r>
              <a:rPr lang="en-US" sz="3800" b="1" dirty="0">
                <a:solidFill>
                  <a:srgbClr val="002060"/>
                </a:solidFill>
              </a:rPr>
              <a:t> </a:t>
            </a:r>
            <a:r>
              <a:rPr lang="en-US" sz="3800" b="1" dirty="0" err="1">
                <a:solidFill>
                  <a:srgbClr val="002060"/>
                </a:solidFill>
              </a:rPr>
              <a:t>edilməsi</a:t>
            </a:r>
            <a:r>
              <a:rPr lang="en-US" sz="3800" b="1" dirty="0">
                <a:solidFill>
                  <a:srgbClr val="002060"/>
                </a:solidFill>
              </a:rPr>
              <a:t> </a:t>
            </a:r>
            <a:r>
              <a:rPr lang="en-US" sz="3800" b="1" dirty="0" err="1">
                <a:solidFill>
                  <a:srgbClr val="002060"/>
                </a:solidFill>
              </a:rPr>
              <a:t>üçün</a:t>
            </a:r>
            <a:r>
              <a:rPr lang="en-US" sz="3800" b="1" dirty="0">
                <a:solidFill>
                  <a:srgbClr val="002060"/>
                </a:solidFill>
              </a:rPr>
              <a:t> </a:t>
            </a:r>
            <a:r>
              <a:rPr lang="en-US" sz="3800" b="1" dirty="0" err="1" smtClean="0">
                <a:solidFill>
                  <a:srgbClr val="002060"/>
                </a:solidFill>
              </a:rPr>
              <a:t>kifayətdir</a:t>
            </a:r>
            <a:r>
              <a:rPr lang="az-Latn-AZ" sz="3800" b="1" dirty="0">
                <a:solidFill>
                  <a:srgbClr val="002060"/>
                </a:solidFill>
              </a:rPr>
              <a:t/>
            </a:r>
            <a:br>
              <a:rPr lang="az-Latn-AZ" sz="3800" b="1" dirty="0">
                <a:solidFill>
                  <a:srgbClr val="002060"/>
                </a:solidFill>
              </a:rPr>
            </a:br>
            <a:r>
              <a:rPr lang="en-US" sz="3800" i="1" dirty="0" err="1">
                <a:solidFill>
                  <a:srgbClr val="002060"/>
                </a:solidFill>
              </a:rPr>
              <a:t>Təbiəti</a:t>
            </a:r>
            <a:r>
              <a:rPr lang="en-US" sz="3800" i="1" dirty="0">
                <a:solidFill>
                  <a:srgbClr val="002060"/>
                </a:solidFill>
              </a:rPr>
              <a:t> </a:t>
            </a:r>
            <a:r>
              <a:rPr lang="en-US" sz="3800" i="1" dirty="0" err="1">
                <a:solidFill>
                  <a:srgbClr val="002060"/>
                </a:solidFill>
              </a:rPr>
              <a:t>Mühafizə</a:t>
            </a:r>
            <a:r>
              <a:rPr lang="en-US" sz="3800" i="1" dirty="0">
                <a:solidFill>
                  <a:srgbClr val="002060"/>
                </a:solidFill>
              </a:rPr>
              <a:t> </a:t>
            </a:r>
            <a:r>
              <a:rPr lang="en-US" sz="3800" i="1" dirty="0" err="1">
                <a:solidFill>
                  <a:srgbClr val="002060"/>
                </a:solidFill>
              </a:rPr>
              <a:t>Cəmiyyəti</a:t>
            </a:r>
            <a:r>
              <a:rPr lang="en-US" sz="3800" i="1" dirty="0">
                <a:solidFill>
                  <a:srgbClr val="002060"/>
                </a:solidFill>
              </a:rPr>
              <a:t> </a:t>
            </a:r>
            <a:r>
              <a:rPr lang="en-US" sz="3800" i="1" dirty="0" err="1">
                <a:solidFill>
                  <a:srgbClr val="002060"/>
                </a:solidFill>
              </a:rPr>
              <a:t>və</a:t>
            </a:r>
            <a:r>
              <a:rPr lang="en-US" sz="3800" i="1" dirty="0">
                <a:solidFill>
                  <a:srgbClr val="002060"/>
                </a:solidFill>
              </a:rPr>
              <a:t> </a:t>
            </a:r>
            <a:r>
              <a:rPr lang="en-US" sz="3800" i="1" dirty="0" err="1">
                <a:solidFill>
                  <a:srgbClr val="002060"/>
                </a:solidFill>
              </a:rPr>
              <a:t>İsrafilov</a:t>
            </a:r>
            <a:r>
              <a:rPr lang="en-US" sz="3800" i="1" dirty="0">
                <a:solidFill>
                  <a:srgbClr val="002060"/>
                </a:solidFill>
              </a:rPr>
              <a:t> </a:t>
            </a:r>
            <a:r>
              <a:rPr lang="en-US" sz="3800" i="1" dirty="0" err="1">
                <a:solidFill>
                  <a:srgbClr val="002060"/>
                </a:solidFill>
              </a:rPr>
              <a:t>Azərbaycana</a:t>
            </a:r>
            <a:r>
              <a:rPr lang="en-US" sz="3800" i="1" dirty="0">
                <a:solidFill>
                  <a:srgbClr val="002060"/>
                </a:solidFill>
              </a:rPr>
              <a:t> </a:t>
            </a:r>
            <a:r>
              <a:rPr lang="en-US" sz="3800" i="1" dirty="0" err="1">
                <a:solidFill>
                  <a:srgbClr val="002060"/>
                </a:solidFill>
              </a:rPr>
              <a:t>qarşı</a:t>
            </a:r>
            <a:endParaRPr lang="ru-RU" sz="3800" i="1" dirty="0">
              <a:solidFill>
                <a:srgbClr val="002060"/>
              </a:solidFill>
            </a:endParaRPr>
          </a:p>
        </p:txBody>
      </p:sp>
    </p:spTree>
    <p:extLst>
      <p:ext uri="{BB962C8B-B14F-4D97-AF65-F5344CB8AC3E}">
        <p14:creationId xmlns:p14="http://schemas.microsoft.com/office/powerpoint/2010/main" xmlns="" val="2474525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826976"/>
          </a:xfrm>
        </p:spPr>
        <p:txBody>
          <a:bodyPr>
            <a:normAutofit/>
          </a:bodyPr>
          <a:lstStyle/>
          <a:p>
            <a:pPr algn="l"/>
            <a:r>
              <a:rPr lang="az-Latn-AZ" sz="4100" b="1" dirty="0" smtClean="0">
                <a:solidFill>
                  <a:srgbClr val="C00000"/>
                </a:solidFill>
                <a:effectLst>
                  <a:outerShdw blurRad="38100" dist="38100" dir="2700000" algn="tl">
                    <a:srgbClr val="000000">
                      <a:alpha val="43137"/>
                    </a:srgbClr>
                  </a:outerShdw>
                </a:effectLst>
              </a:rPr>
              <a:t>III. «Qanuni məqsəd»</a:t>
            </a:r>
            <a:r>
              <a:rPr lang="az-Latn-AZ" sz="4100" b="1" dirty="0" smtClean="0">
                <a:solidFill>
                  <a:srgbClr val="002060"/>
                </a:solidFill>
                <a:effectLst>
                  <a:outerShdw blurRad="38100" dist="38100" dir="2700000" algn="tl">
                    <a:srgbClr val="000000">
                      <a:alpha val="43137"/>
                    </a:srgbClr>
                  </a:outerShdw>
                </a:effectLst>
              </a:rPr>
              <a:t/>
            </a:r>
            <a:br>
              <a:rPr lang="az-Latn-AZ" sz="4100" b="1" dirty="0" smtClean="0">
                <a:solidFill>
                  <a:srgbClr val="002060"/>
                </a:solidFill>
                <a:effectLst>
                  <a:outerShdw blurRad="38100" dist="38100" dir="2700000" algn="tl">
                    <a:srgbClr val="000000">
                      <a:alpha val="43137"/>
                    </a:srgbClr>
                  </a:outerShdw>
                </a:effectLst>
              </a:rPr>
            </a:br>
            <a:r>
              <a:rPr lang="az-Latn-AZ" sz="2400" i="1" dirty="0">
                <a:solidFill>
                  <a:srgbClr val="002060"/>
                </a:solidFill>
                <a:latin typeface="Times New Roman" panose="02020603050405020304" pitchFamily="18" charset="0"/>
                <a:cs typeface="Times New Roman" panose="02020603050405020304" pitchFamily="18" charset="0"/>
              </a:rPr>
              <a:t> </a:t>
            </a:r>
            <a:r>
              <a:rPr lang="az-Latn-AZ" sz="3000" dirty="0" smtClean="0">
                <a:solidFill>
                  <a:srgbClr val="002060"/>
                </a:solidFill>
                <a:latin typeface="Times New Roman" panose="02020603050405020304" pitchFamily="18" charset="0"/>
                <a:cs typeface="Times New Roman" panose="02020603050405020304" pitchFamily="18" charset="0"/>
              </a:rPr>
              <a:t>Milli </a:t>
            </a:r>
            <a:r>
              <a:rPr lang="az-Latn-AZ" sz="3000" dirty="0">
                <a:solidFill>
                  <a:srgbClr val="002060"/>
                </a:solidFill>
                <a:latin typeface="Times New Roman" panose="02020603050405020304" pitchFamily="18" charset="0"/>
                <a:cs typeface="Times New Roman" panose="02020603050405020304" pitchFamily="18" charset="0"/>
              </a:rPr>
              <a:t>məhkəmələr:</a:t>
            </a:r>
            <a:r>
              <a:rPr lang="ru-RU" sz="3000" dirty="0">
                <a:solidFill>
                  <a:srgbClr val="002060"/>
                </a:solidFill>
                <a:latin typeface="Times New Roman" panose="02020603050405020304" pitchFamily="18" charset="0"/>
                <a:cs typeface="Times New Roman" panose="02020603050405020304" pitchFamily="18" charset="0"/>
              </a:rPr>
              <a:t/>
            </a:r>
            <a:br>
              <a:rPr lang="ru-RU" sz="3000" dirty="0">
                <a:solidFill>
                  <a:srgbClr val="002060"/>
                </a:solidFill>
                <a:latin typeface="Times New Roman" panose="02020603050405020304" pitchFamily="18" charset="0"/>
                <a:cs typeface="Times New Roman" panose="02020603050405020304" pitchFamily="18" charset="0"/>
              </a:rPr>
            </a:br>
            <a:r>
              <a:rPr lang="az-Latn-AZ" sz="3000" dirty="0">
                <a:solidFill>
                  <a:srgbClr val="002060"/>
                </a:solidFill>
                <a:latin typeface="Times New Roman" panose="02020603050405020304" pitchFamily="18" charset="0"/>
                <a:cs typeface="Times New Roman" panose="02020603050405020304" pitchFamily="18" charset="0"/>
              </a:rPr>
              <a:t>- ilk növbədə </a:t>
            </a:r>
            <a:r>
              <a:rPr lang="az-Latn-AZ" sz="3000" dirty="0" err="1">
                <a:solidFill>
                  <a:srgbClr val="002060"/>
                </a:solidFill>
                <a:latin typeface="Times New Roman" panose="02020603050405020304" pitchFamily="18" charset="0"/>
                <a:cs typeface="Times New Roman" panose="02020603050405020304" pitchFamily="18" charset="0"/>
              </a:rPr>
              <a:t>məhdudlaşdırılma</a:t>
            </a:r>
            <a:r>
              <a:rPr lang="az-Latn-AZ" sz="3000" dirty="0">
                <a:solidFill>
                  <a:srgbClr val="002060"/>
                </a:solidFill>
                <a:latin typeface="Times New Roman" panose="02020603050405020304" pitchFamily="18" charset="0"/>
                <a:cs typeface="Times New Roman" panose="02020603050405020304" pitchFamily="18" charset="0"/>
              </a:rPr>
              <a:t> ilə bağlı normaların hansı dəyər və maraqları müdafiə etdiyini və 2-ci hissədə ifadəsini tapan dəyər və maraqlarla üst-üstə düşüb </a:t>
            </a:r>
            <a:r>
              <a:rPr lang="az-Latn-AZ" sz="3000" dirty="0" err="1">
                <a:solidFill>
                  <a:srgbClr val="002060"/>
                </a:solidFill>
                <a:latin typeface="Times New Roman" panose="02020603050405020304" pitchFamily="18" charset="0"/>
                <a:cs typeface="Times New Roman" panose="02020603050405020304" pitchFamily="18" charset="0"/>
              </a:rPr>
              <a:t>düşmədiyini</a:t>
            </a:r>
            <a:r>
              <a:rPr lang="az-Latn-AZ" sz="3000" dirty="0">
                <a:solidFill>
                  <a:srgbClr val="002060"/>
                </a:solidFill>
                <a:latin typeface="Times New Roman" panose="02020603050405020304" pitchFamily="18" charset="0"/>
                <a:cs typeface="Times New Roman" panose="02020603050405020304" pitchFamily="18" charset="0"/>
              </a:rPr>
              <a:t> </a:t>
            </a:r>
            <a:r>
              <a:rPr lang="az-Latn-AZ" sz="3000" dirty="0" err="1">
                <a:solidFill>
                  <a:srgbClr val="002060"/>
                </a:solidFill>
                <a:latin typeface="Times New Roman" panose="02020603050405020304" pitchFamily="18" charset="0"/>
                <a:cs typeface="Times New Roman" panose="02020603050405020304" pitchFamily="18" charset="0"/>
              </a:rPr>
              <a:t>aydınlaşdırmalıdırlar</a:t>
            </a:r>
            <a:r>
              <a:rPr lang="az-Latn-AZ" sz="3000" dirty="0">
                <a:solidFill>
                  <a:srgbClr val="002060"/>
                </a:solidFill>
                <a:latin typeface="Times New Roman" panose="02020603050405020304" pitchFamily="18" charset="0"/>
                <a:cs typeface="Times New Roman" panose="02020603050405020304" pitchFamily="18" charset="0"/>
              </a:rPr>
              <a:t>. Yalnız belə dəyər və maraqların müdafiəsi zəruriliyi təsdiq olunduğu hallarda </a:t>
            </a:r>
            <a:r>
              <a:rPr lang="az-Latn-AZ" sz="3000" dirty="0" err="1">
                <a:solidFill>
                  <a:srgbClr val="002060"/>
                </a:solidFill>
                <a:latin typeface="Times New Roman" panose="02020603050405020304" pitchFamily="18" charset="0"/>
                <a:cs typeface="Times New Roman" panose="02020603050405020304" pitchFamily="18" charset="0"/>
              </a:rPr>
              <a:t>məhdudlaşdırma</a:t>
            </a:r>
            <a:r>
              <a:rPr lang="az-Latn-AZ" sz="3000" dirty="0">
                <a:solidFill>
                  <a:srgbClr val="002060"/>
                </a:solidFill>
                <a:latin typeface="Times New Roman" panose="02020603050405020304" pitchFamily="18" charset="0"/>
                <a:cs typeface="Times New Roman" panose="02020603050405020304" pitchFamily="18" charset="0"/>
              </a:rPr>
              <a:t> yolveriləndir. </a:t>
            </a:r>
            <a:r>
              <a:rPr lang="ru-RU" sz="3000" dirty="0">
                <a:solidFill>
                  <a:srgbClr val="002060"/>
                </a:solidFill>
                <a:latin typeface="Times New Roman" panose="02020603050405020304" pitchFamily="18" charset="0"/>
                <a:cs typeface="Times New Roman" panose="02020603050405020304" pitchFamily="18" charset="0"/>
              </a:rPr>
              <a:t/>
            </a:r>
            <a:br>
              <a:rPr lang="ru-RU" sz="3000" dirty="0">
                <a:solidFill>
                  <a:srgbClr val="002060"/>
                </a:solidFill>
                <a:latin typeface="Times New Roman" panose="02020603050405020304" pitchFamily="18" charset="0"/>
                <a:cs typeface="Times New Roman" panose="02020603050405020304" pitchFamily="18" charset="0"/>
              </a:rPr>
            </a:br>
            <a:r>
              <a:rPr lang="az-Latn-AZ" sz="3000" dirty="0">
                <a:solidFill>
                  <a:srgbClr val="002060"/>
                </a:solidFill>
                <a:latin typeface="Times New Roman" panose="02020603050405020304" pitchFamily="18" charset="0"/>
                <a:cs typeface="Times New Roman" panose="02020603050405020304" pitchFamily="18" charset="0"/>
              </a:rPr>
              <a:t>- </a:t>
            </a:r>
            <a:r>
              <a:rPr lang="az-Latn-AZ" sz="3000" dirty="0" smtClean="0">
                <a:solidFill>
                  <a:srgbClr val="002060"/>
                </a:solidFill>
                <a:latin typeface="Times New Roman" panose="02020603050405020304" pitchFamily="18" charset="0"/>
                <a:cs typeface="Times New Roman" panose="02020603050405020304" pitchFamily="18" charset="0"/>
              </a:rPr>
              <a:t>əminlik olmalıdır ki</a:t>
            </a:r>
            <a:r>
              <a:rPr lang="az-Latn-AZ" sz="3000" dirty="0">
                <a:solidFill>
                  <a:srgbClr val="002060"/>
                </a:solidFill>
                <a:latin typeface="Times New Roman" panose="02020603050405020304" pitchFamily="18" charset="0"/>
                <a:cs typeface="Times New Roman" panose="02020603050405020304" pitchFamily="18" charset="0"/>
              </a:rPr>
              <a:t>, belə hallarda söhbət sadəcə qeyri-müəyyən ehtimallardan deyil, real maraqlardan gedir.</a:t>
            </a:r>
            <a:endParaRPr lang="ru-RU" sz="3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90274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64704"/>
            <a:ext cx="8208912" cy="5632311"/>
          </a:xfrm>
          <a:prstGeom prst="rect">
            <a:avLst/>
          </a:prstGeom>
        </p:spPr>
        <p:txBody>
          <a:bodyPr wrap="square">
            <a:spAutoFit/>
          </a:bodyPr>
          <a:lstStyle/>
          <a:p>
            <a:r>
              <a:rPr lang="az-Latn-AZ" sz="3600" dirty="0" smtClean="0">
                <a:latin typeface="Times New Roman" panose="02020603050405020304" pitchFamily="18" charset="0"/>
                <a:cs typeface="Times New Roman" panose="02020603050405020304" pitchFamily="18" charset="0"/>
              </a:rPr>
              <a:t>Milli </a:t>
            </a:r>
            <a:r>
              <a:rPr lang="az-Latn-AZ" sz="3600" dirty="0">
                <a:latin typeface="Times New Roman" panose="02020603050405020304" pitchFamily="18" charset="0"/>
                <a:cs typeface="Times New Roman" panose="02020603050405020304" pitchFamily="18" charset="0"/>
              </a:rPr>
              <a:t>məhkəmələr müdaxilənin əsasında </a:t>
            </a:r>
            <a:r>
              <a:rPr lang="az-Latn-AZ" sz="3600" dirty="0" err="1">
                <a:latin typeface="Times New Roman" panose="02020603050405020304" pitchFamily="18" charset="0"/>
                <a:cs typeface="Times New Roman" panose="02020603050405020304" pitchFamily="18" charset="0"/>
              </a:rPr>
              <a:t>hüquqauyğun</a:t>
            </a:r>
            <a:r>
              <a:rPr lang="az-Latn-AZ" sz="3600" dirty="0">
                <a:latin typeface="Times New Roman" panose="02020603050405020304" pitchFamily="18" charset="0"/>
                <a:cs typeface="Times New Roman" panose="02020603050405020304" pitchFamily="18" charset="0"/>
              </a:rPr>
              <a:t> məqsədin dayandığını müəyyən  etdikdə, onun demokratik cəmiyyətdə zəruri olub-olmaması, mütənasiblik tələblərinə cavab verib-</a:t>
            </a:r>
            <a:r>
              <a:rPr lang="az-Latn-AZ" sz="3600" dirty="0" err="1">
                <a:latin typeface="Times New Roman" panose="02020603050405020304" pitchFamily="18" charset="0"/>
                <a:cs typeface="Times New Roman" panose="02020603050405020304" pitchFamily="18" charset="0"/>
              </a:rPr>
              <a:t>verməməsi</a:t>
            </a:r>
            <a:r>
              <a:rPr lang="az-Latn-AZ" sz="3600" dirty="0">
                <a:latin typeface="Times New Roman" panose="02020603050405020304" pitchFamily="18" charset="0"/>
                <a:cs typeface="Times New Roman" panose="02020603050405020304" pitchFamily="18" charset="0"/>
              </a:rPr>
              <a:t> məsələsini də </a:t>
            </a:r>
            <a:r>
              <a:rPr lang="az-Latn-AZ" sz="3600" dirty="0" err="1">
                <a:latin typeface="Times New Roman" panose="02020603050405020304" pitchFamily="18" charset="0"/>
                <a:cs typeface="Times New Roman" panose="02020603050405020304" pitchFamily="18" charset="0"/>
              </a:rPr>
              <a:t>dəyərləndirməlidirlər</a:t>
            </a:r>
            <a:r>
              <a:rPr lang="az-Latn-AZ" sz="3600" dirty="0">
                <a:latin typeface="Times New Roman" panose="02020603050405020304" pitchFamily="18" charset="0"/>
                <a:cs typeface="Times New Roman" panose="02020603050405020304" pitchFamily="18" charset="0"/>
              </a:rPr>
              <a:t>.</a:t>
            </a:r>
            <a:endParaRPr lang="ru-RU" sz="3600" dirty="0">
              <a:latin typeface="Times New Roman" panose="02020603050405020304" pitchFamily="18" charset="0"/>
              <a:cs typeface="Times New Roman" panose="02020603050405020304" pitchFamily="18" charset="0"/>
            </a:endParaRPr>
          </a:p>
          <a:p>
            <a:r>
              <a:rPr lang="az-Latn-AZ" sz="3600" dirty="0">
                <a:latin typeface="Times New Roman" panose="02020603050405020304" pitchFamily="18" charset="0"/>
                <a:cs typeface="Times New Roman" panose="02020603050405020304" pitchFamily="18" charset="0"/>
              </a:rPr>
              <a:t>Sadalanan məqsədlərdən hər hansı biri ilə müdaxiləyə haqq qazandırmaq mümkün deyilsə, 11-ci maddə pozulmuş olur. </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70014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64704"/>
            <a:ext cx="8208912" cy="6001643"/>
          </a:xfrm>
          <a:prstGeom prst="rect">
            <a:avLst/>
          </a:prstGeom>
        </p:spPr>
        <p:txBody>
          <a:bodyPr wrap="square">
            <a:spAutoFit/>
          </a:bodyPr>
          <a:lstStyle/>
          <a:p>
            <a:r>
              <a:rPr lang="az-Latn-AZ" sz="3200" dirty="0"/>
              <a:t>«milli təhlükəsizlik və ictimai asayiş maraqları naminə» məhdudlaşdırılması dövlətlər tərəfindən ən çox irəli sürülən </a:t>
            </a:r>
            <a:r>
              <a:rPr lang="az-Latn-AZ" sz="3200" dirty="0" err="1"/>
              <a:t>məqsədlərdəndir</a:t>
            </a:r>
            <a:r>
              <a:rPr lang="az-Latn-AZ" sz="3200" dirty="0"/>
              <a:t>. Məhkəmə həmin məsələdə dövlətlərə geniş  </a:t>
            </a:r>
            <a:r>
              <a:rPr lang="az-Latn-AZ" sz="3200" dirty="0" err="1"/>
              <a:t>qiymətləndirmə</a:t>
            </a:r>
            <a:r>
              <a:rPr lang="az-Latn-AZ" sz="3200" dirty="0"/>
              <a:t> sərbəstliyi verir. Bununla yanaşı qeyd edir ki, üzv dövlətlər «milli təhlükəsizlik» anlayışına ciddi və dəqiq anlayış verməli və </a:t>
            </a:r>
            <a:r>
              <a:rPr lang="az-Latn-AZ" sz="3200" dirty="0" err="1"/>
              <a:t>çalışmalıdırlar</a:t>
            </a:r>
            <a:r>
              <a:rPr lang="az-Latn-AZ" sz="3200" dirty="0"/>
              <a:t> ki, həmin anlayış özünün real çərçivəsindən kənara çıxmasın. Dövlətlər müdafiə olunan maraqlara real təhlükənin mövcudluğunu </a:t>
            </a:r>
            <a:r>
              <a:rPr lang="az-Latn-AZ" sz="3200" dirty="0" err="1"/>
              <a:t>əsaslandırmalıdırlar</a:t>
            </a:r>
            <a:r>
              <a:rPr lang="az-Latn-AZ" sz="3200" dirty="0"/>
              <a:t>.  </a:t>
            </a:r>
            <a:endParaRPr lang="ru-RU" sz="3200" dirty="0"/>
          </a:p>
        </p:txBody>
      </p:sp>
    </p:spTree>
    <p:extLst>
      <p:ext uri="{BB962C8B-B14F-4D97-AF65-F5344CB8AC3E}">
        <p14:creationId xmlns:p14="http://schemas.microsoft.com/office/powerpoint/2010/main" xmlns="" val="2540500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Autofit/>
          </a:bodyPr>
          <a:lstStyle/>
          <a:p>
            <a:r>
              <a:rPr lang="az-Latn-AZ" sz="3400" b="1" dirty="0">
                <a:solidFill>
                  <a:srgbClr val="C00000"/>
                </a:solidFill>
              </a:rPr>
              <a:t>sözügedən qanun bəzi masonların ölkənin həyatında oynadığı rol ətrafında mübahisələrin mövcud olduğu bir vaxtda ictimaiyyəti «arxayın etmək» üçün qəbul edilib. Buna görə də, Məhkəmə razılaşdı ki, müdaxilə milli təhlükəsizliyi qorumaq və ictimai asayişin </a:t>
            </a:r>
            <a:r>
              <a:rPr lang="az-Latn-AZ" sz="3400" b="1" dirty="0" err="1">
                <a:solidFill>
                  <a:srgbClr val="C00000"/>
                </a:solidFill>
              </a:rPr>
              <a:t>pozulmasının</a:t>
            </a:r>
            <a:r>
              <a:rPr lang="az-Latn-AZ" sz="3400" b="1" dirty="0">
                <a:solidFill>
                  <a:srgbClr val="C00000"/>
                </a:solidFill>
              </a:rPr>
              <a:t> qarşısını almaq məqsədini güdüb.</a:t>
            </a:r>
            <a:r>
              <a:rPr lang="ru-RU" sz="3400" b="1" dirty="0">
                <a:solidFill>
                  <a:srgbClr val="C00000"/>
                </a:solidFill>
              </a:rPr>
              <a:t/>
            </a:r>
            <a:br>
              <a:rPr lang="ru-RU" sz="3400" b="1" dirty="0">
                <a:solidFill>
                  <a:srgbClr val="C00000"/>
                </a:solidFill>
              </a:rPr>
            </a:br>
            <a:r>
              <a:rPr lang="az-Latn-AZ" sz="3400" b="1" i="1" dirty="0" err="1">
                <a:solidFill>
                  <a:srgbClr val="C00000"/>
                </a:solidFill>
              </a:rPr>
              <a:t>Grande</a:t>
            </a:r>
            <a:r>
              <a:rPr lang="az-Latn-AZ" sz="3400" b="1" i="1" dirty="0">
                <a:solidFill>
                  <a:srgbClr val="C00000"/>
                </a:solidFill>
              </a:rPr>
              <a:t> </a:t>
            </a:r>
            <a:r>
              <a:rPr lang="az-Latn-AZ" sz="3400" b="1" i="1" dirty="0" err="1">
                <a:solidFill>
                  <a:srgbClr val="C00000"/>
                </a:solidFill>
              </a:rPr>
              <a:t>Oriente</a:t>
            </a:r>
            <a:r>
              <a:rPr lang="az-Latn-AZ" sz="3400" b="1" i="1" dirty="0">
                <a:solidFill>
                  <a:srgbClr val="C00000"/>
                </a:solidFill>
              </a:rPr>
              <a:t> </a:t>
            </a:r>
            <a:r>
              <a:rPr lang="az-Latn-AZ" sz="3400" b="1" i="1" dirty="0" err="1">
                <a:solidFill>
                  <a:srgbClr val="C00000"/>
                </a:solidFill>
              </a:rPr>
              <a:t>d’İtalia</a:t>
            </a:r>
            <a:r>
              <a:rPr lang="az-Latn-AZ" sz="3400" b="1" i="1" dirty="0">
                <a:solidFill>
                  <a:srgbClr val="C00000"/>
                </a:solidFill>
              </a:rPr>
              <a:t> di </a:t>
            </a:r>
            <a:r>
              <a:rPr lang="az-Latn-AZ" sz="3400" b="1" i="1" dirty="0" err="1">
                <a:solidFill>
                  <a:srgbClr val="C00000"/>
                </a:solidFill>
              </a:rPr>
              <a:t>Palazzo</a:t>
            </a:r>
            <a:r>
              <a:rPr lang="az-Latn-AZ" sz="3400" b="1" i="1" dirty="0">
                <a:solidFill>
                  <a:srgbClr val="C00000"/>
                </a:solidFill>
              </a:rPr>
              <a:t> </a:t>
            </a:r>
            <a:r>
              <a:rPr lang="az-Latn-AZ" sz="3400" b="1" i="1" dirty="0" err="1">
                <a:solidFill>
                  <a:srgbClr val="C00000"/>
                </a:solidFill>
              </a:rPr>
              <a:t>Giustiniani</a:t>
            </a:r>
            <a:r>
              <a:rPr lang="az-Latn-AZ" sz="3400" b="1" i="1" dirty="0">
                <a:solidFill>
                  <a:srgbClr val="C00000"/>
                </a:solidFill>
              </a:rPr>
              <a:t> İtaliyaya qarşı</a:t>
            </a:r>
            <a:r>
              <a:rPr lang="az-Latn-AZ" sz="3400" b="1" dirty="0">
                <a:solidFill>
                  <a:srgbClr val="C00000"/>
                </a:solidFill>
              </a:rPr>
              <a:t> (2001)</a:t>
            </a:r>
            <a:endParaRPr lang="ru-RU" sz="3400" b="1" dirty="0">
              <a:solidFill>
                <a:srgbClr val="C00000"/>
              </a:solidFill>
            </a:endParaRPr>
          </a:p>
        </p:txBody>
      </p:sp>
    </p:spTree>
    <p:extLst>
      <p:ext uri="{BB962C8B-B14F-4D97-AF65-F5344CB8AC3E}">
        <p14:creationId xmlns:p14="http://schemas.microsoft.com/office/powerpoint/2010/main" xmlns="" val="2357084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5832648"/>
          </a:xfrm>
        </p:spPr>
        <p:txBody>
          <a:bodyPr>
            <a:noAutofit/>
          </a:bodyPr>
          <a:lstStyle/>
          <a:p>
            <a:r>
              <a:rPr lang="az-Latn-AZ" sz="3800" b="1" dirty="0">
                <a:solidFill>
                  <a:srgbClr val="FF0000"/>
                </a:solidFill>
              </a:rPr>
              <a:t>11-ci maddənin 2-ci hissəsinə müvafiq olaraq hər hansı ictimai nümayişin keçirilməsi zamanı ictimai təhlükəsizliyə və ictimai qaydaya ciddi təhlükə mövcud olduğu halda hökumətin bu və ya digər şəhərdə bütün ictimai nümayişlərə müvəqqəti qadağa qoymasını qəbul ediləndir. </a:t>
            </a:r>
            <a:r>
              <a:rPr lang="ru-RU" sz="3800" b="1" dirty="0">
                <a:solidFill>
                  <a:srgbClr val="FF0000"/>
                </a:solidFill>
              </a:rPr>
              <a:t/>
            </a:r>
            <a:br>
              <a:rPr lang="ru-RU" sz="3800" b="1" dirty="0">
                <a:solidFill>
                  <a:srgbClr val="FF0000"/>
                </a:solidFill>
              </a:rPr>
            </a:br>
            <a:r>
              <a:rPr lang="az-Latn-AZ" sz="3800" b="1" i="1" dirty="0" err="1">
                <a:solidFill>
                  <a:srgbClr val="FF0000"/>
                </a:solidFill>
              </a:rPr>
              <a:t>Rassemblement</a:t>
            </a:r>
            <a:r>
              <a:rPr lang="az-Latn-AZ" sz="3800" b="1" i="1" dirty="0">
                <a:solidFill>
                  <a:srgbClr val="FF0000"/>
                </a:solidFill>
              </a:rPr>
              <a:t> </a:t>
            </a:r>
            <a:r>
              <a:rPr lang="az-Latn-AZ" sz="3800" b="1" i="1" dirty="0" err="1">
                <a:solidFill>
                  <a:srgbClr val="FF0000"/>
                </a:solidFill>
              </a:rPr>
              <a:t>Jurassien</a:t>
            </a:r>
            <a:r>
              <a:rPr lang="az-Latn-AZ" sz="3800" b="1" i="1" dirty="0">
                <a:solidFill>
                  <a:srgbClr val="FF0000"/>
                </a:solidFill>
              </a:rPr>
              <a:t> və </a:t>
            </a:r>
            <a:r>
              <a:rPr lang="az-Latn-AZ" sz="3800" b="1" i="1" dirty="0" err="1">
                <a:solidFill>
                  <a:srgbClr val="FF0000"/>
                </a:solidFill>
              </a:rPr>
              <a:t>Unite</a:t>
            </a:r>
            <a:r>
              <a:rPr lang="az-Latn-AZ" sz="3800" b="1" i="1" dirty="0">
                <a:solidFill>
                  <a:srgbClr val="FF0000"/>
                </a:solidFill>
              </a:rPr>
              <a:t> </a:t>
            </a:r>
            <a:r>
              <a:rPr lang="az-Latn-AZ" sz="3800" b="1" i="1" dirty="0" err="1">
                <a:solidFill>
                  <a:srgbClr val="FF0000"/>
                </a:solidFill>
              </a:rPr>
              <a:t>Jurassienne</a:t>
            </a:r>
            <a:r>
              <a:rPr lang="az-Latn-AZ" sz="3800" b="1" i="1" dirty="0">
                <a:solidFill>
                  <a:srgbClr val="FF0000"/>
                </a:solidFill>
              </a:rPr>
              <a:t> İsveçrəyə qarşı</a:t>
            </a:r>
            <a:r>
              <a:rPr lang="az-Latn-AZ" sz="3800" b="1" dirty="0">
                <a:solidFill>
                  <a:srgbClr val="FF0000"/>
                </a:solidFill>
              </a:rPr>
              <a:t> (1979</a:t>
            </a:r>
            <a:r>
              <a:rPr lang="az-Latn-AZ" sz="3800" b="1" dirty="0" smtClean="0">
                <a:solidFill>
                  <a:srgbClr val="FF0000"/>
                </a:solidFill>
              </a:rPr>
              <a:t>) ***</a:t>
            </a:r>
            <a:endParaRPr lang="ru-RU" sz="3800" b="1" dirty="0">
              <a:solidFill>
                <a:srgbClr val="FF0000"/>
              </a:solidFill>
            </a:endParaRPr>
          </a:p>
        </p:txBody>
      </p:sp>
    </p:spTree>
    <p:extLst>
      <p:ext uri="{BB962C8B-B14F-4D97-AF65-F5344CB8AC3E}">
        <p14:creationId xmlns:p14="http://schemas.microsoft.com/office/powerpoint/2010/main" xmlns="" val="1813469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80720"/>
          </a:xfrm>
        </p:spPr>
        <p:txBody>
          <a:bodyPr>
            <a:normAutofit/>
          </a:bodyPr>
          <a:lstStyle/>
          <a:p>
            <a:r>
              <a:rPr lang="az-Latn-AZ" sz="3200" b="1" dirty="0" err="1" smtClean="0">
                <a:solidFill>
                  <a:srgbClr val="C00000"/>
                </a:solidFill>
                <a:effectLst>
                  <a:outerShdw blurRad="38100" dist="38100" dir="2700000" algn="tl">
                    <a:srgbClr val="000000">
                      <a:alpha val="43137"/>
                    </a:srgbClr>
                  </a:outerShdw>
                </a:effectLst>
              </a:rPr>
              <a:t>Çasanyu</a:t>
            </a:r>
            <a:r>
              <a:rPr lang="az-Latn-AZ" sz="3200" b="1" dirty="0" smtClean="0">
                <a:solidFill>
                  <a:srgbClr val="C00000"/>
                </a:solidFill>
                <a:effectLst>
                  <a:outerShdw blurRad="38100" dist="38100" dir="2700000" algn="tl">
                    <a:srgbClr val="000000">
                      <a:alpha val="43137"/>
                    </a:srgbClr>
                  </a:outerShdw>
                </a:effectLst>
              </a:rPr>
              <a:t> Fransaya qarşı </a:t>
            </a:r>
            <a:r>
              <a:rPr lang="az-Latn-AZ" sz="3200" b="1" dirty="0">
                <a:solidFill>
                  <a:srgbClr val="C00000"/>
                </a:solidFill>
                <a:effectLst>
                  <a:outerShdw blurRad="38100" dist="38100" dir="2700000" algn="tl">
                    <a:srgbClr val="000000">
                      <a:alpha val="43137"/>
                    </a:srgbClr>
                  </a:outerShdw>
                </a:effectLst>
              </a:rPr>
              <a:t>iş (</a:t>
            </a:r>
            <a:r>
              <a:rPr lang="az-Latn-AZ" sz="3200" b="1" dirty="0" smtClean="0">
                <a:solidFill>
                  <a:srgbClr val="C00000"/>
                </a:solidFill>
                <a:effectLst>
                  <a:outerShdw blurRad="38100" dist="38100" dir="2700000" algn="tl">
                    <a:srgbClr val="000000">
                      <a:alpha val="43137"/>
                    </a:srgbClr>
                  </a:outerShdw>
                </a:effectLst>
              </a:rPr>
              <a:t>1999) </a:t>
            </a:r>
            <a:r>
              <a:rPr lang="az-Latn-AZ" sz="3200" b="1" dirty="0">
                <a:solidFill>
                  <a:srgbClr val="C00000"/>
                </a:solidFill>
                <a:effectLst>
                  <a:outerShdw blurRad="38100" dist="38100" dir="2700000" algn="tl">
                    <a:srgbClr val="000000">
                      <a:alpha val="43137"/>
                    </a:srgbClr>
                  </a:outerShdw>
                </a:effectLst>
              </a:rPr>
              <a:t/>
            </a:r>
            <a:br>
              <a:rPr lang="az-Latn-AZ" sz="3200" b="1" dirty="0">
                <a:solidFill>
                  <a:srgbClr val="C00000"/>
                </a:solidFill>
                <a:effectLst>
                  <a:outerShdw blurRad="38100" dist="38100" dir="2700000" algn="tl">
                    <a:srgbClr val="000000">
                      <a:alpha val="43137"/>
                    </a:srgbClr>
                  </a:outerShdw>
                </a:effectLst>
              </a:rPr>
            </a:br>
            <a:r>
              <a:rPr lang="az-Latn-AZ" sz="3200" dirty="0">
                <a:solidFill>
                  <a:srgbClr val="FF0000"/>
                </a:solidFill>
              </a:rPr>
              <a:t>şikayət edilən müdaxiləyə haqq qazandırmaq üçün  dövlətin göstərdiyi yeganə məqsəd «digər şəxslərin hüquq və </a:t>
            </a:r>
            <a:r>
              <a:rPr lang="az-Latn-AZ" sz="3200" dirty="0" err="1">
                <a:solidFill>
                  <a:srgbClr val="FF0000"/>
                </a:solidFill>
              </a:rPr>
              <a:t>azadlıqlarının</a:t>
            </a:r>
            <a:r>
              <a:rPr lang="az-Latn-AZ" sz="3200" dirty="0">
                <a:solidFill>
                  <a:srgbClr val="FF0000"/>
                </a:solidFill>
              </a:rPr>
              <a:t> müdafiəsindən» ibarət idi. Bu «hüquq və azadlıqlar» özlüyündə Konvensiya və ya onun Protokolları ilə qorunan hüquq və azadlıqlar </a:t>
            </a:r>
            <a:r>
              <a:rPr lang="az-Latn-AZ" sz="3200" dirty="0" err="1">
                <a:solidFill>
                  <a:srgbClr val="FF0000"/>
                </a:solidFill>
              </a:rPr>
              <a:t>arasındadır</a:t>
            </a:r>
            <a:r>
              <a:rPr lang="az-Latn-AZ" sz="3200" dirty="0">
                <a:solidFill>
                  <a:srgbClr val="FF0000"/>
                </a:solidFill>
              </a:rPr>
              <a:t>, lakin onların müdafiəsinə olan ehtiyac Konvensiyada eyni qaydada nəzərdə tutulan digər hüquq və </a:t>
            </a:r>
            <a:r>
              <a:rPr lang="az-Latn-AZ" sz="3200" dirty="0" err="1">
                <a:solidFill>
                  <a:srgbClr val="FF0000"/>
                </a:solidFill>
              </a:rPr>
              <a:t>azadlıqların</a:t>
            </a:r>
            <a:r>
              <a:rPr lang="az-Latn-AZ" sz="3200" dirty="0">
                <a:solidFill>
                  <a:srgbClr val="FF0000"/>
                </a:solidFill>
              </a:rPr>
              <a:t> dövlət tərəfindən </a:t>
            </a:r>
            <a:r>
              <a:rPr lang="az-Latn-AZ" sz="3200" dirty="0" err="1">
                <a:solidFill>
                  <a:srgbClr val="FF0000"/>
                </a:solidFill>
              </a:rPr>
              <a:t>məhdudlaşdırılmasına</a:t>
            </a:r>
            <a:r>
              <a:rPr lang="az-Latn-AZ" sz="3200" dirty="0">
                <a:solidFill>
                  <a:srgbClr val="FF0000"/>
                </a:solidFill>
              </a:rPr>
              <a:t> gətirib çıxara bilər.</a:t>
            </a:r>
            <a:endParaRPr lang="ru-RU" sz="3200" dirty="0">
              <a:solidFill>
                <a:srgbClr val="FF0000"/>
              </a:solidFill>
            </a:endParaRPr>
          </a:p>
        </p:txBody>
      </p:sp>
    </p:spTree>
    <p:extLst>
      <p:ext uri="{BB962C8B-B14F-4D97-AF65-F5344CB8AC3E}">
        <p14:creationId xmlns:p14="http://schemas.microsoft.com/office/powerpoint/2010/main" xmlns="" val="4213878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590506"/>
          </a:xfrm>
        </p:spPr>
        <p:txBody>
          <a:bodyPr>
            <a:normAutofit/>
          </a:bodyPr>
          <a:lstStyle/>
          <a:p>
            <a:r>
              <a:rPr lang="az-Latn-AZ" sz="2400" dirty="0"/>
              <a:t> </a:t>
            </a:r>
            <a:r>
              <a:rPr lang="ru-RU" sz="2400" dirty="0"/>
              <a:t/>
            </a:r>
            <a:br>
              <a:rPr lang="ru-RU" sz="2400" dirty="0"/>
            </a:br>
            <a:r>
              <a:rPr lang="az-Latn-AZ" sz="2400" dirty="0"/>
              <a:t> </a:t>
            </a:r>
            <a:r>
              <a:rPr lang="az-Latn-AZ" sz="2400" b="1" dirty="0">
                <a:solidFill>
                  <a:srgbClr val="C00000"/>
                </a:solidFill>
              </a:rPr>
              <a:t>fərdlərin əsas hüquqları arasında tarazlığı tapmaq üçün aparılan </a:t>
            </a:r>
            <a:r>
              <a:rPr lang="az-Latn-AZ" sz="2400" b="1" dirty="0" smtClean="0">
                <a:solidFill>
                  <a:srgbClr val="C00000"/>
                </a:solidFill>
              </a:rPr>
              <a:t>daimi </a:t>
            </a:r>
            <a:r>
              <a:rPr lang="az-Latn-AZ" sz="2400" b="1" dirty="0">
                <a:solidFill>
                  <a:srgbClr val="C00000"/>
                </a:solidFill>
              </a:rPr>
              <a:t>axtarış «demokratik cəmiyyətin» dayağını təşkil edir. </a:t>
            </a:r>
            <a:r>
              <a:rPr lang="az-Latn-AZ" sz="2400" b="1" dirty="0" smtClean="0">
                <a:solidFill>
                  <a:srgbClr val="C00000"/>
                </a:solidFill>
              </a:rPr>
              <a:t/>
            </a:r>
            <a:br>
              <a:rPr lang="az-Latn-AZ" sz="2400" b="1" dirty="0" smtClean="0">
                <a:solidFill>
                  <a:srgbClr val="C00000"/>
                </a:solidFill>
              </a:rPr>
            </a:br>
            <a:r>
              <a:rPr lang="az-Latn-AZ" sz="2400" b="1" dirty="0" smtClean="0">
                <a:solidFill>
                  <a:srgbClr val="C00000"/>
                </a:solidFill>
              </a:rPr>
              <a:t>Fərdlərin </a:t>
            </a:r>
            <a:r>
              <a:rPr lang="az-Latn-AZ" sz="2400" b="1" dirty="0">
                <a:solidFill>
                  <a:srgbClr val="C00000"/>
                </a:solidFill>
              </a:rPr>
              <a:t>biri-birinə zidd olan maraqlarının </a:t>
            </a:r>
            <a:r>
              <a:rPr lang="az-Latn-AZ" sz="2400" b="1" dirty="0" err="1">
                <a:solidFill>
                  <a:srgbClr val="C00000"/>
                </a:solidFill>
              </a:rPr>
              <a:t>tarazlaşdırılması</a:t>
            </a:r>
            <a:r>
              <a:rPr lang="az-Latn-AZ" sz="2400" b="1" dirty="0">
                <a:solidFill>
                  <a:srgbClr val="C00000"/>
                </a:solidFill>
              </a:rPr>
              <a:t> çətin məsələdir və dövlətlər bu məsələdə geniş </a:t>
            </a:r>
            <a:r>
              <a:rPr lang="az-Latn-AZ" sz="2400" b="1" dirty="0" err="1">
                <a:solidFill>
                  <a:srgbClr val="C00000"/>
                </a:solidFill>
              </a:rPr>
              <a:t>qiymətləndirmə</a:t>
            </a:r>
            <a:r>
              <a:rPr lang="az-Latn-AZ" sz="2400" b="1" dirty="0">
                <a:solidFill>
                  <a:srgbClr val="C00000"/>
                </a:solidFill>
              </a:rPr>
              <a:t>  sərbəstliyinə malik </a:t>
            </a:r>
            <a:r>
              <a:rPr lang="az-Latn-AZ" sz="2400" b="1" dirty="0" err="1">
                <a:solidFill>
                  <a:srgbClr val="C00000"/>
                </a:solidFill>
              </a:rPr>
              <a:t>olmalıdırlar</a:t>
            </a:r>
            <a:r>
              <a:rPr lang="az-Latn-AZ" sz="2400" b="1" dirty="0">
                <a:solidFill>
                  <a:srgbClr val="C00000"/>
                </a:solidFill>
              </a:rPr>
              <a:t>. </a:t>
            </a:r>
            <a:r>
              <a:rPr lang="ru-RU" sz="2400" b="1" dirty="0">
                <a:solidFill>
                  <a:srgbClr val="C00000"/>
                </a:solidFill>
              </a:rPr>
              <a:t/>
            </a:r>
            <a:br>
              <a:rPr lang="ru-RU" sz="2400" b="1" dirty="0">
                <a:solidFill>
                  <a:srgbClr val="C00000"/>
                </a:solidFill>
              </a:rPr>
            </a:br>
            <a:r>
              <a:rPr lang="az-Latn-AZ" sz="2400" b="1" dirty="0">
                <a:solidFill>
                  <a:srgbClr val="C00000"/>
                </a:solidFill>
              </a:rPr>
              <a:t>Konvensiyanın təmin etdiyi hüquqa və azadlığa qoyulan məhdudiyyətlərin Konvensiyada bilavasitə sadalanmayan «hüquq və azadlıqları» müdafiə etmək üçün tətbiqi isə başqa məsələdir. Belə halda yalnız </a:t>
            </a:r>
            <a:r>
              <a:rPr lang="az-Latn-AZ" sz="2400" b="1" dirty="0" err="1">
                <a:solidFill>
                  <a:srgbClr val="C00000"/>
                </a:solidFill>
              </a:rPr>
              <a:t>inkarolunmaz</a:t>
            </a:r>
            <a:r>
              <a:rPr lang="az-Latn-AZ" sz="2400" b="1" dirty="0">
                <a:solidFill>
                  <a:srgbClr val="C00000"/>
                </a:solidFill>
              </a:rPr>
              <a:t> zərurət Konvensiyada nəzərdə tutulan hüquqa müdaxiləyə haqq qazandıra bilər. </a:t>
            </a:r>
            <a:r>
              <a:rPr lang="az-Latn-AZ" sz="2400" b="1" dirty="0" smtClean="0">
                <a:solidFill>
                  <a:srgbClr val="C00000"/>
                </a:solidFill>
              </a:rPr>
              <a:t>Bu </a:t>
            </a:r>
            <a:r>
              <a:rPr lang="az-Latn-AZ" sz="2400" b="1" dirty="0">
                <a:solidFill>
                  <a:srgbClr val="C00000"/>
                </a:solidFill>
              </a:rPr>
              <a:t>halda dövlətlərin </a:t>
            </a:r>
            <a:r>
              <a:rPr lang="az-Latn-AZ" sz="2400" b="1" dirty="0" err="1">
                <a:solidFill>
                  <a:srgbClr val="C00000"/>
                </a:solidFill>
              </a:rPr>
              <a:t>qiymətləndirmə</a:t>
            </a:r>
            <a:r>
              <a:rPr lang="az-Latn-AZ" sz="2400" b="1" dirty="0">
                <a:solidFill>
                  <a:srgbClr val="C00000"/>
                </a:solidFill>
              </a:rPr>
              <a:t> sərbəstliyi məhdud olur </a:t>
            </a:r>
            <a:r>
              <a:rPr lang="ru-RU" sz="2400" b="1" dirty="0">
                <a:solidFill>
                  <a:srgbClr val="C00000"/>
                </a:solidFill>
              </a:rPr>
              <a:t/>
            </a:r>
            <a:br>
              <a:rPr lang="ru-RU" sz="2400" b="1" dirty="0">
                <a:solidFill>
                  <a:srgbClr val="C00000"/>
                </a:solidFill>
              </a:rPr>
            </a:br>
            <a:r>
              <a:rPr lang="az-Latn-AZ" sz="2400" b="1" i="1" dirty="0">
                <a:solidFill>
                  <a:srgbClr val="C00000"/>
                </a:solidFill>
              </a:rPr>
              <a:t>W.P. və başqaları Polşaya qarşı</a:t>
            </a:r>
            <a:r>
              <a:rPr lang="az-Latn-AZ" sz="2400" b="1" dirty="0">
                <a:solidFill>
                  <a:srgbClr val="C00000"/>
                </a:solidFill>
              </a:rPr>
              <a:t> (2004) </a:t>
            </a:r>
            <a:r>
              <a:rPr lang="ru-RU" sz="2400" b="1" dirty="0">
                <a:solidFill>
                  <a:srgbClr val="C00000"/>
                </a:solidFill>
              </a:rPr>
              <a:t/>
            </a:r>
            <a:br>
              <a:rPr lang="ru-RU" sz="2400" b="1" dirty="0">
                <a:solidFill>
                  <a:srgbClr val="C00000"/>
                </a:solidFill>
              </a:rPr>
            </a:br>
            <a:endParaRPr lang="ru-RU" sz="2400" b="1" dirty="0">
              <a:solidFill>
                <a:srgbClr val="C00000"/>
              </a:solidFill>
            </a:endParaRPr>
          </a:p>
        </p:txBody>
      </p:sp>
    </p:spTree>
    <p:extLst>
      <p:ext uri="{BB962C8B-B14F-4D97-AF65-F5344CB8AC3E}">
        <p14:creationId xmlns:p14="http://schemas.microsoft.com/office/powerpoint/2010/main" xmlns="" val="3047867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484784"/>
            <a:ext cx="8568952" cy="5373216"/>
          </a:xfrm>
        </p:spPr>
        <p:txBody>
          <a:bodyPr>
            <a:normAutofit/>
          </a:bodyPr>
          <a:lstStyle/>
          <a:p>
            <a:r>
              <a:rPr lang="az-Latn-AZ" sz="3000" b="1" dirty="0" smtClean="0">
                <a:solidFill>
                  <a:srgbClr val="002060"/>
                </a:solidFill>
              </a:rPr>
              <a:t>Bu ifadə iki şərti nəzərdə tutur:</a:t>
            </a:r>
            <a:r>
              <a:rPr lang="ru-RU" sz="3000" b="1" dirty="0" smtClean="0">
                <a:solidFill>
                  <a:srgbClr val="002060"/>
                </a:solidFill>
              </a:rPr>
              <a:t/>
            </a:r>
            <a:br>
              <a:rPr lang="ru-RU" sz="3000" b="1" dirty="0" smtClean="0">
                <a:solidFill>
                  <a:srgbClr val="002060"/>
                </a:solidFill>
              </a:rPr>
            </a:br>
            <a:r>
              <a:rPr lang="az-Latn-AZ" sz="3000" b="1" dirty="0" smtClean="0">
                <a:solidFill>
                  <a:srgbClr val="002060"/>
                </a:solidFill>
              </a:rPr>
              <a:t>1) müdaxilə üçün təxirəsalınmaz ictimai tələbat mövcud olmalıdır;</a:t>
            </a:r>
            <a:r>
              <a:rPr lang="ru-RU" sz="3000" b="1" dirty="0" smtClean="0">
                <a:solidFill>
                  <a:srgbClr val="002060"/>
                </a:solidFill>
              </a:rPr>
              <a:t/>
            </a:r>
            <a:br>
              <a:rPr lang="ru-RU" sz="3000" b="1" dirty="0" smtClean="0">
                <a:solidFill>
                  <a:srgbClr val="002060"/>
                </a:solidFill>
              </a:rPr>
            </a:br>
            <a:r>
              <a:rPr lang="az-Latn-AZ" sz="3000" b="1" dirty="0" smtClean="0">
                <a:solidFill>
                  <a:srgbClr val="002060"/>
                </a:solidFill>
              </a:rPr>
              <a:t>2) müdaxilə qarşıya qoyulan qanuni məqsədə mütənasib olmalıdır.</a:t>
            </a:r>
            <a:br>
              <a:rPr lang="az-Latn-AZ" sz="3000" b="1" dirty="0" smtClean="0">
                <a:solidFill>
                  <a:srgbClr val="002060"/>
                </a:solidFill>
              </a:rPr>
            </a:br>
            <a:r>
              <a:rPr lang="az-Latn-AZ" sz="3000" b="1" dirty="0" smtClean="0">
                <a:solidFill>
                  <a:srgbClr val="002060"/>
                </a:solidFill>
              </a:rPr>
              <a:t>Bir çox hallarda milli məhkəmələr mütənasiblik tələbinə cavab verməyən müdaxiləyə bəraət qazandırdığı halda Avropa Məhkəməsi 11-ci maddənin </a:t>
            </a:r>
            <a:br>
              <a:rPr lang="az-Latn-AZ" sz="3000" b="1" dirty="0" smtClean="0">
                <a:solidFill>
                  <a:srgbClr val="002060"/>
                </a:solidFill>
              </a:rPr>
            </a:br>
            <a:r>
              <a:rPr lang="az-Latn-AZ" sz="3000" b="1" dirty="0" err="1" smtClean="0">
                <a:solidFill>
                  <a:srgbClr val="002060"/>
                </a:solidFill>
              </a:rPr>
              <a:t>pozulduğunu</a:t>
            </a:r>
            <a:r>
              <a:rPr lang="az-Latn-AZ" sz="3000" b="1" dirty="0" smtClean="0">
                <a:solidFill>
                  <a:srgbClr val="002060"/>
                </a:solidFill>
              </a:rPr>
              <a:t> müəyyən edir.</a:t>
            </a:r>
            <a:endParaRPr lang="ru-RU" sz="3000" b="1" dirty="0">
              <a:solidFill>
                <a:srgbClr val="002060"/>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971600" y="620688"/>
            <a:ext cx="7272808" cy="939801"/>
          </a:xfrm>
        </p:spPr>
        <p:txBody>
          <a:bodyPr>
            <a:normAutofit fontScale="85000" lnSpcReduction="10000"/>
          </a:bodyPr>
          <a:lstStyle/>
          <a:p>
            <a:r>
              <a:rPr lang="az-Latn-AZ" sz="4000" b="1" dirty="0" smtClean="0">
                <a:effectLst>
                  <a:outerShdw blurRad="38100" dist="38100" dir="2700000" algn="tl">
                    <a:srgbClr val="000000">
                      <a:alpha val="43137"/>
                    </a:srgbClr>
                  </a:outerShdw>
                </a:effectLst>
              </a:rPr>
              <a:t>IV. «Demokratik cəmiyyətdə zəruri»</a:t>
            </a:r>
            <a:endParaRPr lang="ru-RU"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12449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15008"/>
          </a:xfrm>
        </p:spPr>
        <p:txBody>
          <a:bodyPr>
            <a:noAutofit/>
          </a:bodyPr>
          <a:lstStyle/>
          <a:p>
            <a:r>
              <a:rPr lang="az-Latn-AZ" sz="3200" b="1" dirty="0">
                <a:solidFill>
                  <a:srgbClr val="C00000"/>
                </a:solidFill>
              </a:rPr>
              <a:t>«Demokratik cəmiyyətdə zərurət» şərti əsasında qərar qəbul edilməsi üçün milli məhkəmələr mütənasiblik prinsipini rəhbər tutmalı və bu zaman «məqsədin ona nail olmaq vasitələrinə mütənasib olub-olmaması» sualını </a:t>
            </a:r>
            <a:r>
              <a:rPr lang="az-Latn-AZ" sz="3200" b="1" dirty="0" err="1">
                <a:solidFill>
                  <a:srgbClr val="C00000"/>
                </a:solidFill>
              </a:rPr>
              <a:t>cavablandırmalıdırlar</a:t>
            </a:r>
            <a:r>
              <a:rPr lang="az-Latn-AZ" sz="3200" b="1" dirty="0">
                <a:solidFill>
                  <a:srgbClr val="C00000"/>
                </a:solidFill>
              </a:rPr>
              <a:t>.</a:t>
            </a:r>
            <a:r>
              <a:rPr lang="ru-RU" sz="3200" b="1" dirty="0">
                <a:solidFill>
                  <a:srgbClr val="C00000"/>
                </a:solidFill>
              </a:rPr>
              <a:t/>
            </a:r>
            <a:br>
              <a:rPr lang="ru-RU" sz="3200" b="1" dirty="0">
                <a:solidFill>
                  <a:srgbClr val="C00000"/>
                </a:solidFill>
              </a:rPr>
            </a:br>
            <a:r>
              <a:rPr lang="az-Latn-AZ" sz="3200" b="1" dirty="0">
                <a:solidFill>
                  <a:srgbClr val="C00000"/>
                </a:solidFill>
              </a:rPr>
              <a:t>«Məqsəd» dedikdə 2-ci </a:t>
            </a:r>
            <a:r>
              <a:rPr lang="az-Latn-AZ" sz="3200" b="1" dirty="0" smtClean="0">
                <a:solidFill>
                  <a:srgbClr val="C00000"/>
                </a:solidFill>
              </a:rPr>
              <a:t>hissədə </a:t>
            </a:r>
            <a:r>
              <a:rPr lang="az-Latn-AZ" sz="3200" b="1" dirty="0">
                <a:solidFill>
                  <a:srgbClr val="C00000"/>
                </a:solidFill>
              </a:rPr>
              <a:t>nəzərdə tutulan və dövlətin </a:t>
            </a:r>
            <a:r>
              <a:rPr lang="az-Latn-AZ" sz="3200" b="1" dirty="0" err="1" smtClean="0">
                <a:solidFill>
                  <a:srgbClr val="C00000"/>
                </a:solidFill>
              </a:rPr>
              <a:t>məhdudlaşdırmaq</a:t>
            </a:r>
            <a:r>
              <a:rPr lang="az-Latn-AZ" sz="3200" b="1" dirty="0" smtClean="0">
                <a:solidFill>
                  <a:srgbClr val="C00000"/>
                </a:solidFill>
              </a:rPr>
              <a:t> hüququnun </a:t>
            </a:r>
            <a:r>
              <a:rPr lang="az-Latn-AZ" sz="3200" b="1" dirty="0">
                <a:solidFill>
                  <a:srgbClr val="C00000"/>
                </a:solidFill>
              </a:rPr>
              <a:t>olduğu dəyər və maraqlardan biri nəzərdə tutulur.</a:t>
            </a:r>
            <a:r>
              <a:rPr lang="ru-RU" sz="3200" b="1" dirty="0">
                <a:solidFill>
                  <a:srgbClr val="C00000"/>
                </a:solidFill>
              </a:rPr>
              <a:t/>
            </a:r>
            <a:br>
              <a:rPr lang="ru-RU" sz="3200" b="1" dirty="0">
                <a:solidFill>
                  <a:srgbClr val="C00000"/>
                </a:solidFill>
              </a:rPr>
            </a:br>
            <a:r>
              <a:rPr lang="az-Latn-AZ" sz="3200" b="1" dirty="0">
                <a:solidFill>
                  <a:srgbClr val="C00000"/>
                </a:solidFill>
              </a:rPr>
              <a:t>«Vasitə» dedikdə isə  müdaxilənin özü (tətbiq olunan xüsusi tədbirlər) başa düşülür.  </a:t>
            </a:r>
            <a:endParaRPr lang="ru-RU" sz="3200" b="1" dirty="0">
              <a:solidFill>
                <a:srgbClr val="C00000"/>
              </a:solidFill>
            </a:endParaRPr>
          </a:p>
        </p:txBody>
      </p:sp>
    </p:spTree>
    <p:extLst>
      <p:ext uri="{BB962C8B-B14F-4D97-AF65-F5344CB8AC3E}">
        <p14:creationId xmlns:p14="http://schemas.microsoft.com/office/powerpoint/2010/main" xmlns="" val="2444530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772400" cy="1296144"/>
          </a:xfrm>
        </p:spPr>
        <p:txBody>
          <a:bodyPr>
            <a:normAutofit fontScale="90000"/>
          </a:bodyPr>
          <a:lstStyle/>
          <a:p>
            <a:r>
              <a:rPr lang="az-Latn-AZ" dirty="0" smtClean="0">
                <a:solidFill>
                  <a:srgbClr val="C00000"/>
                </a:solidFill>
              </a:rPr>
              <a:t>Avropa Konvensiyasının 11-ci </a:t>
            </a:r>
            <a:r>
              <a:rPr lang="az-Latn-AZ" dirty="0">
                <a:solidFill>
                  <a:srgbClr val="C00000"/>
                </a:solidFill>
              </a:rPr>
              <a:t>maddənin 2-ci </a:t>
            </a:r>
            <a:r>
              <a:rPr lang="az-Latn-AZ" dirty="0" smtClean="0">
                <a:solidFill>
                  <a:srgbClr val="C00000"/>
                </a:solidFill>
              </a:rPr>
              <a:t>hissəsi</a:t>
            </a:r>
            <a:endParaRPr lang="ru-RU" dirty="0"/>
          </a:p>
        </p:txBody>
      </p:sp>
      <p:sp>
        <p:nvSpPr>
          <p:cNvPr id="3" name="Подзаголовок 2"/>
          <p:cNvSpPr>
            <a:spLocks noGrp="1"/>
          </p:cNvSpPr>
          <p:nvPr>
            <p:ph type="subTitle" idx="1"/>
          </p:nvPr>
        </p:nvSpPr>
        <p:spPr>
          <a:xfrm>
            <a:off x="539552" y="1916832"/>
            <a:ext cx="8136904" cy="4536504"/>
          </a:xfrm>
        </p:spPr>
        <p:txBody>
          <a:bodyPr>
            <a:noAutofit/>
          </a:bodyPr>
          <a:lstStyle/>
          <a:p>
            <a:pPr algn="just"/>
            <a:r>
              <a:rPr lang="az-Latn-AZ" sz="2600" dirty="0" smtClean="0">
                <a:solidFill>
                  <a:srgbClr val="002060"/>
                </a:solidFill>
              </a:rPr>
              <a:t>2. Bu hüquqların həyata </a:t>
            </a:r>
            <a:r>
              <a:rPr lang="az-Latn-AZ" sz="2600" dirty="0" err="1" smtClean="0">
                <a:solidFill>
                  <a:srgbClr val="002060"/>
                </a:solidFill>
              </a:rPr>
              <a:t>keçirilməsinə</a:t>
            </a:r>
            <a:r>
              <a:rPr lang="az-Latn-AZ" sz="2600" dirty="0" smtClean="0">
                <a:solidFill>
                  <a:srgbClr val="002060"/>
                </a:solidFill>
              </a:rPr>
              <a:t> milli təhlükəsizlik və ictimai asayiş maraqları naminə, iğtişaşın və cinayətin qarşısını almaq üçün, sağlamlığın və mənəviyyatın qorunması üçün və ya digər şəxslərin hüquq və </a:t>
            </a:r>
            <a:r>
              <a:rPr lang="az-Latn-AZ" sz="2600" dirty="0" err="1" smtClean="0">
                <a:solidFill>
                  <a:srgbClr val="002060"/>
                </a:solidFill>
              </a:rPr>
              <a:t>azadlıqlarının</a:t>
            </a:r>
            <a:r>
              <a:rPr lang="az-Latn-AZ" sz="2600" dirty="0" smtClean="0">
                <a:solidFill>
                  <a:srgbClr val="002060"/>
                </a:solidFill>
              </a:rPr>
              <a:t> müdafiəsi üçün qanunla nəzərdə tutulmuş və demokratik cəmiyyətdə zəruri </a:t>
            </a:r>
            <a:r>
              <a:rPr lang="az-Latn-AZ" sz="2600" dirty="0" err="1" smtClean="0">
                <a:solidFill>
                  <a:srgbClr val="002060"/>
                </a:solidFill>
              </a:rPr>
              <a:t>olanlardan</a:t>
            </a:r>
            <a:r>
              <a:rPr lang="az-Latn-AZ" sz="2600" dirty="0" smtClean="0">
                <a:solidFill>
                  <a:srgbClr val="002060"/>
                </a:solidFill>
              </a:rPr>
              <a:t> başqa, heç bir məhdudiyyət qoyula bilməz. Bu maddə silahlı qüvvələr, polis və ya inzibati dövlət orqanları üzvlərinin belə hüquqlarının həyata </a:t>
            </a:r>
            <a:r>
              <a:rPr lang="az-Latn-AZ" sz="2600" dirty="0" err="1" smtClean="0">
                <a:solidFill>
                  <a:srgbClr val="002060"/>
                </a:solidFill>
              </a:rPr>
              <a:t>keçirilməsinə</a:t>
            </a:r>
            <a:r>
              <a:rPr lang="az-Latn-AZ" sz="2600" dirty="0" smtClean="0">
                <a:solidFill>
                  <a:srgbClr val="002060"/>
                </a:solidFill>
              </a:rPr>
              <a:t> qanuni məhdudiyyətlər qoyulmasına mane olmur». </a:t>
            </a:r>
            <a:endParaRPr lang="ru-RU" sz="2600" dirty="0">
              <a:solidFill>
                <a:srgbClr val="002060"/>
              </a:solidFill>
            </a:endParaRPr>
          </a:p>
        </p:txBody>
      </p:sp>
    </p:spTree>
    <p:extLst>
      <p:ext uri="{BB962C8B-B14F-4D97-AF65-F5344CB8AC3E}">
        <p14:creationId xmlns:p14="http://schemas.microsoft.com/office/powerpoint/2010/main" xmlns="" val="1396897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87016"/>
          </a:xfrm>
        </p:spPr>
        <p:txBody>
          <a:bodyPr>
            <a:noAutofit/>
          </a:bodyPr>
          <a:lstStyle/>
          <a:p>
            <a:r>
              <a:rPr lang="az-Latn-AZ" sz="3400" b="1" dirty="0" smtClean="0">
                <a:solidFill>
                  <a:srgbClr val="C00000"/>
                </a:solidFill>
                <a:effectLst>
                  <a:outerShdw blurRad="38100" dist="38100" dir="2700000" algn="tl">
                    <a:srgbClr val="000000">
                      <a:alpha val="43137"/>
                    </a:srgbClr>
                  </a:outerShdw>
                </a:effectLst>
              </a:rPr>
              <a:t/>
            </a:r>
            <a:br>
              <a:rPr lang="az-Latn-AZ" sz="3400" b="1" dirty="0" smtClean="0">
                <a:solidFill>
                  <a:srgbClr val="C00000"/>
                </a:solidFill>
                <a:effectLst>
                  <a:outerShdw blurRad="38100" dist="38100" dir="2700000" algn="tl">
                    <a:srgbClr val="000000">
                      <a:alpha val="43137"/>
                    </a:srgbClr>
                  </a:outerShdw>
                </a:effectLst>
              </a:rPr>
            </a:br>
            <a:r>
              <a:rPr lang="az-Latn-AZ" sz="2600" b="1" dirty="0">
                <a:solidFill>
                  <a:srgbClr val="C00000"/>
                </a:solidFill>
              </a:rPr>
              <a:t>demokratik cəmiyyətin lazımi qaydada fəaliyyət göstərməsində siyasi partiyalar mühüm rol oynayır. 11-ci maddədə təsbit olunmuş istisnalar, söhbət siyasi partiyalardan getdiyi halda, ciddi dəqiqliklə şərh edilməlidir. Yalnız inandırıcı və təkzibolunmaz səbəblər siyasi partiyaların birləşmək azadlığına qoyulan məhdudiyyətlərə haqq qazandıra bilər. </a:t>
            </a:r>
            <a:r>
              <a:rPr lang="ru-RU" sz="2600" b="1" dirty="0">
                <a:solidFill>
                  <a:srgbClr val="C00000"/>
                </a:solidFill>
              </a:rPr>
              <a:t/>
            </a:r>
            <a:br>
              <a:rPr lang="ru-RU" sz="2600" b="1" dirty="0">
                <a:solidFill>
                  <a:srgbClr val="C00000"/>
                </a:solidFill>
              </a:rPr>
            </a:br>
            <a:r>
              <a:rPr lang="az-Latn-AZ" sz="2600" b="1" dirty="0">
                <a:solidFill>
                  <a:srgbClr val="C00000"/>
                </a:solidFill>
              </a:rPr>
              <a:t>Ölkə əhalisinin bir hissəsinin vəziyyəti barədə açıq müzakirə aparmaq istəməsi və demokratik normalara uyğun olaraq, problemin aidiyyəti olan hər kəsi qane edəcək həllini tapmaq məqsədilə dövlətin siyasi həyatında iştirak etmək istəməsi səbəbindən siyasi qrup üçün maneələr </a:t>
            </a:r>
            <a:r>
              <a:rPr lang="az-Latn-AZ" sz="2600" b="1" dirty="0" err="1">
                <a:solidFill>
                  <a:srgbClr val="C00000"/>
                </a:solidFill>
              </a:rPr>
              <a:t>yaradılmasına</a:t>
            </a:r>
            <a:r>
              <a:rPr lang="az-Latn-AZ" sz="2600" b="1" dirty="0">
                <a:solidFill>
                  <a:srgbClr val="C00000"/>
                </a:solidFill>
              </a:rPr>
              <a:t> haqq qazandırmaq olmaz.</a:t>
            </a:r>
            <a:r>
              <a:rPr lang="ru-RU" sz="2600" b="1" dirty="0">
                <a:solidFill>
                  <a:srgbClr val="C00000"/>
                </a:solidFill>
              </a:rPr>
              <a:t/>
            </a:r>
            <a:br>
              <a:rPr lang="ru-RU" sz="2600" b="1" dirty="0">
                <a:solidFill>
                  <a:srgbClr val="C00000"/>
                </a:solidFill>
              </a:rPr>
            </a:br>
            <a:r>
              <a:rPr lang="az-Latn-AZ" sz="2600" b="1" i="1" dirty="0">
                <a:solidFill>
                  <a:srgbClr val="C00000"/>
                </a:solidFill>
              </a:rPr>
              <a:t>Azadlıq və demokratiya Partiyası (ÖZDEP) Türkiyəyə qarşı </a:t>
            </a:r>
            <a:r>
              <a:rPr lang="az-Latn-AZ" sz="2600" b="1" dirty="0">
                <a:solidFill>
                  <a:srgbClr val="C00000"/>
                </a:solidFill>
              </a:rPr>
              <a:t>(1999)</a:t>
            </a:r>
            <a:r>
              <a:rPr lang="ru-RU" sz="2600" b="1" dirty="0">
                <a:solidFill>
                  <a:srgbClr val="C00000"/>
                </a:solidFill>
              </a:rPr>
              <a:t/>
            </a:r>
            <a:br>
              <a:rPr lang="ru-RU" sz="2600" b="1" dirty="0">
                <a:solidFill>
                  <a:srgbClr val="C00000"/>
                </a:solidFill>
              </a:rPr>
            </a:br>
            <a:endParaRPr lang="ru-RU" sz="26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44634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408712"/>
          </a:xfrm>
        </p:spPr>
        <p:txBody>
          <a:bodyPr>
            <a:noAutofit/>
          </a:bodyPr>
          <a:lstStyle/>
          <a:p>
            <a:r>
              <a:rPr lang="az-Latn-AZ" sz="2800" b="1" i="1" dirty="0">
                <a:solidFill>
                  <a:srgbClr val="C00000"/>
                </a:solidFill>
              </a:rPr>
              <a:t>«Rifah Partiyası və başqaları Türkiyəyə qarşı </a:t>
            </a:r>
            <a:r>
              <a:rPr lang="az-Latn-AZ" sz="2800" b="1" dirty="0">
                <a:solidFill>
                  <a:srgbClr val="C00000"/>
                </a:solidFill>
              </a:rPr>
              <a:t>(2003) işdə</a:t>
            </a:r>
            <a:r>
              <a:rPr lang="az-Latn-AZ" sz="2800" b="1" i="1" dirty="0">
                <a:solidFill>
                  <a:srgbClr val="C00000"/>
                </a:solidFill>
              </a:rPr>
              <a:t> </a:t>
            </a:r>
            <a:r>
              <a:rPr lang="az-Latn-AZ" sz="2800" b="1" dirty="0">
                <a:solidFill>
                  <a:srgbClr val="C00000"/>
                </a:solidFill>
              </a:rPr>
              <a:t>Məhkəmə  aşağıdakı məsələlər ətrafında  təhlil apardı:</a:t>
            </a:r>
            <a:r>
              <a:rPr lang="ru-RU" sz="2800" b="1" dirty="0">
                <a:solidFill>
                  <a:srgbClr val="C00000"/>
                </a:solidFill>
              </a:rPr>
              <a:t/>
            </a:r>
            <a:br>
              <a:rPr lang="ru-RU" sz="2800" b="1" dirty="0">
                <a:solidFill>
                  <a:srgbClr val="C00000"/>
                </a:solidFill>
              </a:rPr>
            </a:br>
            <a:r>
              <a:rPr lang="az-Latn-AZ" sz="2800" b="1" dirty="0">
                <a:solidFill>
                  <a:srgbClr val="C00000"/>
                </a:solidFill>
              </a:rPr>
              <a:t>- demokratiyaya qarşı təhlükənin mövcud olduğunu fərz etsək, həmin təhlükənin kifayət qədər labüd olduğu barədə inandırıcı sübut varmı;</a:t>
            </a:r>
            <a:r>
              <a:rPr lang="ru-RU" sz="2800" b="1" dirty="0">
                <a:solidFill>
                  <a:srgbClr val="C00000"/>
                </a:solidFill>
              </a:rPr>
              <a:t/>
            </a:r>
            <a:br>
              <a:rPr lang="ru-RU" sz="2800" b="1" dirty="0">
                <a:solidFill>
                  <a:srgbClr val="C00000"/>
                </a:solidFill>
              </a:rPr>
            </a:br>
            <a:r>
              <a:rPr lang="az-Latn-AZ" sz="2800" b="1" dirty="0">
                <a:solidFill>
                  <a:srgbClr val="C00000"/>
                </a:solidFill>
              </a:rPr>
              <a:t>- müvafiq siyasi partiya rəhbərlərinin və üzvlərinin hərəkətlərini və nitqlərini </a:t>
            </a:r>
            <a:r>
              <a:rPr lang="az-Latn-AZ" sz="2800" b="1" dirty="0" err="1">
                <a:solidFill>
                  <a:srgbClr val="C00000"/>
                </a:solidFill>
              </a:rPr>
              <a:t>bütövluükdə</a:t>
            </a:r>
            <a:r>
              <a:rPr lang="az-Latn-AZ" sz="2800" b="1" dirty="0">
                <a:solidFill>
                  <a:srgbClr val="C00000"/>
                </a:solidFill>
              </a:rPr>
              <a:t> partiyanın adına yazmaq olarmı;</a:t>
            </a:r>
            <a:r>
              <a:rPr lang="ru-RU" sz="2800" b="1" dirty="0">
                <a:solidFill>
                  <a:srgbClr val="C00000"/>
                </a:solidFill>
              </a:rPr>
              <a:t/>
            </a:r>
            <a:br>
              <a:rPr lang="ru-RU" sz="2800" b="1" dirty="0">
                <a:solidFill>
                  <a:srgbClr val="C00000"/>
                </a:solidFill>
              </a:rPr>
            </a:br>
            <a:r>
              <a:rPr lang="az-Latn-AZ" sz="2800" b="1" dirty="0">
                <a:solidFill>
                  <a:srgbClr val="C00000"/>
                </a:solidFill>
              </a:rPr>
              <a:t>- siyasi partiyanın adına yazılan hərəkət və nitqlər bütövlükdə partiya tərəfindən düşünülən və təbliğ edilən, «demokratik cəmiyyət» anlayışı ilə bir araya sığmayan cəmiyyət modelinin aydın mənzərəsini yaradırmı</a:t>
            </a:r>
            <a:r>
              <a:rPr lang="az-Latn-AZ" sz="2800" b="1" dirty="0" smtClean="0">
                <a:solidFill>
                  <a:srgbClr val="C00000"/>
                </a:solidFill>
              </a:rPr>
              <a:t>.</a:t>
            </a:r>
            <a:endParaRPr lang="ru-RU" sz="2800" b="1" dirty="0">
              <a:solidFill>
                <a:srgbClr val="C00000"/>
              </a:solidFill>
            </a:endParaRPr>
          </a:p>
        </p:txBody>
      </p:sp>
    </p:spTree>
    <p:extLst>
      <p:ext uri="{BB962C8B-B14F-4D97-AF65-F5344CB8AC3E}">
        <p14:creationId xmlns:p14="http://schemas.microsoft.com/office/powerpoint/2010/main" xmlns="" val="3194841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Autofit/>
          </a:bodyPr>
          <a:lstStyle/>
          <a:p>
            <a:r>
              <a:rPr lang="az-Latn-AZ" sz="3000" b="1" dirty="0" smtClean="0">
                <a:solidFill>
                  <a:srgbClr val="C00000"/>
                </a:solidFill>
                <a:latin typeface="1 MMS Uni Lat Time" panose="02020603050405020304" pitchFamily="18" charset="0"/>
                <a:cs typeface="1 MMS Uni Lat Time" panose="02020603050405020304" pitchFamily="18" charset="0"/>
              </a:rPr>
              <a:t>qabaqcadan </a:t>
            </a:r>
            <a:r>
              <a:rPr lang="az-Latn-AZ" sz="3000" b="1" dirty="0">
                <a:solidFill>
                  <a:srgbClr val="C00000"/>
                </a:solidFill>
                <a:latin typeface="1 MMS Uni Lat Time" panose="02020603050405020304" pitchFamily="18" charset="0"/>
                <a:cs typeface="1 MMS Uni Lat Time" panose="02020603050405020304" pitchFamily="18" charset="0"/>
              </a:rPr>
              <a:t>xəbərdarlıq edilmədən nümayişin keçirilməsi özü-özlüyündə dövlətin müdaxiləsinə bəraət qazandırmır. Lakin  ərizəçilər heç bir müdaxilə olmadan üç il ərzində davamlı nümayiş keçirilməklə onları narahat edən problemə ictimaiyyətin diqqətini cəlb etmək imkanına malik olmuşlar. Bundan başqa nümayiş yol hərəkəti üçün maneələr törədirdi və ictimai qaydanın açıqca pozulması ilə </a:t>
            </a:r>
            <a:r>
              <a:rPr lang="az-Latn-AZ" sz="3000" b="1" dirty="0" smtClean="0">
                <a:solidFill>
                  <a:srgbClr val="C00000"/>
                </a:solidFill>
                <a:latin typeface="1 MMS Uni Lat Time" panose="02020603050405020304" pitchFamily="18" charset="0"/>
                <a:cs typeface="1 MMS Uni Lat Time" panose="02020603050405020304" pitchFamily="18" charset="0"/>
              </a:rPr>
              <a:t>müşayiət </a:t>
            </a:r>
            <a:r>
              <a:rPr lang="az-Latn-AZ" sz="3000" b="1" dirty="0">
                <a:solidFill>
                  <a:srgbClr val="C00000"/>
                </a:solidFill>
                <a:latin typeface="1 MMS Uni Lat Time" panose="02020603050405020304" pitchFamily="18" charset="0"/>
                <a:cs typeface="1 MMS Uni Lat Time" panose="02020603050405020304" pitchFamily="18" charset="0"/>
              </a:rPr>
              <a:t>olunurdu. Hakimiyyət nümayəndələri yol verilən müdaxilə çərçivəsində hərəkət etmişlər. </a:t>
            </a:r>
            <a:r>
              <a:rPr lang="ru-RU" sz="3000" b="1" dirty="0">
                <a:solidFill>
                  <a:srgbClr val="C00000"/>
                </a:solidFill>
                <a:latin typeface="1 MMS Uni Lat Time" panose="02020603050405020304" pitchFamily="18" charset="0"/>
                <a:cs typeface="1 MMS Uni Lat Time" panose="02020603050405020304" pitchFamily="18" charset="0"/>
              </a:rPr>
              <a:t/>
            </a:r>
            <a:br>
              <a:rPr lang="ru-RU" sz="3000" b="1" dirty="0">
                <a:solidFill>
                  <a:srgbClr val="C00000"/>
                </a:solidFill>
                <a:latin typeface="1 MMS Uni Lat Time" panose="02020603050405020304" pitchFamily="18" charset="0"/>
                <a:cs typeface="1 MMS Uni Lat Time" panose="02020603050405020304" pitchFamily="18" charset="0"/>
              </a:rPr>
            </a:br>
            <a:r>
              <a:rPr lang="az-Latn-AZ" sz="3000" b="1" i="1" dirty="0" err="1">
                <a:solidFill>
                  <a:srgbClr val="C00000"/>
                </a:solidFill>
                <a:latin typeface="1 MMS Uni Lat Time" panose="02020603050405020304" pitchFamily="18" charset="0"/>
                <a:cs typeface="1 MMS Uni Lat Time" panose="02020603050405020304" pitchFamily="18" charset="0"/>
              </a:rPr>
              <a:t>Çiloğlu</a:t>
            </a:r>
            <a:r>
              <a:rPr lang="az-Latn-AZ" sz="3000" b="1" i="1" dirty="0">
                <a:solidFill>
                  <a:srgbClr val="C00000"/>
                </a:solidFill>
                <a:latin typeface="1 MMS Uni Lat Time" panose="02020603050405020304" pitchFamily="18" charset="0"/>
                <a:cs typeface="1 MMS Uni Lat Time" panose="02020603050405020304" pitchFamily="18" charset="0"/>
              </a:rPr>
              <a:t> və başqaları Türkiyəyə qarşı </a:t>
            </a:r>
            <a:r>
              <a:rPr lang="az-Latn-AZ" sz="3000" b="1" dirty="0">
                <a:solidFill>
                  <a:srgbClr val="C00000"/>
                </a:solidFill>
                <a:latin typeface="1 MMS Uni Lat Time" panose="02020603050405020304" pitchFamily="18" charset="0"/>
                <a:cs typeface="1 MMS Uni Lat Time" panose="02020603050405020304" pitchFamily="18" charset="0"/>
              </a:rPr>
              <a:t>(2007</a:t>
            </a:r>
            <a:r>
              <a:rPr lang="az-Latn-AZ" sz="3000" b="1" dirty="0" smtClean="0">
                <a:solidFill>
                  <a:srgbClr val="C00000"/>
                </a:solidFill>
                <a:latin typeface="1 MMS Uni Lat Time" panose="02020603050405020304" pitchFamily="18" charset="0"/>
                <a:cs typeface="1 MMS Uni Lat Time" panose="02020603050405020304" pitchFamily="18" charset="0"/>
              </a:rPr>
              <a:t>)</a:t>
            </a:r>
            <a:r>
              <a:rPr lang="az-Latn-AZ" sz="3000" b="1" dirty="0">
                <a:solidFill>
                  <a:srgbClr val="C00000"/>
                </a:solidFill>
                <a:latin typeface="1 MMS Uni Lat Time" panose="02020603050405020304" pitchFamily="18" charset="0"/>
                <a:cs typeface="1 MMS Uni Lat Time" panose="02020603050405020304" pitchFamily="18" charset="0"/>
              </a:rPr>
              <a:t> </a:t>
            </a:r>
            <a:endParaRPr lang="ru-RU" sz="3000" b="1" dirty="0">
              <a:solidFill>
                <a:srgbClr val="C00000"/>
              </a:solidFill>
              <a:latin typeface="1 MMS Uni Lat Time" panose="02020603050405020304" pitchFamily="18" charset="0"/>
              <a:cs typeface="1 MMS Uni Lat Time" panose="02020603050405020304" pitchFamily="18" charset="0"/>
            </a:endParaRPr>
          </a:p>
        </p:txBody>
      </p:sp>
    </p:spTree>
    <p:extLst>
      <p:ext uri="{BB962C8B-B14F-4D97-AF65-F5344CB8AC3E}">
        <p14:creationId xmlns:p14="http://schemas.microsoft.com/office/powerpoint/2010/main" xmlns="" val="1084258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a:bodyPr>
          <a:lstStyle/>
          <a:p>
            <a:r>
              <a:rPr lang="az-Latn-AZ" sz="3000" b="1" i="1" dirty="0" err="1">
                <a:solidFill>
                  <a:srgbClr val="C00000"/>
                </a:solidFill>
              </a:rPr>
              <a:t>Artyomov</a:t>
            </a:r>
            <a:r>
              <a:rPr lang="az-Latn-AZ" sz="3000" b="1" i="1" dirty="0">
                <a:solidFill>
                  <a:srgbClr val="C00000"/>
                </a:solidFill>
              </a:rPr>
              <a:t> Rusiya Federasiyasına qarşı</a:t>
            </a:r>
            <a:r>
              <a:rPr lang="az-Latn-AZ" sz="3000" b="1" dirty="0">
                <a:solidFill>
                  <a:srgbClr val="C00000"/>
                </a:solidFill>
              </a:rPr>
              <a:t> (2006) </a:t>
            </a:r>
            <a:r>
              <a:rPr lang="ru-RU" sz="3000" b="1" dirty="0">
                <a:solidFill>
                  <a:srgbClr val="C00000"/>
                </a:solidFill>
              </a:rPr>
              <a:t/>
            </a:r>
            <a:br>
              <a:rPr lang="ru-RU" sz="3000" b="1" dirty="0">
                <a:solidFill>
                  <a:srgbClr val="C00000"/>
                </a:solidFill>
              </a:rPr>
            </a:br>
            <a:r>
              <a:rPr lang="az-Latn-AZ" sz="3000" b="1" dirty="0">
                <a:solidFill>
                  <a:srgbClr val="C00000"/>
                </a:solidFill>
              </a:rPr>
              <a:t>pozuntu qanundan «irəli gəlmişdir»; </a:t>
            </a:r>
            <a:r>
              <a:rPr lang="ru-RU" sz="3000" b="1" dirty="0">
                <a:solidFill>
                  <a:srgbClr val="C00000"/>
                </a:solidFill>
              </a:rPr>
              <a:t/>
            </a:r>
            <a:br>
              <a:rPr lang="ru-RU" sz="3000" b="1" dirty="0">
                <a:solidFill>
                  <a:srgbClr val="C00000"/>
                </a:solidFill>
              </a:rPr>
            </a:br>
            <a:r>
              <a:rPr lang="az-Latn-AZ" sz="3000" b="1" dirty="0">
                <a:solidFill>
                  <a:srgbClr val="C00000"/>
                </a:solidFill>
              </a:rPr>
              <a:t>RF </a:t>
            </a:r>
            <a:r>
              <a:rPr lang="az-Latn-AZ" sz="3000" b="1" dirty="0" err="1">
                <a:solidFill>
                  <a:srgbClr val="C00000"/>
                </a:solidFill>
              </a:rPr>
              <a:t>KM-in</a:t>
            </a:r>
            <a:r>
              <a:rPr lang="az-Latn-AZ" sz="3000" b="1" dirty="0">
                <a:solidFill>
                  <a:srgbClr val="C00000"/>
                </a:solidFill>
              </a:rPr>
              <a:t> qərarında ifadə edilmiş: “etnik və dini mənsubiyyət əsasında partiya yaradılması RF-də millətlərin</a:t>
            </a:r>
            <a:r>
              <a:rPr lang="az-Latn-AZ" sz="3000" b="1" i="1" dirty="0">
                <a:solidFill>
                  <a:srgbClr val="C00000"/>
                </a:solidFill>
              </a:rPr>
              <a:t> </a:t>
            </a:r>
            <a:r>
              <a:rPr lang="az-Latn-AZ" sz="3000" b="1" dirty="0">
                <a:solidFill>
                  <a:srgbClr val="C00000"/>
                </a:solidFill>
              </a:rPr>
              <a:t>və dinlərin sülh şəraitində birgə mövcudluğuna təhlükə yaradır, dünyəvi dövlət və qanun qarşısında bərabərlik prinsipini sarsıdır. Müasir Rusiyada sosial və siyasi vəziyyətin xüsusiyyətlərini nəzərə alınmalıdır” barədə mövqeyi əsaslıdır;  </a:t>
            </a:r>
            <a:r>
              <a:rPr lang="ru-RU" sz="3000" b="1" dirty="0">
                <a:solidFill>
                  <a:srgbClr val="C00000"/>
                </a:solidFill>
              </a:rPr>
              <a:t/>
            </a:r>
            <a:br>
              <a:rPr lang="ru-RU" sz="3000" b="1" dirty="0">
                <a:solidFill>
                  <a:srgbClr val="C00000"/>
                </a:solidFill>
              </a:rPr>
            </a:br>
            <a:r>
              <a:rPr lang="az-Latn-AZ" sz="3000" b="1" dirty="0">
                <a:solidFill>
                  <a:srgbClr val="C00000"/>
                </a:solidFill>
              </a:rPr>
              <a:t>Pozuntu ictimai qaydanın və digər vətəndaşların hüquq və </a:t>
            </a:r>
            <a:r>
              <a:rPr lang="az-Latn-AZ" sz="3000" b="1" dirty="0" err="1">
                <a:solidFill>
                  <a:srgbClr val="C00000"/>
                </a:solidFill>
              </a:rPr>
              <a:t>azadlıqlarının</a:t>
            </a:r>
            <a:r>
              <a:rPr lang="az-Latn-AZ" sz="3000" b="1" dirty="0">
                <a:solidFill>
                  <a:srgbClr val="C00000"/>
                </a:solidFill>
              </a:rPr>
              <a:t> </a:t>
            </a:r>
            <a:r>
              <a:rPr lang="az-Latn-AZ" sz="3000" b="1" dirty="0" err="1">
                <a:solidFill>
                  <a:srgbClr val="C00000"/>
                </a:solidFill>
              </a:rPr>
              <a:t>pozulmasının</a:t>
            </a:r>
            <a:r>
              <a:rPr lang="az-Latn-AZ" sz="3000" b="1" dirty="0">
                <a:solidFill>
                  <a:srgbClr val="C00000"/>
                </a:solidFill>
              </a:rPr>
              <a:t> qarşısını almaq kimi legitim məqsəd </a:t>
            </a:r>
            <a:r>
              <a:rPr lang="az-Latn-AZ" sz="3000" b="1" dirty="0" smtClean="0">
                <a:solidFill>
                  <a:srgbClr val="C00000"/>
                </a:solidFill>
              </a:rPr>
              <a:t>daşıyıb... </a:t>
            </a:r>
            <a:endParaRPr lang="ru-RU" sz="3000" b="1" dirty="0">
              <a:solidFill>
                <a:srgbClr val="C00000"/>
              </a:solidFill>
            </a:endParaRPr>
          </a:p>
        </p:txBody>
      </p:sp>
    </p:spTree>
    <p:extLst>
      <p:ext uri="{BB962C8B-B14F-4D97-AF65-F5344CB8AC3E}">
        <p14:creationId xmlns:p14="http://schemas.microsoft.com/office/powerpoint/2010/main" xmlns="" val="2292461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87016"/>
          </a:xfrm>
        </p:spPr>
        <p:txBody>
          <a:bodyPr>
            <a:noAutofit/>
          </a:bodyPr>
          <a:lstStyle/>
          <a:p>
            <a:r>
              <a:rPr lang="az-Latn-AZ" sz="2800" b="1" dirty="0">
                <a:solidFill>
                  <a:srgbClr val="C00000"/>
                </a:solidFill>
              </a:rPr>
              <a:t>Əgər hər hansı birlik fəaliyyəti və öz proqramında açıq və ya dolayısı ilə bəyan edilmiş məqsədləri vasitəsilə dövlət təsisatlarını, yaxud digər vətəndaşların hüquq və </a:t>
            </a:r>
            <a:r>
              <a:rPr lang="az-Latn-AZ" sz="2800" b="1" dirty="0" err="1">
                <a:solidFill>
                  <a:srgbClr val="C00000"/>
                </a:solidFill>
              </a:rPr>
              <a:t>azadlıqlarını</a:t>
            </a:r>
            <a:r>
              <a:rPr lang="az-Latn-AZ" sz="2800" b="1" dirty="0">
                <a:solidFill>
                  <a:srgbClr val="C00000"/>
                </a:solidFill>
              </a:rPr>
              <a:t> təhlükəyə məruz qoyursa, 11-ci maddə dövləti həmin təsisatları və vətəndaşları müdafiə etmək üzrə səlahiyyətlərdən məhrum etmir. </a:t>
            </a:r>
            <a:r>
              <a:rPr lang="ru-RU" sz="2800" b="1" dirty="0">
                <a:solidFill>
                  <a:srgbClr val="C00000"/>
                </a:solidFill>
              </a:rPr>
              <a:t/>
            </a:r>
            <a:br>
              <a:rPr lang="ru-RU" sz="2800" b="1" dirty="0">
                <a:solidFill>
                  <a:srgbClr val="C00000"/>
                </a:solidFill>
              </a:rPr>
            </a:br>
            <a:r>
              <a:rPr lang="az-Latn-AZ" sz="2800" b="1" dirty="0" smtClean="0">
                <a:solidFill>
                  <a:srgbClr val="C00000"/>
                </a:solidFill>
              </a:rPr>
              <a:t>Lakin, </a:t>
            </a:r>
            <a:r>
              <a:rPr lang="az-Latn-AZ" sz="2800" b="1" dirty="0">
                <a:solidFill>
                  <a:srgbClr val="C00000"/>
                </a:solidFill>
              </a:rPr>
              <a:t>həmin səlahiyyətlərdən ehtiyatla istifadə olunmalı, </a:t>
            </a:r>
            <a:r>
              <a:rPr lang="az-Latn-AZ" sz="2800" b="1" dirty="0" smtClean="0">
                <a:solidFill>
                  <a:srgbClr val="C00000"/>
                </a:solidFill>
              </a:rPr>
              <a:t>istisna qaydalar məhdud </a:t>
            </a:r>
            <a:r>
              <a:rPr lang="az-Latn-AZ" sz="2800" b="1" dirty="0">
                <a:solidFill>
                  <a:srgbClr val="C00000"/>
                </a:solidFill>
              </a:rPr>
              <a:t>şərh </a:t>
            </a:r>
            <a:r>
              <a:rPr lang="az-Latn-AZ" sz="2800" b="1" dirty="0" smtClean="0">
                <a:solidFill>
                  <a:srgbClr val="C00000"/>
                </a:solidFill>
              </a:rPr>
              <a:t>edilməlidir, </a:t>
            </a:r>
            <a:r>
              <a:rPr lang="az-Latn-AZ" sz="2800" b="1" dirty="0">
                <a:solidFill>
                  <a:srgbClr val="C00000"/>
                </a:solidFill>
              </a:rPr>
              <a:t>yalnız inandırıcı və təkzibolunmaz sübutlar bu azadlığın </a:t>
            </a:r>
            <a:r>
              <a:rPr lang="az-Latn-AZ" sz="2800" b="1" dirty="0" err="1">
                <a:solidFill>
                  <a:srgbClr val="C00000"/>
                </a:solidFill>
              </a:rPr>
              <a:t>məhdudlaşdırılmasına</a:t>
            </a:r>
            <a:r>
              <a:rPr lang="az-Latn-AZ" sz="2800" b="1" dirty="0">
                <a:solidFill>
                  <a:srgbClr val="C00000"/>
                </a:solidFill>
              </a:rPr>
              <a:t> haqq qazandıra bilər. </a:t>
            </a:r>
            <a:r>
              <a:rPr lang="az-Latn-AZ" sz="2800" b="1" dirty="0" smtClean="0">
                <a:solidFill>
                  <a:srgbClr val="C00000"/>
                </a:solidFill>
              </a:rPr>
              <a:t/>
            </a:r>
            <a:br>
              <a:rPr lang="az-Latn-AZ" sz="2800" b="1" dirty="0" smtClean="0">
                <a:solidFill>
                  <a:srgbClr val="C00000"/>
                </a:solidFill>
              </a:rPr>
            </a:br>
            <a:r>
              <a:rPr lang="az-Latn-AZ" sz="2800" b="1" dirty="0" smtClean="0">
                <a:solidFill>
                  <a:srgbClr val="C00000"/>
                </a:solidFill>
              </a:rPr>
              <a:t>Mübahisələndirilən tədbir «təxirəsalınmaz ictimai zərurətdən» doğmuş, demokratik cəmiyyətdə zəruri olmuşdur***</a:t>
            </a:r>
            <a:endParaRPr lang="ru-RU" sz="2800" b="1" dirty="0">
              <a:solidFill>
                <a:srgbClr val="C00000"/>
              </a:solidFill>
            </a:endParaRPr>
          </a:p>
        </p:txBody>
      </p:sp>
    </p:spTree>
    <p:extLst>
      <p:ext uri="{BB962C8B-B14F-4D97-AF65-F5344CB8AC3E}">
        <p14:creationId xmlns:p14="http://schemas.microsoft.com/office/powerpoint/2010/main" xmlns="" val="4006059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87016"/>
          </a:xfrm>
        </p:spPr>
        <p:txBody>
          <a:bodyPr>
            <a:normAutofit fontScale="90000"/>
          </a:bodyPr>
          <a:lstStyle/>
          <a:p>
            <a:r>
              <a:rPr lang="az-Latn-AZ" sz="3200" b="1" dirty="0">
                <a:solidFill>
                  <a:srgbClr val="002060"/>
                </a:solidFill>
              </a:rPr>
              <a:t>plüralizm, dözümlülük və fikir genişliyi «demokratik cəmiyyətin» əsas </a:t>
            </a:r>
            <a:r>
              <a:rPr lang="az-Latn-AZ" sz="3200" b="1" dirty="0" err="1">
                <a:solidFill>
                  <a:srgbClr val="002060"/>
                </a:solidFill>
              </a:rPr>
              <a:t>əlamətlərindən</a:t>
            </a:r>
            <a:r>
              <a:rPr lang="az-Latn-AZ" sz="3200" b="1" dirty="0">
                <a:solidFill>
                  <a:srgbClr val="002060"/>
                </a:solidFill>
              </a:rPr>
              <a:t> biridir. Fərdi maraqlar bəzən qrupların maraqlarına tabe olmalı olsa da, demokratiya bütövlükdə o demək deyildir ki, çoxluğun baxışları həmişə hakim olmalıdır: azlıq üçün ədalətin və onlara lazımi münasibətin təmin edildiyi və  çoxluğun maraqlarının </a:t>
            </a:r>
            <a:r>
              <a:rPr lang="az-Latn-AZ" sz="3200" b="1" dirty="0" err="1">
                <a:solidFill>
                  <a:srgbClr val="002060"/>
                </a:solidFill>
              </a:rPr>
              <a:t>pozulmadığı</a:t>
            </a:r>
            <a:r>
              <a:rPr lang="az-Latn-AZ" sz="3200" b="1" dirty="0">
                <a:solidFill>
                  <a:srgbClr val="002060"/>
                </a:solidFill>
              </a:rPr>
              <a:t> tarazlığın qorunması </a:t>
            </a:r>
            <a:r>
              <a:rPr lang="az-Latn-AZ" sz="3200" b="1" dirty="0" smtClean="0">
                <a:solidFill>
                  <a:srgbClr val="002060"/>
                </a:solidFill>
              </a:rPr>
              <a:t>zəruridir;</a:t>
            </a:r>
            <a:br>
              <a:rPr lang="az-Latn-AZ" sz="3200" b="1" dirty="0" smtClean="0">
                <a:solidFill>
                  <a:srgbClr val="002060"/>
                </a:solidFill>
              </a:rPr>
            </a:br>
            <a:r>
              <a:rPr lang="az-Latn-AZ" sz="3200" b="1" dirty="0">
                <a:solidFill>
                  <a:srgbClr val="002060"/>
                </a:solidFill>
              </a:rPr>
              <a:t>İstənilən müdaxilə «zəruri ictimai tələblərə» cavab verməlidir, bu mənada «zəruri» anlayışı «məqsədəmüvafiq» və ya «arzu olunan» ifadələri kimi çevikliyə malik deyildir.</a:t>
            </a:r>
            <a:r>
              <a:rPr lang="ru-RU" sz="3200" b="1" dirty="0">
                <a:solidFill>
                  <a:srgbClr val="002060"/>
                </a:solidFill>
              </a:rPr>
              <a:t/>
            </a:r>
            <a:br>
              <a:rPr lang="ru-RU" sz="3200" b="1" dirty="0">
                <a:solidFill>
                  <a:srgbClr val="002060"/>
                </a:solidFill>
              </a:rPr>
            </a:br>
            <a:r>
              <a:rPr lang="az-Latn-AZ" sz="3200" b="1" i="1" dirty="0" err="1" smtClean="0">
                <a:solidFill>
                  <a:srgbClr val="002060"/>
                </a:solidFill>
              </a:rPr>
              <a:t>Gorzelik</a:t>
            </a:r>
            <a:r>
              <a:rPr lang="az-Latn-AZ" sz="3200" b="1" i="1" dirty="0" smtClean="0">
                <a:solidFill>
                  <a:srgbClr val="002060"/>
                </a:solidFill>
              </a:rPr>
              <a:t> </a:t>
            </a:r>
            <a:r>
              <a:rPr lang="az-Latn-AZ" sz="3200" b="1" i="1" dirty="0">
                <a:solidFill>
                  <a:srgbClr val="002060"/>
                </a:solidFill>
              </a:rPr>
              <a:t>və başqaları Polşaya qarşı</a:t>
            </a:r>
            <a:r>
              <a:rPr lang="az-Latn-AZ" sz="3200" b="1" dirty="0">
                <a:solidFill>
                  <a:srgbClr val="002060"/>
                </a:solidFill>
              </a:rPr>
              <a:t> (2004)</a:t>
            </a:r>
            <a:endParaRPr lang="ru-RU" sz="3200" b="1" dirty="0">
              <a:solidFill>
                <a:srgbClr val="002060"/>
              </a:solidFill>
            </a:endParaRPr>
          </a:p>
        </p:txBody>
      </p:sp>
    </p:spTree>
    <p:extLst>
      <p:ext uri="{BB962C8B-B14F-4D97-AF65-F5344CB8AC3E}">
        <p14:creationId xmlns:p14="http://schemas.microsoft.com/office/powerpoint/2010/main" xmlns="" val="32965882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15008"/>
          </a:xfrm>
        </p:spPr>
        <p:txBody>
          <a:bodyPr>
            <a:normAutofit/>
          </a:bodyPr>
          <a:lstStyle/>
          <a:p>
            <a:r>
              <a:rPr lang="az-Latn-AZ" sz="3200" b="1" dirty="0">
                <a:solidFill>
                  <a:srgbClr val="C00000"/>
                </a:solidFill>
              </a:rPr>
              <a:t>Avstriya hakimiyyət orqanları ərizəçinin </a:t>
            </a:r>
            <a:r>
              <a:rPr lang="az-Latn-AZ" sz="3200" b="1" dirty="0" err="1">
                <a:solidFill>
                  <a:srgbClr val="C00000"/>
                </a:solidFill>
              </a:rPr>
              <a:t>planlaşdırılan</a:t>
            </a:r>
            <a:r>
              <a:rPr lang="az-Latn-AZ" sz="3200" b="1" dirty="0">
                <a:solidFill>
                  <a:srgbClr val="C00000"/>
                </a:solidFill>
              </a:rPr>
              <a:t> aksiyanı keçirmək və «IV Yoldaşlıq» təşkilatı üzvlərinin görüşünə qarşı öz etirazını ifadə etmək maraqlarına olduqca az əhəmiyyət vermiş və digər şəxslərin məhdud xarakter daşıya biləcək çaxnaşmadan müdafiəsi ilə bağlı maraqlarına həddən artıq ciddi əhəmiyyət vermiş, rəqabət aparan maraqlar arasında ədalətli tarazlığa nail ola </a:t>
            </a:r>
            <a:r>
              <a:rPr lang="az-Latn-AZ" sz="3200" b="1" dirty="0" err="1">
                <a:solidFill>
                  <a:srgbClr val="C00000"/>
                </a:solidFill>
              </a:rPr>
              <a:t>bilməmişlər</a:t>
            </a:r>
            <a:r>
              <a:rPr lang="az-Latn-AZ" sz="3200" b="1" dirty="0">
                <a:solidFill>
                  <a:srgbClr val="C00000"/>
                </a:solidFill>
              </a:rPr>
              <a:t>.</a:t>
            </a:r>
            <a:r>
              <a:rPr lang="ru-RU" sz="3200" b="1" dirty="0">
                <a:solidFill>
                  <a:srgbClr val="C00000"/>
                </a:solidFill>
              </a:rPr>
              <a:t/>
            </a:r>
            <a:br>
              <a:rPr lang="ru-RU" sz="3200" b="1" dirty="0">
                <a:solidFill>
                  <a:srgbClr val="C00000"/>
                </a:solidFill>
              </a:rPr>
            </a:br>
            <a:r>
              <a:rPr lang="az-Latn-AZ" sz="3200" b="1" i="1" dirty="0" err="1">
                <a:solidFill>
                  <a:srgbClr val="C00000"/>
                </a:solidFill>
              </a:rPr>
              <a:t>Öllinger</a:t>
            </a:r>
            <a:r>
              <a:rPr lang="az-Latn-AZ" sz="3200" b="1" i="1" dirty="0">
                <a:solidFill>
                  <a:srgbClr val="C00000"/>
                </a:solidFill>
              </a:rPr>
              <a:t> Avstriyaya qarşı </a:t>
            </a:r>
            <a:r>
              <a:rPr lang="az-Latn-AZ" sz="3200" b="1" dirty="0">
                <a:solidFill>
                  <a:srgbClr val="C00000"/>
                </a:solidFill>
              </a:rPr>
              <a:t>(2006)</a:t>
            </a:r>
            <a:endParaRPr lang="ru-RU" sz="3200" b="1" dirty="0">
              <a:solidFill>
                <a:srgbClr val="C00000"/>
              </a:solidFill>
            </a:endParaRPr>
          </a:p>
        </p:txBody>
      </p:sp>
    </p:spTree>
    <p:extLst>
      <p:ext uri="{BB962C8B-B14F-4D97-AF65-F5344CB8AC3E}">
        <p14:creationId xmlns:p14="http://schemas.microsoft.com/office/powerpoint/2010/main" xmlns="" val="6959017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331032"/>
          </a:xfrm>
        </p:spPr>
        <p:txBody>
          <a:bodyPr>
            <a:normAutofit/>
          </a:bodyPr>
          <a:lstStyle/>
          <a:p>
            <a:r>
              <a:rPr lang="az-Latn-AZ" sz="3200" b="1" dirty="0">
                <a:solidFill>
                  <a:srgbClr val="C00000"/>
                </a:solidFill>
              </a:rPr>
              <a:t>Məhkəmə insan hüquqları birliyi tərəfindən təşkil olunmuş nümayişə son qoymağa çalışan polisin </a:t>
            </a:r>
            <a:r>
              <a:rPr lang="az-Latn-AZ" sz="3200" b="1" dirty="0" err="1">
                <a:solidFill>
                  <a:srgbClr val="C00000"/>
                </a:solidFill>
              </a:rPr>
              <a:t>səbirsizliyinə</a:t>
            </a:r>
            <a:r>
              <a:rPr lang="az-Latn-AZ" sz="3200" b="1" dirty="0">
                <a:solidFill>
                  <a:srgbClr val="C00000"/>
                </a:solidFill>
              </a:rPr>
              <a:t> təəccübünü ifadə etdi və bildirdi ki, əgər nümayişçilər zorakılıq aktlarına yol </a:t>
            </a:r>
            <a:r>
              <a:rPr lang="az-Latn-AZ" sz="3200" b="1" dirty="0" err="1">
                <a:solidFill>
                  <a:srgbClr val="C00000"/>
                </a:solidFill>
              </a:rPr>
              <a:t>vermirlərsə</a:t>
            </a:r>
            <a:r>
              <a:rPr lang="az-Latn-AZ" sz="3200" b="1" dirty="0">
                <a:solidFill>
                  <a:srgbClr val="C00000"/>
                </a:solidFill>
              </a:rPr>
              <a:t>, gərək hakimiyyət orqanları dinc toplantılara münasibətdə müəyyən dərəcədə dözümlülük nümayiş </a:t>
            </a:r>
            <a:r>
              <a:rPr lang="az-Latn-AZ" sz="3200" b="1" dirty="0" err="1">
                <a:solidFill>
                  <a:srgbClr val="C00000"/>
                </a:solidFill>
              </a:rPr>
              <a:t>etdirsinlər</a:t>
            </a:r>
            <a:r>
              <a:rPr lang="az-Latn-AZ" sz="3200" b="1" dirty="0">
                <a:solidFill>
                  <a:srgbClr val="C00000"/>
                </a:solidFill>
              </a:rPr>
              <a:t>. Polisin güc tətbiqi mütənasib və iğtişaşların qarşısını almaq üçün zəruri olmayıb. </a:t>
            </a:r>
            <a:r>
              <a:rPr lang="ru-RU" sz="3200" b="1" dirty="0">
                <a:solidFill>
                  <a:srgbClr val="C00000"/>
                </a:solidFill>
              </a:rPr>
              <a:t/>
            </a:r>
            <a:br>
              <a:rPr lang="ru-RU" sz="3200" b="1" dirty="0">
                <a:solidFill>
                  <a:srgbClr val="C00000"/>
                </a:solidFill>
              </a:rPr>
            </a:br>
            <a:r>
              <a:rPr lang="az-Latn-AZ" sz="3200" b="1" i="1" dirty="0">
                <a:solidFill>
                  <a:srgbClr val="C00000"/>
                </a:solidFill>
              </a:rPr>
              <a:t>Oya Ataman Türkiyəyə  qarşı </a:t>
            </a:r>
            <a:r>
              <a:rPr lang="az-Latn-AZ" sz="3200" b="1" dirty="0">
                <a:solidFill>
                  <a:srgbClr val="C00000"/>
                </a:solidFill>
              </a:rPr>
              <a:t>(2006)</a:t>
            </a:r>
            <a:r>
              <a:rPr lang="ru-RU" sz="3200" b="1" dirty="0">
                <a:solidFill>
                  <a:srgbClr val="C00000"/>
                </a:solidFill>
              </a:rPr>
              <a:t/>
            </a:r>
            <a:br>
              <a:rPr lang="ru-RU" sz="3200" b="1" dirty="0">
                <a:solidFill>
                  <a:srgbClr val="C00000"/>
                </a:solidFill>
              </a:rPr>
            </a:br>
            <a:endParaRPr lang="ru-RU" sz="3200" b="1" dirty="0">
              <a:solidFill>
                <a:srgbClr val="C00000"/>
              </a:solidFill>
            </a:endParaRPr>
          </a:p>
        </p:txBody>
      </p:sp>
    </p:spTree>
    <p:extLst>
      <p:ext uri="{BB962C8B-B14F-4D97-AF65-F5344CB8AC3E}">
        <p14:creationId xmlns:p14="http://schemas.microsoft.com/office/powerpoint/2010/main" xmlns="" val="3099012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259024"/>
          </a:xfrm>
        </p:spPr>
        <p:txBody>
          <a:bodyPr>
            <a:normAutofit fontScale="90000"/>
          </a:bodyPr>
          <a:lstStyle/>
          <a:p>
            <a:r>
              <a:rPr lang="az-Latn-AZ" sz="2900" b="1" dirty="0" smtClean="0">
                <a:solidFill>
                  <a:srgbClr val="FF0000"/>
                </a:solidFill>
              </a:rPr>
              <a:t/>
            </a:r>
            <a:br>
              <a:rPr lang="az-Latn-AZ" sz="2900" b="1" dirty="0" smtClean="0">
                <a:solidFill>
                  <a:srgbClr val="FF0000"/>
                </a:solidFill>
              </a:rPr>
            </a:br>
            <a:r>
              <a:rPr lang="az-Latn-AZ" sz="2900" b="1" dirty="0" smtClean="0">
                <a:solidFill>
                  <a:srgbClr val="C00000"/>
                </a:solidFill>
              </a:rPr>
              <a:t>sadəcə </a:t>
            </a:r>
            <a:r>
              <a:rPr lang="az-Latn-AZ" sz="2900" b="1" dirty="0">
                <a:solidFill>
                  <a:srgbClr val="C00000"/>
                </a:solidFill>
              </a:rPr>
              <a:t>nümayişçilərin vaxtında </a:t>
            </a:r>
            <a:r>
              <a:rPr lang="az-Latn-AZ" sz="2900" b="1" dirty="0" err="1">
                <a:solidFill>
                  <a:srgbClr val="C00000"/>
                </a:solidFill>
              </a:rPr>
              <a:t>dağılışmaması</a:t>
            </a:r>
            <a:r>
              <a:rPr lang="az-Latn-AZ" sz="2900" b="1" dirty="0">
                <a:solidFill>
                  <a:srgbClr val="C00000"/>
                </a:solidFill>
              </a:rPr>
              <a:t> səbəbindən dinc nümayişin polis tərəfindən zorla dağıdılması və onların ərizəçi ilə rəftarı məqbul saya bilməz. Tam aydındır ki, ictimai yerdə keçirilən nümayiş adi həyata müəyyən səviyyədə narahatçılıq gətirə və mənfi münasibət ilə üzləşə bilər. Lakin hazırkı işdə ərizəçinin və ya digər nümayişçilərin ictimai qayda üçün təhlükə yaratdığını güman etməyə əsas verən heç bir sübut yoxdur. </a:t>
            </a:r>
            <a:r>
              <a:rPr lang="az-Latn-AZ" sz="2900" b="1" dirty="0" smtClean="0">
                <a:solidFill>
                  <a:srgbClr val="C00000"/>
                </a:solidFill>
              </a:rPr>
              <a:t>Nümayişçilər </a:t>
            </a:r>
            <a:r>
              <a:rPr lang="az-Latn-AZ" sz="2900" b="1" dirty="0">
                <a:solidFill>
                  <a:srgbClr val="C00000"/>
                </a:solidFill>
              </a:rPr>
              <a:t>seçkilərdə iddia olunan qanun pozuntularına diqqəti cəlb etmək </a:t>
            </a:r>
            <a:r>
              <a:rPr lang="az-Latn-AZ" sz="2900" b="1" dirty="0" err="1" smtClean="0">
                <a:solidFill>
                  <a:srgbClr val="C00000"/>
                </a:solidFill>
              </a:rPr>
              <a:t>istəmişdilər</a:t>
            </a:r>
            <a:r>
              <a:rPr lang="az-Latn-AZ" sz="2900" b="1" dirty="0">
                <a:solidFill>
                  <a:srgbClr val="C00000"/>
                </a:solidFill>
              </a:rPr>
              <a:t>. Buna görə də Məhkəmə hakimiyyət orqanlarının nümayişi zorakı yolla dağıtmaqla sona </a:t>
            </a:r>
            <a:r>
              <a:rPr lang="az-Latn-AZ" sz="2900" b="1" dirty="0" err="1">
                <a:solidFill>
                  <a:srgbClr val="C00000"/>
                </a:solidFill>
              </a:rPr>
              <a:t>çatdırmasına</a:t>
            </a:r>
            <a:r>
              <a:rPr lang="az-Latn-AZ" sz="2900" b="1" dirty="0">
                <a:solidFill>
                  <a:srgbClr val="C00000"/>
                </a:solidFill>
              </a:rPr>
              <a:t> səbirsizliklə çalışmasını xüsusi olaraq anlaya bilmir.</a:t>
            </a:r>
            <a:r>
              <a:rPr lang="ru-RU" sz="2900" b="1" dirty="0">
                <a:solidFill>
                  <a:srgbClr val="C00000"/>
                </a:solidFill>
              </a:rPr>
              <a:t/>
            </a:r>
            <a:br>
              <a:rPr lang="ru-RU" sz="2900" b="1" dirty="0">
                <a:solidFill>
                  <a:srgbClr val="C00000"/>
                </a:solidFill>
              </a:rPr>
            </a:br>
            <a:r>
              <a:rPr lang="az-Latn-AZ" b="1" i="1" dirty="0" smtClean="0">
                <a:solidFill>
                  <a:srgbClr val="C00000"/>
                </a:solidFill>
              </a:rPr>
              <a:t>Tahirova </a:t>
            </a:r>
            <a:r>
              <a:rPr lang="az-Latn-AZ" b="1" i="1" dirty="0">
                <a:solidFill>
                  <a:srgbClr val="C00000"/>
                </a:solidFill>
              </a:rPr>
              <a:t>Azərbaycana qarşı (2013)</a:t>
            </a:r>
            <a:r>
              <a:rPr lang="az-Latn-AZ" b="1" dirty="0">
                <a:solidFill>
                  <a:srgbClr val="C00000"/>
                </a:solidFill>
              </a:rPr>
              <a:t>.</a:t>
            </a:r>
            <a:endParaRPr lang="ru-RU" b="1" dirty="0">
              <a:solidFill>
                <a:srgbClr val="C00000"/>
              </a:solidFill>
            </a:endParaRPr>
          </a:p>
        </p:txBody>
      </p:sp>
    </p:spTree>
    <p:extLst>
      <p:ext uri="{BB962C8B-B14F-4D97-AF65-F5344CB8AC3E}">
        <p14:creationId xmlns:p14="http://schemas.microsoft.com/office/powerpoint/2010/main" xmlns="" val="36635802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043000"/>
          </a:xfrm>
        </p:spPr>
        <p:txBody>
          <a:bodyPr>
            <a:normAutofit/>
          </a:bodyPr>
          <a:lstStyle/>
          <a:p>
            <a:r>
              <a:rPr lang="ru-RU" sz="3600" dirty="0">
                <a:solidFill>
                  <a:srgbClr val="002060"/>
                </a:solidFill>
              </a:rPr>
              <a:t> </a:t>
            </a:r>
            <a:r>
              <a:rPr lang="az-Latn-AZ" sz="3600" dirty="0" smtClean="0">
                <a:solidFill>
                  <a:srgbClr val="002060"/>
                </a:solidFill>
              </a:rPr>
              <a:t/>
            </a:r>
            <a:br>
              <a:rPr lang="az-Latn-AZ" sz="3600" dirty="0" smtClean="0">
                <a:solidFill>
                  <a:srgbClr val="002060"/>
                </a:solidFill>
              </a:rPr>
            </a:br>
            <a:r>
              <a:rPr lang="az-Latn-AZ" sz="3600" dirty="0" smtClean="0">
                <a:solidFill>
                  <a:srgbClr val="002060"/>
                </a:solidFill>
              </a:rPr>
              <a:t>Macarıstanda </a:t>
            </a:r>
            <a:r>
              <a:rPr lang="az-Latn-AZ" sz="3600" dirty="0">
                <a:solidFill>
                  <a:srgbClr val="002060"/>
                </a:solidFill>
              </a:rPr>
              <a:t>silahlı qüvvələrin, polisin və təhlükəsizlik qüvvələrinin üzvlərinin hər hansı siyasi partiyaya daxil </a:t>
            </a:r>
            <a:r>
              <a:rPr lang="az-Latn-AZ" sz="3600" dirty="0" err="1">
                <a:solidFill>
                  <a:srgbClr val="002060"/>
                </a:solidFill>
              </a:rPr>
              <a:t>olmalarını</a:t>
            </a:r>
            <a:r>
              <a:rPr lang="az-Latn-AZ" sz="3600" dirty="0">
                <a:solidFill>
                  <a:srgbClr val="002060"/>
                </a:solidFill>
              </a:rPr>
              <a:t> və siyasi fəaliyyətlə məşğul </a:t>
            </a:r>
            <a:r>
              <a:rPr lang="az-Latn-AZ" sz="3600" dirty="0" err="1">
                <a:solidFill>
                  <a:srgbClr val="002060"/>
                </a:solidFill>
              </a:rPr>
              <a:t>omlalarını</a:t>
            </a:r>
            <a:r>
              <a:rPr lang="az-Latn-AZ" sz="3600" dirty="0">
                <a:solidFill>
                  <a:srgbClr val="002060"/>
                </a:solidFill>
              </a:rPr>
              <a:t> qadağan edən Konstitusiya düzəlişlərinə 11-ci maddənin 2-ci hissəsi ilə haqq qazandırıla bilər və həmin maddə pozulmayıb.</a:t>
            </a:r>
            <a:r>
              <a:rPr lang="ru-RU" sz="3600" dirty="0">
                <a:solidFill>
                  <a:srgbClr val="002060"/>
                </a:solidFill>
              </a:rPr>
              <a:t/>
            </a:r>
            <a:br>
              <a:rPr lang="ru-RU" sz="3600" dirty="0">
                <a:solidFill>
                  <a:srgbClr val="002060"/>
                </a:solidFill>
              </a:rPr>
            </a:br>
            <a:r>
              <a:rPr lang="az-Latn-AZ" sz="3600" i="1" dirty="0" err="1">
                <a:solidFill>
                  <a:srgbClr val="002060"/>
                </a:solidFill>
              </a:rPr>
              <a:t>Rekvenyi</a:t>
            </a:r>
            <a:r>
              <a:rPr lang="az-Latn-AZ" sz="3600" i="1" dirty="0">
                <a:solidFill>
                  <a:srgbClr val="002060"/>
                </a:solidFill>
              </a:rPr>
              <a:t> Macarıstana qarşı</a:t>
            </a:r>
            <a:r>
              <a:rPr lang="az-Latn-AZ" sz="3600" dirty="0">
                <a:solidFill>
                  <a:srgbClr val="002060"/>
                </a:solidFill>
              </a:rPr>
              <a:t> (1999</a:t>
            </a:r>
            <a:r>
              <a:rPr lang="az-Latn-AZ" sz="3600" dirty="0" smtClean="0">
                <a:solidFill>
                  <a:srgbClr val="002060"/>
                </a:solidFill>
              </a:rPr>
              <a:t>)</a:t>
            </a:r>
            <a:endParaRPr lang="ru-RU" sz="3600" dirty="0">
              <a:solidFill>
                <a:srgbClr val="002060"/>
              </a:solidFill>
            </a:endParaRPr>
          </a:p>
        </p:txBody>
      </p:sp>
      <p:sp>
        <p:nvSpPr>
          <p:cNvPr id="3" name="Прямоугольник 2"/>
          <p:cNvSpPr/>
          <p:nvPr/>
        </p:nvSpPr>
        <p:spPr>
          <a:xfrm>
            <a:off x="467544" y="404664"/>
            <a:ext cx="8208912" cy="461665"/>
          </a:xfrm>
          <a:prstGeom prst="rect">
            <a:avLst/>
          </a:prstGeom>
        </p:spPr>
        <p:txBody>
          <a:bodyPr wrap="square">
            <a:spAutoFit/>
          </a:bodyPr>
          <a:lstStyle/>
          <a:p>
            <a:r>
              <a:rPr lang="az-Latn-AZ"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t>
            </a:r>
            <a:r>
              <a:rPr lang="az-Latn-AZ"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az-Latn-AZ" sz="2400" b="1" i="1" dirty="0">
                <a:latin typeface="Times New Roman" panose="02020603050405020304" pitchFamily="18" charset="0"/>
                <a:cs typeface="Times New Roman" panose="02020603050405020304" pitchFamily="18" charset="0"/>
              </a:rPr>
              <a:t>«Silahlı qüvvələr, polis və inzibati dövlət orqanları üzvləri»</a:t>
            </a: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71318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476672"/>
            <a:ext cx="7772400" cy="1224136"/>
          </a:xfrm>
        </p:spPr>
        <p:txBody>
          <a:bodyPr>
            <a:normAutofit fontScale="90000"/>
          </a:bodyPr>
          <a:lstStyle/>
          <a:p>
            <a:pPr marL="182880" algn="l"/>
            <a:r>
              <a:rPr lang="az-Latn-AZ" sz="4000" dirty="0" smtClean="0">
                <a:solidFill>
                  <a:schemeClr val="tx1"/>
                </a:solidFill>
              </a:rPr>
              <a:t/>
            </a:r>
            <a:br>
              <a:rPr lang="az-Latn-AZ" sz="4000" dirty="0" smtClean="0">
                <a:solidFill>
                  <a:schemeClr val="tx1"/>
                </a:solidFill>
              </a:rPr>
            </a:br>
            <a:r>
              <a:rPr lang="az-Latn-AZ" sz="4000" dirty="0" smtClean="0">
                <a:solidFill>
                  <a:srgbClr val="C00000"/>
                </a:solidFill>
              </a:rPr>
              <a:t>Məhdudiyyətin əsasları</a:t>
            </a:r>
            <a:r>
              <a:rPr lang="az-Latn-AZ" sz="4000" dirty="0">
                <a:solidFill>
                  <a:schemeClr val="tx1"/>
                </a:solidFill>
              </a:rPr>
              <a:t/>
            </a:r>
            <a:br>
              <a:rPr lang="az-Latn-AZ" sz="4000" dirty="0">
                <a:solidFill>
                  <a:schemeClr val="tx1"/>
                </a:solidFill>
              </a:rPr>
            </a:br>
            <a:endParaRPr lang="ru-RU" sz="4000" dirty="0">
              <a:solidFill>
                <a:schemeClr val="tx1"/>
              </a:solidFill>
            </a:endParaRPr>
          </a:p>
        </p:txBody>
      </p:sp>
      <p:sp>
        <p:nvSpPr>
          <p:cNvPr id="2" name="Подзаголовок 1"/>
          <p:cNvSpPr>
            <a:spLocks noGrp="1"/>
          </p:cNvSpPr>
          <p:nvPr>
            <p:ph type="subTitle" idx="1"/>
          </p:nvPr>
        </p:nvSpPr>
        <p:spPr>
          <a:xfrm>
            <a:off x="611560" y="1340768"/>
            <a:ext cx="8064896" cy="5112568"/>
          </a:xfrm>
        </p:spPr>
        <p:txBody>
          <a:bodyPr>
            <a:normAutofit fontScale="85000" lnSpcReduction="10000"/>
          </a:bodyPr>
          <a:lstStyle/>
          <a:p>
            <a:r>
              <a:rPr lang="az-Latn-AZ" sz="3700" dirty="0">
                <a:solidFill>
                  <a:schemeClr val="tx1"/>
                </a:solidFill>
              </a:rPr>
              <a:t>1) </a:t>
            </a:r>
            <a:r>
              <a:rPr lang="az-Latn-AZ" sz="3700" dirty="0" smtClean="0">
                <a:solidFill>
                  <a:schemeClr val="tx1"/>
                </a:solidFill>
              </a:rPr>
              <a:t>qanunda </a:t>
            </a:r>
            <a:r>
              <a:rPr lang="az-Latn-AZ" sz="3700" dirty="0">
                <a:solidFill>
                  <a:schemeClr val="tx1"/>
                </a:solidFill>
              </a:rPr>
              <a:t>nəzərdə </a:t>
            </a:r>
            <a:r>
              <a:rPr lang="az-Latn-AZ" sz="3700" dirty="0" smtClean="0">
                <a:solidFill>
                  <a:schemeClr val="tx1"/>
                </a:solidFill>
              </a:rPr>
              <a:t>tutulma;</a:t>
            </a:r>
            <a:endParaRPr lang="ru-RU" sz="3700" dirty="0">
              <a:solidFill>
                <a:schemeClr val="tx1"/>
              </a:solidFill>
            </a:endParaRPr>
          </a:p>
          <a:p>
            <a:r>
              <a:rPr lang="az-Latn-AZ" sz="3700" dirty="0">
                <a:solidFill>
                  <a:schemeClr val="tx1"/>
                </a:solidFill>
              </a:rPr>
              <a:t>2) </a:t>
            </a:r>
            <a:r>
              <a:rPr lang="az-Latn-AZ" sz="3700" dirty="0" smtClean="0">
                <a:solidFill>
                  <a:schemeClr val="tx1"/>
                </a:solidFill>
              </a:rPr>
              <a:t>aşağıdakı məqsədlərdən </a:t>
            </a:r>
            <a:r>
              <a:rPr lang="az-Latn-AZ" sz="3700" dirty="0">
                <a:solidFill>
                  <a:schemeClr val="tx1"/>
                </a:solidFill>
              </a:rPr>
              <a:t>hər hansı biri üçün həyata keçirilməsi: </a:t>
            </a:r>
            <a:endParaRPr lang="ru-RU" sz="3700" dirty="0">
              <a:solidFill>
                <a:schemeClr val="tx1"/>
              </a:solidFill>
            </a:endParaRPr>
          </a:p>
          <a:p>
            <a:r>
              <a:rPr lang="az-Latn-AZ" sz="3700" dirty="0">
                <a:solidFill>
                  <a:schemeClr val="tx1"/>
                </a:solidFill>
              </a:rPr>
              <a:t>- milli təhlükəsizlik və ictimai asayişin maraqları;</a:t>
            </a:r>
            <a:endParaRPr lang="ru-RU" sz="3700" dirty="0">
              <a:solidFill>
                <a:schemeClr val="tx1"/>
              </a:solidFill>
            </a:endParaRPr>
          </a:p>
          <a:p>
            <a:r>
              <a:rPr lang="az-Latn-AZ" sz="3700" dirty="0">
                <a:solidFill>
                  <a:schemeClr val="tx1"/>
                </a:solidFill>
              </a:rPr>
              <a:t>- iğtişaşın və cinayətin qarşısını almaq;</a:t>
            </a:r>
            <a:endParaRPr lang="ru-RU" sz="3700" dirty="0">
              <a:solidFill>
                <a:schemeClr val="tx1"/>
              </a:solidFill>
            </a:endParaRPr>
          </a:p>
          <a:p>
            <a:r>
              <a:rPr lang="az-Latn-AZ" sz="3700" dirty="0">
                <a:solidFill>
                  <a:schemeClr val="tx1"/>
                </a:solidFill>
              </a:rPr>
              <a:t>- sağlamlığın və mənəviyyatın mühafizəsi;</a:t>
            </a:r>
            <a:endParaRPr lang="ru-RU" sz="3700" dirty="0">
              <a:solidFill>
                <a:schemeClr val="tx1"/>
              </a:solidFill>
            </a:endParaRPr>
          </a:p>
          <a:p>
            <a:r>
              <a:rPr lang="az-Latn-AZ" sz="3700" dirty="0">
                <a:solidFill>
                  <a:schemeClr val="tx1"/>
                </a:solidFill>
              </a:rPr>
              <a:t>- digər şəxslərin hüquq və </a:t>
            </a:r>
            <a:r>
              <a:rPr lang="az-Latn-AZ" sz="3700" dirty="0" err="1">
                <a:solidFill>
                  <a:schemeClr val="tx1"/>
                </a:solidFill>
              </a:rPr>
              <a:t>azadlıqlarının</a:t>
            </a:r>
            <a:r>
              <a:rPr lang="az-Latn-AZ" sz="3700" dirty="0">
                <a:solidFill>
                  <a:schemeClr val="tx1"/>
                </a:solidFill>
              </a:rPr>
              <a:t> müdafiəsi.</a:t>
            </a:r>
            <a:endParaRPr lang="ru-RU" sz="3700" dirty="0">
              <a:solidFill>
                <a:schemeClr val="tx1"/>
              </a:solidFill>
            </a:endParaRPr>
          </a:p>
          <a:p>
            <a:r>
              <a:rPr lang="az-Latn-AZ" sz="3700" dirty="0">
                <a:solidFill>
                  <a:schemeClr val="tx1"/>
                </a:solidFill>
              </a:rPr>
              <a:t>3) məhdudiyyətin </a:t>
            </a:r>
            <a:r>
              <a:rPr lang="az-Latn-AZ" sz="3700" dirty="0" smtClean="0">
                <a:solidFill>
                  <a:schemeClr val="tx1"/>
                </a:solidFill>
              </a:rPr>
              <a:t>demokratik </a:t>
            </a:r>
            <a:r>
              <a:rPr lang="az-Latn-AZ" sz="3700" dirty="0">
                <a:solidFill>
                  <a:schemeClr val="tx1"/>
                </a:solidFill>
              </a:rPr>
              <a:t>cəmiyyətdə zəruri olması</a:t>
            </a:r>
            <a:r>
              <a:rPr lang="az-Latn-AZ" sz="3700" dirty="0" smtClean="0">
                <a:solidFill>
                  <a:schemeClr val="tx1"/>
                </a:solidFill>
              </a:rPr>
              <a:t>.</a:t>
            </a:r>
            <a:endParaRPr lang="ru-RU" sz="3000" dirty="0"/>
          </a:p>
        </p:txBody>
      </p:sp>
    </p:spTree>
    <p:extLst>
      <p:ext uri="{BB962C8B-B14F-4D97-AF65-F5344CB8AC3E}">
        <p14:creationId xmlns:p14="http://schemas.microsoft.com/office/powerpoint/2010/main" xmlns="" val="18806110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331032"/>
          </a:xfrm>
        </p:spPr>
        <p:txBody>
          <a:bodyPr>
            <a:noAutofit/>
          </a:bodyPr>
          <a:lstStyle/>
          <a:p>
            <a:r>
              <a:rPr lang="az-Latn-AZ" sz="3000" b="1" dirty="0">
                <a:solidFill>
                  <a:srgbClr val="C00000"/>
                </a:solidFill>
                <a:latin typeface="Times New Roman" panose="02020603050405020304" pitchFamily="18" charset="0"/>
                <a:cs typeface="Times New Roman" panose="02020603050405020304" pitchFamily="18" charset="0"/>
              </a:rPr>
              <a:t>«inzibati və dövlət orqanları üzvləri» anlayışı müvafiq işçinin tutduğu vəzifənin işığında məhdud çərçivədə  şərh olunmalı idi. Şikayət edilən tədbirlər mütənasiblik tələblərinə cavab verməmişdir.</a:t>
            </a:r>
            <a:r>
              <a:rPr lang="ru-RU" sz="3000" b="1" dirty="0">
                <a:solidFill>
                  <a:srgbClr val="C00000"/>
                </a:solidFill>
                <a:latin typeface="Times New Roman" panose="02020603050405020304" pitchFamily="18" charset="0"/>
                <a:cs typeface="Times New Roman" panose="02020603050405020304" pitchFamily="18" charset="0"/>
              </a:rPr>
              <a:t/>
            </a:r>
            <a:br>
              <a:rPr lang="ru-RU" sz="3000" b="1" dirty="0">
                <a:solidFill>
                  <a:srgbClr val="C00000"/>
                </a:solidFill>
                <a:latin typeface="Times New Roman" panose="02020603050405020304" pitchFamily="18" charset="0"/>
                <a:cs typeface="Times New Roman" panose="02020603050405020304" pitchFamily="18" charset="0"/>
              </a:rPr>
            </a:br>
            <a:r>
              <a:rPr lang="az-Latn-AZ" sz="3000" b="1" dirty="0">
                <a:solidFill>
                  <a:srgbClr val="C00000"/>
                </a:solidFill>
                <a:latin typeface="Times New Roman" panose="02020603050405020304" pitchFamily="18" charset="0"/>
                <a:cs typeface="Times New Roman" panose="02020603050405020304" pitchFamily="18" charset="0"/>
              </a:rPr>
              <a:t>Məhkəmə Almaniyanın tarixi təcrübəsini; o cümlədən siyasi loyallıq öhdəliyinə verilən mütləq xarakteri, onun fərdi həyat və peşə funksiyaları sahəsində fərq qoyulmadan bütün dövlət qulluqçuları üçün bərabərliyini nəzərə alaraq, alman hakimiyyət orqanlarının birləşmək azadlığına olan hüququ pozması qərarına gəldi.   </a:t>
            </a:r>
            <a:r>
              <a:rPr lang="ru-RU" sz="3000" b="1" dirty="0">
                <a:solidFill>
                  <a:srgbClr val="C00000"/>
                </a:solidFill>
                <a:latin typeface="Times New Roman" panose="02020603050405020304" pitchFamily="18" charset="0"/>
                <a:cs typeface="Times New Roman" panose="02020603050405020304" pitchFamily="18" charset="0"/>
              </a:rPr>
              <a:t/>
            </a:r>
            <a:br>
              <a:rPr lang="ru-RU" sz="3000" b="1" dirty="0">
                <a:solidFill>
                  <a:srgbClr val="C00000"/>
                </a:solidFill>
                <a:latin typeface="Times New Roman" panose="02020603050405020304" pitchFamily="18" charset="0"/>
                <a:cs typeface="Times New Roman" panose="02020603050405020304" pitchFamily="18" charset="0"/>
              </a:rPr>
            </a:br>
            <a:r>
              <a:rPr lang="az-Latn-AZ" sz="3000" b="1" i="1" dirty="0" err="1">
                <a:solidFill>
                  <a:srgbClr val="C00000"/>
                </a:solidFill>
                <a:latin typeface="Times New Roman" panose="02020603050405020304" pitchFamily="18" charset="0"/>
                <a:cs typeface="Times New Roman" panose="02020603050405020304" pitchFamily="18" charset="0"/>
              </a:rPr>
              <a:t>Voqt</a:t>
            </a:r>
            <a:r>
              <a:rPr lang="az-Latn-AZ" sz="3000" b="1" i="1" dirty="0">
                <a:solidFill>
                  <a:srgbClr val="C00000"/>
                </a:solidFill>
                <a:latin typeface="Times New Roman" panose="02020603050405020304" pitchFamily="18" charset="0"/>
                <a:cs typeface="Times New Roman" panose="02020603050405020304" pitchFamily="18" charset="0"/>
              </a:rPr>
              <a:t> Almaniyaya qarşı</a:t>
            </a:r>
            <a:r>
              <a:rPr lang="az-Latn-AZ" sz="3000" b="1" dirty="0">
                <a:solidFill>
                  <a:srgbClr val="C00000"/>
                </a:solidFill>
                <a:latin typeface="Times New Roman" panose="02020603050405020304" pitchFamily="18" charset="0"/>
                <a:cs typeface="Times New Roman" panose="02020603050405020304" pitchFamily="18" charset="0"/>
              </a:rPr>
              <a:t> (1995)</a:t>
            </a:r>
            <a:endParaRPr lang="ru-RU" sz="30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912030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2" descr="C:\Users\abiddin.huseynov\AppData\Local\Microsoft\Windows\Temporary Internet Files\Content.IE5\ELFKDL97\Thank-You[1].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0" y="-58372"/>
            <a:ext cx="9144000" cy="69247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11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15008"/>
          </a:xfrm>
        </p:spPr>
        <p:txBody>
          <a:bodyPr>
            <a:noAutofit/>
          </a:bodyPr>
          <a:lstStyle/>
          <a:p>
            <a:r>
              <a:rPr lang="az-Latn-AZ" sz="3600" dirty="0">
                <a:solidFill>
                  <a:srgbClr val="FF0000"/>
                </a:solidFill>
              </a:rPr>
              <a:t>Məhkəmə hər üç tələbin yerinə yetirildiyi hallarda müdaxiləni  qanuni hesab </a:t>
            </a:r>
            <a:r>
              <a:rPr lang="az-Latn-AZ" sz="3600" dirty="0" smtClean="0">
                <a:solidFill>
                  <a:srgbClr val="FF0000"/>
                </a:solidFill>
              </a:rPr>
              <a:t>edir; bunu sübut </a:t>
            </a:r>
            <a:r>
              <a:rPr lang="az-Latn-AZ" sz="3600" dirty="0">
                <a:solidFill>
                  <a:srgbClr val="FF0000"/>
                </a:solidFill>
              </a:rPr>
              <a:t>etmək vəzifəsi dövlətin üzərinə </a:t>
            </a:r>
            <a:r>
              <a:rPr lang="az-Latn-AZ" sz="3600" dirty="0" smtClean="0">
                <a:solidFill>
                  <a:srgbClr val="FF0000"/>
                </a:solidFill>
              </a:rPr>
              <a:t>düşür; </a:t>
            </a:r>
            <a:br>
              <a:rPr lang="az-Latn-AZ" sz="3600" dirty="0" smtClean="0">
                <a:solidFill>
                  <a:srgbClr val="FF0000"/>
                </a:solidFill>
              </a:rPr>
            </a:br>
            <a:r>
              <a:rPr lang="az-Latn-AZ" sz="3600" dirty="0" smtClean="0">
                <a:solidFill>
                  <a:srgbClr val="FF0000"/>
                </a:solidFill>
              </a:rPr>
              <a:t>Məhkəmə </a:t>
            </a:r>
            <a:r>
              <a:rPr lang="az-Latn-AZ" sz="3600" dirty="0">
                <a:solidFill>
                  <a:srgbClr val="FF0000"/>
                </a:solidFill>
              </a:rPr>
              <a:t>dövlətin üç tələbdən hər hansı birinin yerinə yetirilməsi barədə sübut təqdim edə bilməməsi qənaətinə gəldiyi hallarda </a:t>
            </a:r>
            <a:r>
              <a:rPr lang="az-Latn-AZ" sz="3600" dirty="0" smtClean="0">
                <a:solidFill>
                  <a:srgbClr val="FF0000"/>
                </a:solidFill>
              </a:rPr>
              <a:t>müdaxilənin </a:t>
            </a:r>
            <a:r>
              <a:rPr lang="az-Latn-AZ" sz="3600" dirty="0">
                <a:solidFill>
                  <a:srgbClr val="FF0000"/>
                </a:solidFill>
              </a:rPr>
              <a:t>bəraət </a:t>
            </a:r>
            <a:r>
              <a:rPr lang="az-Latn-AZ" sz="3600" dirty="0" err="1">
                <a:solidFill>
                  <a:srgbClr val="FF0000"/>
                </a:solidFill>
              </a:rPr>
              <a:t>qazandırılmayan</a:t>
            </a:r>
            <a:r>
              <a:rPr lang="az-Latn-AZ" sz="3600" dirty="0">
                <a:solidFill>
                  <a:srgbClr val="FF0000"/>
                </a:solidFill>
              </a:rPr>
              <a:t> olması barədə qərar çıxarır və 11-ci maddənin </a:t>
            </a:r>
            <a:r>
              <a:rPr lang="az-Latn-AZ" sz="3600" dirty="0" err="1">
                <a:solidFill>
                  <a:srgbClr val="FF0000"/>
                </a:solidFill>
              </a:rPr>
              <a:t>pozulmasını</a:t>
            </a:r>
            <a:r>
              <a:rPr lang="az-Latn-AZ" sz="3600" dirty="0">
                <a:solidFill>
                  <a:srgbClr val="FF0000"/>
                </a:solidFill>
              </a:rPr>
              <a:t> müəyyən edir.</a:t>
            </a:r>
            <a:endParaRPr lang="ru-RU" sz="3600" dirty="0">
              <a:solidFill>
                <a:srgbClr val="FF0000"/>
              </a:solidFill>
            </a:endParaRPr>
          </a:p>
        </p:txBody>
      </p:sp>
    </p:spTree>
    <p:extLst>
      <p:ext uri="{BB962C8B-B14F-4D97-AF65-F5344CB8AC3E}">
        <p14:creationId xmlns:p14="http://schemas.microsoft.com/office/powerpoint/2010/main" xmlns="" val="561101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115008"/>
          </a:xfrm>
        </p:spPr>
        <p:txBody>
          <a:bodyPr>
            <a:noAutofit/>
          </a:bodyPr>
          <a:lstStyle/>
          <a:p>
            <a:r>
              <a:rPr lang="ru-RU" sz="3800" dirty="0">
                <a:solidFill>
                  <a:srgbClr val="002060"/>
                </a:solidFill>
              </a:rPr>
              <a:t> </a:t>
            </a:r>
            <a:r>
              <a:rPr lang="az-Latn-AZ" sz="3800" dirty="0">
                <a:solidFill>
                  <a:srgbClr val="002060"/>
                </a:solidFill>
              </a:rPr>
              <a:t>Dövlətin müdaxiləsi dedikdə, hakimiyyət səlahiyyəti və dövlət funksiyalarını həyata keçirən hər hansı bir dövlət orqanı və dövlət qulluğunda olan şəxslər tərəfindən edilən istənilən müdaxilə forması başa düşülür. Məhkəmənin mövqeyinə görə müdaxilənin hansı orqan tərəfindən həyata keçirilməsi o qədər də önəmli deyildir</a:t>
            </a:r>
            <a:r>
              <a:rPr lang="az-Latn-AZ" sz="3800" dirty="0" smtClean="0">
                <a:solidFill>
                  <a:srgbClr val="002060"/>
                </a:solidFill>
              </a:rPr>
              <a:t>.</a:t>
            </a:r>
            <a:endParaRPr lang="ru-RU" sz="3800" dirty="0">
              <a:solidFill>
                <a:srgbClr val="002060"/>
              </a:solidFill>
            </a:endParaRPr>
          </a:p>
        </p:txBody>
      </p:sp>
    </p:spTree>
    <p:extLst>
      <p:ext uri="{BB962C8B-B14F-4D97-AF65-F5344CB8AC3E}">
        <p14:creationId xmlns:p14="http://schemas.microsoft.com/office/powerpoint/2010/main" xmlns="" val="220604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6043000"/>
          </a:xfrm>
        </p:spPr>
        <p:txBody>
          <a:bodyPr>
            <a:normAutofit fontScale="90000"/>
          </a:bodyPr>
          <a:lstStyle/>
          <a:p>
            <a:r>
              <a:rPr lang="az-Latn-AZ" dirty="0">
                <a:solidFill>
                  <a:srgbClr val="002060"/>
                </a:solidFill>
              </a:rPr>
              <a:t>Qeyd olunanlarla yanaşı 11-ci maddənin 2-ci </a:t>
            </a:r>
            <a:r>
              <a:rPr lang="az-Latn-AZ" dirty="0" smtClean="0">
                <a:solidFill>
                  <a:srgbClr val="002060"/>
                </a:solidFill>
              </a:rPr>
              <a:t>hissəsində </a:t>
            </a:r>
            <a:r>
              <a:rPr lang="az-Latn-AZ" dirty="0">
                <a:solidFill>
                  <a:srgbClr val="002060"/>
                </a:solidFill>
              </a:rPr>
              <a:t>Konvensiya iştirakçısı olan dövlətlərin müəyyən kateqoriyadan olan insanların, yəni </a:t>
            </a:r>
            <a:r>
              <a:rPr lang="az-Latn-AZ" dirty="0" smtClean="0">
                <a:solidFill>
                  <a:srgbClr val="002060"/>
                </a:solidFill>
              </a:rPr>
              <a:t/>
            </a:r>
            <a:br>
              <a:rPr lang="az-Latn-AZ" dirty="0" smtClean="0">
                <a:solidFill>
                  <a:srgbClr val="002060"/>
                </a:solidFill>
              </a:rPr>
            </a:br>
            <a:r>
              <a:rPr lang="az-Latn-AZ" dirty="0" smtClean="0">
                <a:solidFill>
                  <a:srgbClr val="FF0000"/>
                </a:solidFill>
              </a:rPr>
              <a:t>silahlı </a:t>
            </a:r>
            <a:r>
              <a:rPr lang="az-Latn-AZ" dirty="0">
                <a:solidFill>
                  <a:srgbClr val="FF0000"/>
                </a:solidFill>
              </a:rPr>
              <a:t>qüvvələr, polis və ya inzibati dövlət orqanları əməkdaşlarının</a:t>
            </a:r>
            <a:r>
              <a:rPr lang="az-Latn-AZ" dirty="0">
                <a:solidFill>
                  <a:srgbClr val="002060"/>
                </a:solidFill>
              </a:rPr>
              <a:t> birləşmək azadlığı hüquqlarının həyata </a:t>
            </a:r>
            <a:r>
              <a:rPr lang="az-Latn-AZ" dirty="0" err="1">
                <a:solidFill>
                  <a:srgbClr val="002060"/>
                </a:solidFill>
              </a:rPr>
              <a:t>keçirilməsinə</a:t>
            </a:r>
            <a:r>
              <a:rPr lang="az-Latn-AZ" dirty="0">
                <a:solidFill>
                  <a:srgbClr val="002060"/>
                </a:solidFill>
              </a:rPr>
              <a:t> qanuni məhdudiyyətlər qoyulmasına  yol verilir.</a:t>
            </a:r>
            <a:endParaRPr lang="ru-RU" dirty="0">
              <a:solidFill>
                <a:srgbClr val="002060"/>
              </a:solidFill>
            </a:endParaRPr>
          </a:p>
        </p:txBody>
      </p:sp>
    </p:spTree>
    <p:extLst>
      <p:ext uri="{BB962C8B-B14F-4D97-AF65-F5344CB8AC3E}">
        <p14:creationId xmlns:p14="http://schemas.microsoft.com/office/powerpoint/2010/main" xmlns="" val="656277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6"/>
            <a:ext cx="7772400" cy="1224136"/>
          </a:xfrm>
        </p:spPr>
        <p:txBody>
          <a:bodyPr>
            <a:normAutofit fontScale="90000"/>
          </a:bodyPr>
          <a:lstStyle/>
          <a:p>
            <a:r>
              <a:rPr lang="az-Latn-AZ" dirty="0" smtClean="0">
                <a:solidFill>
                  <a:srgbClr val="C00000"/>
                </a:solidFill>
              </a:rPr>
              <a:t>Dövlətin </a:t>
            </a:r>
            <a:r>
              <a:rPr lang="az-Latn-AZ" dirty="0" err="1" smtClean="0">
                <a:solidFill>
                  <a:srgbClr val="C00000"/>
                </a:solidFill>
              </a:rPr>
              <a:t>qiymətləndirmə</a:t>
            </a:r>
            <a:r>
              <a:rPr lang="az-Latn-AZ" dirty="0" smtClean="0">
                <a:solidFill>
                  <a:srgbClr val="C00000"/>
                </a:solidFill>
              </a:rPr>
              <a:t> sərbəstliyi (QS) və bunun hüdudları</a:t>
            </a:r>
            <a:endParaRPr lang="ru-RU" dirty="0">
              <a:solidFill>
                <a:srgbClr val="C00000"/>
              </a:solidFill>
            </a:endParaRPr>
          </a:p>
        </p:txBody>
      </p:sp>
      <p:sp>
        <p:nvSpPr>
          <p:cNvPr id="3" name="Подзаголовок 2"/>
          <p:cNvSpPr>
            <a:spLocks noGrp="1"/>
          </p:cNvSpPr>
          <p:nvPr>
            <p:ph type="subTitle" idx="1"/>
          </p:nvPr>
        </p:nvSpPr>
        <p:spPr>
          <a:xfrm>
            <a:off x="323528" y="1556792"/>
            <a:ext cx="8352928" cy="4968552"/>
          </a:xfrm>
        </p:spPr>
        <p:txBody>
          <a:bodyPr>
            <a:noAutofit/>
          </a:bodyPr>
          <a:lstStyle/>
          <a:p>
            <a:r>
              <a:rPr lang="az-Latn-AZ" sz="2800" dirty="0" smtClean="0">
                <a:solidFill>
                  <a:srgbClr val="7030A0"/>
                </a:solidFill>
              </a:rPr>
              <a:t>QS-</a:t>
            </a:r>
            <a:r>
              <a:rPr lang="az-Latn-AZ" sz="2800" dirty="0" err="1" smtClean="0">
                <a:solidFill>
                  <a:srgbClr val="7030A0"/>
                </a:solidFill>
              </a:rPr>
              <a:t>nin</a:t>
            </a:r>
            <a:r>
              <a:rPr lang="az-Latn-AZ" sz="2800" dirty="0" smtClean="0">
                <a:solidFill>
                  <a:srgbClr val="7030A0"/>
                </a:solidFill>
              </a:rPr>
              <a:t> dəqiq </a:t>
            </a:r>
            <a:r>
              <a:rPr lang="az-Latn-AZ" sz="2800" dirty="0">
                <a:solidFill>
                  <a:srgbClr val="7030A0"/>
                </a:solidFill>
              </a:rPr>
              <a:t>hüdudları işin konkret </a:t>
            </a:r>
            <a:r>
              <a:rPr lang="az-Latn-AZ" sz="2800" dirty="0" err="1">
                <a:solidFill>
                  <a:srgbClr val="7030A0"/>
                </a:solidFill>
              </a:rPr>
              <a:t>hallarından</a:t>
            </a:r>
            <a:r>
              <a:rPr lang="az-Latn-AZ" sz="2800" dirty="0">
                <a:solidFill>
                  <a:srgbClr val="7030A0"/>
                </a:solidFill>
              </a:rPr>
              <a:t> </a:t>
            </a:r>
            <a:r>
              <a:rPr lang="az-Latn-AZ" sz="2800" dirty="0" smtClean="0">
                <a:solidFill>
                  <a:srgbClr val="7030A0"/>
                </a:solidFill>
              </a:rPr>
              <a:t>asılıdır;</a:t>
            </a:r>
            <a:endParaRPr lang="ru-RU" sz="2800" dirty="0">
              <a:solidFill>
                <a:srgbClr val="7030A0"/>
              </a:solidFill>
            </a:endParaRPr>
          </a:p>
          <a:p>
            <a:r>
              <a:rPr lang="az-Latn-AZ" sz="2800" dirty="0" smtClean="0">
                <a:solidFill>
                  <a:srgbClr val="7030A0"/>
                </a:solidFill>
              </a:rPr>
              <a:t>Məhkəmə </a:t>
            </a:r>
            <a:r>
              <a:rPr lang="az-Latn-AZ" sz="2800" dirty="0">
                <a:solidFill>
                  <a:srgbClr val="7030A0"/>
                </a:solidFill>
              </a:rPr>
              <a:t>dövlətləri Konvensiyada təsbit olunmuş hüquqların həyata </a:t>
            </a:r>
            <a:r>
              <a:rPr lang="az-Latn-AZ" sz="2800" dirty="0" err="1">
                <a:solidFill>
                  <a:srgbClr val="7030A0"/>
                </a:solidFill>
              </a:rPr>
              <a:t>keçirilməsini</a:t>
            </a:r>
            <a:r>
              <a:rPr lang="az-Latn-AZ" sz="2800" dirty="0">
                <a:solidFill>
                  <a:srgbClr val="7030A0"/>
                </a:solidFill>
              </a:rPr>
              <a:t> təmin etməyə məcbur edən orqan olmaqdan daha çox, dövlətdaxili hüququn beynəlxalq standartlara uyğunluğuna nəzarət edən </a:t>
            </a:r>
            <a:r>
              <a:rPr lang="az-Latn-AZ" sz="2800" dirty="0" smtClean="0">
                <a:solidFill>
                  <a:srgbClr val="7030A0"/>
                </a:solidFill>
              </a:rPr>
              <a:t>orqandır;</a:t>
            </a:r>
          </a:p>
          <a:p>
            <a:r>
              <a:rPr lang="az-Latn-AZ" sz="2800" dirty="0" smtClean="0">
                <a:solidFill>
                  <a:srgbClr val="7030A0"/>
                </a:solidFill>
              </a:rPr>
              <a:t>QS-</a:t>
            </a:r>
            <a:r>
              <a:rPr lang="az-Latn-AZ" sz="2800" dirty="0" err="1" smtClean="0">
                <a:solidFill>
                  <a:srgbClr val="7030A0"/>
                </a:solidFill>
              </a:rPr>
              <a:t>nin</a:t>
            </a:r>
            <a:r>
              <a:rPr lang="az-Latn-AZ" sz="2800" dirty="0" smtClean="0">
                <a:solidFill>
                  <a:srgbClr val="7030A0"/>
                </a:solidFill>
              </a:rPr>
              <a:t> </a:t>
            </a:r>
            <a:r>
              <a:rPr lang="az-Latn-AZ" sz="2800" dirty="0">
                <a:solidFill>
                  <a:srgbClr val="7030A0"/>
                </a:solidFill>
              </a:rPr>
              <a:t>hüdudları məhdud olan hallarda – məsələn, siyasi partiyaların fəaliyyətinə məhdudiyyət qoyulması ilə bağlı işlərdə – dövlət hər hansı belə məhdudiyyətləri </a:t>
            </a:r>
            <a:r>
              <a:rPr lang="az-Latn-AZ" sz="2800" dirty="0" err="1">
                <a:solidFill>
                  <a:srgbClr val="7030A0"/>
                </a:solidFill>
              </a:rPr>
              <a:t>əsaslandırmaq</a:t>
            </a:r>
            <a:r>
              <a:rPr lang="az-Latn-AZ" sz="2800" dirty="0">
                <a:solidFill>
                  <a:srgbClr val="7030A0"/>
                </a:solidFill>
              </a:rPr>
              <a:t> üçün tutarlı səbəblər göstərməlidir.</a:t>
            </a:r>
            <a:endParaRPr lang="ru-RU" sz="2800" dirty="0">
              <a:solidFill>
                <a:srgbClr val="7030A0"/>
              </a:solidFill>
            </a:endParaRPr>
          </a:p>
        </p:txBody>
      </p:sp>
    </p:spTree>
    <p:extLst>
      <p:ext uri="{BB962C8B-B14F-4D97-AF65-F5344CB8AC3E}">
        <p14:creationId xmlns:p14="http://schemas.microsoft.com/office/powerpoint/2010/main" xmlns="" val="1647568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67544" y="476672"/>
            <a:ext cx="8424936" cy="5976664"/>
          </a:xfrm>
        </p:spPr>
        <p:txBody>
          <a:bodyPr>
            <a:normAutofit fontScale="92500"/>
          </a:bodyPr>
          <a:lstStyle/>
          <a:p>
            <a:r>
              <a:rPr lang="az-Latn-AZ" sz="3600" dirty="0">
                <a:solidFill>
                  <a:srgbClr val="C00000"/>
                </a:solidFill>
              </a:rPr>
              <a:t>«ciddi şərh» o deməkdir ki, istisnaya aid maddədə </a:t>
            </a:r>
            <a:r>
              <a:rPr lang="az-Latn-AZ" sz="3600" dirty="0" err="1">
                <a:solidFill>
                  <a:srgbClr val="C00000"/>
                </a:solidFill>
              </a:rPr>
              <a:t>göstərilənlərdən</a:t>
            </a:r>
            <a:r>
              <a:rPr lang="az-Latn-AZ" sz="3600" dirty="0">
                <a:solidFill>
                  <a:srgbClr val="C00000"/>
                </a:solidFill>
              </a:rPr>
              <a:t> başqa heç bir meyar hər hansı bir məhdudiyyət üçün əsas ola bilməz və sözlərin bilavasitə mənası əsasında şərh edilməlidir. Hüquqi standart hər hansı şübhəli, mənafelərin sərhədində yerləşdiyi hallarda üstünlük dövlətin daha mühüm mənafeləri müdafiə etməsi dəlilinə deyil,  fərdin azadlığına </a:t>
            </a:r>
            <a:r>
              <a:rPr lang="az-Latn-AZ" sz="3600" dirty="0" err="1">
                <a:solidFill>
                  <a:srgbClr val="C00000"/>
                </a:solidFill>
              </a:rPr>
              <a:t>verilməlidir</a:t>
            </a:r>
            <a:r>
              <a:rPr lang="az-Latn-AZ" sz="3600" dirty="0">
                <a:solidFill>
                  <a:srgbClr val="C00000"/>
                </a:solidFill>
              </a:rPr>
              <a:t>.</a:t>
            </a:r>
            <a:endParaRPr lang="ru-RU" sz="3600" dirty="0">
              <a:solidFill>
                <a:srgbClr val="C00000"/>
              </a:solidFill>
            </a:endParaRPr>
          </a:p>
          <a:p>
            <a:r>
              <a:rPr lang="az-Latn-AZ" sz="3600" dirty="0">
                <a:solidFill>
                  <a:srgbClr val="C00000"/>
                </a:solidFill>
              </a:rPr>
              <a:t> </a:t>
            </a:r>
            <a:r>
              <a:rPr lang="az-Latn-AZ" sz="3600" i="1" dirty="0">
                <a:solidFill>
                  <a:srgbClr val="C00000"/>
                </a:solidFill>
              </a:rPr>
              <a:t>«Sandi </a:t>
            </a:r>
            <a:r>
              <a:rPr lang="az-Latn-AZ" sz="3600" i="1" dirty="0" err="1">
                <a:solidFill>
                  <a:srgbClr val="C00000"/>
                </a:solidFill>
              </a:rPr>
              <a:t>Tayms</a:t>
            </a:r>
            <a:r>
              <a:rPr lang="az-Latn-AZ" sz="3600" i="1" dirty="0">
                <a:solidFill>
                  <a:srgbClr val="C00000"/>
                </a:solidFill>
              </a:rPr>
              <a:t>» Birləşmiş Krallığa qarşı</a:t>
            </a:r>
            <a:r>
              <a:rPr lang="az-Latn-AZ" sz="3600" dirty="0">
                <a:solidFill>
                  <a:srgbClr val="C00000"/>
                </a:solidFill>
              </a:rPr>
              <a:t> (1979) </a:t>
            </a:r>
            <a:endParaRPr lang="ru-RU" sz="3600" dirty="0">
              <a:solidFill>
                <a:srgbClr val="C00000"/>
              </a:solidFill>
            </a:endParaRPr>
          </a:p>
          <a:p>
            <a:endParaRPr lang="ru-RU" dirty="0"/>
          </a:p>
        </p:txBody>
      </p:sp>
    </p:spTree>
    <p:extLst>
      <p:ext uri="{BB962C8B-B14F-4D97-AF65-F5344CB8AC3E}">
        <p14:creationId xmlns:p14="http://schemas.microsoft.com/office/powerpoint/2010/main" xmlns="" val="2739327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4031</TotalTime>
  <Words>1582</Words>
  <Application>Microsoft Office PowerPoint</Application>
  <PresentationFormat>Экран (4:3)</PresentationFormat>
  <Paragraphs>71</Paragraphs>
  <Slides>41</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Волна</vt:lpstr>
      <vt:lpstr>Yığıncaqlar və birləşmək azadlığı hüquqlarına qoyulan məhdudiyyətlər </vt:lpstr>
      <vt:lpstr>bu hüquqlar nisbidir, onlara mütləq təminat verilmir; məhdudiyyətlər hüquqi uyğun, onlara nəzarət və araşdırmaya məruz qalma imkanları real olmalıdır;  məhdudiyyət hüququn təzahür formasına tətbiq edilməli, hüququn mahiyyəti toxunulmaz qalmalıdır</vt:lpstr>
      <vt:lpstr>Avropa Konvensiyasının 11-ci maddənin 2-ci hissəsi</vt:lpstr>
      <vt:lpstr> Məhdudiyyətin əsasları </vt:lpstr>
      <vt:lpstr>Məhkəmə hər üç tələbin yerinə yetirildiyi hallarda müdaxiləni  qanuni hesab edir; bunu sübut etmək vəzifəsi dövlətin üzərinə düşür;  Məhkəmə dövlətin üç tələbdən hər hansı birinin yerinə yetirilməsi barədə sübut təqdim edə bilməməsi qənaətinə gəldiyi hallarda müdaxilənin bəraət qazandırılmayan olması barədə qərar çıxarır və 11-ci maddənin pozulmasını müəyyən edir.</vt:lpstr>
      <vt:lpstr> Dövlətin müdaxiləsi dedikdə, hakimiyyət səlahiyyəti və dövlət funksiyalarını həyata keçirən hər hansı bir dövlət orqanı və dövlət qulluğunda olan şəxslər tərəfindən edilən istənilən müdaxilə forması başa düşülür. Məhkəmənin mövqeyinə görə müdaxilənin hansı orqan tərəfindən həyata keçirilməsi o qədər də önəmli deyildir.</vt:lpstr>
      <vt:lpstr>Qeyd olunanlarla yanaşı 11-ci maddənin 2-ci hissəsində Konvensiya iştirakçısı olan dövlətlərin müəyyən kateqoriyadan olan insanların, yəni  silahlı qüvvələr, polis və ya inzibati dövlət orqanları əməkdaşlarının birləşmək azadlığı hüquqlarının həyata keçirilməsinə qanuni məhdudiyyətlər qoyulmasına  yol verilir.</vt:lpstr>
      <vt:lpstr>Dövlətin qiymətləndirmə sərbəstliyi (QS) və bunun hüdudları</vt:lpstr>
      <vt:lpstr>Слайд 8</vt:lpstr>
      <vt:lpstr>I. Hüquqa  müdaxilə</vt:lpstr>
      <vt:lpstr>II. «Qanunla nəzərdə tutulmuş»   bir qayda olaraq müvafiq orqan tərəfindən qəbul edilmiş və dərc olunmuş qanun mövcud olmalıdır; lakin bəzi işlərdə məhkəmə ümumi hüquq normaları və ya beynəlxalq hüququn prinsiplərini məhdudlaşdırma üçün hüquqi əsas kimi qəbul etmişdir. Hüquq adekvat formada əlçatan olmalıdır:  - vətəndaşların müvafiq hallarda hansı hüquq normalarının tətbiq olunması ilə bağlı təsəvvür imkanları olmalıdır; - norma kifayət dərəcədə dəqiq ifadə olunmalıdır, şəxs konkret hərəkətlərin doğurduğu nəticələri konkret vəziyyətdə ağlabatan dərəcədə öncədən görə bilməlidir.</vt:lpstr>
      <vt:lpstr>Слайд 11</vt:lpstr>
      <vt:lpstr>Tədbirin öncədən görülə bilən olması üçün ərizəçi «konkret hərəkətin doğura biləcəyi nəticələri mövcud şəraitdə ağlabatan dərəcədə» öncədən görə bilmək imkanına malik olmalıdır.  Lakin həmin nəticələri öncədən mütləq dəqiqliklə görməyi tələb etmək olmaz: qanun cəmiyyətdəki dəyişən şəraitə uyğunlaşa bilməlidir və o, həddən artıq sərt olduqda, bu mümkünsüz olur. Bu işdə müvafiq qanun nəticələrin öncədən görülə bilməsi haqqında şərtə cavab vermirdi.</vt:lpstr>
      <vt:lpstr>Слайд 13</vt:lpstr>
      <vt:lpstr>Слайд 14</vt:lpstr>
      <vt:lpstr>hüquqi anlayışlar həmişə dəqiq ola bilməz. Çox vaxt onların presedent hüququ vasitəsi ilə  formalaşdırılmağa ehtiyacı olur (xüsusən «milli  azlıqlar» anlayışı kimi həssas məsələdən söhbət gedirsə). Bu terminə az sayda  ölkələrin anlayış verməsi, habelə həmin anlayışın heç bir beynəlxalq müqavilədə və  ya beynəlxalq prinsiplərdə yer almaması dövlət orqanları üçün çətinlik yaradır Gorzelik və başqaları Polşaya qarşı (2004) </vt:lpstr>
      <vt:lpstr>keçid dövrü şəraitində olan dövlətə qanunvericilik bazasını yaratmaq üçün müəyyən vaxt tələb oluna bilər, lakin bunun 13 ilə yaxın müddətədək uzadılmasının, xüsusilə də bu dinc toplaşmaq azadlığı kimi bu qədər vacib bir insan hüququnun həyata keçirilməsinə təsir edə bilərsə yolverilən olduğunu qəbul etmək olmaz.  Mkrtçyan Ermənistana qarşı (2007)</vt:lpstr>
      <vt:lpstr>qeydiyyat sənədlərinin natamam olması iradı ilə müraciətin bir neçə dəfə geri qaytarılması və hansı sənədlərin çatışmadığının qeyd edilməməsi əsassızdır. Dövlət Kilsənin öz ərizəsində düzəliş edib onu yenidən təqdim etmək imkanının qarşısını alıb. Ədliyyə Departamenti öbaşınalığa yol verib və Kilsənin ərizəsinin rədd edilməsi əsasları “qanunla nəzərdə tutulan” olmayıb.  Moskva Sayentologiya Kilsəsi Rusiyaya qarşı (2007)</vt:lpstr>
      <vt:lpstr>Məhdudiyyəti nəzərdə tutan sənəd kifayət qədər informasiyanı əks etdirmirdi. 1982-ci il qanunu isə ərizəçiyə imkan vermirdi ki, hakimin qanuni mason lojasına üzv olmasının intizam məsuliyyətinə səbəb olacağını öncədən görsün. 1990-cı il tarixli təlimat ərizəçinin mason lojasına üzvlüyünün ona qarşı intizam tənbehinin tətbiq ediləcəyini başa düşməyə imkan verəcək şəkildə aydın ifadə olunmamışdı. Bu mənada ərizəçinin hüququna müdaxiləni öncədən görmək mümkün deyildi və buna görə də «qanunda nəzərdə tutulmuş» hesab oluna bilməzdi. Maestri İtaliyaya qarşı (2004)</vt:lpstr>
      <vt:lpstr>«QHT haqqında» Qanunun müddəaları (bir il ərzində ikidən artıq xəbərdarlıq edildiyi halda Birliyin məhkəmə qərarı ilə ləğvinin mümkünlüyü) «keyfiyyətli qanunun» tələbinə cavab vermir, bu isə, müdaxilənin qanunla nəzərdə tutulmadığı əsasında Konvensiyanın 11-ci maddəsinin pozuntusunun müəyyən edilməsi üçün kifayətdir Təbiəti Mühafizə Cəmiyyəti və İsrafilov Azərbaycana qarşı</vt:lpstr>
      <vt:lpstr>III. «Qanuni məqsəd»  Milli məhkəmələr: - ilk növbədə məhdudlaşdırılma ilə bağlı normaların hansı dəyər və maraqları müdafiə etdiyini və 2-ci hissədə ifadəsini tapan dəyər və maraqlarla üst-üstə düşüb düşmədiyini aydınlaşdırmalıdırlar. Yalnız belə dəyər və maraqların müdafiəsi zəruriliyi təsdiq olunduğu hallarda məhdudlaşdırma yolveriləndir.  - əminlik olmalıdır ki, belə hallarda söhbət sadəcə qeyri-müəyyən ehtimallardan deyil, real maraqlardan gedir.</vt:lpstr>
      <vt:lpstr>Слайд 21</vt:lpstr>
      <vt:lpstr>Слайд 22</vt:lpstr>
      <vt:lpstr>sözügedən qanun bəzi masonların ölkənin həyatında oynadığı rol ətrafında mübahisələrin mövcud olduğu bir vaxtda ictimaiyyəti «arxayın etmək» üçün qəbul edilib. Buna görə də, Məhkəmə razılaşdı ki, müdaxilə milli təhlükəsizliyi qorumaq və ictimai asayişin pozulmasının qarşısını almaq məqsədini güdüb. Grande Oriente d’İtalia di Palazzo Giustiniani İtaliyaya qarşı (2001)</vt:lpstr>
      <vt:lpstr>11-ci maddənin 2-ci hissəsinə müvafiq olaraq hər hansı ictimai nümayişin keçirilməsi zamanı ictimai təhlükəsizliyə və ictimai qaydaya ciddi təhlükə mövcud olduğu halda hökumətin bu və ya digər şəhərdə bütün ictimai nümayişlərə müvəqqəti qadağa qoymasını qəbul ediləndir.  Rassemblement Jurassien və Unite Jurassienne İsveçrəyə qarşı (1979) ***</vt:lpstr>
      <vt:lpstr>Çasanyu Fransaya qarşı iş (1999)  şikayət edilən müdaxiləyə haqq qazandırmaq üçün  dövlətin göstərdiyi yeganə məqsəd «digər şəxslərin hüquq və azadlıqlarının müdafiəsindən» ibarət idi. Bu «hüquq və azadlıqlar» özlüyündə Konvensiya və ya onun Protokolları ilə qorunan hüquq və azadlıqlar arasındadır, lakin onların müdafiəsinə olan ehtiyac Konvensiyada eyni qaydada nəzərdə tutulan digər hüquq və azadlıqların dövlət tərəfindən məhdudlaşdırılmasına gətirib çıxara bilər.</vt:lpstr>
      <vt:lpstr>   fərdlərin əsas hüquqları arasında tarazlığı tapmaq üçün aparılan daimi axtarış «demokratik cəmiyyətin» dayağını təşkil edir.  Fərdlərin biri-birinə zidd olan maraqlarının tarazlaşdırılması çətin məsələdir və dövlətlər bu məsələdə geniş qiymətləndirmə  sərbəstliyinə malik olmalıdırlar.  Konvensiyanın təmin etdiyi hüquqa və azadlığa qoyulan məhdudiyyətlərin Konvensiyada bilavasitə sadalanmayan «hüquq və azadlıqları» müdafiə etmək üçün tətbiqi isə başqa məsələdir. Belə halda yalnız inkarolunmaz zərurət Konvensiyada nəzərdə tutulan hüquqa müdaxiləyə haqq qazandıra bilər. Bu halda dövlətlərin qiymətləndirmə sərbəstliyi məhdud olur  W.P. və başqaları Polşaya qarşı (2004)  </vt:lpstr>
      <vt:lpstr>Bu ifadə iki şərti nəzərdə tutur: 1) müdaxilə üçün təxirəsalınmaz ictimai tələbat mövcud olmalıdır; 2) müdaxilə qarşıya qoyulan qanuni məqsədə mütənasib olmalıdır. Bir çox hallarda milli məhkəmələr mütənasiblik tələbinə cavab verməyən müdaxiləyə bəraət qazandırdığı halda Avropa Məhkəməsi 11-ci maddənin  pozulduğunu müəyyən edir.</vt:lpstr>
      <vt:lpstr>«Demokratik cəmiyyətdə zərurət» şərti əsasında qərar qəbul edilməsi üçün milli məhkəmələr mütənasiblik prinsipini rəhbər tutmalı və bu zaman «məqsədin ona nail olmaq vasitələrinə mütənasib olub-olmaması» sualını cavablandırmalıdırlar. «Məqsəd» dedikdə 2-ci hissədə nəzərdə tutulan və dövlətin məhdudlaşdırmaq hüququnun olduğu dəyər və maraqlardan biri nəzərdə tutulur. «Vasitə» dedikdə isə  müdaxilənin özü (tətbiq olunan xüsusi tədbirlər) başa düşülür.  </vt:lpstr>
      <vt:lpstr> demokratik cəmiyyətin lazımi qaydada fəaliyyət göstərməsində siyasi partiyalar mühüm rol oynayır. 11-ci maddədə təsbit olunmuş istisnalar, söhbət siyasi partiyalardan getdiyi halda, ciddi dəqiqliklə şərh edilməlidir. Yalnız inandırıcı və təkzibolunmaz səbəblər siyasi partiyaların birləşmək azadlığına qoyulan məhdudiyyətlərə haqq qazandıra bilər.  Ölkə əhalisinin bir hissəsinin vəziyyəti barədə açıq müzakirə aparmaq istəməsi və demokratik normalara uyğun olaraq, problemin aidiyyəti olan hər kəsi qane edəcək həllini tapmaq məqsədilə dövlətin siyasi həyatında iştirak etmək istəməsi səbəbindən siyasi qrup üçün maneələr yaradılmasına haqq qazandırmaq olmaz. Azadlıq və demokratiya Partiyası (ÖZDEP) Türkiyəyə qarşı (1999) </vt:lpstr>
      <vt:lpstr>«Rifah Partiyası və başqaları Türkiyəyə qarşı (2003) işdə Məhkəmə  aşağıdakı məsələlər ətrafında  təhlil apardı: - demokratiyaya qarşı təhlükənin mövcud olduğunu fərz etsək, həmin təhlükənin kifayət qədər labüd olduğu barədə inandırıcı sübut varmı; - müvafiq siyasi partiya rəhbərlərinin və üzvlərinin hərəkətlərini və nitqlərini bütövluükdə partiyanın adına yazmaq olarmı; - siyasi partiyanın adına yazılan hərəkət və nitqlər bütövlükdə partiya tərəfindən düşünülən və təbliğ edilən, «demokratik cəmiyyət» anlayışı ilə bir araya sığmayan cəmiyyət modelinin aydın mənzərəsini yaradırmı.</vt:lpstr>
      <vt:lpstr>qabaqcadan xəbərdarlıq edilmədən nümayişin keçirilməsi özü-özlüyündə dövlətin müdaxiləsinə bəraət qazandırmır. Lakin  ərizəçilər heç bir müdaxilə olmadan üç il ərzində davamlı nümayiş keçirilməklə onları narahat edən problemə ictimaiyyətin diqqətini cəlb etmək imkanına malik olmuşlar. Bundan başqa nümayiş yol hərəkəti üçün maneələr törədirdi və ictimai qaydanın açıqca pozulması ilə müşayiət olunurdu. Hakimiyyət nümayəndələri yol verilən müdaxilə çərçivəsində hərəkət etmişlər.  Çiloğlu və başqaları Türkiyəyə qarşı (2007) </vt:lpstr>
      <vt:lpstr>Artyomov Rusiya Federasiyasına qarşı (2006)  pozuntu qanundan «irəli gəlmişdir»;  RF KM-in qərarında ifadə edilmiş: “etnik və dini mənsubiyyət əsasında partiya yaradılması RF-də millətlərin və dinlərin sülh şəraitində birgə mövcudluğuna təhlükə yaradır, dünyəvi dövlət və qanun qarşısında bərabərlik prinsipini sarsıdır. Müasir Rusiyada sosial və siyasi vəziyyətin xüsusiyyətlərini nəzərə alınmalıdır” barədə mövqeyi əsaslıdır;   Pozuntu ictimai qaydanın və digər vətəndaşların hüquq və azadlıqlarının pozulmasının qarşısını almaq kimi legitim məqsəd daşıyıb... </vt:lpstr>
      <vt:lpstr>Əgər hər hansı birlik fəaliyyəti və öz proqramında açıq və ya dolayısı ilə bəyan edilmiş məqsədləri vasitəsilə dövlət təsisatlarını, yaxud digər vətəndaşların hüquq və azadlıqlarını təhlükəyə məruz qoyursa, 11-ci maddə dövləti həmin təsisatları və vətəndaşları müdafiə etmək üzrə səlahiyyətlərdən məhrum etmir.  Lakin, həmin səlahiyyətlərdən ehtiyatla istifadə olunmalı, istisna qaydalar məhdud şərh edilməlidir, yalnız inandırıcı və təkzibolunmaz sübutlar bu azadlığın məhdudlaşdırılmasına haqq qazandıra bilər.  Mübahisələndirilən tədbir «təxirəsalınmaz ictimai zərurətdən» doğmuş, demokratik cəmiyyətdə zəruri olmuşdur***</vt:lpstr>
      <vt:lpstr>plüralizm, dözümlülük və fikir genişliyi «demokratik cəmiyyətin» əsas əlamətlərindən biridir. Fərdi maraqlar bəzən qrupların maraqlarına tabe olmalı olsa da, demokratiya bütövlükdə o demək deyildir ki, çoxluğun baxışları həmişə hakim olmalıdır: azlıq üçün ədalətin və onlara lazımi münasibətin təmin edildiyi və  çoxluğun maraqlarının pozulmadığı tarazlığın qorunması zəruridir; İstənilən müdaxilə «zəruri ictimai tələblərə» cavab verməlidir, bu mənada «zəruri» anlayışı «məqsədəmüvafiq» və ya «arzu olunan» ifadələri kimi çevikliyə malik deyildir. Gorzelik və başqaları Polşaya qarşı (2004)</vt:lpstr>
      <vt:lpstr>Avstriya hakimiyyət orqanları ərizəçinin planlaşdırılan aksiyanı keçirmək və «IV Yoldaşlıq» təşkilatı üzvlərinin görüşünə qarşı öz etirazını ifadə etmək maraqlarına olduqca az əhəmiyyət vermiş və digər şəxslərin məhdud xarakter daşıya biləcək çaxnaşmadan müdafiəsi ilə bağlı maraqlarına həddən artıq ciddi əhəmiyyət vermiş, rəqabət aparan maraqlar arasında ədalətli tarazlığa nail ola bilməmişlər. Öllinger Avstriyaya qarşı (2006)</vt:lpstr>
      <vt:lpstr>Məhkəmə insan hüquqları birliyi tərəfindən təşkil olunmuş nümayişə son qoymağa çalışan polisin səbirsizliyinə təəccübünü ifadə etdi və bildirdi ki, əgər nümayişçilər zorakılıq aktlarına yol vermirlərsə, gərək hakimiyyət orqanları dinc toplantılara münasibətdə müəyyən dərəcədə dözümlülük nümayiş etdirsinlər. Polisin güc tətbiqi mütənasib və iğtişaşların qarşısını almaq üçün zəruri olmayıb.  Oya Ataman Türkiyəyə  qarşı (2006) </vt:lpstr>
      <vt:lpstr> sadəcə nümayişçilərin vaxtında dağılışmaması səbəbindən dinc nümayişin polis tərəfindən zorla dağıdılması və onların ərizəçi ilə rəftarı məqbul saya bilməz. Tam aydındır ki, ictimai yerdə keçirilən nümayiş adi həyata müəyyən səviyyədə narahatçılıq gətirə və mənfi münasibət ilə üzləşə bilər. Lakin hazırkı işdə ərizəçinin və ya digər nümayişçilərin ictimai qayda üçün təhlükə yaratdığını güman etməyə əsas verən heç bir sübut yoxdur. Nümayişçilər seçkilərdə iddia olunan qanun pozuntularına diqqəti cəlb etmək istəmişdilər. Buna görə də Məhkəmə hakimiyyət orqanlarının nümayişi zorakı yolla dağıtmaqla sona çatdırmasına səbirsizliklə çalışmasını xüsusi olaraq anlaya bilmir. Tahirova Azərbaycana qarşı (2013).</vt:lpstr>
      <vt:lpstr>  Macarıstanda silahlı qüvvələrin, polisin və təhlükəsizlik qüvvələrinin üzvlərinin hər hansı siyasi partiyaya daxil olmalarını və siyasi fəaliyyətlə məşğul omlalarını qadağan edən Konstitusiya düzəlişlərinə 11-ci maddənin 2-ci hissəsi ilə haqq qazandırıla bilər və həmin maddə pozulmayıb. Rekvenyi Macarıstana qarşı (1999)</vt:lpstr>
      <vt:lpstr>«inzibati və dövlət orqanları üzvləri» anlayışı müvafiq işçinin tutduğu vəzifənin işığında məhdud çərçivədə  şərh olunmalı idi. Şikayət edilən tədbirlər mütənasiblik tələblərinə cavab verməmişdir. Məhkəmə Almaniyanın tarixi təcrübəsini; o cümlədən siyasi loyallıq öhdəliyinə verilən mütləq xarakteri, onun fərdi həyat və peşə funksiyaları sahəsində fərq qoyulmadan bütün dövlət qulluqçuları üçün bərabərliyini nəzərə alaraq, alman hakimiyyət orqanlarının birləşmək azadlığına olan hüququ pozması qərarına gəldi.    Voqt Almaniyaya qarşı (1995)</vt:lpstr>
      <vt:lpstr>Слайд 40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(əmlak) anlayışı: daxili qanunvericilik və Avropa Məhkəməsinin yanaşması</dc:title>
  <dc:creator>Abiddin Huseynov</dc:creator>
  <cp:lastModifiedBy>samsung</cp:lastModifiedBy>
  <cp:revision>114</cp:revision>
  <dcterms:created xsi:type="dcterms:W3CDTF">2016-05-28T18:13:49Z</dcterms:created>
  <dcterms:modified xsi:type="dcterms:W3CDTF">2017-07-16T12:35:14Z</dcterms:modified>
</cp:coreProperties>
</file>