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0" r:id="rId3"/>
    <p:sldId id="269" r:id="rId4"/>
    <p:sldId id="273" r:id="rId5"/>
    <p:sldId id="277" r:id="rId6"/>
    <p:sldId id="270" r:id="rId7"/>
    <p:sldId id="272" r:id="rId8"/>
    <p:sldId id="264" r:id="rId9"/>
    <p:sldId id="262" r:id="rId10"/>
    <p:sldId id="268" r:id="rId11"/>
    <p:sldId id="278" r:id="rId12"/>
    <p:sldId id="281" r:id="rId13"/>
    <p:sldId id="271" r:id="rId14"/>
    <p:sldId id="279" r:id="rId15"/>
    <p:sldId id="274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ropbox\Action\European_Court_of_Human_Rights,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0"/>
            <a:ext cx="9372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76200"/>
            <a:ext cx="533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</a:rPr>
              <a:t>13</a:t>
            </a:r>
            <a:endParaRPr lang="ru-RU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51120" y="2103120"/>
            <a:ext cx="1097280" cy="10972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600" b="1" dirty="0" smtClean="0">
                <a:solidFill>
                  <a:schemeClr val="tx1"/>
                </a:solidFill>
              </a:rPr>
              <a:t>13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2057400"/>
            <a:ext cx="1097280" cy="10972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400" b="1" dirty="0" smtClean="0">
                <a:solidFill>
                  <a:schemeClr val="tx1"/>
                </a:solidFill>
              </a:rPr>
              <a:t>8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95300" y="433863"/>
            <a:ext cx="8153400" cy="1200329"/>
          </a:xfrm>
        </p:spPr>
        <p:txBody>
          <a:bodyPr wrap="square">
            <a:spAutoFit/>
          </a:bodyPr>
          <a:lstStyle/>
          <a:p>
            <a:pPr algn="l"/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Substantiv hüquqlar üzrə səmərəli hüquqi müdafiə vasitələrin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ən istifadə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810000" y="5181600"/>
            <a:ext cx="12954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3505200"/>
            <a:ext cx="1097280" cy="10972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600" b="1" dirty="0" smtClean="0">
                <a:solidFill>
                  <a:schemeClr val="tx1"/>
                </a:solidFill>
              </a:rPr>
              <a:t>11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51120" y="3505200"/>
            <a:ext cx="1097280" cy="10972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600" b="1" dirty="0" smtClean="0">
                <a:solidFill>
                  <a:schemeClr val="tx1"/>
                </a:solidFill>
              </a:rPr>
              <a:t>13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4953000"/>
            <a:ext cx="1097280" cy="10972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z-Latn-AZ" sz="3200" b="1" dirty="0" smtClean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3200" y="4953000"/>
            <a:ext cx="1097280" cy="10972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400" b="1" dirty="0" smtClean="0">
                <a:solidFill>
                  <a:schemeClr val="tx1"/>
                </a:solidFill>
              </a:rPr>
              <a:t>3</a:t>
            </a:r>
            <a:r>
              <a:rPr lang="az-Latn-AZ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&amp; </a:t>
            </a:r>
            <a:r>
              <a:rPr lang="az-Latn-AZ" sz="2400" b="1" dirty="0" smtClean="0">
                <a:solidFill>
                  <a:schemeClr val="tx1"/>
                </a:solidFill>
              </a:rPr>
              <a:t>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Subtitle 10"/>
          <p:cNvSpPr txBox="1">
            <a:spLocks/>
          </p:cNvSpPr>
          <p:nvPr/>
        </p:nvSpPr>
        <p:spPr>
          <a:xfrm>
            <a:off x="3810000" y="37338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z-Latn-A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ubtitle 10"/>
          <p:cNvSpPr txBox="1">
            <a:spLocks/>
          </p:cNvSpPr>
          <p:nvPr/>
        </p:nvSpPr>
        <p:spPr>
          <a:xfrm>
            <a:off x="3810000" y="22860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z-Latn-A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sz="3200" dirty="0" smtClean="0"/>
              <a:t>Hadisə nümunəsi: </a:t>
            </a:r>
            <a:br>
              <a:rPr lang="az-Latn-AZ" sz="3200" dirty="0" smtClean="0"/>
            </a:br>
            <a:r>
              <a:rPr lang="en-US" sz="3200" dirty="0" err="1" smtClean="0"/>
              <a:t>Borisin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az-Latn-AZ" sz="3200" dirty="0" smtClean="0"/>
              <a:t>şi </a:t>
            </a:r>
            <a:br>
              <a:rPr lang="az-Latn-AZ" sz="3200" dirty="0" smtClean="0"/>
            </a:br>
            <a:endParaRPr lang="ru-RU" sz="3200" dirty="0"/>
          </a:p>
        </p:txBody>
      </p:sp>
      <p:pic>
        <p:nvPicPr>
          <p:cNvPr id="2050" name="Picture 2" descr="C:\Users\user\Dropbox\Action\stock-vector-gangster-punch-1093929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43" y="1600200"/>
            <a:ext cx="4336257" cy="42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00200"/>
            <a:ext cx="2293200" cy="3733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r>
              <a:rPr lang="az-Latn-AZ" sz="4400" dirty="0"/>
              <a:t/>
            </a:r>
            <a:br>
              <a:rPr lang="az-Latn-AZ" sz="4400" dirty="0"/>
            </a:br>
            <a:r>
              <a:rPr lang="az-Latn-AZ" sz="4400" dirty="0"/>
              <a:t>Sürücülərin həmkarlar ittifaqı İsveçə qarşı... </a:t>
            </a:r>
            <a:r>
              <a:rPr lang="az-Latn-AZ" sz="5400" dirty="0"/>
              <a:t/>
            </a:r>
            <a:br>
              <a:rPr lang="az-Latn-AZ" sz="5400" dirty="0"/>
            </a:br>
            <a:endParaRPr lang="az-Latn-AZ" sz="4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9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az-Latn-AZ" sz="2400" i="1" dirty="0"/>
              <a:t>Səmərəli hüquqi müdafiə;</a:t>
            </a:r>
          </a:p>
          <a:p>
            <a:pPr lvl="1"/>
            <a:r>
              <a:rPr lang="az-Latn-AZ" sz="2400" i="1" dirty="0"/>
              <a:t>Konvensiyada nəzərdə tutulan hüquqların pozulması</a:t>
            </a:r>
          </a:p>
          <a:p>
            <a:pPr lvl="1"/>
            <a:endParaRPr lang="az-Latn-AZ" sz="1800" i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6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800" dirty="0"/>
              <a:t>T</a:t>
            </a:r>
            <a:r>
              <a:rPr lang="az-Latn-AZ" sz="2800" dirty="0" smtClean="0"/>
              <a:t>əhlükəsizlik </a:t>
            </a:r>
            <a:r>
              <a:rPr lang="az-Latn-AZ" sz="2800" dirty="0"/>
              <a:t>qüvvələri tərəfindən qəsdən adam öldürmə cinayətlərinin törədildiyi iddia olunan şikayətlər:</a:t>
            </a:r>
            <a:r>
              <a:rPr lang="az-Latn-AZ" sz="2800" i="1" dirty="0"/>
              <a:t> (Kaya Türkiyəyə qarşı, Taş Türkiyəyə qarşı,Tanrıkulu Türkiyəyə qarşı və s.);</a:t>
            </a:r>
          </a:p>
          <a:p>
            <a:pPr lvl="1"/>
            <a:r>
              <a:rPr lang="az-Latn-AZ" sz="2400" i="1" dirty="0"/>
              <a:t>təqsirkarların </a:t>
            </a:r>
            <a:r>
              <a:rPr lang="az-Latn-AZ" sz="2400" b="1" i="1" dirty="0"/>
              <a:t>müəyyənləşdirilməsinə və cəzalandırılmasına imkan verəcək səmərəli şəkildə </a:t>
            </a:r>
            <a:endParaRPr lang="ru-RU" sz="2400" i="1" dirty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2 + 13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9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z-Latn-AZ" sz="2400" dirty="0" smtClean="0"/>
              <a:t>Səmərəli hüquqi müdafiə vasitələrinin forması və müəyyən olunması dövlətlərin daxili işi olsa da onlar hüquqların səmərəli müdafiəsi üçün  kifayət etməlidir;</a:t>
            </a:r>
          </a:p>
          <a:p>
            <a:pPr algn="just"/>
            <a:r>
              <a:rPr lang="az-Latn-AZ" sz="2400" dirty="0" smtClean="0"/>
              <a:t>Səmərəli hüquqi müdafiə </a:t>
            </a:r>
            <a:r>
              <a:rPr lang="en-US" sz="2400" dirty="0" smtClean="0"/>
              <a:t>t</a:t>
            </a:r>
            <a:r>
              <a:rPr lang="az-Latn-AZ" sz="2400" dirty="0" smtClean="0"/>
              <a:t>əkcə hüquqların təminatı ilə məhdudlaşmır, o həm də ədalətə çatımlılıq, dövlətlərin pozitiv öhdəlikləri və qanunilik kimi hüquqi prinsiplər ilə əlaqəlidir. (prosedur təminatlar, ədalətli məhkəmə araşdırması, habe</a:t>
            </a:r>
            <a:r>
              <a:rPr lang="en-US" sz="2400" dirty="0" smtClean="0"/>
              <a:t>a</a:t>
            </a:r>
            <a:r>
              <a:rPr lang="az-Latn-AZ" sz="2400" dirty="0" smtClean="0"/>
              <a:t>s corpus və.s)</a:t>
            </a:r>
          </a:p>
          <a:p>
            <a:pPr algn="just"/>
            <a:r>
              <a:rPr lang="az-Latn-AZ" sz="2400" dirty="0" smtClean="0"/>
              <a:t>Səmərəli hüquqi müdafiə vasitələrinin adekvatlığı müxtəlif hadisələrdə fərqli təfsirə məruz qala bilir;</a:t>
            </a:r>
          </a:p>
          <a:p>
            <a:pPr algn="just"/>
            <a:endParaRPr lang="en-US" dirty="0" smtClean="0"/>
          </a:p>
          <a:p>
            <a:endParaRPr lang="az-Latn-AZ" dirty="0" smtClean="0"/>
          </a:p>
          <a:p>
            <a:endParaRPr lang="az-Latn-AZ" dirty="0" smtClean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Nəticə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az-Latn-AZ" sz="54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DİQQƏTİNİZƏ VƏ FƏAL İŞTİRAKINIZA GÖRƏ TƏŞƏKKÜR EDİRİK!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397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696200" cy="1077218"/>
          </a:xfrm>
        </p:spPr>
        <p:txBody>
          <a:bodyPr wrap="square">
            <a:spAutoFit/>
          </a:bodyPr>
          <a:lstStyle/>
          <a:p>
            <a:pPr algn="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İnsan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Hüquqlarının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Əsas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Azadlıqların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Müdafiəsi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Haqqında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Avropa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Konvensiyası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696200" cy="17526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endParaRPr lang="az-Latn-A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az-Latn-A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familypolicy.ru/wp-content/uploads/2014/02/ECHR_log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1000"/>
            <a:ext cx="2514600" cy="1416558"/>
          </a:xfrm>
          <a:prstGeom prst="rect">
            <a:avLst/>
          </a:prstGeom>
          <a:noFill/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1219200" y="3352800"/>
            <a:ext cx="6781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Maddə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13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Səmərəli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hüquqi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müdafiə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vasitələri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hüququ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Konvensiyada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təsbit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olunmuş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hüquq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azadlıqları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pozulan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hətta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pozulma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rəsmi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fəaliyyət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göstərən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şəxslər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tərəfindən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törədildikdə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belə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dövlət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orqanları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qarşısında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səmərəli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hüquqi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müdafiə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vasitələrinə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malikdir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/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az-Latn-A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Vasitə;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az-Latn-A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Pozuntu;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az-Latn-A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Dövlət orqanı;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az-Latn-A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Səmərəlilik.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az-Latn-A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Anlayışlar 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Vasitə* </a:t>
            </a:r>
          </a:p>
          <a:p>
            <a:pPr lvl="1"/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Qanunda və təcrübədə effektiv olmalı;</a:t>
            </a:r>
          </a:p>
          <a:p>
            <a:pPr lvl="1"/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Xəyali və nəzəri olmamalı;  </a:t>
            </a:r>
          </a:p>
          <a:p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Pozuntu* </a:t>
            </a:r>
          </a:p>
          <a:p>
            <a:pPr lvl="1"/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Müdafiə ediləbilənlik;</a:t>
            </a:r>
          </a:p>
          <a:p>
            <a:pPr lvl="1"/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Əsaslılıq;</a:t>
            </a:r>
          </a:p>
          <a:p>
            <a:pPr lvl="1"/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daxili hüquqi müdafiə vasitələri ilə əlaqəlilik.</a:t>
            </a:r>
          </a:p>
          <a:p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Dövlət orqanı* </a:t>
            </a:r>
            <a:r>
              <a:rPr lang="az-Latn-A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az-Latn-A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Məhkəmə yoxsa dövlət orqanı? </a:t>
            </a:r>
          </a:p>
          <a:p>
            <a:pPr lvl="1"/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yoxsa bir neçə orqan?</a:t>
            </a:r>
          </a:p>
          <a:p>
            <a:pPr lvl="1"/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Birdən çox orqan olduqda?</a:t>
            </a:r>
          </a:p>
          <a:p>
            <a:pPr marL="0" indent="0">
              <a:buNone/>
            </a:pPr>
            <a:endParaRPr lang="az-Latn-A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Anlayışlar 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 smtClean="0"/>
              <a:t>Klass vs Almaniya</a:t>
            </a:r>
            <a:r>
              <a:rPr lang="az-Latn-AZ" sz="3600" u="sng" dirty="0" smtClean="0"/>
              <a:t/>
            </a:r>
            <a:br>
              <a:rPr lang="az-Latn-AZ" sz="3600" u="sng" dirty="0" smtClean="0"/>
            </a:br>
            <a:r>
              <a:rPr lang="az-Latn-AZ" sz="3600" u="sng" dirty="0" smtClean="0"/>
              <a:t>müdafiə ediləbilənlik</a:t>
            </a:r>
            <a:endParaRPr lang="ru-RU" u="sng" dirty="0"/>
          </a:p>
        </p:txBody>
      </p:sp>
      <p:pic>
        <p:nvPicPr>
          <p:cNvPr id="1026" name="Picture 2" descr="C:\Users\user\Dropbox\Action\Phone-lady-Retro-Image-Graphics-Fair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58703"/>
            <a:ext cx="4114800" cy="43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6019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8 </a:t>
            </a:r>
            <a:r>
              <a:rPr lang="en-US" dirty="0" smtClean="0"/>
              <a:t>&amp; </a:t>
            </a:r>
            <a:r>
              <a:rPr lang="az-Latn-AZ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3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az-Latn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Səmərəli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</a:t>
            </a:r>
            <a:r>
              <a:rPr lang="az-Latn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az-Latn-A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az-Latn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Təzminat;</a:t>
            </a:r>
          </a:p>
          <a:p>
            <a:pPr lvl="1"/>
            <a:r>
              <a:rPr lang="az-Latn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Səmərəli araşdırma</a:t>
            </a:r>
          </a:p>
          <a:p>
            <a:pPr lvl="2"/>
            <a:r>
              <a:rPr lang="az-Latn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Rəsmi araşdırma;</a:t>
            </a:r>
          </a:p>
          <a:p>
            <a:pPr lvl="2"/>
            <a:r>
              <a:rPr lang="az-Latn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Müstəqil və qərəzsiz araşdırma;</a:t>
            </a:r>
          </a:p>
          <a:p>
            <a:pPr lvl="2"/>
            <a:r>
              <a:rPr lang="az-Latn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Səlahiyyətli orqanın araşdırması;</a:t>
            </a:r>
          </a:p>
          <a:p>
            <a:pPr lvl="2"/>
            <a:r>
              <a:rPr lang="az-Latn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  <a:p>
            <a:pPr lvl="1"/>
            <a:endParaRPr lang="az-Latn-AZ" dirty="0" smtClean="0"/>
          </a:p>
          <a:p>
            <a:pPr lvl="1"/>
            <a:endParaRPr lang="az-Latn-AZ" dirty="0" smtClean="0"/>
          </a:p>
          <a:p>
            <a:pPr lvl="1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Anlayışlar – 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6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ropbox\Action\Android-vs-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65" y="3352800"/>
            <a:ext cx="6163369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ropbox\Action\Google-Play-превзойдет-Apple-на-пути-к-рубежу-в-1000000-приложе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1" y="504532"/>
            <a:ext cx="3602429" cy="33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3400" y="990600"/>
            <a:ext cx="4281834" cy="2362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&amp; 6</a:t>
            </a:r>
          </a:p>
          <a:p>
            <a:r>
              <a:rPr lang="en-US" dirty="0" smtClean="0"/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6- </a:t>
            </a: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Lex specialis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Left Arrow 1"/>
          <p:cNvSpPr/>
          <p:nvPr/>
        </p:nvSpPr>
        <p:spPr>
          <a:xfrm>
            <a:off x="3886200" y="2081065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4040188" cy="762000"/>
          </a:xfrm>
        </p:spPr>
        <p:txBody>
          <a:bodyPr/>
          <a:lstStyle/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609600"/>
            <a:ext cx="4041775" cy="762000"/>
          </a:xfrm>
        </p:spPr>
        <p:txBody>
          <a:bodyPr/>
          <a:lstStyle/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Ərizəçinin mülki hüquq və azadlıqlarının, yaxud ona qarşı cinayət ittihamının müəyyən edilməsinə aiddir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6 pozulubsa, 13-ün pozuntusu tətbiq olun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ur?</a:t>
            </a: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Ekstradisiya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eportasiya və s. 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6-cı maddəyə münasibətdə ümumi normadır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Əsas prinsiplər. Silver İngiltərəyə qarşı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10"/>
          <p:cNvSpPr txBox="1">
            <a:spLocks/>
          </p:cNvSpPr>
          <p:nvPr/>
        </p:nvSpPr>
        <p:spPr>
          <a:xfrm>
            <a:off x="3810000" y="51816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z-Latn-AZ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295400"/>
            <a:ext cx="7924800" cy="388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AutoNum type="alphaLcParenR"/>
            </a:pPr>
            <a:r>
              <a:rPr lang="az-Latn-AZ" sz="2500" dirty="0" smtClean="0"/>
              <a:t>iddia </a:t>
            </a:r>
            <a:r>
              <a:rPr lang="az-Latn-AZ" sz="2500" dirty="0"/>
              <a:t>irəli sürmək və lazım gəldikdə resitutisiya əldə etmək vasitələrinə malik </a:t>
            </a:r>
            <a:r>
              <a:rPr lang="az-Latn-AZ" sz="2500" dirty="0" smtClean="0"/>
              <a:t>olmaq.(bax: Klass və başqaları İngiltərəyə qarşı);</a:t>
            </a:r>
          </a:p>
          <a:p>
            <a:pPr marL="342900" indent="-342900">
              <a:buFontTx/>
              <a:buAutoNum type="alphaLcParenR"/>
            </a:pPr>
            <a:r>
              <a:rPr lang="az-Latn-AZ" sz="2500" dirty="0" smtClean="0"/>
              <a:t>«dövlət orqanları» </a:t>
            </a:r>
          </a:p>
          <a:p>
            <a:pPr marL="800100" lvl="1" indent="-342900">
              <a:buFontTx/>
              <a:buAutoNum type="alphaLcParenR"/>
            </a:pPr>
            <a:r>
              <a:rPr lang="az-Latn-AZ" sz="2500" dirty="0" smtClean="0"/>
              <a:t>Səlahiyyətləri; </a:t>
            </a:r>
            <a:r>
              <a:rPr lang="az-Latn-AZ" sz="2500" dirty="0"/>
              <a:t>və </a:t>
            </a:r>
            <a:endParaRPr lang="az-Latn-AZ" sz="2500" dirty="0" smtClean="0"/>
          </a:p>
          <a:p>
            <a:pPr marL="800100" lvl="1" indent="-342900">
              <a:buFontTx/>
              <a:buAutoNum type="alphaLcParenR"/>
            </a:pPr>
            <a:r>
              <a:rPr lang="az-Latn-AZ" sz="2500" dirty="0" smtClean="0"/>
              <a:t>hüquqları ... Pozuntunu bərpa </a:t>
            </a:r>
            <a:r>
              <a:rPr lang="az-Latn-AZ" sz="2500" dirty="0"/>
              <a:t>edə biləcək real imkanları nəzərə alınmalıdır.</a:t>
            </a:r>
            <a:endParaRPr lang="ru-RU" sz="2500" dirty="0"/>
          </a:p>
          <a:p>
            <a:pPr marL="342900" indent="-342900">
              <a:buAutoNum type="alphaLcParenR"/>
            </a:pPr>
            <a:r>
              <a:rPr lang="az-Latn-AZ" sz="2500" dirty="0" smtClean="0"/>
              <a:t>Bir neçə müdafiə vasitəsinin birlikdə qiymətləndirilməsi;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776</TotalTime>
  <Words>395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İnsan Hüquqlarının və Əsas Azadlıqların Müdafiəsi Haqqında Avropa Konvensiyası</vt:lpstr>
      <vt:lpstr>Anlayışlar -1</vt:lpstr>
      <vt:lpstr>Anlayışlar -2</vt:lpstr>
      <vt:lpstr>Klass vs Almaniya müdafiə ediləbilənlik</vt:lpstr>
      <vt:lpstr>Anlayışlar – 3 </vt:lpstr>
      <vt:lpstr>PowerPoint Presentation</vt:lpstr>
      <vt:lpstr>PowerPoint Presentation</vt:lpstr>
      <vt:lpstr>Əsas prinsiplər. Silver İngiltərəyə qarşı </vt:lpstr>
      <vt:lpstr>Substantiv hüquqlar üzrə səmərəli hüquqi müdafiə vasitələrindən istifadə</vt:lpstr>
      <vt:lpstr>Hadisə nümunəsi:  Borisin işi  </vt:lpstr>
      <vt:lpstr>PowerPoint Presentation</vt:lpstr>
      <vt:lpstr>PowerPoint Presentation</vt:lpstr>
      <vt:lpstr>PowerPoint Presentation</vt:lpstr>
      <vt:lpstr>2 + 13</vt:lpstr>
      <vt:lpstr>Nəticə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</dc:title>
  <dc:creator>ROVSHANOVA Vafa</dc:creator>
  <cp:lastModifiedBy>ROVSHANOVA Vafa</cp:lastModifiedBy>
  <cp:revision>71</cp:revision>
  <dcterms:created xsi:type="dcterms:W3CDTF">2006-08-16T00:00:00Z</dcterms:created>
  <dcterms:modified xsi:type="dcterms:W3CDTF">2017-01-30T12:05:49Z</dcterms:modified>
</cp:coreProperties>
</file>