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5"/>
  </p:notesMasterIdLst>
  <p:sldIdLst>
    <p:sldId id="258" r:id="rId2"/>
    <p:sldId id="321" r:id="rId3"/>
    <p:sldId id="279" r:id="rId4"/>
    <p:sldId id="294" r:id="rId5"/>
    <p:sldId id="280" r:id="rId6"/>
    <p:sldId id="311" r:id="rId7"/>
    <p:sldId id="290" r:id="rId8"/>
    <p:sldId id="312" r:id="rId9"/>
    <p:sldId id="313" r:id="rId10"/>
    <p:sldId id="314" r:id="rId11"/>
    <p:sldId id="315" r:id="rId12"/>
    <p:sldId id="316" r:id="rId13"/>
    <p:sldId id="317" r:id="rId14"/>
    <p:sldId id="318" r:id="rId15"/>
    <p:sldId id="319" r:id="rId16"/>
    <p:sldId id="320" r:id="rId17"/>
    <p:sldId id="281" r:id="rId18"/>
    <p:sldId id="286" r:id="rId19"/>
    <p:sldId id="267" r:id="rId20"/>
    <p:sldId id="306" r:id="rId21"/>
    <p:sldId id="277" r:id="rId22"/>
    <p:sldId id="307" r:id="rId23"/>
    <p:sldId id="308" r:id="rId24"/>
    <p:sldId id="302" r:id="rId25"/>
    <p:sldId id="305" r:id="rId26"/>
    <p:sldId id="303" r:id="rId27"/>
    <p:sldId id="309" r:id="rId28"/>
    <p:sldId id="291" r:id="rId29"/>
    <p:sldId id="298" r:id="rId30"/>
    <p:sldId id="300" r:id="rId31"/>
    <p:sldId id="301" r:id="rId32"/>
    <p:sldId id="265" r:id="rId33"/>
    <p:sldId id="310" r:id="rId34"/>
  </p:sldIdLst>
  <p:sldSz cx="9144000" cy="6858000" type="screen4x3"/>
  <p:notesSz cx="6669088"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9250" cy="496888"/>
          </a:xfrm>
          <a:prstGeom prst="rect">
            <a:avLst/>
          </a:prstGeom>
        </p:spPr>
        <p:txBody>
          <a:bodyPr vert="horz" lIns="91440" tIns="45720" rIns="91440" bIns="45720" rtlCol="0"/>
          <a:lstStyle>
            <a:lvl1pPr algn="l">
              <a:defRPr sz="1200"/>
            </a:lvl1pPr>
          </a:lstStyle>
          <a:p>
            <a:endParaRPr lang="ru-RU"/>
          </a:p>
        </p:txBody>
      </p:sp>
      <p:sp>
        <p:nvSpPr>
          <p:cNvPr id="3" name="Date Placeholder 2"/>
          <p:cNvSpPr>
            <a:spLocks noGrp="1"/>
          </p:cNvSpPr>
          <p:nvPr>
            <p:ph type="dt" idx="1"/>
          </p:nvPr>
        </p:nvSpPr>
        <p:spPr>
          <a:xfrm>
            <a:off x="3778250" y="0"/>
            <a:ext cx="2889250" cy="496888"/>
          </a:xfrm>
          <a:prstGeom prst="rect">
            <a:avLst/>
          </a:prstGeom>
        </p:spPr>
        <p:txBody>
          <a:bodyPr vert="horz" lIns="91440" tIns="45720" rIns="91440" bIns="45720" rtlCol="0"/>
          <a:lstStyle>
            <a:lvl1pPr algn="r">
              <a:defRPr sz="1200"/>
            </a:lvl1pPr>
          </a:lstStyle>
          <a:p>
            <a:fld id="{3A8A67FA-FE04-43EC-9E93-314258DC52C2}" type="datetimeFigureOut">
              <a:rPr lang="ru-RU" smtClean="0"/>
              <a:pPr/>
              <a:t>16.07.2017</a:t>
            </a:fld>
            <a:endParaRPr lang="ru-RU"/>
          </a:p>
        </p:txBody>
      </p:sp>
      <p:sp>
        <p:nvSpPr>
          <p:cNvPr id="4" name="Slide Image Placeholder 3"/>
          <p:cNvSpPr>
            <a:spLocks noGrp="1" noRot="1" noChangeAspect="1"/>
          </p:cNvSpPr>
          <p:nvPr>
            <p:ph type="sldImg" idx="2"/>
          </p:nvPr>
        </p:nvSpPr>
        <p:spPr>
          <a:xfrm>
            <a:off x="854075" y="744538"/>
            <a:ext cx="4960938" cy="3722687"/>
          </a:xfrm>
          <a:prstGeom prst="rect">
            <a:avLst/>
          </a:prstGeom>
          <a:noFill/>
          <a:ln w="12700">
            <a:solidFill>
              <a:prstClr val="black"/>
            </a:solidFill>
          </a:ln>
        </p:spPr>
        <p:txBody>
          <a:bodyPr vert="horz" lIns="91440" tIns="45720" rIns="91440" bIns="45720" rtlCol="0" anchor="ctr"/>
          <a:lstStyle/>
          <a:p>
            <a:endParaRPr lang="ru-RU"/>
          </a:p>
        </p:txBody>
      </p:sp>
      <p:sp>
        <p:nvSpPr>
          <p:cNvPr id="5" name="Notes Placeholder 4"/>
          <p:cNvSpPr>
            <a:spLocks noGrp="1"/>
          </p:cNvSpPr>
          <p:nvPr>
            <p:ph type="body" sz="quarter" idx="3"/>
          </p:nvPr>
        </p:nvSpPr>
        <p:spPr>
          <a:xfrm>
            <a:off x="666750" y="4714875"/>
            <a:ext cx="5335588" cy="446722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6" name="Footer Placeholder 5"/>
          <p:cNvSpPr>
            <a:spLocks noGrp="1"/>
          </p:cNvSpPr>
          <p:nvPr>
            <p:ph type="ftr" sz="quarter" idx="4"/>
          </p:nvPr>
        </p:nvSpPr>
        <p:spPr>
          <a:xfrm>
            <a:off x="0" y="9428163"/>
            <a:ext cx="2889250" cy="496887"/>
          </a:xfrm>
          <a:prstGeom prst="rect">
            <a:avLst/>
          </a:prstGeom>
        </p:spPr>
        <p:txBody>
          <a:bodyPr vert="horz" lIns="91440" tIns="45720" rIns="91440" bIns="45720" rtlCol="0" anchor="b"/>
          <a:lstStyle>
            <a:lvl1pPr algn="l">
              <a:defRPr sz="1200"/>
            </a:lvl1pPr>
          </a:lstStyle>
          <a:p>
            <a:endParaRPr lang="ru-RU"/>
          </a:p>
        </p:txBody>
      </p:sp>
      <p:sp>
        <p:nvSpPr>
          <p:cNvPr id="7" name="Slide Number Placeholder 6"/>
          <p:cNvSpPr>
            <a:spLocks noGrp="1"/>
          </p:cNvSpPr>
          <p:nvPr>
            <p:ph type="sldNum" sz="quarter" idx="5"/>
          </p:nvPr>
        </p:nvSpPr>
        <p:spPr>
          <a:xfrm>
            <a:off x="3778250" y="9428163"/>
            <a:ext cx="2889250" cy="496887"/>
          </a:xfrm>
          <a:prstGeom prst="rect">
            <a:avLst/>
          </a:prstGeom>
        </p:spPr>
        <p:txBody>
          <a:bodyPr vert="horz" lIns="91440" tIns="45720" rIns="91440" bIns="45720" rtlCol="0" anchor="b"/>
          <a:lstStyle>
            <a:lvl1pPr algn="r">
              <a:defRPr sz="1200"/>
            </a:lvl1pPr>
          </a:lstStyle>
          <a:p>
            <a:fld id="{582DD5BF-58CE-4BE5-96D8-E37FE1D61CF1}" type="slidenum">
              <a:rPr lang="ru-RU" smtClean="0"/>
              <a:pPr/>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1D8BD707-D9CF-40AE-B4C6-C98DA3205C09}" type="datetimeFigureOut">
              <a:rPr lang="en-US" smtClean="0"/>
              <a:pPr/>
              <a:t>7/16/2017</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7/16/2017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7/16/2017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7/16/2017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7/16/2017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7/16/2017</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7/16/2017</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1D8BD707-D9CF-40AE-B4C6-C98DA3205C09}" type="datetimeFigureOut">
              <a:rPr lang="en-US" smtClean="0"/>
              <a:pPr/>
              <a:t>7/16/2017</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1D8BD707-D9CF-40AE-B4C6-C98DA3205C09}" type="datetimeFigureOut">
              <a:rPr lang="en-US" smtClean="0"/>
              <a:pPr/>
              <a:t>7/16/2017</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1D8BD707-D9CF-40AE-B4C6-C98DA3205C09}" type="datetimeFigureOut">
              <a:rPr lang="en-US" smtClean="0"/>
              <a:pPr/>
              <a:t>7/16/2017</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1D8BD707-D9CF-40AE-B4C6-C98DA3205C09}" type="datetimeFigureOut">
              <a:rPr lang="en-US" smtClean="0"/>
              <a:pPr/>
              <a:t>7/16/2017</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6F15528-21DE-4FAA-801E-634DDDAF4B2B}"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D8BD707-D9CF-40AE-B4C6-C98DA3205C09}" type="datetimeFigureOut">
              <a:rPr lang="en-US" smtClean="0"/>
              <a:pPr/>
              <a:t>7/16/2017</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hudoc.echr.coe.int/sites/eng/pages/search.aspx?i=001-58338" TargetMode="External"/><Relationship Id="rId2" Type="http://schemas.openxmlformats.org/officeDocument/2006/relationships/hyperlink" Target="http://hudoc.echr.coe.int/sites/eng/pages/search.aspx?i=001-58586" TargetMode="External"/><Relationship Id="rId1" Type="http://schemas.openxmlformats.org/officeDocument/2006/relationships/slideLayout" Target="../slideLayouts/slideLayout2.xml"/><Relationship Id="rId4" Type="http://schemas.openxmlformats.org/officeDocument/2006/relationships/hyperlink" Target="http://hudoc.echr.coe.int/sites/eng/pages/search.aspx?i=001-58920"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hudoc.echr.coe.int/sites/eng/pages/search.aspx?i=001-57519"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hudoc.echr.coe.int/sites/eng/pages/search.aspx?i=001-58841"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114800"/>
            <a:ext cx="8229600" cy="1892491"/>
          </a:xfrm>
        </p:spPr>
        <p:txBody>
          <a:bodyPr>
            <a:normAutofit/>
          </a:bodyPr>
          <a:lstStyle/>
          <a:p>
            <a:pPr algn="r">
              <a:buNone/>
            </a:pPr>
            <a:r>
              <a:rPr lang="az-Latn-AZ" dirty="0" smtClean="0"/>
              <a:t>Günel Sevdimalıyeva</a:t>
            </a:r>
          </a:p>
          <a:p>
            <a:pPr algn="r">
              <a:buNone/>
            </a:pPr>
            <a:r>
              <a:rPr lang="az-Latn-AZ" dirty="0" smtClean="0"/>
              <a:t>2017</a:t>
            </a:r>
            <a:endParaRPr lang="az-Latn-AZ" dirty="0" smtClean="0"/>
          </a:p>
          <a:p>
            <a:pPr algn="just"/>
            <a:endParaRPr lang="az-Latn-AZ" dirty="0" smtClean="0"/>
          </a:p>
          <a:p>
            <a:pPr algn="just"/>
            <a:endParaRPr lang="az-Latn-AZ" dirty="0" smtClean="0"/>
          </a:p>
          <a:p>
            <a:pPr algn="just"/>
            <a:endParaRPr lang="az-Latn-AZ" i="1" dirty="0" smtClean="0"/>
          </a:p>
        </p:txBody>
      </p:sp>
      <p:sp>
        <p:nvSpPr>
          <p:cNvPr id="2" name="Title 1"/>
          <p:cNvSpPr>
            <a:spLocks noGrp="1"/>
          </p:cNvSpPr>
          <p:nvPr>
            <p:ph type="title"/>
          </p:nvPr>
        </p:nvSpPr>
        <p:spPr>
          <a:xfrm>
            <a:off x="457200" y="274638"/>
            <a:ext cx="8229600" cy="1935162"/>
          </a:xfrm>
        </p:spPr>
        <p:txBody>
          <a:bodyPr>
            <a:normAutofit fontScale="90000"/>
          </a:bodyPr>
          <a:lstStyle/>
          <a:p>
            <a:r>
              <a:rPr lang="az-Latn-AZ" dirty="0" smtClean="0"/>
              <a:t/>
            </a:r>
            <a:br>
              <a:rPr lang="az-Latn-AZ" dirty="0" smtClean="0"/>
            </a:br>
            <a:r>
              <a:rPr lang="az-Latn-AZ" dirty="0" smtClean="0"/>
              <a:t>13-cü </a:t>
            </a:r>
            <a:r>
              <a:rPr lang="az-Latn-AZ" dirty="0" smtClean="0"/>
              <a:t>maddə. Səmərəli hüquq müdafiə vasitələri hüququ</a:t>
            </a:r>
            <a:endParaRPr lang="ru-RU"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az-Latn-AZ" dirty="0" smtClean="0"/>
              <a:t>İddia müddətinin tətbiqini müəyyən edən prosessual qaydalar və milli məhkəmələrə ərizələrin verilməsi qaydalarını müəyyən edən xüsusi tələblər 13-cü maddə baxımından qəbulediləndir</a:t>
            </a:r>
            <a:r>
              <a:rPr lang="ru-RU" dirty="0" smtClean="0"/>
              <a:t>. </a:t>
            </a:r>
            <a:endParaRPr lang="ru-RU"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az-Latn-AZ" dirty="0" smtClean="0"/>
              <a:t>13-cü maddənin tələb etdiyi müdafiə vasitəsinin təmin edilməsində və həmin maddədə nəzərdə tutulmuş Konvensiya öhdəliyinin yerinə yetirilməsində müəyyən qiymətləndirmə sərbəstliyinə malikdirlər (Kaya, Kudla)</a:t>
            </a:r>
            <a:endParaRPr lang="ru-RU" dirty="0"/>
          </a:p>
        </p:txBody>
      </p:sp>
      <p:sp>
        <p:nvSpPr>
          <p:cNvPr id="3" name="Title 2"/>
          <p:cNvSpPr>
            <a:spLocks noGrp="1"/>
          </p:cNvSpPr>
          <p:nvPr>
            <p:ph type="title"/>
          </p:nvPr>
        </p:nvSpPr>
        <p:spPr/>
        <p:txBody>
          <a:bodyPr/>
          <a:lstStyle/>
          <a:p>
            <a:endParaRPr lang="ru-RU"/>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pPr algn="just"/>
            <a:r>
              <a:rPr lang="az-Latn-AZ" dirty="0" smtClean="0"/>
              <a:t>Konvensiyanın 13-cü maddəsi Konvensiyada nəzərdə tutulmuş hüquq və azadlıqlara riayət edilməsinə milli səviyyədə nail olmağa imkan verən müdafiə vasitələrinin olmasını təmin edir (onların daxili qanunvericilikdə nəzərdə tutulub-tutulmamasından asılı olmayaraq). </a:t>
            </a:r>
          </a:p>
          <a:p>
            <a:pPr algn="just"/>
            <a:r>
              <a:rPr lang="az-Latn-AZ" dirty="0" smtClean="0"/>
              <a:t>Beləliklə, şikayəti Konvensiya əsasında mahiyyəti üzrə həll etmək və pozulmuş hüququ bərpa etmək üçün 13-cü maddəyə əsasən daxili müdafiə vasitəsini tələb etmək olar, hərçənd, iştirakçı </a:t>
            </a:r>
            <a:r>
              <a:rPr lang="az-Latn-AZ" b="1" dirty="0" smtClean="0"/>
              <a:t>dövlətlərə bu maddə üzrə öhdəliklərini yerinə yetirmələrində müəyyən qiymətləndirmə sərbəstliyi verilir </a:t>
            </a:r>
            <a:r>
              <a:rPr lang="az-Latn-AZ" dirty="0" smtClean="0"/>
              <a:t>(</a:t>
            </a:r>
            <a:r>
              <a:rPr lang="az-Latn-AZ" i="1" dirty="0" smtClean="0"/>
              <a:t>Kaya Türkiyəyə qarşı</a:t>
            </a:r>
            <a:r>
              <a:rPr lang="az-Latn-AZ" dirty="0" smtClean="0"/>
              <a:t>).</a:t>
            </a:r>
          </a:p>
          <a:p>
            <a:pPr algn="just"/>
            <a:endParaRPr lang="az-Latn-AZ" dirty="0" smtClean="0"/>
          </a:p>
          <a:p>
            <a:pPr algn="just"/>
            <a:endParaRPr lang="az-Latn-AZ" dirty="0" smtClean="0"/>
          </a:p>
          <a:p>
            <a:pPr algn="just"/>
            <a:endParaRPr lang="az-Latn-AZ" i="1" dirty="0" smtClean="0"/>
          </a:p>
        </p:txBody>
      </p:sp>
      <p:sp>
        <p:nvSpPr>
          <p:cNvPr id="2" name="Title 1"/>
          <p:cNvSpPr>
            <a:spLocks noGrp="1"/>
          </p:cNvSpPr>
          <p:nvPr>
            <p:ph type="title"/>
          </p:nvPr>
        </p:nvSpPr>
        <p:spPr/>
        <p:txBody>
          <a:bodyPr>
            <a:normAutofit fontScale="90000"/>
          </a:bodyPr>
          <a:lstStyle/>
          <a:p>
            <a:r>
              <a:rPr lang="az-Latn-AZ" dirty="0" smtClean="0"/>
              <a:t/>
            </a:r>
            <a:br>
              <a:rPr lang="az-Latn-AZ" dirty="0" smtClean="0"/>
            </a:br>
            <a:r>
              <a:rPr lang="az-Latn-AZ" dirty="0" smtClean="0"/>
              <a:t>13-cü maddə</a:t>
            </a:r>
            <a:endParaRPr lang="ru-RU"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r>
              <a:rPr lang="az-Latn-AZ" dirty="0" smtClean="0"/>
              <a:t>İştirakçı dövlətlərin 13-cü maddə üzrə öhdəliklərinin hüdudları ərizəçinin şikayətindən asılı olaraq müxtəlifdir; lakin 13-cü maddənin tələb etdiyi müdafiə vasitəsi </a:t>
            </a:r>
            <a:r>
              <a:rPr lang="az-Latn-AZ" b="1" dirty="0" smtClean="0"/>
              <a:t>həm hüquqi, həm də praktiki cəhətdən “səmərəli” olmalıdır</a:t>
            </a:r>
            <a:r>
              <a:rPr lang="az-Latn-AZ" dirty="0" smtClean="0"/>
              <a:t> (</a:t>
            </a:r>
            <a:r>
              <a:rPr lang="az-Latn-AZ" i="1" dirty="0" smtClean="0"/>
              <a:t>İlhan Türkiyəyə qarşı)</a:t>
            </a:r>
            <a:endParaRPr lang="az-Latn-AZ" dirty="0" smtClean="0"/>
          </a:p>
        </p:txBody>
      </p:sp>
      <p:sp>
        <p:nvSpPr>
          <p:cNvPr id="2" name="Title 1"/>
          <p:cNvSpPr>
            <a:spLocks noGrp="1"/>
          </p:cNvSpPr>
          <p:nvPr>
            <p:ph type="title"/>
          </p:nvPr>
        </p:nvSpPr>
        <p:spPr/>
        <p:txBody>
          <a:bodyPr>
            <a:normAutofit fontScale="90000"/>
          </a:bodyPr>
          <a:lstStyle/>
          <a:p>
            <a:r>
              <a:rPr lang="az-Latn-AZ" dirty="0" smtClean="0"/>
              <a:t/>
            </a:r>
            <a:br>
              <a:rPr lang="az-Latn-AZ" dirty="0" smtClean="0"/>
            </a:br>
            <a:r>
              <a:rPr lang="az-Latn-AZ" dirty="0" smtClean="0"/>
              <a:t>13-cü maddə</a:t>
            </a:r>
            <a:endParaRPr lang="ru-RU"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endParaRPr lang="az-Latn-AZ" dirty="0" smtClean="0"/>
          </a:p>
          <a:p>
            <a:pPr algn="just"/>
            <a:r>
              <a:rPr lang="az-Latn-AZ" dirty="0" smtClean="0"/>
              <a:t>“Müdafiə vasitəsinin” 13-cü maddədə nəzərdə tutulan mənada “səmərəliliyi” prosesin ərizəçinin xeyrinə nəticələnəcəyinə əminlikdən asılı deyil. </a:t>
            </a:r>
            <a:endParaRPr lang="az-Latn-AZ" i="1" dirty="0" smtClean="0"/>
          </a:p>
        </p:txBody>
      </p:sp>
      <p:sp>
        <p:nvSpPr>
          <p:cNvPr id="2" name="Title 1"/>
          <p:cNvSpPr>
            <a:spLocks noGrp="1"/>
          </p:cNvSpPr>
          <p:nvPr>
            <p:ph type="title"/>
          </p:nvPr>
        </p:nvSpPr>
        <p:spPr/>
        <p:txBody>
          <a:bodyPr>
            <a:normAutofit fontScale="90000"/>
          </a:bodyPr>
          <a:lstStyle/>
          <a:p>
            <a:r>
              <a:rPr lang="az-Latn-AZ" dirty="0" smtClean="0"/>
              <a:t/>
            </a:r>
            <a:br>
              <a:rPr lang="az-Latn-AZ" dirty="0" smtClean="0"/>
            </a:br>
            <a:r>
              <a:rPr lang="az-Latn-AZ" dirty="0" smtClean="0"/>
              <a:t>13-cü maddə</a:t>
            </a:r>
            <a:endParaRPr lang="ru-RU"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endParaRPr lang="az-Latn-AZ" dirty="0" smtClean="0"/>
          </a:p>
          <a:p>
            <a:pPr algn="just"/>
            <a:r>
              <a:rPr lang="az-Latn-AZ" dirty="0" smtClean="0"/>
              <a:t>ayrıca bir müdafiə vasitəsi özlüyündə 13-cü maddənin tələblərinə cavab verməsə belə, daxili </a:t>
            </a:r>
            <a:r>
              <a:rPr lang="az-Latn-AZ" b="1" dirty="0" smtClean="0"/>
              <a:t>qanunvericilikdə nəzərdə tutulmuş müdafiə vasitələrinin məcmusu həmin tələblərə cavab verə bilər</a:t>
            </a:r>
            <a:r>
              <a:rPr lang="az-Latn-AZ" dirty="0" smtClean="0"/>
              <a:t> (</a:t>
            </a:r>
            <a:r>
              <a:rPr lang="az-Latn-AZ" i="1" dirty="0" smtClean="0"/>
              <a:t>Silver və başqaları Birləşmiş Krallığa qarşı</a:t>
            </a:r>
            <a:r>
              <a:rPr lang="az-Latn-AZ" dirty="0" smtClean="0"/>
              <a:t>;</a:t>
            </a:r>
            <a:r>
              <a:rPr lang="az-Latn-AZ" i="1" dirty="0" smtClean="0"/>
              <a:t> Çahal Birləşmiş Krallığa qarşı</a:t>
            </a:r>
            <a:r>
              <a:rPr lang="az-Latn-AZ" dirty="0" smtClean="0"/>
              <a:t>).</a:t>
            </a:r>
            <a:endParaRPr lang="az-Latn-AZ" i="1" dirty="0" smtClean="0"/>
          </a:p>
        </p:txBody>
      </p:sp>
      <p:sp>
        <p:nvSpPr>
          <p:cNvPr id="2" name="Title 1"/>
          <p:cNvSpPr>
            <a:spLocks noGrp="1"/>
          </p:cNvSpPr>
          <p:nvPr>
            <p:ph type="title"/>
          </p:nvPr>
        </p:nvSpPr>
        <p:spPr/>
        <p:txBody>
          <a:bodyPr>
            <a:normAutofit fontScale="90000"/>
          </a:bodyPr>
          <a:lstStyle/>
          <a:p>
            <a:r>
              <a:rPr lang="az-Latn-AZ" dirty="0" smtClean="0"/>
              <a:t/>
            </a:r>
            <a:br>
              <a:rPr lang="az-Latn-AZ" dirty="0" smtClean="0"/>
            </a:br>
            <a:r>
              <a:rPr lang="az-Latn-AZ" dirty="0" smtClean="0"/>
              <a:t>13-cü maddə</a:t>
            </a:r>
            <a:endParaRPr lang="ru-RU"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endParaRPr lang="az-Latn-AZ" dirty="0" smtClean="0"/>
          </a:p>
          <a:p>
            <a:pPr algn="just"/>
            <a:r>
              <a:rPr lang="az-Latn-AZ" dirty="0" smtClean="0"/>
              <a:t>Həmin maddədə nəzərdə tutulmuş </a:t>
            </a:r>
            <a:r>
              <a:rPr lang="az-Latn-AZ" b="1" dirty="0" smtClean="0"/>
              <a:t>“dövlət orqanı”nın məhkəmə orqanı olması da vacib deyil,</a:t>
            </a:r>
            <a:r>
              <a:rPr lang="az-Latn-AZ" dirty="0" smtClean="0"/>
              <a:t> amma bununla belə, həmin orqan məhkəmə orqanı deyilsə, onun səlahiyyətləri və verdiyi təminatlar həmin orqan qarşısındakı müdafiə vasitəsinin səmərəli olub-olmadığının müəyyən edilməsində əhəmiyyət kəsb edir. </a:t>
            </a:r>
            <a:endParaRPr lang="az-Latn-AZ" i="1" dirty="0" smtClean="0"/>
          </a:p>
        </p:txBody>
      </p:sp>
      <p:sp>
        <p:nvSpPr>
          <p:cNvPr id="2" name="Title 1"/>
          <p:cNvSpPr>
            <a:spLocks noGrp="1"/>
          </p:cNvSpPr>
          <p:nvPr>
            <p:ph type="title"/>
          </p:nvPr>
        </p:nvSpPr>
        <p:spPr/>
        <p:txBody>
          <a:bodyPr>
            <a:normAutofit fontScale="90000"/>
          </a:bodyPr>
          <a:lstStyle/>
          <a:p>
            <a:r>
              <a:rPr lang="az-Latn-AZ" dirty="0" smtClean="0"/>
              <a:t/>
            </a:r>
            <a:br>
              <a:rPr lang="az-Latn-AZ" dirty="0" smtClean="0"/>
            </a:br>
            <a:r>
              <a:rPr lang="az-Latn-AZ" dirty="0" smtClean="0"/>
              <a:t>13-cü maddə</a:t>
            </a:r>
            <a:endParaRPr lang="ru-RU"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az-Latn-AZ" dirty="0" smtClean="0"/>
              <a:t>13-cü maddəyə münasibətdə 6-cı maddənin 1-ci bəndinin rolu ondan ibarətdir ki, o, sonuncuya münasibətdə aparıcı normadır və 13-cü maddənin tələbləri 6-cı maddənin tələbləri ilə tam əhatə olunur</a:t>
            </a:r>
            <a:r>
              <a:rPr lang="en-US" dirty="0" smtClean="0"/>
              <a:t> (</a:t>
            </a:r>
            <a:r>
              <a:rPr lang="en-US" dirty="0" err="1" smtClean="0"/>
              <a:t>Sporrong</a:t>
            </a:r>
            <a:r>
              <a:rPr lang="en-US" dirty="0" smtClean="0"/>
              <a:t> and </a:t>
            </a:r>
            <a:r>
              <a:rPr lang="en-US" dirty="0" err="1" smtClean="0"/>
              <a:t>Lönnroth</a:t>
            </a:r>
            <a:r>
              <a:rPr lang="en-US" dirty="0" smtClean="0"/>
              <a:t> v. Sweden</a:t>
            </a:r>
            <a:r>
              <a:rPr lang="az-Latn-AZ" dirty="0" smtClean="0"/>
              <a:t>, Po</a:t>
            </a:r>
            <a:r>
              <a:rPr lang="en-US" dirty="0" smtClean="0"/>
              <a:t>well and </a:t>
            </a:r>
            <a:r>
              <a:rPr lang="en-US" dirty="0" err="1" smtClean="0"/>
              <a:t>Rayner</a:t>
            </a:r>
            <a:r>
              <a:rPr lang="en-US" dirty="0" smtClean="0"/>
              <a:t> v. UK).</a:t>
            </a:r>
            <a:endParaRPr lang="ru-RU" dirty="0"/>
          </a:p>
        </p:txBody>
      </p:sp>
      <p:sp>
        <p:nvSpPr>
          <p:cNvPr id="3" name="Title 2"/>
          <p:cNvSpPr>
            <a:spLocks noGrp="1"/>
          </p:cNvSpPr>
          <p:nvPr>
            <p:ph type="title"/>
          </p:nvPr>
        </p:nvSpPr>
        <p:spPr/>
        <p:txBody>
          <a:bodyPr>
            <a:normAutofit fontScale="90000"/>
          </a:bodyPr>
          <a:lstStyle/>
          <a:p>
            <a:r>
              <a:rPr lang="az-Latn-AZ" dirty="0" smtClean="0"/>
              <a:t>6-cı maddə ilə birlikdə 13-cü maddə</a:t>
            </a:r>
            <a:endParaRPr lang="ru-RU"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r>
              <a:rPr lang="az-Latn-AZ" dirty="0" smtClean="0"/>
              <a:t>işə ağlabatan müddətdə baxılması ilə bağlı hüquqi müdafiə vasitəsinin mövcudluğu (Kudla Polşaya qarşı);</a:t>
            </a:r>
          </a:p>
          <a:p>
            <a:pPr>
              <a:buNone/>
            </a:pPr>
            <a:endParaRPr lang="az-Latn-AZ" dirty="0" smtClean="0"/>
          </a:p>
          <a:p>
            <a:pPr>
              <a:buNone/>
            </a:pPr>
            <a:r>
              <a:rPr lang="az-Latn-AZ" smtClean="0"/>
              <a:t>	Rəhimov Azərbaycana qarşı</a:t>
            </a:r>
            <a:endParaRPr lang="az-Latn-AZ" dirty="0" smtClean="0"/>
          </a:p>
          <a:p>
            <a:endParaRPr lang="az-Latn-AZ" dirty="0" smtClean="0"/>
          </a:p>
          <a:p>
            <a:r>
              <a:rPr lang="az-Latn-AZ" dirty="0" smtClean="0"/>
              <a:t>Konvensiyanın 13-cü maddəsi işin ağlabatan müddətdə baxılması barədə Konvensiyanın 6-cı maddəsinin 1-ci bəndinin tələbinin iddia edilən pozuntusuna görə milli hakimiyyət orqanı qarşısında səmərəli müdafiə vasitəsini təmin edir (</a:t>
            </a:r>
            <a:r>
              <a:rPr lang="az-Latn-AZ" i="1" dirty="0" smtClean="0"/>
              <a:t>Kudla Polşaya qarşı). Vasitə o vaxt «səmərəli» olur ki, işə baxan məhkəmələrin qərarının qəbul olunmasını sürətləndirsin və ya artıq baş vermiş gecikmələrə görə iş üzrə tərəfi adekvat bərpa edilmə ilə təmin etsin. </a:t>
            </a:r>
            <a:endParaRPr lang="ru-RU" dirty="0"/>
          </a:p>
        </p:txBody>
      </p:sp>
      <p:sp>
        <p:nvSpPr>
          <p:cNvPr id="3" name="Title 2"/>
          <p:cNvSpPr>
            <a:spLocks noGrp="1"/>
          </p:cNvSpPr>
          <p:nvPr>
            <p:ph type="title"/>
          </p:nvPr>
        </p:nvSpPr>
        <p:spPr/>
        <p:txBody>
          <a:bodyPr>
            <a:normAutofit fontScale="90000"/>
          </a:bodyPr>
          <a:lstStyle/>
          <a:p>
            <a:r>
              <a:rPr lang="az-Latn-AZ" dirty="0" smtClean="0"/>
              <a:t>6-cı maddə ilə birlikdə 13-cü maddə</a:t>
            </a:r>
            <a:endParaRPr lang="ru-RU"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algn="just"/>
            <a:r>
              <a:rPr lang="az-Latn-AZ" i="1" dirty="0" smtClean="0"/>
              <a:t>Çıraqovlar və b. Ermənistana qarşı, </a:t>
            </a:r>
          </a:p>
          <a:p>
            <a:pPr algn="just"/>
            <a:r>
              <a:rPr lang="az-Latn-AZ" i="1" dirty="0" smtClean="0"/>
              <a:t>Sarqsyan Azərbaycana qarşı;</a:t>
            </a:r>
            <a:endParaRPr lang="az-Latn-AZ" dirty="0" smtClean="0"/>
          </a:p>
          <a:p>
            <a:pPr marL="90488" indent="19050" algn="just">
              <a:buNone/>
            </a:pPr>
            <a:r>
              <a:rPr lang="az-Latn-AZ" dirty="0" smtClean="0"/>
              <a:t>mülkiyyət iddiaları ilə əlaqədar olaraq asanlıqla əlçatan olan və çevik sübutetmə standartlarının tətbiqini nəzərdə tutan prosedurları təmin edən elə bir mexanizmin yaradılması önəmli idi ki, ərizəçilərin və onların vəziyyətində olan digər şəxslərin mülkiyyət hüquqlarının bərpasına və hüquqlarından istifadə etmək imkanından məhrum olduqlarına görə kompensasiya əldə etməsinə imkan yaranmış olsun. </a:t>
            </a:r>
            <a:endParaRPr lang="az-Latn-AZ" i="1" dirty="0" smtClean="0"/>
          </a:p>
        </p:txBody>
      </p:sp>
      <p:sp>
        <p:nvSpPr>
          <p:cNvPr id="2" name="Title 1"/>
          <p:cNvSpPr>
            <a:spLocks noGrp="1"/>
          </p:cNvSpPr>
          <p:nvPr>
            <p:ph type="title"/>
          </p:nvPr>
        </p:nvSpPr>
        <p:spPr/>
        <p:txBody>
          <a:bodyPr>
            <a:normAutofit fontScale="90000"/>
          </a:bodyPr>
          <a:lstStyle/>
          <a:p>
            <a:r>
              <a:rPr lang="az-Latn-AZ" dirty="0" smtClean="0"/>
              <a:t/>
            </a:r>
            <a:br>
              <a:rPr lang="az-Latn-AZ" dirty="0" smtClean="0"/>
            </a:br>
            <a:r>
              <a:rPr lang="az-Latn-AZ" dirty="0" smtClean="0"/>
              <a:t>1 saylı Prokotolun 1-ci maddəsi və 13-cü maddə</a:t>
            </a:r>
            <a:br>
              <a:rPr lang="az-Latn-AZ" dirty="0" smtClean="0"/>
            </a:br>
            <a:endParaRPr lang="ru-RU"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10000"/>
          </a:bodyPr>
          <a:lstStyle/>
          <a:p>
            <a:pPr algn="just"/>
            <a:r>
              <a:rPr lang="az-Latn-AZ" dirty="0" smtClean="0"/>
              <a:t>Müstəqil mövcud deyil, lakin avtonomdur, Konvensiyada nəzərdə tutulmuş digər hüquqla bağlı səmərəli hüquqi müdafiə vasitəsini nəzərdə tutur;</a:t>
            </a:r>
          </a:p>
          <a:p>
            <a:pPr algn="just">
              <a:buNone/>
            </a:pPr>
            <a:endParaRPr lang="az-Latn-AZ" dirty="0" smtClean="0"/>
          </a:p>
          <a:p>
            <a:pPr algn="just"/>
            <a:r>
              <a:rPr lang="az-Latn-AZ" dirty="0" smtClean="0"/>
              <a:t>fərdin 13-cü maddə üzrə səmərəli hüquqi müdafiə vasitəsinə malik olmaq hüququ onun Konvensiya hüquqlarının pozulmasının müəyyən edilib-edilməməsindən deyil, həmin hüquqların pozulması ilə bağlı </a:t>
            </a:r>
            <a:r>
              <a:rPr lang="az-Latn-AZ" b="1" dirty="0" smtClean="0"/>
              <a:t>əsaslı tələbinin</a:t>
            </a:r>
            <a:r>
              <a:rPr lang="az-Latn-AZ" dirty="0" smtClean="0"/>
              <a:t> </a:t>
            </a:r>
            <a:r>
              <a:rPr lang="az-Latn-AZ" b="1" dirty="0" smtClean="0"/>
              <a:t>olub-olmamasından asılıdır</a:t>
            </a:r>
            <a:r>
              <a:rPr lang="az-Latn-AZ" dirty="0" smtClean="0"/>
              <a:t>;</a:t>
            </a:r>
          </a:p>
          <a:p>
            <a:pPr algn="just">
              <a:buNone/>
            </a:pPr>
            <a:endParaRPr lang="az-Latn-AZ" dirty="0" smtClean="0"/>
          </a:p>
          <a:p>
            <a:pPr algn="just">
              <a:buNone/>
            </a:pPr>
            <a:r>
              <a:rPr lang="az-Latn-AZ" dirty="0" smtClean="0"/>
              <a:t>   Əsaslı tələb, sübut edilə bilən iddia, tutarlı iddia – </a:t>
            </a:r>
          </a:p>
          <a:p>
            <a:pPr algn="just">
              <a:buNone/>
            </a:pPr>
            <a:r>
              <a:rPr lang="az-Latn-AZ" dirty="0" smtClean="0"/>
              <a:t>	arguable claim</a:t>
            </a:r>
          </a:p>
          <a:p>
            <a:pPr algn="just"/>
            <a:endParaRPr lang="az-Latn-AZ" dirty="0" smtClean="0"/>
          </a:p>
          <a:p>
            <a:pPr algn="just"/>
            <a:endParaRPr lang="az-Latn-AZ" dirty="0" smtClean="0"/>
          </a:p>
          <a:p>
            <a:pPr algn="just"/>
            <a:endParaRPr lang="az-Latn-AZ" i="1" dirty="0" smtClean="0"/>
          </a:p>
        </p:txBody>
      </p:sp>
      <p:sp>
        <p:nvSpPr>
          <p:cNvPr id="2" name="Title 1"/>
          <p:cNvSpPr>
            <a:spLocks noGrp="1"/>
          </p:cNvSpPr>
          <p:nvPr>
            <p:ph type="title"/>
          </p:nvPr>
        </p:nvSpPr>
        <p:spPr/>
        <p:txBody>
          <a:bodyPr>
            <a:normAutofit fontScale="90000"/>
          </a:bodyPr>
          <a:lstStyle/>
          <a:p>
            <a:r>
              <a:rPr lang="az-Latn-AZ" dirty="0" smtClean="0"/>
              <a:t/>
            </a:r>
            <a:br>
              <a:rPr lang="az-Latn-AZ" dirty="0" smtClean="0"/>
            </a:br>
            <a:r>
              <a:rPr lang="az-Latn-AZ" dirty="0" smtClean="0"/>
              <a:t>13-cü maddə</a:t>
            </a:r>
            <a:endParaRPr lang="ru-RU"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r>
              <a:rPr lang="az-Latn-AZ" dirty="0" smtClean="0"/>
              <a:t>	Əcnəbilərin kütləvi çıxarılması zamanı hüquqi müdafiə vasitələri</a:t>
            </a:r>
          </a:p>
          <a:p>
            <a:pPr>
              <a:buNone/>
            </a:pPr>
            <a:endParaRPr lang="ru-RU" dirty="0" smtClean="0"/>
          </a:p>
          <a:p>
            <a:r>
              <a:rPr lang="az-Latn-AZ" dirty="0" smtClean="0"/>
              <a:t> Čonka v. Belgium </a:t>
            </a:r>
            <a:endParaRPr lang="ru-RU" dirty="0"/>
          </a:p>
        </p:txBody>
      </p:sp>
      <p:sp>
        <p:nvSpPr>
          <p:cNvPr id="3" name="Title 2"/>
          <p:cNvSpPr>
            <a:spLocks noGrp="1"/>
          </p:cNvSpPr>
          <p:nvPr>
            <p:ph type="title"/>
          </p:nvPr>
        </p:nvSpPr>
        <p:spPr/>
        <p:txBody>
          <a:bodyPr>
            <a:normAutofit fontScale="90000"/>
          </a:bodyPr>
          <a:lstStyle/>
          <a:p>
            <a:r>
              <a:rPr lang="az-Latn-AZ" dirty="0" smtClean="0"/>
              <a:t>4 saylı Protokolun 4-cü maddəsi və 13-cü maddə</a:t>
            </a:r>
            <a:endParaRPr lang="ru-RU"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pPr algn="just"/>
            <a:endParaRPr lang="az-Latn-AZ" dirty="0" smtClean="0"/>
          </a:p>
          <a:p>
            <a:pPr algn="just"/>
            <a:r>
              <a:rPr lang="az-Latn-AZ" dirty="0" smtClean="0"/>
              <a:t>Şəxs 3-cü maddə pozulmaqla pis rəftara məruz qaldığı barədə əsaslı iddia irəli sürürsə, “səmərəli hüquqi müdafiə vasitəsi” anlayışı 3-cü maddənin tələb etdiyi kimi təqsirkar şəxslərin müəyyən edilməsinə yönələn hərtərəfli və səmərəli araşdırma aparılması ilə yanaşı, </a:t>
            </a:r>
            <a:r>
              <a:rPr lang="az-Latn-AZ" b="1" dirty="0" smtClean="0"/>
              <a:t>həm də şikayətçinin istintaq prosedurunda səmərəli iştirakını və lazımi hallarda ona kompensasiya ödənilməsini nəzərdə tutur</a:t>
            </a:r>
            <a:r>
              <a:rPr lang="az-Latn-AZ" dirty="0" smtClean="0"/>
              <a:t> (Assenov Bolqarıstana qarşı).</a:t>
            </a:r>
            <a:endParaRPr lang="ru-RU" dirty="0" smtClean="0"/>
          </a:p>
          <a:p>
            <a:pPr algn="just"/>
            <a:endParaRPr lang="az-Latn-AZ" i="1" dirty="0" smtClean="0"/>
          </a:p>
        </p:txBody>
      </p:sp>
      <p:sp>
        <p:nvSpPr>
          <p:cNvPr id="2" name="Title 1"/>
          <p:cNvSpPr>
            <a:spLocks noGrp="1"/>
          </p:cNvSpPr>
          <p:nvPr>
            <p:ph type="title"/>
          </p:nvPr>
        </p:nvSpPr>
        <p:spPr/>
        <p:txBody>
          <a:bodyPr>
            <a:normAutofit fontScale="90000"/>
          </a:bodyPr>
          <a:lstStyle/>
          <a:p>
            <a:r>
              <a:rPr lang="az-Latn-AZ" dirty="0" smtClean="0"/>
              <a:t/>
            </a:r>
            <a:br>
              <a:rPr lang="az-Latn-AZ" dirty="0" smtClean="0"/>
            </a:br>
            <a:r>
              <a:rPr lang="az-Latn-AZ" dirty="0" smtClean="0"/>
              <a:t>2 və 3- cü maddələrlə birlikdə </a:t>
            </a:r>
            <a:br>
              <a:rPr lang="az-Latn-AZ" dirty="0" smtClean="0"/>
            </a:br>
            <a:r>
              <a:rPr lang="az-Latn-AZ" dirty="0" smtClean="0"/>
              <a:t>13-cü maddə</a:t>
            </a:r>
            <a:endParaRPr lang="ru-RU"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r>
              <a:rPr lang="az-Latn-AZ" dirty="0" smtClean="0"/>
              <a:t>Məhkəmə qeyd edir ki, ölümcül gücün istifadəsi ilə bağlı cinayətin istintaqı əhəmiyyətli obyektivlik və tamlıqla həyata keçirilməyibsə və mülki kompensasiya tələbi daxil olmaqla hər hansı müdafiə vasitəsinin qeyri-effektivliyi mövcuddursa və ya ona inam sarsılmışsa, Dövlət 13-cü maddə üzrə öhdəliklərini pozmuş olur, hansı ki əhatə dairəsi 2-ci maddədən daha genişdir (Umayeva Rusiyaya qarşı, Abdulkhajiyev və Abdulkhajiyeva Rusiyaya qarşı, Yaşa Türkiyəyə qarşı).</a:t>
            </a:r>
            <a:endParaRPr lang="ru-RU" dirty="0"/>
          </a:p>
        </p:txBody>
      </p:sp>
      <p:sp>
        <p:nvSpPr>
          <p:cNvPr id="3" name="Title 2"/>
          <p:cNvSpPr>
            <a:spLocks noGrp="1"/>
          </p:cNvSpPr>
          <p:nvPr>
            <p:ph type="title"/>
          </p:nvPr>
        </p:nvSpPr>
        <p:spPr/>
        <p:txBody>
          <a:bodyPr/>
          <a:lstStyle/>
          <a:p>
            <a:r>
              <a:rPr lang="az-Latn-AZ" dirty="0" smtClean="0"/>
              <a:t>2 və 13-cü maddə</a:t>
            </a:r>
            <a:endParaRPr lang="ru-RU"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az-Latn-AZ" dirty="0" smtClean="0"/>
              <a:t>Çeçenistanda 1999-2000-ci illərdə baş vermiş hadisələrlə bağlı itkin düşmə işlərində məhkəmə cinayət istintaqının qeyri-effektiv vasitə olduğu qənatəinə gəlmişdir (Aslakhanov, Dzabrailova, Tamaeva, Akhmatov və başqaları Rusiyaya qarşı). </a:t>
            </a:r>
            <a:endParaRPr lang="ru-RU" dirty="0"/>
          </a:p>
        </p:txBody>
      </p:sp>
      <p:sp>
        <p:nvSpPr>
          <p:cNvPr id="3" name="Title 2"/>
          <p:cNvSpPr>
            <a:spLocks noGrp="1"/>
          </p:cNvSpPr>
          <p:nvPr>
            <p:ph type="title"/>
          </p:nvPr>
        </p:nvSpPr>
        <p:spPr/>
        <p:txBody>
          <a:bodyPr>
            <a:normAutofit fontScale="90000"/>
          </a:bodyPr>
          <a:lstStyle/>
          <a:p>
            <a:r>
              <a:rPr lang="az-Latn-AZ" dirty="0" smtClean="0"/>
              <a:t>İtkin düşmə hallarında 13-cü maddə</a:t>
            </a:r>
            <a:endParaRPr lang="ru-RU"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838200"/>
            <a:ext cx="8229600" cy="5169091"/>
          </a:xfrm>
        </p:spPr>
        <p:txBody>
          <a:bodyPr>
            <a:normAutofit lnSpcReduction="10000"/>
          </a:bodyPr>
          <a:lstStyle/>
          <a:p>
            <a:r>
              <a:rPr lang="az-Latn-AZ" dirty="0" smtClean="0"/>
              <a:t>Məhkəmə qeyd edir ki, təqsirli şəxslərin müəyyən edilməsi və cəzalandırılması məqsədilə istintaqın aparılmasına dair Dövlətin 2-ci və 13-cü maddələr üzrə öhdəliklərinin icrası üçün ərizəçidən zərərin əvəzinin ödənilməsi ilə bağlı daxili inzibati-hüquqi vasitələri tükəndirmək tələbi qoyulsa idi, həmin hüquq xəyali olardı </a:t>
            </a:r>
            <a:r>
              <a:rPr lang="en-US" i="1" dirty="0" smtClean="0"/>
              <a:t>(</a:t>
            </a:r>
            <a:r>
              <a:rPr lang="en-US" i="1" dirty="0" err="1" smtClean="0"/>
              <a:t>Yaşa</a:t>
            </a:r>
            <a:r>
              <a:rPr lang="en-US" i="1" dirty="0" smtClean="0"/>
              <a:t> </a:t>
            </a:r>
            <a:r>
              <a:rPr lang="az-Latn-AZ" i="1" dirty="0" smtClean="0"/>
              <a:t>Türkiyəyə qarşı</a:t>
            </a:r>
            <a:r>
              <a:rPr lang="en-US" i="1" dirty="0" smtClean="0"/>
              <a:t>)</a:t>
            </a:r>
            <a:r>
              <a:rPr lang="az-Latn-AZ" dirty="0" smtClean="0"/>
              <a:t>. Eyni müddəa işgəncə və ciddi qeyri-insani rəftarla bağlı 3-cü maddəyə də aiddir, harada ki ərizəçi özünü aciz, gücsüz və Dövlət nümayəndələrindən asılı hiss edir. </a:t>
            </a:r>
            <a:r>
              <a:rPr lang="en-US" i="1" dirty="0" smtClean="0"/>
              <a:t>(</a:t>
            </a:r>
            <a:r>
              <a:rPr lang="en-US" i="1" dirty="0" err="1" smtClean="0"/>
              <a:t>Aksoy</a:t>
            </a:r>
            <a:r>
              <a:rPr lang="az-Latn-AZ" i="1" dirty="0" smtClean="0"/>
              <a:t> Türkiyəyə qarşı; İlhan Türkiyəyə qarşı</a:t>
            </a:r>
            <a:r>
              <a:rPr lang="en-US" i="1" dirty="0" smtClean="0"/>
              <a:t>).</a:t>
            </a:r>
            <a:endParaRPr lang="ru-RU" i="1"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az-Latn-AZ" dirty="0" smtClean="0"/>
              <a:t>Məhkəmə qeyd edir ki, daxili hüquqi müdafiə vasitələrinin tükəndirilməsi məsələsində ərizəçinin şəxsi hallarını nəzərə alır. Hər bir halda məhkəməni verdiyi sual ondan ibarətdir ki, ərizəçi ondan ağlabatan şəkildə gözlənilən vasitələri tükəndirmək üçün hər şeyi etmişdirmi</a:t>
            </a:r>
            <a:r>
              <a:rPr lang="en-US" dirty="0" smtClean="0"/>
              <a:t> (</a:t>
            </a:r>
            <a:r>
              <a:rPr lang="en-US" dirty="0" err="1" smtClean="0"/>
              <a:t>Akdivar</a:t>
            </a:r>
            <a:r>
              <a:rPr lang="en-US" dirty="0" smtClean="0"/>
              <a:t> and </a:t>
            </a:r>
            <a:r>
              <a:rPr lang="az-Latn-AZ" dirty="0" smtClean="0"/>
              <a:t>başqaları, İlhan Türkiyəyə qarşı</a:t>
            </a:r>
            <a:r>
              <a:rPr lang="en-US" dirty="0" smtClean="0"/>
              <a:t>).</a:t>
            </a:r>
            <a:endParaRPr lang="ru-RU"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az-Latn-AZ" dirty="0" smtClean="0"/>
              <a:t>Yaşa Türkiyəyə qarşı;</a:t>
            </a:r>
          </a:p>
          <a:p>
            <a:r>
              <a:rPr lang="az-Latn-AZ" dirty="0" smtClean="0"/>
              <a:t>İlhan Türkiyəyə qarşı</a:t>
            </a:r>
          </a:p>
          <a:p>
            <a:endParaRPr lang="az-Latn-AZ" dirty="0" smtClean="0"/>
          </a:p>
          <a:p>
            <a:pPr marL="90488" indent="19050">
              <a:buNone/>
            </a:pPr>
            <a:r>
              <a:rPr lang="az-Latn-AZ" dirty="0" smtClean="0"/>
              <a:t>Dövlətin 13-cü maddə üzrə öhdəlikləri 2 və 3-cü maddə üzrə prosessual aspekti üzrə öhdəliklərindən daha genişdir.</a:t>
            </a:r>
            <a:endParaRPr lang="ru-RU" dirty="0"/>
          </a:p>
        </p:txBody>
      </p:sp>
      <p:sp>
        <p:nvSpPr>
          <p:cNvPr id="4" name="Title 2"/>
          <p:cNvSpPr>
            <a:spLocks noGrp="1"/>
          </p:cNvSpPr>
          <p:nvPr>
            <p:ph type="title"/>
          </p:nvPr>
        </p:nvSpPr>
        <p:spPr>
          <a:xfrm>
            <a:off x="457200" y="274638"/>
            <a:ext cx="8229600" cy="1143000"/>
          </a:xfrm>
        </p:spPr>
        <p:txBody>
          <a:bodyPr/>
          <a:lstStyle/>
          <a:p>
            <a:r>
              <a:rPr lang="az-Latn-AZ" smtClean="0"/>
              <a:t>2, 3 </a:t>
            </a:r>
            <a:r>
              <a:rPr lang="az-Latn-AZ" dirty="0" smtClean="0"/>
              <a:t>və 13-cü maddə</a:t>
            </a:r>
            <a:endParaRPr lang="ru-RU"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az-Latn-AZ" b="1" dirty="0" smtClean="0"/>
          </a:p>
          <a:p>
            <a:endParaRPr lang="az-Latn-AZ" b="1" dirty="0" smtClean="0"/>
          </a:p>
          <a:p>
            <a:endParaRPr lang="az-Latn-AZ" b="1" dirty="0" smtClean="0"/>
          </a:p>
          <a:p>
            <a:r>
              <a:rPr lang="sv-SE" b="1" dirty="0" smtClean="0"/>
              <a:t>SARBYANOVA-PASHALIYSKA AND PASHALIYSKA V. BULGARIA</a:t>
            </a:r>
            <a:r>
              <a:rPr lang="az-Latn-AZ" b="1" dirty="0" smtClean="0"/>
              <a:t> – 12.01.2017</a:t>
            </a:r>
            <a:endParaRPr lang="ru-RU" dirty="0"/>
          </a:p>
        </p:txBody>
      </p:sp>
      <p:sp>
        <p:nvSpPr>
          <p:cNvPr id="3" name="Title 2"/>
          <p:cNvSpPr>
            <a:spLocks noGrp="1"/>
          </p:cNvSpPr>
          <p:nvPr>
            <p:ph type="title"/>
          </p:nvPr>
        </p:nvSpPr>
        <p:spPr/>
        <p:txBody>
          <a:bodyPr>
            <a:normAutofit fontScale="90000"/>
          </a:bodyPr>
          <a:lstStyle/>
          <a:p>
            <a:r>
              <a:rPr lang="az-Latn-AZ" dirty="0" smtClean="0"/>
              <a:t/>
            </a:r>
            <a:br>
              <a:rPr lang="az-Latn-AZ" dirty="0" smtClean="0"/>
            </a:br>
            <a:r>
              <a:rPr lang="az-Latn-AZ" dirty="0" smtClean="0"/>
              <a:t/>
            </a:r>
            <a:br>
              <a:rPr lang="az-Latn-AZ" dirty="0" smtClean="0"/>
            </a:br>
            <a:r>
              <a:rPr lang="az-Latn-AZ" dirty="0" smtClean="0"/>
              <a:t>2-ci maddə üzrə istintaqın uzun sürməsinə qarşı 13-cü maddənin təminatları</a:t>
            </a:r>
            <a:endParaRPr lang="ru-RU"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r>
              <a:rPr lang="az-Latn-AZ" dirty="0" smtClean="0"/>
              <a:t>Ekstradisiya və deportasiya kontekstində, işgəncənin və ya pis rəftarın iddia olunan təhlükəsi həyata keçirildiyi halda, baş verə bilən zərərin bərpa olunmaz mahiyyətini və Məhkəmənin Konvensiyanın 3-cü maddəsinə verdiyi önəmi nəzərə alaraq, Konvensiyanın 13-cü maddəsinə əsasən səmərəli vasitə anlayışı (i) ərizəçinin təyinat ölkəsinə ekstradisiya və ya deportasiya edildiyi halda, Konvensiyanın 3-cü maddəsinə zidd rəftarın real təhlükəsinin mövcudluğuna inanmaq üçün əhəmiyyətli əsasların olması barədə müraciətin müstəqil və ciddi araşdırılmasını və (ii) nəticələri potensial olaraq bərpa edilməz olan tədbirlərin icrasının dayandırılmasının səmərəli vasitələrinin təqdim olunmasını tələb edir</a:t>
            </a:r>
            <a:r>
              <a:rPr lang="az-Latn-AZ" i="1" dirty="0" smtClean="0"/>
              <a:t>.(M.A. Kiprə qarşı, D.A.Türkiyəyə qarşı)</a:t>
            </a:r>
          </a:p>
          <a:p>
            <a:r>
              <a:rPr lang="az-Latn-AZ" dirty="0" smtClean="0"/>
              <a:t>Ciddi araşdırma şəxsin nəyə görə deportasiya olunmasından asılı olmayaraq (məsələn milli təhlükəsizlik mülahizələri ilə) həyata keçirilməlidir </a:t>
            </a:r>
            <a:r>
              <a:rPr lang="az-Latn-AZ" sz="2300" i="1" dirty="0" smtClean="0"/>
              <a:t>(Chahal İngiltərəyə qarşı)</a:t>
            </a:r>
            <a:r>
              <a:rPr lang="az-Latn-AZ" sz="2300" dirty="0" smtClean="0"/>
              <a:t> </a:t>
            </a:r>
          </a:p>
        </p:txBody>
      </p:sp>
      <p:sp>
        <p:nvSpPr>
          <p:cNvPr id="3" name="Title 2"/>
          <p:cNvSpPr>
            <a:spLocks noGrp="1"/>
          </p:cNvSpPr>
          <p:nvPr>
            <p:ph type="title"/>
          </p:nvPr>
        </p:nvSpPr>
        <p:spPr/>
        <p:txBody>
          <a:bodyPr>
            <a:normAutofit fontScale="90000"/>
          </a:bodyPr>
          <a:lstStyle/>
          <a:p>
            <a:r>
              <a:rPr lang="az-Latn-AZ" dirty="0" smtClean="0"/>
              <a:t>Ekstradisiya işlərində 13-cü maddə</a:t>
            </a:r>
            <a:endParaRPr lang="ru-RU"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az-Latn-AZ" dirty="0" smtClean="0"/>
              <a:t>Terşiyev Azərbaycana qarşı;</a:t>
            </a:r>
          </a:p>
          <a:p>
            <a:r>
              <a:rPr lang="az-Latn-AZ" dirty="0" smtClean="0"/>
              <a:t>Çankayev Azərbaycana qarşı;</a:t>
            </a:r>
          </a:p>
          <a:p>
            <a:r>
              <a:rPr lang="az-Latn-AZ" dirty="0" smtClean="0"/>
              <a:t>Qarayev Azərbaycana qarşı;</a:t>
            </a:r>
          </a:p>
          <a:p>
            <a:r>
              <a:rPr lang="az-Latn-AZ" dirty="0" smtClean="0"/>
              <a:t>Məmmədov (Cəlaloğlu) Azərbaycana qarşı;</a:t>
            </a:r>
          </a:p>
          <a:p>
            <a:r>
              <a:rPr lang="az-Latn-AZ" dirty="0" smtClean="0"/>
              <a:t>Hümmətov Azərbaycana qarşı;</a:t>
            </a:r>
            <a:endParaRPr lang="ru-RU" dirty="0"/>
          </a:p>
        </p:txBody>
      </p:sp>
      <p:sp>
        <p:nvSpPr>
          <p:cNvPr id="3" name="Title 2"/>
          <p:cNvSpPr>
            <a:spLocks noGrp="1"/>
          </p:cNvSpPr>
          <p:nvPr>
            <p:ph type="title"/>
          </p:nvPr>
        </p:nvSpPr>
        <p:spPr/>
        <p:txBody>
          <a:bodyPr>
            <a:normAutofit fontScale="90000"/>
          </a:bodyPr>
          <a:lstStyle/>
          <a:p>
            <a:r>
              <a:rPr lang="az-Latn-AZ" dirty="0" smtClean="0"/>
              <a:t>3 və 13-cü maddələr üzrə Azərbaycana qarşı işlər	</a:t>
            </a:r>
            <a:endParaRPr lang="ru-RU"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685800"/>
            <a:ext cx="8229600" cy="5321491"/>
          </a:xfrm>
        </p:spPr>
        <p:txBody>
          <a:bodyPr>
            <a:normAutofit fontScale="92500" lnSpcReduction="10000"/>
          </a:bodyPr>
          <a:lstStyle/>
          <a:p>
            <a:r>
              <a:rPr lang="az-Latn-AZ" dirty="0" smtClean="0"/>
              <a:t>Şəxsin Konvensiyada nəzərdə tutulmuş hüququnun pozuntusunun qurbanı olduğuna dair tutarlı iddiası olduqda, o, milli hakimiyyət orqanları qarşısında həmin iddiasına baxılmaq və uyğun olduqda kompensasiya almaq hüququna malik olmalıdır </a:t>
            </a:r>
            <a:r>
              <a:rPr lang="en-US" i="1" dirty="0" smtClean="0"/>
              <a:t>(</a:t>
            </a:r>
            <a:r>
              <a:rPr lang="en-US" i="1" dirty="0" err="1" smtClean="0"/>
              <a:t>Klass</a:t>
            </a:r>
            <a:r>
              <a:rPr lang="en-US" i="1" dirty="0" smtClean="0"/>
              <a:t> </a:t>
            </a:r>
            <a:r>
              <a:rPr lang="az-Latn-AZ" i="1" dirty="0" smtClean="0"/>
              <a:t>və başqaları</a:t>
            </a:r>
            <a:r>
              <a:rPr lang="en-US" i="1" dirty="0" smtClean="0"/>
              <a:t>)</a:t>
            </a:r>
            <a:r>
              <a:rPr lang="az-Latn-AZ" i="1" dirty="0" smtClean="0"/>
              <a:t>;</a:t>
            </a:r>
          </a:p>
          <a:p>
            <a:pPr>
              <a:buNone/>
            </a:pPr>
            <a:endParaRPr lang="az-Latn-AZ" dirty="0" smtClean="0"/>
          </a:p>
          <a:p>
            <a:r>
              <a:rPr lang="az-Latn-AZ" dirty="0" smtClean="0"/>
              <a:t>Məhkəmə hesab etmir ki, “tutarlı” termininə abstrakt anlayış verməlidir. Əksinə, konkret faktların işığında və qaldırılmış məsələnin xarakterindən asılı olaraq müəyyən edilməlidir ki, hər bir iddia 13-cü maddəyə əsasən tutarlı idimi və əgər belədirsə, 13-cü maddənin tələblərinə riayət edilmişdirmi </a:t>
            </a:r>
            <a:r>
              <a:rPr lang="en-US" i="1" dirty="0" smtClean="0"/>
              <a:t>(Boyle and Rice).</a:t>
            </a:r>
          </a:p>
          <a:p>
            <a:endParaRPr lang="en-US" dirty="0" smtClean="0"/>
          </a:p>
          <a:p>
            <a:endParaRPr lang="ru-RU"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016691"/>
          </a:xfrm>
        </p:spPr>
        <p:txBody>
          <a:bodyPr>
            <a:normAutofit fontScale="77500" lnSpcReduction="20000"/>
          </a:bodyPr>
          <a:lstStyle/>
          <a:p>
            <a:pPr algn="just">
              <a:buNone/>
            </a:pPr>
            <a:r>
              <a:rPr lang="az-Latn-AZ" dirty="0" smtClean="0"/>
              <a:t>	Konvensiyanın 13-cü maddəsinin mənasında ekspulsiya və ektradisiya ilə bağlı şikayətlərə aid </a:t>
            </a:r>
            <a:r>
              <a:rPr lang="az-Latn-AZ" b="1" i="1" dirty="0" smtClean="0"/>
              <a:t>məhkəmə nəzarəti qaydası, prinsipcə, səmərəli vasitəni o halda təşkil edir ki, məhkəmələr maddi və prosessual əsaslarla icra orqanının mülahizəsinin qanuniliyini səmərəli yoxlasınlar və lazım olduqda, qərarları ləğv etsinlər.</a:t>
            </a:r>
            <a:r>
              <a:rPr lang="az-Latn-AZ" dirty="0" smtClean="0"/>
              <a:t> Hazırkı işdə Məhkəmə qeyd edir ki, ərizəçi Səbail rayon məhkəməsində və Bakı Apellyasiya Məhkəməsində Baş Prokurorun ekstradisiya barədə qərarını mübahisələndirmişdir. Lakin Məhkəmə qeyd edir ki, ərizəçinin işgəncə və ya pis rəftar təhlükəsindən açıq-aşkar şikayət etməsinə və bununla bağlı şikayətlərinin kifayət qədər ciddi olmasına baxmayaraq, daxili məhkəmələr onun dəlillərinə baxmamışlar. Daxili məhkəmələrin qərarları Özbəkistanda işgəncə və pis rəftar təhlükələrindən sükutla keçmiş və məhkəmələr ərizəçinin ekstradisiya məsələsini həll edərkən, bu məqamları nəzərə alan kimi görünmür.</a:t>
            </a:r>
          </a:p>
        </p:txBody>
      </p:sp>
      <p:sp>
        <p:nvSpPr>
          <p:cNvPr id="2" name="Title 1"/>
          <p:cNvSpPr>
            <a:spLocks noGrp="1"/>
          </p:cNvSpPr>
          <p:nvPr>
            <p:ph type="title"/>
          </p:nvPr>
        </p:nvSpPr>
        <p:spPr/>
        <p:txBody>
          <a:bodyPr>
            <a:normAutofit fontScale="90000"/>
          </a:bodyPr>
          <a:lstStyle/>
          <a:p>
            <a:r>
              <a:rPr lang="az-Latn-AZ" dirty="0" smtClean="0"/>
              <a:t>Qarayev Azərbaycana qarşı</a:t>
            </a:r>
            <a:br>
              <a:rPr lang="az-Latn-AZ" dirty="0" smtClean="0"/>
            </a:br>
            <a:endParaRPr lang="ru-RU"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r>
              <a:rPr lang="az-Latn-AZ" dirty="0" smtClean="0"/>
              <a:t>Qeyd edilənlərə əsasən, məhkəmə hesab edir ki, ərizəçinin iddiaları üzrə yerli istintaq tam və effektiv olmamışdır. Eyni qaydada istintaqın nəticələrini qiymətləndirən yerli məhkəmələr də sadəcə olaraq müstəntiqin, ərizəçinin dəlillərinin əsassız olduğunu bildirən fikirlərini faktların müstəqil qiymətləndirməsini aparmağa cəhd göstərmədən təkrarlamışdır və nəticədə, müstəntiqin istintaq zamanı yol verdiyi eyni səhvləri təkrarlamışdır.</a:t>
            </a:r>
            <a:r>
              <a:rPr lang="en-US" dirty="0" smtClean="0"/>
              <a:t> </a:t>
            </a:r>
            <a:br>
              <a:rPr lang="en-US" dirty="0" smtClean="0"/>
            </a:br>
            <a:endParaRPr lang="az-Latn-AZ" dirty="0" smtClean="0"/>
          </a:p>
        </p:txBody>
      </p:sp>
      <p:sp>
        <p:nvSpPr>
          <p:cNvPr id="2" name="Title 1"/>
          <p:cNvSpPr>
            <a:spLocks noGrp="1"/>
          </p:cNvSpPr>
          <p:nvPr>
            <p:ph type="title"/>
          </p:nvPr>
        </p:nvSpPr>
        <p:spPr/>
        <p:txBody>
          <a:bodyPr>
            <a:normAutofit fontScale="90000"/>
          </a:bodyPr>
          <a:lstStyle/>
          <a:p>
            <a:r>
              <a:rPr lang="az-Latn-AZ" dirty="0" smtClean="0"/>
              <a:t/>
            </a:r>
            <a:br>
              <a:rPr lang="az-Latn-AZ" dirty="0" smtClean="0"/>
            </a:br>
            <a:r>
              <a:rPr lang="az-Latn-AZ" dirty="0" smtClean="0"/>
              <a:t>Məmmədov (Cəlaloğlu) Azərbaycana qarşı</a:t>
            </a:r>
            <a:br>
              <a:rPr lang="az-Latn-AZ" dirty="0" smtClean="0"/>
            </a:br>
            <a:endParaRPr lang="ru-RU"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410200"/>
          </a:xfrm>
        </p:spPr>
        <p:txBody>
          <a:bodyPr>
            <a:noAutofit/>
          </a:bodyPr>
          <a:lstStyle/>
          <a:p>
            <a:pPr algn="just">
              <a:buNone/>
            </a:pPr>
            <a:r>
              <a:rPr lang="az-Latn-AZ" sz="1800" dirty="0" smtClean="0"/>
              <a:t>	Şəxs 3-cü maddə pozulmaqla pis rəftara məruz qaldığı barədə əsaslı iddia irəli sürürsə, “səmərəli hüquqi müdafiə vasitəsi” anlayışı 3-cü maddənin tələb etdiyi kimi </a:t>
            </a:r>
            <a:r>
              <a:rPr lang="az-Latn-AZ" sz="1800" b="1" i="1" dirty="0" smtClean="0"/>
              <a:t>təqsirkar şəxslərin müəyyən edilməsinə yönələn hərtərəfli və səmərəli araşdırma aparılması ilə yanaşı, həm də şikayətçinin istintaq prosedurunda səmərəli iştirakını və lazımi hallarda ona kompensasiya ödənilməsini nəzərdə tutur.</a:t>
            </a:r>
            <a:r>
              <a:rPr lang="az-Latn-AZ" sz="1800" dirty="0" smtClean="0"/>
              <a:t> Lakin bu işlər 3-cü maddəyə zidd rəftar nəticədində dövlətin cinayət məsuliyyətini doğuran hallara aiddir. Lakin məsələ dövlətin şəxsləri digərlərinin hərəkətlərindən qorumaq məsələsinə gəldikdə, 13-cü maddə heç də həmişə dövlət orqanlarından iddiaların istintaqının aparılmasını tələb etməyə bilər. Lakin zərərçəkmişin, yaxud onun ailəsinin onların Konvensiyada təsbit edilmiş hüquqlarını pozan dövlət vəzifəli şəxslərinin və ya dövlət orqanlarının hərəkət və ya hərəkətsizliyinə görə məsuliyyəti müəyyən edən mexanizmdən yararlanmaq imkanı olmalıdır. Bununla belə, Konvensiyanın ən fundamental müddəalarını müəyyən edən 2 və 3-cü maddələrin pozuntusu halında mənəvi zərərə görə kompensasiya mümkün müdafiə vasitələrindən olmalıdır </a:t>
            </a:r>
            <a:r>
              <a:rPr lang="az-Latn-AZ" sz="1800" i="1" dirty="0" smtClean="0"/>
              <a:t>(Z və başqaları Böyük Britaniyaya qarşı, Reynolds Birləşmiş Krallığa qarşı, Valentin Kompenau adından HRM Bolqarıstana qarşı)</a:t>
            </a:r>
            <a:r>
              <a:rPr lang="en-US" sz="1800" i="1" dirty="0" smtClean="0"/>
              <a:t>.</a:t>
            </a:r>
            <a:endParaRPr lang="az-Latn-AZ" sz="1800" i="1" dirty="0" smtClean="0"/>
          </a:p>
        </p:txBody>
      </p:sp>
      <p:sp>
        <p:nvSpPr>
          <p:cNvPr id="2" name="Title 1"/>
          <p:cNvSpPr>
            <a:spLocks noGrp="1"/>
          </p:cNvSpPr>
          <p:nvPr>
            <p:ph type="title"/>
          </p:nvPr>
        </p:nvSpPr>
        <p:spPr>
          <a:xfrm>
            <a:off x="457200" y="274638"/>
            <a:ext cx="8229600" cy="792162"/>
          </a:xfrm>
        </p:spPr>
        <p:txBody>
          <a:bodyPr>
            <a:normAutofit fontScale="90000"/>
          </a:bodyPr>
          <a:lstStyle/>
          <a:p>
            <a:r>
              <a:rPr lang="az-Latn-AZ" dirty="0" smtClean="0"/>
              <a:t>2 və 3- cü maddə ilə birlikdə 13</a:t>
            </a:r>
            <a:endParaRPr lang="ru-RU"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az-Latn-AZ" dirty="0" smtClean="0"/>
          </a:p>
          <a:p>
            <a:endParaRPr lang="az-Latn-AZ" dirty="0" smtClean="0"/>
          </a:p>
          <a:p>
            <a:endParaRPr lang="az-Latn-AZ" dirty="0" smtClean="0"/>
          </a:p>
          <a:p>
            <a:r>
              <a:rPr lang="az-Latn-AZ" dirty="0" smtClean="0"/>
              <a:t>Önəryıldız Türkiyəyə qarşı;</a:t>
            </a:r>
          </a:p>
          <a:p>
            <a:r>
              <a:rPr lang="az-Latn-AZ" dirty="0" smtClean="0"/>
              <a:t>Timus və Tarus Moldovaya qarşı;</a:t>
            </a:r>
            <a:endParaRPr lang="ru-RU" dirty="0"/>
          </a:p>
        </p:txBody>
      </p:sp>
      <p:sp>
        <p:nvSpPr>
          <p:cNvPr id="3" name="Title 2"/>
          <p:cNvSpPr>
            <a:spLocks noGrp="1"/>
          </p:cNvSpPr>
          <p:nvPr>
            <p:ph type="title"/>
          </p:nvPr>
        </p:nvSpPr>
        <p:spPr/>
        <p:txBody>
          <a:bodyPr>
            <a:normAutofit fontScale="90000"/>
          </a:bodyPr>
          <a:lstStyle/>
          <a:p>
            <a:r>
              <a:rPr lang="az-Latn-AZ" dirty="0" smtClean="0"/>
              <a:t/>
            </a:r>
            <a:br>
              <a:rPr lang="az-Latn-AZ" dirty="0" smtClean="0"/>
            </a:br>
            <a:r>
              <a:rPr lang="az-Latn-AZ" dirty="0" smtClean="0"/>
              <a:t/>
            </a:r>
            <a:br>
              <a:rPr lang="az-Latn-AZ" dirty="0" smtClean="0"/>
            </a:br>
            <a:r>
              <a:rPr lang="az-Latn-AZ" dirty="0" smtClean="0"/>
              <a:t>2-ci maddə üzrə sistemin adekvatlığına qarşı hüquqi müdafiənin mövcudluğu</a:t>
            </a:r>
            <a:endParaRPr lang="ru-RU"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066800"/>
            <a:ext cx="8229600" cy="4940491"/>
          </a:xfrm>
        </p:spPr>
        <p:txBody>
          <a:bodyPr>
            <a:normAutofit/>
          </a:bodyPr>
          <a:lstStyle/>
          <a:p>
            <a:r>
              <a:rPr lang="az-Latn-AZ" dirty="0" smtClean="0"/>
              <a:t>Konvensiyanın 13-cü maddəsi ilə tələb olunan vasitə qanunda olduğu kimi təcrübədə də “səmərəli” olmalıdır, xüsusən o mənada ki, onun həyata keçirilməsi cavabdeh Dövlətin hakimiyyət orqanlarının iddianın qaldırılmasının, zərərin əvəzinin ödənilməsinin və ya kompensasiya ödənilməsinin qarşısını alan hərəkət və ya hərəkətsizliyi ilə əsassız olaraq alınmamalıdır </a:t>
            </a:r>
            <a:r>
              <a:rPr lang="ru-RU" dirty="0" smtClean="0"/>
              <a:t>(</a:t>
            </a:r>
            <a:r>
              <a:rPr lang="ru-RU" dirty="0" smtClean="0">
                <a:hlinkClick r:id="rId2"/>
              </a:rPr>
              <a:t>Rotaru v. Romania</a:t>
            </a:r>
            <a:r>
              <a:rPr lang="az-Latn-AZ" dirty="0" smtClean="0"/>
              <a:t>,</a:t>
            </a:r>
            <a:r>
              <a:rPr lang="ru-RU" dirty="0" smtClean="0"/>
              <a:t> </a:t>
            </a:r>
            <a:r>
              <a:rPr lang="ru-RU" dirty="0" smtClean="0">
                <a:hlinkClick r:id="rId3"/>
              </a:rPr>
              <a:t>Wille v. Liechtenstein</a:t>
            </a:r>
            <a:r>
              <a:rPr lang="az-Latn-AZ" dirty="0" smtClean="0"/>
              <a:t>,</a:t>
            </a:r>
            <a:r>
              <a:rPr lang="ru-RU" dirty="0" smtClean="0"/>
              <a:t> </a:t>
            </a:r>
            <a:r>
              <a:rPr lang="ru-RU" dirty="0" smtClean="0">
                <a:hlinkClick r:id="rId4"/>
              </a:rPr>
              <a:t>Kudla v. Poland</a:t>
            </a:r>
            <a:r>
              <a:rPr lang="az-Latn-AZ" dirty="0" smtClean="0"/>
              <a:t>).</a:t>
            </a:r>
            <a:endParaRPr lang="ru-RU"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457200"/>
            <a:ext cx="8229600" cy="5550091"/>
          </a:xfrm>
        </p:spPr>
        <p:txBody>
          <a:bodyPr>
            <a:normAutofit/>
          </a:bodyPr>
          <a:lstStyle/>
          <a:p>
            <a:r>
              <a:rPr lang="az-Latn-AZ" dirty="0" smtClean="0"/>
              <a:t>13-cü maddə dövlətdaxili hüququn vəziyyətinə qarşı hüquqi müdafiə vasitəsi tələb edən maddə kimi şərh oluna bilməz, əks halda Məhkəmə iştirakçı dövlətlərin qarşısında belə bir tələb qoyardı ki, Konvensiyanı dövlətdaxili qanunvericiliyə daxil etsinlər</a:t>
            </a:r>
            <a:r>
              <a:rPr lang="en-US" dirty="0" smtClean="0"/>
              <a:t>. </a:t>
            </a:r>
            <a:r>
              <a:rPr lang="az-Latn-AZ" dirty="0" smtClean="0"/>
              <a:t>Bu prinsipdən o hasil olur ki, konkret işə 13-cü maddənin tətbiqi Razılığa gələn Dövlətin öz yurisdiksiyası çərçivəsində 1-ci bölmədəki hüquq və azadlıqları təmin etmək məqsədilə 1-ci maddə ilə üzərinə götürdüyü öhdəlikləri necə müəyyən etməsindən asılı olur</a:t>
            </a:r>
            <a:r>
              <a:rPr lang="az-Latn-AZ" i="1" dirty="0" smtClean="0"/>
              <a:t>(</a:t>
            </a:r>
            <a:r>
              <a:rPr lang="en-US" i="1" dirty="0" err="1" smtClean="0"/>
              <a:t>Ostrovar</a:t>
            </a:r>
            <a:r>
              <a:rPr lang="en-US" i="1" dirty="0" smtClean="0"/>
              <a:t> v. Moldova</a:t>
            </a:r>
            <a:r>
              <a:rPr lang="az-Latn-AZ" i="1" dirty="0" smtClean="0"/>
              <a:t>)</a:t>
            </a:r>
            <a:r>
              <a:rPr lang="en-US" i="1" dirty="0" smtClean="0"/>
              <a:t>.</a:t>
            </a:r>
            <a:endParaRPr lang="ru-RU" i="1"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762000"/>
            <a:ext cx="8229600" cy="5245291"/>
          </a:xfrm>
        </p:spPr>
        <p:txBody>
          <a:bodyPr>
            <a:normAutofit fontScale="92500" lnSpcReduction="20000"/>
          </a:bodyPr>
          <a:lstStyle/>
          <a:p>
            <a:r>
              <a:rPr lang="az-Latn-AZ" dirty="0" smtClean="0"/>
              <a:t>“Müdafiə vasitəsinin” 13-cü maddədə nəzərdə tutulan mənada “səmərəliliyi” prosesin ərizəçinin xeyrinə nəticələnəcəyinə əminlikdən asılı deyil. Həmin maddədə nəzərdə tutulmuş “dövlət orqanı”nın məhkəmə orqanı olması da vacib deyil, amma bununla belə, həmin orqan məhkəmə orqanı deyilsə, onun səlahiyyətləri və verdiyi təminatlar həmin orqan qarşısındakı müdafiə vasitəsinin səmərəli olub-olmadığının müəyyən edilməsində əhəmiyyət kəsb edir. Eyni zamanda, ayrıca bir müdafiə vasitəsi özlüyündə 13-cü maddənin tələblərinə cavab verməsə belə, daxili qanunvericilikdə nəzərdə tutulmuş müdafiə vasitələrinin məcmusu həmin tələblərə cavab verə bilər </a:t>
            </a:r>
            <a:r>
              <a:rPr lang="az-Latn-AZ" i="1" dirty="0" smtClean="0"/>
              <a:t>(Silver və başqaları Birləşmiş Krallığa qarşı, Çahal Birləşmiş Krallığa qarşı</a:t>
            </a:r>
            <a:r>
              <a:rPr lang="en-US" i="1" dirty="0" smtClean="0"/>
              <a:t>)</a:t>
            </a:r>
            <a:endParaRPr lang="ru-RU" i="1"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r>
              <a:rPr lang="az-Latn-AZ" dirty="0" smtClean="0"/>
              <a:t>13-cü maddənin məqsədi fərdləri Məhkəməyə müraciət edərək beynəlxalq şikayət mexanizmini işə salmazdan əvvəl digər Konvensiya hüquqlarının pozuntularına görə milli səviyyədə hüquqlarının bərpasına nail olma vasitələri ilə təmin etməkdir. Bu nöqteyi-nəzərdən, fərd Konvensiya üzrə tələbini ilk növbədə milli orqana təqdim etmək imkanına malik olmasa, onun ağlabatan müddətdə məhkəmə araşdırması hüququnun səmərəsi az olar; 13-cü maddənin tələblərinə 6-cı maddənin 1-ci bəndinin müəyyən etdiyi ümumi öhdəliyin, yəni fərdlərin məhkəmə proseslərini həddən artıq uzatmamaq öhdəliyinin bir hissəsi kimi deyil, 6-cı maddənin 1-ci bəndinin tələblərini möhkəmləndirən tələblər kimi baxmaz lazımdır </a:t>
            </a:r>
            <a:r>
              <a:rPr lang="az-Latn-AZ" i="1" dirty="0" smtClean="0"/>
              <a:t>(Kudla Polşaya qarşı)</a:t>
            </a:r>
            <a:endParaRPr lang="ru-RU" i="1" dirty="0"/>
          </a:p>
        </p:txBody>
      </p:sp>
      <p:sp>
        <p:nvSpPr>
          <p:cNvPr id="3" name="Title 2"/>
          <p:cNvSpPr>
            <a:spLocks noGrp="1"/>
          </p:cNvSpPr>
          <p:nvPr>
            <p:ph type="title"/>
          </p:nvPr>
        </p:nvSpPr>
        <p:spPr/>
        <p:txBody>
          <a:bodyPr/>
          <a:lstStyle/>
          <a:p>
            <a:endParaRPr lang="ru-RU"/>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13-c</a:t>
            </a:r>
            <a:r>
              <a:rPr lang="az-Latn-AZ" dirty="0" smtClean="0"/>
              <a:t>ü maddədə nəzərdə tutulmuş orqanın mütləq məhkəmə olması labüd deyil. Əsas tələb odur ki, o, hüquqi qüvvəsi olan qərar qəbul etməkdə səlahiyyətli olsun və ehtimal olunan pozuntuya görə məsul olan hakimiyyət orqanından müstəqil olsun (</a:t>
            </a:r>
            <a:r>
              <a:rPr lang="ru-RU" dirty="0" smtClean="0">
                <a:hlinkClick r:id="rId2"/>
              </a:rPr>
              <a:t>Leander v. Sweden</a:t>
            </a:r>
            <a:r>
              <a:rPr lang="ru-RU" dirty="0" smtClean="0"/>
              <a:t>). </a:t>
            </a:r>
          </a:p>
          <a:p>
            <a:endParaRPr lang="ru-RU" dirty="0"/>
          </a:p>
        </p:txBody>
      </p:sp>
      <p:sp>
        <p:nvSpPr>
          <p:cNvPr id="3" name="Title 2"/>
          <p:cNvSpPr>
            <a:spLocks noGrp="1"/>
          </p:cNvSpPr>
          <p:nvPr>
            <p:ph type="title"/>
          </p:nvPr>
        </p:nvSpPr>
        <p:spPr/>
        <p:txBody>
          <a:bodyPr/>
          <a:lstStyle/>
          <a:p>
            <a:endParaRPr lang="ru-RU"/>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az-Latn-AZ" dirty="0" smtClean="0"/>
              <a:t>Müstəqillik o zaman şübhə altına alına bilər ki, pozuntuya görə məsul olan orqan ondan verilmiş şikayətə baxmaqda səlahiyyətli orqanın vəzifəli şəxslərini təyin etməkdə və ya intizam cəzalarının təyin edilməsində əhəmiyyətli rol oynamış olsun. (</a:t>
            </a:r>
            <a:r>
              <a:rPr lang="ru-RU" i="1" u="sng" dirty="0" smtClean="0">
                <a:hlinkClick r:id="rId2"/>
              </a:rPr>
              <a:t>Khan v. UK</a:t>
            </a:r>
            <a:r>
              <a:rPr lang="ru-RU" dirty="0" smtClean="0"/>
              <a:t>).</a:t>
            </a:r>
            <a:endParaRPr lang="az-Latn-AZ" dirty="0" smtClean="0"/>
          </a:p>
          <a:p>
            <a:endParaRPr lang="az-Latn-AZ" dirty="0" smtClean="0"/>
          </a:p>
          <a:p>
            <a:r>
              <a:rPr lang="az-Latn-AZ" dirty="0" smtClean="0"/>
              <a:t>Ramazanova Azərbaycana qarşı – ictimai birliyin qeydiyyata alınmaması ilə bağlı Ədliyyə Nazirliyinə qarşı verilmiş şikayətə məhkəmənin baxması zamanı məhkəmənin Ədliyyə Nazirindən asılı olduğunun iddia edilməsi</a:t>
            </a:r>
            <a:endParaRPr lang="ru-RU" dirty="0" smtClean="0"/>
          </a:p>
          <a:p>
            <a:endParaRPr lang="ru-RU"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4319</TotalTime>
  <Words>1567</Words>
  <Application>Microsoft Office PowerPoint</Application>
  <PresentationFormat>Экран (4:3)</PresentationFormat>
  <Paragraphs>96</Paragraphs>
  <Slides>33</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33</vt:i4>
      </vt:variant>
    </vt:vector>
  </HeadingPairs>
  <TitlesOfParts>
    <vt:vector size="34" baseType="lpstr">
      <vt:lpstr>Concourse</vt:lpstr>
      <vt:lpstr> 13-cü maddə. Səmərəli hüquq müdafiə vasitələri hüququ</vt:lpstr>
      <vt:lpstr> 13-cü maddə</vt:lpstr>
      <vt:lpstr>Слайд 3</vt:lpstr>
      <vt:lpstr>Слайд 4</vt:lpstr>
      <vt:lpstr>Слайд 5</vt:lpstr>
      <vt:lpstr>Слайд 6</vt:lpstr>
      <vt:lpstr>Слайд 7</vt:lpstr>
      <vt:lpstr>Слайд 8</vt:lpstr>
      <vt:lpstr>Слайд 9</vt:lpstr>
      <vt:lpstr>Слайд 10</vt:lpstr>
      <vt:lpstr>Слайд 11</vt:lpstr>
      <vt:lpstr> 13-cü maddə</vt:lpstr>
      <vt:lpstr> 13-cü maddə</vt:lpstr>
      <vt:lpstr> 13-cü maddə</vt:lpstr>
      <vt:lpstr> 13-cü maddə</vt:lpstr>
      <vt:lpstr> 13-cü maddə</vt:lpstr>
      <vt:lpstr>6-cı maddə ilə birlikdə 13-cü maddə</vt:lpstr>
      <vt:lpstr>6-cı maddə ilə birlikdə 13-cü maddə</vt:lpstr>
      <vt:lpstr> 1 saylı Prokotolun 1-ci maddəsi və 13-cü maddə </vt:lpstr>
      <vt:lpstr>4 saylı Protokolun 4-cü maddəsi və 13-cü maddə</vt:lpstr>
      <vt:lpstr> 2 və 3- cü maddələrlə birlikdə  13-cü maddə</vt:lpstr>
      <vt:lpstr>2 və 13-cü maddə</vt:lpstr>
      <vt:lpstr>İtkin düşmə hallarında 13-cü maddə</vt:lpstr>
      <vt:lpstr>Слайд 24</vt:lpstr>
      <vt:lpstr>Слайд 25</vt:lpstr>
      <vt:lpstr>2, 3 və 13-cü maddə</vt:lpstr>
      <vt:lpstr>  2-ci maddə üzrə istintaqın uzun sürməsinə qarşı 13-cü maddənin təminatları</vt:lpstr>
      <vt:lpstr>Ekstradisiya işlərində 13-cü maddə</vt:lpstr>
      <vt:lpstr>3 və 13-cü maddələr üzrə Azərbaycana qarşı işlər </vt:lpstr>
      <vt:lpstr>Qarayev Azərbaycana qarşı </vt:lpstr>
      <vt:lpstr> Məmmədov (Cəlaloğlu) Azərbaycana qarşı </vt:lpstr>
      <vt:lpstr>2 və 3- cü maddə ilə birlikdə 13</vt:lpstr>
      <vt:lpstr>  2-ci maddə üzrə sistemin adekvatlığına qarşı hüquqi müdafiənin mövcudluğu</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Gunel</dc:creator>
  <cp:lastModifiedBy>samsung</cp:lastModifiedBy>
  <cp:revision>389</cp:revision>
  <dcterms:created xsi:type="dcterms:W3CDTF">2006-08-16T00:00:00Z</dcterms:created>
  <dcterms:modified xsi:type="dcterms:W3CDTF">2017-07-16T09:42:08Z</dcterms:modified>
</cp:coreProperties>
</file>