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59" r:id="rId5"/>
    <p:sldId id="267" r:id="rId6"/>
    <p:sldId id="261" r:id="rId7"/>
    <p:sldId id="262" r:id="rId8"/>
    <p:sldId id="266" r:id="rId9"/>
    <p:sldId id="263"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smtClean="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smtClean="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3277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ru-RU" altLang="en-US" noProof="0" smtClean="0"/>
              <a:t>Образец подзаголовка</a:t>
            </a:r>
          </a:p>
        </p:txBody>
      </p:sp>
      <p:sp>
        <p:nvSpPr>
          <p:cNvPr id="3278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ru-RU" altLang="en-US" noProof="0" smtClean="0"/>
              <a:t>Образец заголовка</a:t>
            </a:r>
          </a:p>
        </p:txBody>
      </p:sp>
      <p:sp>
        <p:nvSpPr>
          <p:cNvPr id="10" name="Rectangle 19"/>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1"/>
                </a:solidFill>
              </a:defRPr>
            </a:lvl1pPr>
          </a:lstStyle>
          <a:p>
            <a:pPr>
              <a:defRPr/>
            </a:pPr>
            <a:endParaRPr lang="ru-RU" altLang="en-US"/>
          </a:p>
        </p:txBody>
      </p:sp>
      <p:sp>
        <p:nvSpPr>
          <p:cNvPr id="11" name="Rectangle 20"/>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lgn="r">
              <a:defRPr/>
            </a:lvl1pPr>
          </a:lstStyle>
          <a:p>
            <a:pPr>
              <a:defRPr/>
            </a:pPr>
            <a:endParaRPr lang="ru-RU" altLang="en-US"/>
          </a:p>
        </p:txBody>
      </p:sp>
      <p:sp>
        <p:nvSpPr>
          <p:cNvPr id="12" name="Rectangle 21"/>
          <p:cNvSpPr>
            <a:spLocks noGrp="1" noChangeArrowheads="1"/>
          </p:cNvSpPr>
          <p:nvPr>
            <p:ph type="sldNum" sz="quarter" idx="12"/>
          </p:nvPr>
        </p:nvSpPr>
        <p:spPr>
          <a:xfrm>
            <a:off x="76200" y="6248400"/>
            <a:ext cx="587375" cy="4889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0"/>
          <a:lstStyle>
            <a:lvl1pPr>
              <a:defRPr/>
            </a:lvl1pPr>
          </a:lstStyle>
          <a:p>
            <a:pPr>
              <a:defRPr/>
            </a:pPr>
            <a:fld id="{F8009EA9-498F-4C52-9793-77493A2D5218}" type="slidenum">
              <a:rPr lang="ru-RU" altLang="en-US"/>
              <a:pPr>
                <a:defRPr/>
              </a:pPr>
              <a:t>‹#›</a:t>
            </a:fld>
            <a:endParaRPr lang="ru-RU"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3"/>
          <p:cNvSpPr>
            <a:spLocks noGrp="1" noChangeArrowheads="1"/>
          </p:cNvSpPr>
          <p:nvPr>
            <p:ph type="sldNum" sz="quarter" idx="12"/>
          </p:nvPr>
        </p:nvSpPr>
        <p:spPr>
          <a:ln/>
        </p:spPr>
        <p:txBody>
          <a:bodyPr/>
          <a:lstStyle>
            <a:lvl1pPr>
              <a:defRPr/>
            </a:lvl1pPr>
          </a:lstStyle>
          <a:p>
            <a:pPr>
              <a:defRPr/>
            </a:pPr>
            <a:fld id="{1DABB3E8-AB11-48D9-8D83-B3EA5327CD7F}" type="slidenum">
              <a:rPr lang="ru-RU" altLang="en-US"/>
              <a:pPr>
                <a:defRPr/>
              </a:pPr>
              <a:t>‹#›</a:t>
            </a:fld>
            <a:endParaRPr lang="ru-R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3"/>
          <p:cNvSpPr>
            <a:spLocks noGrp="1" noChangeArrowheads="1"/>
          </p:cNvSpPr>
          <p:nvPr>
            <p:ph type="sldNum" sz="quarter" idx="12"/>
          </p:nvPr>
        </p:nvSpPr>
        <p:spPr>
          <a:ln/>
        </p:spPr>
        <p:txBody>
          <a:bodyPr/>
          <a:lstStyle>
            <a:lvl1pPr>
              <a:defRPr/>
            </a:lvl1pPr>
          </a:lstStyle>
          <a:p>
            <a:pPr>
              <a:defRPr/>
            </a:pPr>
            <a:fld id="{04CA4AC9-774E-4236-A102-9524FF032184}" type="slidenum">
              <a:rPr lang="ru-RU" altLang="en-US"/>
              <a:pPr>
                <a:defRPr/>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3"/>
          <p:cNvSpPr>
            <a:spLocks noGrp="1" noChangeArrowheads="1"/>
          </p:cNvSpPr>
          <p:nvPr>
            <p:ph type="sldNum" sz="quarter" idx="12"/>
          </p:nvPr>
        </p:nvSpPr>
        <p:spPr>
          <a:ln/>
        </p:spPr>
        <p:txBody>
          <a:bodyPr/>
          <a:lstStyle>
            <a:lvl1pPr>
              <a:defRPr/>
            </a:lvl1pPr>
          </a:lstStyle>
          <a:p>
            <a:pPr>
              <a:defRPr/>
            </a:pPr>
            <a:fld id="{F323FDA3-B3BD-48AA-A335-BE0C13D58B25}" type="slidenum">
              <a:rPr lang="ru-RU" altLang="en-US"/>
              <a:pPr>
                <a:defRPr/>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3"/>
          <p:cNvSpPr>
            <a:spLocks noGrp="1" noChangeArrowheads="1"/>
          </p:cNvSpPr>
          <p:nvPr>
            <p:ph type="sldNum" sz="quarter" idx="12"/>
          </p:nvPr>
        </p:nvSpPr>
        <p:spPr>
          <a:ln/>
        </p:spPr>
        <p:txBody>
          <a:bodyPr/>
          <a:lstStyle>
            <a:lvl1pPr>
              <a:defRPr/>
            </a:lvl1pPr>
          </a:lstStyle>
          <a:p>
            <a:pPr>
              <a:defRPr/>
            </a:pPr>
            <a:fld id="{E5D645FC-7140-4C23-B72F-B80684FD089B}" type="slidenum">
              <a:rPr lang="ru-RU" altLang="en-US"/>
              <a:pPr>
                <a:defRPr/>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3"/>
          <p:cNvSpPr>
            <a:spLocks noGrp="1" noChangeArrowheads="1"/>
          </p:cNvSpPr>
          <p:nvPr>
            <p:ph type="sldNum" sz="quarter" idx="12"/>
          </p:nvPr>
        </p:nvSpPr>
        <p:spPr>
          <a:ln/>
        </p:spPr>
        <p:txBody>
          <a:bodyPr/>
          <a:lstStyle>
            <a:lvl1pPr>
              <a:defRPr/>
            </a:lvl1pPr>
          </a:lstStyle>
          <a:p>
            <a:pPr>
              <a:defRPr/>
            </a:pPr>
            <a:fld id="{F0F4A850-D0F5-46D8-8F08-48E4AF5342FA}" type="slidenum">
              <a:rPr lang="ru-RU" altLang="en-US"/>
              <a:pPr>
                <a:defRPr/>
              </a:pPr>
              <a:t>‹#›</a:t>
            </a:fld>
            <a:endParaRPr lang="ru-R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13"/>
          <p:cNvSpPr>
            <a:spLocks noGrp="1" noChangeArrowheads="1"/>
          </p:cNvSpPr>
          <p:nvPr>
            <p:ph type="sldNum" sz="quarter" idx="12"/>
          </p:nvPr>
        </p:nvSpPr>
        <p:spPr>
          <a:ln/>
        </p:spPr>
        <p:txBody>
          <a:bodyPr/>
          <a:lstStyle>
            <a:lvl1pPr>
              <a:defRPr/>
            </a:lvl1pPr>
          </a:lstStyle>
          <a:p>
            <a:pPr>
              <a:defRPr/>
            </a:pPr>
            <a:fld id="{5DDD66FC-81E6-4A77-862E-4FE8F342201F}" type="slidenum">
              <a:rPr lang="ru-RU" altLang="en-US"/>
              <a:pPr>
                <a:defRPr/>
              </a:pPr>
              <a:t>‹#›</a:t>
            </a:fld>
            <a:endParaRPr lang="ru-R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13"/>
          <p:cNvSpPr>
            <a:spLocks noGrp="1" noChangeArrowheads="1"/>
          </p:cNvSpPr>
          <p:nvPr>
            <p:ph type="sldNum" sz="quarter" idx="12"/>
          </p:nvPr>
        </p:nvSpPr>
        <p:spPr>
          <a:ln/>
        </p:spPr>
        <p:txBody>
          <a:bodyPr/>
          <a:lstStyle>
            <a:lvl1pPr>
              <a:defRPr/>
            </a:lvl1pPr>
          </a:lstStyle>
          <a:p>
            <a:pPr>
              <a:defRPr/>
            </a:pPr>
            <a:fld id="{C370BAE0-4B05-4E25-8E53-4EC78F97F7E5}" type="slidenum">
              <a:rPr lang="ru-RU" altLang="en-US"/>
              <a:pPr>
                <a:defRPr/>
              </a:pPr>
              <a:t>‹#›</a:t>
            </a:fld>
            <a:endParaRPr lang="ru-R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13"/>
          <p:cNvSpPr>
            <a:spLocks noGrp="1" noChangeArrowheads="1"/>
          </p:cNvSpPr>
          <p:nvPr>
            <p:ph type="sldNum" sz="quarter" idx="12"/>
          </p:nvPr>
        </p:nvSpPr>
        <p:spPr>
          <a:ln/>
        </p:spPr>
        <p:txBody>
          <a:bodyPr/>
          <a:lstStyle>
            <a:lvl1pPr>
              <a:defRPr/>
            </a:lvl1pPr>
          </a:lstStyle>
          <a:p>
            <a:pPr>
              <a:defRPr/>
            </a:pPr>
            <a:fld id="{446BDE38-DF56-40F6-BAB0-FF2D5BBA1C27}" type="slidenum">
              <a:rPr lang="ru-RU" altLang="en-US"/>
              <a:pPr>
                <a:defRPr/>
              </a:pPr>
              <a:t>‹#›</a:t>
            </a:fld>
            <a:endParaRPr lang="ru-R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3"/>
          <p:cNvSpPr>
            <a:spLocks noGrp="1" noChangeArrowheads="1"/>
          </p:cNvSpPr>
          <p:nvPr>
            <p:ph type="sldNum" sz="quarter" idx="12"/>
          </p:nvPr>
        </p:nvSpPr>
        <p:spPr>
          <a:ln/>
        </p:spPr>
        <p:txBody>
          <a:bodyPr/>
          <a:lstStyle>
            <a:lvl1pPr>
              <a:defRPr/>
            </a:lvl1pPr>
          </a:lstStyle>
          <a:p>
            <a:pPr>
              <a:defRPr/>
            </a:pPr>
            <a:fld id="{3D5701EC-A1D0-4257-9C30-2B5B5CA12BB7}" type="slidenum">
              <a:rPr lang="ru-RU" altLang="en-US"/>
              <a:pPr>
                <a:defRPr/>
              </a:pPr>
              <a:t>‹#›</a:t>
            </a:fld>
            <a:endParaRPr lang="ru-R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CA6516A-6E49-4AA6-8247-9EB0CED04465}" type="slidenum">
              <a:rPr lang="ru-RU" altLang="en-US"/>
              <a:pPr>
                <a:defRPr/>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ru-RU"/>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31755"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endParaRPr lang="ru-RU" altLang="en-US"/>
          </a:p>
        </p:txBody>
      </p:sp>
      <p:sp>
        <p:nvSpPr>
          <p:cNvPr id="31756"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ru-RU" altLang="en-US"/>
          </a:p>
        </p:txBody>
      </p:sp>
      <p:sp>
        <p:nvSpPr>
          <p:cNvPr id="31757"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40436893-F8DB-4E80-ABBF-B7B6E5A67EEC}"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az-Latn-AZ" altLang="en-US" smtClean="0"/>
              <a:t>Ayrı-seçkiliyin qadağan olunması</a:t>
            </a:r>
          </a:p>
        </p:txBody>
      </p:sp>
      <p:sp>
        <p:nvSpPr>
          <p:cNvPr id="4099" name="Rectangle 3"/>
          <p:cNvSpPr>
            <a:spLocks noGrp="1" noChangeArrowheads="1"/>
          </p:cNvSpPr>
          <p:nvPr>
            <p:ph type="subTitle" idx="1"/>
          </p:nvPr>
        </p:nvSpPr>
        <p:spPr/>
        <p:txBody>
          <a:bodyPr/>
          <a:lstStyle/>
          <a:p>
            <a:pPr eaLnBrk="1" hangingPunct="1">
              <a:lnSpc>
                <a:spcPct val="80000"/>
              </a:lnSpc>
              <a:defRPr/>
            </a:pPr>
            <a:r>
              <a:rPr lang="az-Latn-AZ" altLang="en-US" sz="1800" b="1" dirty="0" smtClean="0">
                <a:effectLst>
                  <a:outerShdw blurRad="38100" dist="38100" dir="2700000" algn="tl">
                    <a:srgbClr val="C0C0C0"/>
                  </a:outerShdw>
                </a:effectLst>
              </a:rPr>
              <a:t>SEVİNC ƏLİYEVA / </a:t>
            </a:r>
            <a:r>
              <a:rPr lang="az-Latn-AZ" altLang="en-US" sz="1800" dirty="0" smtClean="0">
                <a:effectLst>
                  <a:outerShdw blurRad="38100" dist="38100" dir="2700000" algn="tl">
                    <a:srgbClr val="C0C0C0"/>
                  </a:outerShdw>
                </a:effectLst>
              </a:rPr>
              <a:t>vəkil</a:t>
            </a:r>
          </a:p>
          <a:p>
            <a:pPr eaLnBrk="1" hangingPunct="1">
              <a:lnSpc>
                <a:spcPct val="80000"/>
              </a:lnSpc>
              <a:defRPr/>
            </a:pPr>
            <a:endParaRPr lang="az-Latn-AZ" altLang="en-US" sz="1000" dirty="0" smtClean="0">
              <a:effectLst>
                <a:outerShdw blurRad="38100" dist="38100" dir="2700000" algn="tl">
                  <a:srgbClr val="C0C0C0"/>
                </a:outerShdw>
              </a:effectLst>
            </a:endParaRPr>
          </a:p>
          <a:p>
            <a:pPr eaLnBrk="1" hangingPunct="1">
              <a:lnSpc>
                <a:spcPct val="80000"/>
              </a:lnSpc>
              <a:defRPr/>
            </a:pPr>
            <a:endParaRPr lang="az-Latn-AZ" altLang="en-US" sz="1000" dirty="0" smtClean="0">
              <a:effectLst>
                <a:outerShdw blurRad="38100" dist="38100" dir="2700000" algn="tl">
                  <a:srgbClr val="C0C0C0"/>
                </a:outerShdw>
              </a:effectLst>
            </a:endParaRPr>
          </a:p>
          <a:p>
            <a:pPr eaLnBrk="1" hangingPunct="1">
              <a:lnSpc>
                <a:spcPct val="80000"/>
              </a:lnSpc>
              <a:defRPr/>
            </a:pPr>
            <a:r>
              <a:rPr lang="az-Latn-AZ" altLang="en-US" sz="1800" dirty="0" smtClean="0">
                <a:effectLst>
                  <a:outerShdw blurRad="38100" dist="38100" dir="2700000" algn="tl">
                    <a:srgbClr val="C0C0C0"/>
                  </a:outerShdw>
                </a:effectLst>
              </a:rPr>
              <a:t>Azərbaycan Respublikasının Vəkillər </a:t>
            </a:r>
          </a:p>
          <a:p>
            <a:pPr eaLnBrk="1" hangingPunct="1">
              <a:lnSpc>
                <a:spcPct val="80000"/>
              </a:lnSpc>
              <a:defRPr/>
            </a:pPr>
            <a:r>
              <a:rPr lang="az-Latn-AZ" altLang="en-US" sz="1800" dirty="0" smtClean="0">
                <a:effectLst>
                  <a:outerShdw blurRad="38100" dist="38100" dir="2700000" algn="tl">
                    <a:srgbClr val="C0C0C0"/>
                  </a:outerShdw>
                </a:effectLst>
              </a:rPr>
              <a:t>Kollegiyasının üzvü</a:t>
            </a:r>
          </a:p>
          <a:p>
            <a:pPr eaLnBrk="1" hangingPunct="1">
              <a:lnSpc>
                <a:spcPct val="80000"/>
              </a:lnSpc>
              <a:defRPr/>
            </a:pPr>
            <a:endParaRPr lang="az-Latn-AZ" altLang="en-US" sz="900" dirty="0" smtClean="0">
              <a:effectLst>
                <a:outerShdw blurRad="38100" dist="38100" dir="2700000" algn="tl">
                  <a:srgbClr val="C0C0C0"/>
                </a:outerShdw>
              </a:effectLst>
            </a:endParaRPr>
          </a:p>
          <a:p>
            <a:pPr eaLnBrk="1" hangingPunct="1">
              <a:lnSpc>
                <a:spcPct val="80000"/>
              </a:lnSpc>
              <a:defRPr/>
            </a:pPr>
            <a:endParaRPr lang="az-Latn-AZ" altLang="en-US" sz="900" dirty="0" smtClean="0">
              <a:effectLst>
                <a:outerShdw blurRad="38100" dist="38100" dir="2700000" algn="tl">
                  <a:srgbClr val="C0C0C0"/>
                </a:outerShdw>
              </a:effectLst>
            </a:endParaRPr>
          </a:p>
          <a:p>
            <a:pPr eaLnBrk="1" hangingPunct="1">
              <a:lnSpc>
                <a:spcPct val="80000"/>
              </a:lnSpc>
              <a:defRPr/>
            </a:pPr>
            <a:r>
              <a:rPr lang="az-Latn-AZ" altLang="en-US" sz="1600" b="1" dirty="0" smtClean="0">
                <a:effectLst>
                  <a:outerShdw blurRad="38100" dist="38100" dir="2700000" algn="tl">
                    <a:srgbClr val="C0C0C0"/>
                  </a:outerShdw>
                </a:effectLst>
              </a:rPr>
              <a:t>2014 / BAKI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az-Latn-AZ" altLang="en-US" smtClean="0"/>
              <a:t>Maddə 14</a:t>
            </a:r>
          </a:p>
        </p:txBody>
      </p:sp>
      <p:sp>
        <p:nvSpPr>
          <p:cNvPr id="4099" name="Rectangle 3"/>
          <p:cNvSpPr>
            <a:spLocks noGrp="1" noChangeArrowheads="1"/>
          </p:cNvSpPr>
          <p:nvPr>
            <p:ph type="body" idx="1"/>
          </p:nvPr>
        </p:nvSpPr>
        <p:spPr/>
        <p:txBody>
          <a:bodyPr/>
          <a:lstStyle/>
          <a:p>
            <a:pPr eaLnBrk="1" hangingPunct="1"/>
            <a:r>
              <a:rPr lang="az-Latn-AZ" altLang="en-US" smtClean="0"/>
              <a:t>Bu Konvensiyada təsbit olunmuş hüquq və azadlıqlardan istifadə cins, irq, rəng, dil, din, siyasi və digər baxışlar, milli və ya sosial mənşə, milli azlıqlara mənsubiyyət, əmlak vəziyyəti, doğum və ya digər status kimi hər hansı əlamətlərinə görə ayrı-seçkilik olmadan təmin olunmalıdır.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az-Latn-AZ" altLang="en-US" sz="3200" smtClean="0"/>
              <a:t>Ayrı-seçkiliyin əsasları</a:t>
            </a:r>
            <a:br>
              <a:rPr lang="az-Latn-AZ" altLang="en-US" sz="3200" smtClean="0"/>
            </a:br>
            <a:r>
              <a:rPr lang="az-Latn-AZ" altLang="en-US" sz="3200" smtClean="0"/>
              <a:t>1. Sadalanan əsaslar:</a:t>
            </a:r>
          </a:p>
        </p:txBody>
      </p:sp>
      <p:sp>
        <p:nvSpPr>
          <p:cNvPr id="5123" name="Rectangle 3"/>
          <p:cNvSpPr>
            <a:spLocks noGrp="1" noChangeArrowheads="1"/>
          </p:cNvSpPr>
          <p:nvPr>
            <p:ph type="body" sz="half" idx="1"/>
          </p:nvPr>
        </p:nvSpPr>
        <p:spPr>
          <a:xfrm>
            <a:off x="838200" y="2362200"/>
            <a:ext cx="3775075" cy="3724275"/>
          </a:xfrm>
        </p:spPr>
        <p:txBody>
          <a:bodyPr/>
          <a:lstStyle/>
          <a:p>
            <a:pPr marL="609600" indent="-609600" eaLnBrk="1" hangingPunct="1"/>
            <a:r>
              <a:rPr lang="az-Latn-AZ" altLang="en-US" sz="2400" smtClean="0"/>
              <a:t>Cins</a:t>
            </a:r>
          </a:p>
          <a:p>
            <a:pPr marL="609600" indent="-609600" eaLnBrk="1" hangingPunct="1"/>
            <a:r>
              <a:rPr lang="az-Latn-AZ" altLang="en-US" sz="2400" smtClean="0"/>
              <a:t>İrq</a:t>
            </a:r>
          </a:p>
          <a:p>
            <a:pPr marL="609600" indent="-609600" eaLnBrk="1" hangingPunct="1"/>
            <a:r>
              <a:rPr lang="az-Latn-AZ" altLang="en-US" sz="2400" smtClean="0"/>
              <a:t>Rəng</a:t>
            </a:r>
          </a:p>
          <a:p>
            <a:pPr marL="609600" indent="-609600" eaLnBrk="1" hangingPunct="1"/>
            <a:r>
              <a:rPr lang="az-Latn-AZ" altLang="en-US" sz="2400" smtClean="0"/>
              <a:t>Dil</a:t>
            </a:r>
          </a:p>
          <a:p>
            <a:pPr marL="609600" indent="-609600" eaLnBrk="1" hangingPunct="1"/>
            <a:r>
              <a:rPr lang="az-Latn-AZ" altLang="en-US" sz="2400" smtClean="0"/>
              <a:t>Din</a:t>
            </a:r>
          </a:p>
          <a:p>
            <a:pPr marL="609600" indent="-609600" eaLnBrk="1" hangingPunct="1"/>
            <a:r>
              <a:rPr lang="az-Latn-AZ" altLang="en-US" sz="2400" smtClean="0"/>
              <a:t>Siyasi və digər baxışlar</a:t>
            </a:r>
          </a:p>
          <a:p>
            <a:pPr marL="609600" indent="-609600" eaLnBrk="1" hangingPunct="1"/>
            <a:endParaRPr lang="az-Latn-AZ" altLang="en-US" sz="2400" smtClean="0"/>
          </a:p>
          <a:p>
            <a:pPr marL="609600" indent="-609600" eaLnBrk="1" hangingPunct="1"/>
            <a:endParaRPr lang="az-Latn-AZ" altLang="en-US" sz="2400" smtClean="0"/>
          </a:p>
          <a:p>
            <a:pPr marL="609600" indent="-609600" eaLnBrk="1" hangingPunct="1"/>
            <a:endParaRPr lang="az-Latn-AZ" altLang="en-US" sz="2400" smtClean="0"/>
          </a:p>
        </p:txBody>
      </p:sp>
      <p:sp>
        <p:nvSpPr>
          <p:cNvPr id="5124" name="Rectangle 4"/>
          <p:cNvSpPr>
            <a:spLocks noGrp="1" noChangeArrowheads="1"/>
          </p:cNvSpPr>
          <p:nvPr>
            <p:ph type="body" sz="half" idx="2"/>
          </p:nvPr>
        </p:nvSpPr>
        <p:spPr>
          <a:xfrm>
            <a:off x="4756150" y="2362200"/>
            <a:ext cx="3775075" cy="3724275"/>
          </a:xfrm>
        </p:spPr>
        <p:txBody>
          <a:bodyPr/>
          <a:lstStyle/>
          <a:p>
            <a:pPr eaLnBrk="1" hangingPunct="1"/>
            <a:r>
              <a:rPr lang="az-Latn-AZ" altLang="en-US" sz="2400" smtClean="0"/>
              <a:t>Milli və ya sosial mənşə</a:t>
            </a:r>
          </a:p>
          <a:p>
            <a:pPr eaLnBrk="1" hangingPunct="1"/>
            <a:r>
              <a:rPr lang="az-Latn-AZ" altLang="en-US" sz="2400" smtClean="0"/>
              <a:t>Milli azlıqlara mənsubiyyət</a:t>
            </a:r>
          </a:p>
          <a:p>
            <a:pPr eaLnBrk="1" hangingPunct="1"/>
            <a:r>
              <a:rPr lang="az-Latn-AZ" altLang="en-US" sz="2400" smtClean="0"/>
              <a:t>Əmlak vəziyyəti</a:t>
            </a:r>
          </a:p>
          <a:p>
            <a:pPr eaLnBrk="1" hangingPunct="1"/>
            <a:r>
              <a:rPr lang="az-Latn-AZ" altLang="en-US" sz="2400" smtClean="0"/>
              <a:t>Doğum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az-Latn-AZ" altLang="en-US" smtClean="0"/>
              <a:t>2. Sadalanmayan əsaslar:</a:t>
            </a:r>
          </a:p>
        </p:txBody>
      </p:sp>
      <p:sp>
        <p:nvSpPr>
          <p:cNvPr id="6147" name="Rectangle 3"/>
          <p:cNvSpPr>
            <a:spLocks noGrp="1" noChangeArrowheads="1"/>
          </p:cNvSpPr>
          <p:nvPr>
            <p:ph type="body" idx="1"/>
          </p:nvPr>
        </p:nvSpPr>
        <p:spPr/>
        <p:txBody>
          <a:bodyPr/>
          <a:lstStyle/>
          <a:p>
            <a:pPr eaLnBrk="1" hangingPunct="1"/>
            <a:r>
              <a:rPr lang="az-Latn-AZ" altLang="en-US" smtClean="0"/>
              <a:t>Nikah statusu</a:t>
            </a:r>
          </a:p>
          <a:p>
            <a:pPr eaLnBrk="1" hangingPunct="1"/>
            <a:r>
              <a:rPr lang="az-Latn-AZ" altLang="en-US" smtClean="0"/>
              <a:t>Seksual oriyentasiya</a:t>
            </a:r>
          </a:p>
          <a:p>
            <a:pPr eaLnBrk="1" hangingPunct="1"/>
            <a:r>
              <a:rPr lang="az-Latn-AZ" altLang="en-US" smtClean="0"/>
              <a:t>Nikahdan kənar doğulma</a:t>
            </a:r>
          </a:p>
          <a:p>
            <a:pPr eaLnBrk="1" hangingPunct="1"/>
            <a:r>
              <a:rPr lang="az-Latn-AZ" altLang="en-US" smtClean="0"/>
              <a:t>Peşə statusu</a:t>
            </a:r>
          </a:p>
          <a:p>
            <a:pPr eaLnBrk="1" hangingPunct="1"/>
            <a:r>
              <a:rPr lang="az-Latn-AZ" altLang="en-US" smtClean="0"/>
              <a:t>Hərbi rütbə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az-Latn-AZ" altLang="en-US" b="0" smtClean="0"/>
              <a:t>AYRI-SEÇKİLİK TESTİ</a:t>
            </a:r>
            <a:endParaRPr lang="ru-RU" altLang="en-US" b="0" smtClean="0"/>
          </a:p>
        </p:txBody>
      </p:sp>
      <p:sp>
        <p:nvSpPr>
          <p:cNvPr id="7171" name="Rectangle 3"/>
          <p:cNvSpPr>
            <a:spLocks noGrp="1" noChangeArrowheads="1"/>
          </p:cNvSpPr>
          <p:nvPr>
            <p:ph type="body" idx="1"/>
          </p:nvPr>
        </p:nvSpPr>
        <p:spPr/>
        <p:txBody>
          <a:bodyPr/>
          <a:lstStyle/>
          <a:p>
            <a:pPr marL="609600" indent="-609600" eaLnBrk="1" hangingPunct="1">
              <a:lnSpc>
                <a:spcPct val="80000"/>
              </a:lnSpc>
              <a:buFont typeface="Arial" charset="0"/>
              <a:buAutoNum type="arabicPeriod"/>
            </a:pPr>
            <a:r>
              <a:rPr lang="az-Latn-AZ" altLang="en-US" sz="2600" smtClean="0"/>
              <a:t>Ayri-seçkilik barədə şikayət Konvensiya ilə qorunan hər hansı hüququn təsir dairəsinə düşürmü?</a:t>
            </a:r>
            <a:endParaRPr lang="en-US" altLang="en-US" sz="2600" smtClean="0"/>
          </a:p>
          <a:p>
            <a:pPr marL="609600" indent="-609600" eaLnBrk="1" hangingPunct="1">
              <a:lnSpc>
                <a:spcPct val="80000"/>
              </a:lnSpc>
              <a:buFont typeface="Arial" charset="0"/>
              <a:buAutoNum type="arabicPeriod"/>
            </a:pPr>
            <a:r>
              <a:rPr lang="az-Latn-AZ" altLang="en-US" sz="2600" smtClean="0"/>
              <a:t>Eyni hallar üzrə fərqli rəftara yol verilib</a:t>
            </a:r>
            <a:r>
              <a:rPr lang="en-US" altLang="en-US" sz="2600" smtClean="0"/>
              <a:t>mi</a:t>
            </a:r>
            <a:r>
              <a:rPr lang="az-Latn-AZ" altLang="en-US" sz="2600" smtClean="0"/>
              <a:t>?</a:t>
            </a:r>
            <a:endParaRPr lang="en-US" altLang="en-US" sz="2600" smtClean="0"/>
          </a:p>
          <a:p>
            <a:pPr marL="609600" indent="-609600" eaLnBrk="1" hangingPunct="1">
              <a:lnSpc>
                <a:spcPct val="80000"/>
              </a:lnSpc>
              <a:buFont typeface="Arial" charset="0"/>
              <a:buAutoNum type="arabicPeriod"/>
            </a:pPr>
            <a:r>
              <a:rPr lang="az-Latn-AZ" altLang="en-US" sz="2600" smtClean="0"/>
              <a:t>Fərqli rəftar obyektiv və ağlabatan əsasa malikdirmi?</a:t>
            </a:r>
          </a:p>
          <a:p>
            <a:pPr marL="609600" indent="-609600" eaLnBrk="1" hangingPunct="1">
              <a:lnSpc>
                <a:spcPct val="80000"/>
              </a:lnSpc>
              <a:buFont typeface="Arial" charset="0"/>
              <a:buNone/>
            </a:pPr>
            <a:r>
              <a:rPr lang="az-Latn-AZ" altLang="en-US" sz="2600" smtClean="0"/>
              <a:t>	</a:t>
            </a:r>
            <a:r>
              <a:rPr lang="az-Latn-AZ" altLang="en-US" sz="2000" smtClean="0"/>
              <a:t>- fərqli rəftar qanuni məqsəd daşıyırmı?</a:t>
            </a:r>
          </a:p>
          <a:p>
            <a:pPr marL="609600" indent="-609600" eaLnBrk="1" hangingPunct="1">
              <a:lnSpc>
                <a:spcPct val="80000"/>
              </a:lnSpc>
              <a:buFont typeface="Arial" charset="0"/>
              <a:buNone/>
            </a:pPr>
            <a:r>
              <a:rPr lang="az-Latn-AZ" altLang="en-US" sz="2000" smtClean="0"/>
              <a:t>	- tətbiq edilən vasitələr qanuni məqsədə mütənasibdirmi?</a:t>
            </a:r>
            <a:endParaRPr lang="en-US" altLang="en-US" sz="2000" smtClean="0"/>
          </a:p>
          <a:p>
            <a:pPr marL="609600" indent="-609600" eaLnBrk="1" hangingPunct="1">
              <a:lnSpc>
                <a:spcPct val="80000"/>
              </a:lnSpc>
              <a:buFont typeface="Arial" charset="0"/>
              <a:buNone/>
            </a:pPr>
            <a:r>
              <a:rPr lang="en-US" altLang="en-US" sz="2600" smtClean="0"/>
              <a:t>4. 	</a:t>
            </a:r>
            <a:r>
              <a:rPr lang="az-Latn-AZ" altLang="en-US" sz="2600" smtClean="0"/>
              <a:t>Fərqli rəftar edərkən dövlət diskresion səlahiyyət həddini aşıbmı?</a:t>
            </a:r>
            <a:endParaRPr lang="ru-RU" altLang="en-US" sz="2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az-Latn-AZ" altLang="en-US" sz="3200" smtClean="0"/>
              <a:t>14-cü maddənin digər hüquqlar ilə əlaqəsi:</a:t>
            </a:r>
          </a:p>
        </p:txBody>
      </p:sp>
      <p:sp>
        <p:nvSpPr>
          <p:cNvPr id="8195" name="Rectangle 3"/>
          <p:cNvSpPr>
            <a:spLocks noGrp="1" noChangeArrowheads="1"/>
          </p:cNvSpPr>
          <p:nvPr>
            <p:ph type="body" idx="1"/>
          </p:nvPr>
        </p:nvSpPr>
        <p:spPr/>
        <p:txBody>
          <a:bodyPr/>
          <a:lstStyle/>
          <a:p>
            <a:pPr marL="455613" indent="-455613" eaLnBrk="1" hangingPunct="1">
              <a:lnSpc>
                <a:spcPct val="90000"/>
              </a:lnSpc>
              <a:buFont typeface="Wingdings" pitchFamily="2" charset="2"/>
              <a:buNone/>
            </a:pPr>
            <a:r>
              <a:rPr lang="az-Latn-AZ" altLang="en-US" sz="2400" b="1" smtClean="0"/>
              <a:t>1.14-cü maddənin “</a:t>
            </a:r>
            <a:r>
              <a:rPr lang="en-GB" altLang="en-US" sz="2400" b="1" smtClean="0"/>
              <a:t>avtonom</a:t>
            </a:r>
            <a:r>
              <a:rPr lang="az-Latn-AZ" altLang="en-US" sz="2400" b="1" smtClean="0"/>
              <a:t>” xarakteri:</a:t>
            </a:r>
          </a:p>
          <a:p>
            <a:pPr marL="455613" indent="-455613" eaLnBrk="1" hangingPunct="1">
              <a:lnSpc>
                <a:spcPct val="90000"/>
              </a:lnSpc>
              <a:buFont typeface="Wingdings" pitchFamily="2" charset="2"/>
              <a:buNone/>
            </a:pPr>
            <a:r>
              <a:rPr lang="az-Latn-AZ" altLang="en-US" sz="2400" smtClean="0"/>
              <a:t> </a:t>
            </a:r>
            <a:r>
              <a:rPr lang="en-US" altLang="en-US" sz="2400" smtClean="0"/>
              <a:t>	M</a:t>
            </a:r>
            <a:r>
              <a:rPr lang="az-Latn-AZ" altLang="en-US" sz="2400" smtClean="0"/>
              <a:t>əhkəmə müvafiq maddi hüquq normasının pozulmadığı qənaətinə gəldikdən sonra 14-cü maddənin pozulduğunu müəyyən edə bilər.</a:t>
            </a:r>
            <a:endParaRPr lang="en-US" altLang="en-US" sz="2400" smtClean="0"/>
          </a:p>
          <a:p>
            <a:pPr marL="455613" indent="-455613" eaLnBrk="1" hangingPunct="1">
              <a:lnSpc>
                <a:spcPct val="90000"/>
              </a:lnSpc>
              <a:buFont typeface="Wingdings" pitchFamily="2" charset="2"/>
              <a:buNone/>
            </a:pPr>
            <a:endParaRPr lang="az-Latn-AZ" altLang="en-US" sz="2400" smtClean="0"/>
          </a:p>
          <a:p>
            <a:pPr marL="455613" indent="-455613" eaLnBrk="1" hangingPunct="1">
              <a:lnSpc>
                <a:spcPct val="90000"/>
              </a:lnSpc>
              <a:buFont typeface="Wingdings" pitchFamily="2" charset="2"/>
              <a:buNone/>
            </a:pPr>
            <a:r>
              <a:rPr lang="az-Latn-AZ" altLang="en-US" sz="2400" b="1" smtClean="0"/>
              <a:t>2</a:t>
            </a:r>
            <a:r>
              <a:rPr lang="az-Latn-AZ" altLang="en-US" sz="2400" smtClean="0"/>
              <a:t>. </a:t>
            </a:r>
            <a:r>
              <a:rPr lang="az-Latn-AZ" altLang="en-US" sz="2400" b="1" smtClean="0"/>
              <a:t>14-cü maddənin yardımçı xarakteri: </a:t>
            </a:r>
          </a:p>
          <a:p>
            <a:pPr marL="455613" indent="-455613" eaLnBrk="1" hangingPunct="1">
              <a:lnSpc>
                <a:spcPct val="90000"/>
              </a:lnSpc>
              <a:buFont typeface="Wingdings" pitchFamily="2" charset="2"/>
              <a:buNone/>
            </a:pPr>
            <a:r>
              <a:rPr lang="en-US" altLang="en-US" sz="2400" smtClean="0"/>
              <a:t>	</a:t>
            </a:r>
            <a:r>
              <a:rPr lang="az-Latn-AZ" altLang="en-US" sz="2400" smtClean="0"/>
              <a:t>Konvensiyada təsbit edilmiş hüququn həyata keçirilməsinə qarşı rəftarda açıq-aydın bərabərsizlik işin mühüm aspektini təşkil etmədikdə, 14-cü maddə üzrə ayrıca araşdırma zəruri hesab edilmir.</a:t>
            </a:r>
          </a:p>
          <a:p>
            <a:pPr marL="455613" indent="-455613" eaLnBrk="1" hangingPunct="1">
              <a:lnSpc>
                <a:spcPct val="90000"/>
              </a:lnSpc>
              <a:buFont typeface="Wingdings" pitchFamily="2" charset="2"/>
              <a:buNone/>
            </a:pPr>
            <a:endParaRPr lang="ru-RU" alt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az-Latn-AZ" altLang="en-US" smtClean="0"/>
              <a:t>Prosessual məsələlər:</a:t>
            </a:r>
            <a:endParaRPr lang="ru-RU" altLang="en-US" smtClean="0"/>
          </a:p>
        </p:txBody>
      </p:sp>
      <p:sp>
        <p:nvSpPr>
          <p:cNvPr id="9219" name="Rectangle 3"/>
          <p:cNvSpPr>
            <a:spLocks noGrp="1" noChangeArrowheads="1"/>
          </p:cNvSpPr>
          <p:nvPr>
            <p:ph type="body" idx="1"/>
          </p:nvPr>
        </p:nvSpPr>
        <p:spPr>
          <a:xfrm>
            <a:off x="838200" y="2362200"/>
            <a:ext cx="7693025" cy="4114800"/>
          </a:xfrm>
        </p:spPr>
        <p:txBody>
          <a:bodyPr/>
          <a:lstStyle/>
          <a:p>
            <a:pPr marL="609600" indent="-609600" eaLnBrk="1" hangingPunct="1">
              <a:lnSpc>
                <a:spcPct val="80000"/>
              </a:lnSpc>
              <a:buFont typeface="Wingdings" pitchFamily="2" charset="2"/>
              <a:buNone/>
              <a:tabLst>
                <a:tab pos="982663" algn="l"/>
              </a:tabLst>
            </a:pPr>
            <a:r>
              <a:rPr lang="az-Latn-AZ" altLang="en-US" sz="3200" smtClean="0"/>
              <a:t>Sübut etmə yükü</a:t>
            </a:r>
          </a:p>
          <a:p>
            <a:pPr marL="609600" indent="-609600" eaLnBrk="1" hangingPunct="1">
              <a:lnSpc>
                <a:spcPct val="80000"/>
              </a:lnSpc>
              <a:buFont typeface="Wingdings" pitchFamily="2" charset="2"/>
              <a:buAutoNum type="arabicParenR"/>
              <a:tabLst>
                <a:tab pos="982663" algn="l"/>
              </a:tabLst>
            </a:pPr>
            <a:r>
              <a:rPr lang="az-Latn-AZ" altLang="en-US" sz="2400" b="1" smtClean="0"/>
              <a:t>Ərizəçinin sübut etdiyi hallar:</a:t>
            </a:r>
          </a:p>
          <a:p>
            <a:pPr marL="609600" indent="-609600" eaLnBrk="1" hangingPunct="1">
              <a:lnSpc>
                <a:spcPct val="80000"/>
              </a:lnSpc>
              <a:tabLst>
                <a:tab pos="982663" algn="l"/>
              </a:tabLst>
            </a:pPr>
            <a:r>
              <a:rPr lang="az-Latn-AZ" altLang="en-US" sz="2400" smtClean="0"/>
              <a:t>Ona qarşı onunla eyni vəziyyətdə olan digər şəxslərə nisbətən əlverişsiz rəftar edilib;</a:t>
            </a:r>
          </a:p>
          <a:p>
            <a:pPr marL="609600" indent="-609600" eaLnBrk="1" hangingPunct="1">
              <a:lnSpc>
                <a:spcPct val="80000"/>
              </a:lnSpc>
              <a:tabLst>
                <a:tab pos="982663" algn="l"/>
              </a:tabLst>
            </a:pPr>
            <a:r>
              <a:rPr lang="az-Latn-AZ" altLang="en-US" sz="2400" smtClean="0"/>
              <a:t>Belə rəftarın əsasını qadağan olunan əsaslardan hər hansı biri təşkil edib.</a:t>
            </a:r>
          </a:p>
          <a:p>
            <a:pPr marL="609600" indent="-609600" eaLnBrk="1" hangingPunct="1">
              <a:lnSpc>
                <a:spcPct val="80000"/>
              </a:lnSpc>
              <a:buFontTx/>
              <a:buNone/>
              <a:tabLst>
                <a:tab pos="982663" algn="l"/>
              </a:tabLst>
            </a:pPr>
            <a:r>
              <a:rPr lang="az-Latn-AZ" altLang="en-US" sz="2400" b="1" smtClean="0"/>
              <a:t>	</a:t>
            </a:r>
          </a:p>
          <a:p>
            <a:pPr marL="609600" indent="-609600" eaLnBrk="1" hangingPunct="1">
              <a:lnSpc>
                <a:spcPct val="80000"/>
              </a:lnSpc>
              <a:buFontTx/>
              <a:buNone/>
              <a:tabLst>
                <a:tab pos="982663" algn="l"/>
              </a:tabLst>
            </a:pPr>
            <a:r>
              <a:rPr lang="az-Latn-AZ" altLang="en-US" sz="2400" b="1" smtClean="0"/>
              <a:t>2) 	Dövlətin sübut etdiyi hal</a:t>
            </a:r>
            <a:r>
              <a:rPr lang="fr-FR" altLang="en-US" sz="2400" b="1" smtClean="0"/>
              <a:t>l</a:t>
            </a:r>
            <a:r>
              <a:rPr lang="az-Latn-AZ" altLang="en-US" sz="2400" b="1" smtClean="0"/>
              <a:t>ar:</a:t>
            </a:r>
          </a:p>
          <a:p>
            <a:pPr marL="609600" indent="-609600" eaLnBrk="1" hangingPunct="1">
              <a:lnSpc>
                <a:spcPct val="80000"/>
              </a:lnSpc>
              <a:tabLst>
                <a:tab pos="982663" algn="l"/>
              </a:tabLst>
            </a:pPr>
            <a:r>
              <a:rPr lang="az-Latn-AZ" altLang="en-US" sz="2400" smtClean="0"/>
              <a:t>fərqli rəftar qanuni məqsəd daşıyıb;</a:t>
            </a:r>
          </a:p>
          <a:p>
            <a:pPr marL="609600" indent="-609600" eaLnBrk="1" hangingPunct="1">
              <a:lnSpc>
                <a:spcPct val="80000"/>
              </a:lnSpc>
              <a:tabLst>
                <a:tab pos="982663" algn="l"/>
              </a:tabLst>
            </a:pPr>
            <a:r>
              <a:rPr lang="az-Latn-AZ" altLang="en-US" sz="2400" smtClean="0"/>
              <a:t>tətbiq edilən vasitələrlə qarşıya qoyulan məqsəd arasında ağlabatan mütənasiblik əlaqəsi var.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685800" y="1066800"/>
            <a:ext cx="8232775" cy="838200"/>
          </a:xfrm>
        </p:spPr>
        <p:txBody>
          <a:bodyPr/>
          <a:lstStyle/>
          <a:p>
            <a:pPr algn="ctr" eaLnBrk="1" hangingPunct="1"/>
            <a:r>
              <a:rPr lang="en-US" altLang="en-US" sz="2800" b="0" smtClean="0"/>
              <a:t/>
            </a:r>
            <a:br>
              <a:rPr lang="en-US" altLang="en-US" sz="2800" b="0" smtClean="0"/>
            </a:br>
            <a:r>
              <a:rPr lang="en-US" altLang="en-US" sz="2800" b="0" smtClean="0"/>
              <a:t/>
            </a:r>
            <a:br>
              <a:rPr lang="en-US" altLang="en-US" sz="2800" b="0" smtClean="0"/>
            </a:br>
            <a:r>
              <a:rPr lang="az-Latn-AZ" altLang="en-US" sz="2800" b="0" smtClean="0"/>
              <a:t>Konvensiyanın 12 saylı Əlavə Protokolunun </a:t>
            </a:r>
            <a:r>
              <a:rPr lang="en-US" altLang="en-US" sz="2800" b="0" smtClean="0"/>
              <a:t/>
            </a:r>
            <a:br>
              <a:rPr lang="en-US" altLang="en-US" sz="2800" b="0" smtClean="0"/>
            </a:br>
            <a:r>
              <a:rPr lang="az-Latn-AZ" altLang="en-US" sz="2800" b="0" smtClean="0"/>
              <a:t>1-ci maddəsi</a:t>
            </a:r>
            <a:endParaRPr lang="ru-RU" altLang="en-US" sz="2800" b="0" smtClean="0"/>
          </a:p>
        </p:txBody>
      </p:sp>
      <p:sp>
        <p:nvSpPr>
          <p:cNvPr id="10243" name="Rectangle 3"/>
          <p:cNvSpPr>
            <a:spLocks noGrp="1" noChangeArrowheads="1"/>
          </p:cNvSpPr>
          <p:nvPr>
            <p:ph type="body" idx="1"/>
          </p:nvPr>
        </p:nvSpPr>
        <p:spPr>
          <a:xfrm>
            <a:off x="533400" y="2286000"/>
            <a:ext cx="8331200" cy="4238625"/>
          </a:xfrm>
        </p:spPr>
        <p:txBody>
          <a:bodyPr/>
          <a:lstStyle/>
          <a:p>
            <a:pPr marL="609600" indent="-609600" eaLnBrk="1" hangingPunct="1">
              <a:lnSpc>
                <a:spcPct val="80000"/>
              </a:lnSpc>
            </a:pPr>
            <a:r>
              <a:rPr lang="ru-RU" altLang="en-US" sz="1800" b="1" smtClean="0"/>
              <a:t>Qanunla nəzərdə tutulmuş istənilən hüquqdan istifadə</a:t>
            </a:r>
            <a:r>
              <a:rPr lang="az-Latn-AZ" altLang="en-US" sz="1800" b="1" smtClean="0"/>
              <a:t> </a:t>
            </a:r>
            <a:r>
              <a:rPr lang="ru-RU" altLang="en-US" sz="1800" b="1" smtClean="0"/>
              <a:t>cins, irq, rəng, dil, din, siyasi və ya digər baxışlar, milli və ya</a:t>
            </a:r>
            <a:r>
              <a:rPr lang="az-Latn-AZ" altLang="en-US" sz="1800" b="1" smtClean="0"/>
              <a:t> </a:t>
            </a:r>
            <a:r>
              <a:rPr lang="ru-RU" altLang="en-US" sz="1800" b="1" smtClean="0"/>
              <a:t>sosial mənşə, milli azlıqlara mənsubiyyət, əmlak vəziyyəti,</a:t>
            </a:r>
            <a:r>
              <a:rPr lang="az-Latn-AZ" altLang="en-US" sz="1800" b="1" smtClean="0"/>
              <a:t> </a:t>
            </a:r>
            <a:r>
              <a:rPr lang="ru-RU" altLang="en-US" sz="1800" b="1" smtClean="0"/>
              <a:t>doğum və ya hər hansı digər əlamətlərinə görə ayrı-seçkilik</a:t>
            </a:r>
            <a:r>
              <a:rPr lang="az-Latn-AZ" altLang="en-US" sz="1800" b="1" smtClean="0"/>
              <a:t> </a:t>
            </a:r>
            <a:r>
              <a:rPr lang="ru-RU" altLang="en-US" sz="1800" b="1" smtClean="0"/>
              <a:t>olmadan təmin olunmalıdır.</a:t>
            </a:r>
            <a:endParaRPr lang="az-Latn-AZ" altLang="en-US" sz="1800" b="1" smtClean="0"/>
          </a:p>
          <a:p>
            <a:pPr marL="609600" indent="-609600" eaLnBrk="1" hangingPunct="1">
              <a:lnSpc>
                <a:spcPct val="80000"/>
              </a:lnSpc>
            </a:pPr>
            <a:r>
              <a:rPr lang="ru-RU" altLang="en-US" sz="1800" b="1" smtClean="0"/>
              <a:t>Heç kim 1-ci bənddə sadalanan hər hansı əsasa görə</a:t>
            </a:r>
            <a:r>
              <a:rPr lang="az-Latn-AZ" altLang="en-US" sz="1800" b="1" smtClean="0"/>
              <a:t> </a:t>
            </a:r>
            <a:r>
              <a:rPr lang="ru-RU" altLang="en-US" sz="1800" b="1" smtClean="0"/>
              <a:t>hər hansı dövlət hakimiyyəti orqanı tərəfindən ayrı-seçkiliyə</a:t>
            </a:r>
            <a:r>
              <a:rPr lang="az-Latn-AZ" altLang="en-US" sz="1800" b="1" smtClean="0"/>
              <a:t> </a:t>
            </a:r>
            <a:r>
              <a:rPr lang="ru-RU" altLang="en-US" sz="1800" b="1" smtClean="0"/>
              <a:t>məruz qalmamalıdır.</a:t>
            </a:r>
            <a:endParaRPr lang="az-Latn-AZ" altLang="en-US" sz="1800" b="1" smtClean="0"/>
          </a:p>
          <a:p>
            <a:pPr marL="609600" indent="-609600" eaLnBrk="1" hangingPunct="1">
              <a:lnSpc>
                <a:spcPct val="80000"/>
              </a:lnSpc>
              <a:buFont typeface="Wingdings" pitchFamily="2" charset="2"/>
              <a:buNone/>
            </a:pPr>
            <a:endParaRPr lang="az-Latn-AZ" altLang="en-US" sz="1800" b="1" smtClean="0"/>
          </a:p>
          <a:p>
            <a:pPr marL="609600" indent="-609600" eaLnBrk="1" hangingPunct="1">
              <a:lnSpc>
                <a:spcPct val="80000"/>
              </a:lnSpc>
            </a:pPr>
            <a:r>
              <a:rPr lang="az-Latn-AZ" altLang="en-US" sz="1600" smtClean="0"/>
              <a:t>04 noyabr 2000-ci ildə imzalanıb. </a:t>
            </a:r>
          </a:p>
          <a:p>
            <a:pPr marL="609600" indent="-609600" eaLnBrk="1" hangingPunct="1">
              <a:lnSpc>
                <a:spcPct val="80000"/>
              </a:lnSpc>
            </a:pPr>
            <a:r>
              <a:rPr lang="az-Latn-AZ" altLang="en-US" sz="1600" smtClean="0"/>
              <a:t>Bu protokol qəbul edildikdən 5 il sonra qüvvəyə minib. Bunun üçün ən azı 10 üzv dövlət ratifikasiya etməli idi. </a:t>
            </a:r>
          </a:p>
          <a:p>
            <a:pPr marL="609600" indent="-609600" eaLnBrk="1" hangingPunct="1">
              <a:lnSpc>
                <a:spcPct val="80000"/>
              </a:lnSpc>
            </a:pPr>
            <a:r>
              <a:rPr lang="az-Latn-AZ" altLang="en-US" sz="1600" smtClean="0"/>
              <a:t>Avropa Şurasının 47 üzv dövlətindən sadəcə 17-si onu imzalayıb. Bunlardan da yalnız 6 dövlət Avropa Birliyinə üzvdür.</a:t>
            </a:r>
          </a:p>
          <a:p>
            <a:pPr marL="609600" indent="-609600" eaLnBrk="1" hangingPunct="1">
              <a:lnSpc>
                <a:spcPct val="80000"/>
              </a:lnSpc>
            </a:pPr>
            <a:r>
              <a:rPr lang="az-Latn-AZ" altLang="en-US" sz="1600" smtClean="0"/>
              <a:t>bu Protokol 14-cü maddənin tətbiq dairəsini genişləndirmək məqsədi daşıyır.</a:t>
            </a:r>
          </a:p>
          <a:p>
            <a:pPr marL="609600" indent="-609600" eaLnBrk="1" hangingPunct="1">
              <a:lnSpc>
                <a:spcPct val="80000"/>
              </a:lnSpc>
            </a:pPr>
            <a:r>
              <a:rPr lang="az-Latn-AZ" altLang="en-US" sz="1600" smtClean="0"/>
              <a:t>Bərabərlik hüququ Konvensiyaya daxil edilın hüquqlardan əlavə milli və beynəlxalq hüquqda nəzərdə tutulan hüquq və imyiyazları da əhatə etməlidir.</a:t>
            </a:r>
          </a:p>
          <a:p>
            <a:pPr marL="609600" indent="-609600" eaLnBrk="1" hangingPunct="1">
              <a:lnSpc>
                <a:spcPct val="80000"/>
              </a:lnSpc>
            </a:pPr>
            <a:r>
              <a:rPr lang="az-Latn-AZ" altLang="en-US" sz="1600" smtClean="0"/>
              <a:t>Bu maddənin tətbiqi üzrə yeganə iş – </a:t>
            </a:r>
            <a:r>
              <a:rPr lang="az-Latn-AZ" altLang="en-US" sz="1600" b="1" smtClean="0"/>
              <a:t>Sejdic və Finci Bosniya-Hersoqovinaya qarşı iş üzrə qərarda</a:t>
            </a:r>
            <a:r>
              <a:rPr lang="az-Latn-AZ" altLang="en-US" sz="1600" smtClean="0"/>
              <a:t> (2010) mümkün olmuşdur.</a:t>
            </a:r>
            <a:r>
              <a:rPr lang="az-Latn-AZ" altLang="en-US" sz="14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457200" y="914400"/>
            <a:ext cx="8077200" cy="762000"/>
          </a:xfrm>
        </p:spPr>
        <p:txBody>
          <a:bodyPr/>
          <a:lstStyle/>
          <a:p>
            <a:pPr algn="ctr" eaLnBrk="1" hangingPunct="1"/>
            <a:r>
              <a:rPr lang="az-Latn-AZ" altLang="en-US" sz="3200" smtClean="0"/>
              <a:t/>
            </a:r>
            <a:br>
              <a:rPr lang="az-Latn-AZ" altLang="en-US" sz="3200" smtClean="0"/>
            </a:br>
            <a:r>
              <a:rPr lang="az-Latn-AZ" altLang="en-US" sz="3200" smtClean="0"/>
              <a:t/>
            </a:r>
            <a:br>
              <a:rPr lang="az-Latn-AZ" altLang="en-US" sz="3200" smtClean="0"/>
            </a:br>
            <a:r>
              <a:rPr lang="az-Latn-AZ" altLang="en-US" sz="3200" smtClean="0"/>
              <a:t/>
            </a:r>
            <a:br>
              <a:rPr lang="az-Latn-AZ" altLang="en-US" sz="3200" smtClean="0"/>
            </a:br>
            <a:r>
              <a:rPr lang="az-Latn-AZ" altLang="en-US" sz="3200" smtClean="0"/>
              <a:t/>
            </a:r>
            <a:br>
              <a:rPr lang="az-Latn-AZ" altLang="en-US" sz="3200" smtClean="0"/>
            </a:br>
            <a:r>
              <a:rPr lang="az-Latn-AZ" altLang="en-US" sz="3200" smtClean="0"/>
              <a:t>DİQQƏTİNİZƏ GÖRƏ təşəkkür edirik!</a:t>
            </a:r>
            <a:endParaRPr lang="ru-RU" altLang="en-US" sz="3200" smtClean="0"/>
          </a:p>
        </p:txBody>
      </p:sp>
      <p:sp>
        <p:nvSpPr>
          <p:cNvPr id="11267" name="Rectangle 3"/>
          <p:cNvSpPr>
            <a:spLocks noGrp="1" noChangeArrowheads="1"/>
          </p:cNvSpPr>
          <p:nvPr>
            <p:ph type="body" idx="1"/>
          </p:nvPr>
        </p:nvSpPr>
        <p:spPr/>
        <p:txBody>
          <a:bodyPr/>
          <a:lstStyle/>
          <a:p>
            <a:pPr eaLnBrk="1" hangingPunct="1"/>
            <a:endParaRPr lang="en-US" altLang="en-US" smtClean="0"/>
          </a:p>
        </p:txBody>
      </p:sp>
      <p:pic>
        <p:nvPicPr>
          <p:cNvPr id="11268" name="Picture 4" descr="ayrimcilik_2"/>
          <p:cNvPicPr>
            <a:picLocks noChangeAspect="1" noChangeArrowheads="1"/>
          </p:cNvPicPr>
          <p:nvPr/>
        </p:nvPicPr>
        <p:blipFill>
          <a:blip r:embed="rId2"/>
          <a:srcRect/>
          <a:stretch>
            <a:fillRect/>
          </a:stretch>
        </p:blipFill>
        <p:spPr bwMode="auto">
          <a:xfrm>
            <a:off x="1066800" y="2362200"/>
            <a:ext cx="6324600" cy="41624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183</TotalTime>
  <Words>353</Words>
  <Application>Microsoft PowerPoint</Application>
  <PresentationFormat>Экран (4:3)</PresentationFormat>
  <Paragraphs>62</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Wingdings</vt:lpstr>
      <vt:lpstr>Calibri</vt:lpstr>
      <vt:lpstr>Times New Roman</vt:lpstr>
      <vt:lpstr>Капсулы</vt:lpstr>
      <vt:lpstr>Ayrı-seçkiliyin qadağan olunması</vt:lpstr>
      <vt:lpstr>Maddə 14</vt:lpstr>
      <vt:lpstr>Ayrı-seçkiliyin əsasları 1. Sadalanan əsaslar:</vt:lpstr>
      <vt:lpstr>2. Sadalanmayan əsaslar:</vt:lpstr>
      <vt:lpstr>AYRI-SEÇKİLİK TESTİ</vt:lpstr>
      <vt:lpstr>14-cü maddənin digər hüquqlar ilə əlaqəsi:</vt:lpstr>
      <vt:lpstr>Prosessual məsələlər:</vt:lpstr>
      <vt:lpstr>  Konvensiyanın 12 saylı Əlavə Protokolunun  1-ci maddəsi</vt:lpstr>
      <vt:lpstr>    DİQQƏTİNİZƏ GÖRƏ təşəkkür edirik!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Eldar</dc:creator>
  <cp:lastModifiedBy>Eldar</cp:lastModifiedBy>
  <cp:revision>28</cp:revision>
  <cp:lastPrinted>1601-01-01T00:00:00Z</cp:lastPrinted>
  <dcterms:created xsi:type="dcterms:W3CDTF">1601-01-01T00:00:00Z</dcterms:created>
  <dcterms:modified xsi:type="dcterms:W3CDTF">2016-12-13T12:48:43Z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