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37"/>
  </p:notesMasterIdLst>
  <p:sldIdLst>
    <p:sldId id="256" r:id="rId2"/>
    <p:sldId id="257" r:id="rId3"/>
    <p:sldId id="300" r:id="rId4"/>
    <p:sldId id="304" r:id="rId5"/>
    <p:sldId id="258" r:id="rId6"/>
    <p:sldId id="305" r:id="rId7"/>
    <p:sldId id="302" r:id="rId8"/>
    <p:sldId id="259" r:id="rId9"/>
    <p:sldId id="260" r:id="rId10"/>
    <p:sldId id="261" r:id="rId11"/>
    <p:sldId id="263" r:id="rId12"/>
    <p:sldId id="262" r:id="rId13"/>
    <p:sldId id="267" r:id="rId14"/>
    <p:sldId id="301" r:id="rId15"/>
    <p:sldId id="270" r:id="rId16"/>
    <p:sldId id="271" r:id="rId17"/>
    <p:sldId id="273"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303"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9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0D692-2DA6-427B-BC88-99AFEC0AF7B5}" type="datetimeFigureOut">
              <a:rPr lang="ru-RU" smtClean="0"/>
              <a:pPr/>
              <a:t>11.07.2016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5A723-3EFE-411B-BD5E-9A6E6333B0C3}" type="slidenum">
              <a:rPr lang="ru-RU" smtClean="0"/>
              <a:pPr/>
              <a:t>‹#›</a:t>
            </a:fld>
            <a:endParaRPr lang="ru-RU"/>
          </a:p>
        </p:txBody>
      </p:sp>
    </p:spTree>
    <p:extLst>
      <p:ext uri="{BB962C8B-B14F-4D97-AF65-F5344CB8AC3E}">
        <p14:creationId xmlns:p14="http://schemas.microsoft.com/office/powerpoint/2010/main" val="667546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3215A723-3EFE-411B-BD5E-9A6E6333B0C3}"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9369B132-C9E0-4559-B2B8-06ED4CCC0216}" type="datetime1">
              <a:rPr lang="ru-RU" smtClean="0"/>
              <a:pPr/>
              <a:t>11.07.2016</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017FEB1-CA62-42DC-841E-A979DEFBD1C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0ED775-AC28-4874-8815-FD98951F7B21}" type="datetime1">
              <a:rPr lang="ru-RU" smtClean="0"/>
              <a:pPr/>
              <a:t>11.07.2016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0100B33-B3BC-4DC8-B789-F802FF3B86BE}" type="datetime1">
              <a:rPr lang="ru-RU" smtClean="0"/>
              <a:pPr/>
              <a:t>11.07.2016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9D7B8B-0BFE-4F5F-BC98-1D925DAB4FC8}" type="datetime1">
              <a:rPr lang="ru-RU" smtClean="0"/>
              <a:pPr/>
              <a:t>11.07.2016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73C4714-0A2B-4998-AFC9-F71BB9A9C355}" type="datetime1">
              <a:rPr lang="ru-RU" smtClean="0"/>
              <a:pPr/>
              <a:t>11.07.2016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6AA9A7-E514-4419-A40D-D1DD23B018D9}" type="datetime1">
              <a:rPr lang="ru-RU" smtClean="0"/>
              <a:pPr/>
              <a:t>11.07.2016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153FA13-A5E7-455F-8598-37EE85CF238A}" type="datetime1">
              <a:rPr lang="ru-RU" smtClean="0"/>
              <a:pPr/>
              <a:t>11.07.2016</a:t>
            </a:fld>
            <a:endParaRPr lang="ru-RU"/>
          </a:p>
        </p:txBody>
      </p:sp>
      <p:sp>
        <p:nvSpPr>
          <p:cNvPr id="27" name="Номер слайда 26"/>
          <p:cNvSpPr>
            <a:spLocks noGrp="1"/>
          </p:cNvSpPr>
          <p:nvPr>
            <p:ph type="sldNum" sz="quarter" idx="11"/>
          </p:nvPr>
        </p:nvSpPr>
        <p:spPr/>
        <p:txBody>
          <a:bodyPr rtlCol="0"/>
          <a:lstStyle/>
          <a:p>
            <a:fld id="{6017FEB1-CA62-42DC-841E-A979DEFBD1C3}"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2E3FDEFC-6FE0-4D2B-A8BE-17ACDB4DDA40}" type="datetime1">
              <a:rPr lang="ru-RU" smtClean="0"/>
              <a:pPr/>
              <a:t>11.07.2016</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6017FEB1-CA62-42DC-841E-A979DEFBD1C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70C8BC-E407-44DC-8413-D2327B92925C}" type="datetime1">
              <a:rPr lang="ru-RU" smtClean="0"/>
              <a:pPr/>
              <a:t>11.07.2016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0BCE123-6785-41B3-A322-A02EB63C69EC}" type="datetime1">
              <a:rPr lang="ru-RU" smtClean="0"/>
              <a:pPr/>
              <a:t>11.07.2016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05D0E2F-06BB-4711-AAAF-A99149D5C830}" type="datetime1">
              <a:rPr lang="ru-RU" smtClean="0"/>
              <a:pPr/>
              <a:t>11.07.2016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E7543A2-CB42-4B47-900D-D6A1FEB99F8C}" type="datetime1">
              <a:rPr lang="ru-RU" smtClean="0"/>
              <a:pPr/>
              <a:t>11.07.2016</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017FEB1-CA62-42DC-841E-A979DEFBD1C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401887"/>
            <a:ext cx="8458200" cy="1171129"/>
          </a:xfrm>
        </p:spPr>
        <p:txBody>
          <a:bodyPr/>
          <a:lstStyle/>
          <a:p>
            <a:r>
              <a:rPr lang="az-Latn-AZ" dirty="0" smtClean="0"/>
              <a:t>Ayrı-seçkiliyin qadağan olunması</a:t>
            </a:r>
            <a:endParaRPr lang="ru-RU" dirty="0"/>
          </a:p>
        </p:txBody>
      </p:sp>
      <p:sp>
        <p:nvSpPr>
          <p:cNvPr id="3" name="Подзаголовок 2"/>
          <p:cNvSpPr>
            <a:spLocks noGrp="1"/>
          </p:cNvSpPr>
          <p:nvPr>
            <p:ph type="subTitle" idx="1"/>
          </p:nvPr>
        </p:nvSpPr>
        <p:spPr/>
        <p:txBody>
          <a:bodyPr>
            <a:normAutofit/>
          </a:bodyPr>
          <a:lstStyle/>
          <a:p>
            <a:pPr algn="r"/>
            <a:r>
              <a:rPr lang="en-US" dirty="0" smtClean="0">
                <a:solidFill>
                  <a:srgbClr val="FF0000"/>
                </a:solidFill>
                <a:latin typeface="Times New Roman" pitchFamily="18" charset="0"/>
                <a:cs typeface="Times New Roman" pitchFamily="18" charset="0"/>
              </a:rPr>
              <a:t>Sadiq Ba</a:t>
            </a:r>
            <a:r>
              <a:rPr lang="az-Latn-AZ" dirty="0" smtClean="0">
                <a:solidFill>
                  <a:srgbClr val="FF0000"/>
                </a:solidFill>
                <a:latin typeface="Times New Roman" pitchFamily="18" charset="0"/>
                <a:cs typeface="Times New Roman" pitchFamily="18" charset="0"/>
              </a:rPr>
              <a:t>ğırov</a:t>
            </a:r>
          </a:p>
          <a:p>
            <a:pPr algn="r"/>
            <a:endParaRPr lang="az-Latn-AZ" dirty="0" smtClean="0">
              <a:solidFill>
                <a:srgbClr val="FF0000"/>
              </a:solidFill>
              <a:latin typeface="Times New Roman" pitchFamily="18" charset="0"/>
              <a:cs typeface="Times New Roman" pitchFamily="18" charset="0"/>
            </a:endParaRPr>
          </a:p>
          <a:p>
            <a:pPr algn="r"/>
            <a:r>
              <a:rPr lang="az-Latn-AZ" dirty="0" smtClean="0">
                <a:solidFill>
                  <a:srgbClr val="FF0000"/>
                </a:solidFill>
                <a:latin typeface="Times New Roman" pitchFamily="18" charset="0"/>
                <a:cs typeface="Times New Roman" pitchFamily="18" charset="0"/>
              </a:rPr>
              <a:t>2015</a:t>
            </a:r>
            <a:endParaRPr lang="az-Latn-AZ"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224136"/>
          </a:xfrm>
        </p:spPr>
        <p:txBody>
          <a:bodyPr>
            <a:normAutofit fontScale="90000"/>
          </a:bodyPr>
          <a:lstStyle/>
          <a:p>
            <a:r>
              <a:rPr lang="az-Latn-AZ" dirty="0" smtClean="0"/>
              <a:t>14-cü maddənin xarakteri və əhatə dairəsi</a:t>
            </a:r>
            <a:endParaRPr lang="ru-RU" dirty="0"/>
          </a:p>
        </p:txBody>
      </p:sp>
      <p:sp>
        <p:nvSpPr>
          <p:cNvPr id="3" name="Содержимое 2"/>
          <p:cNvSpPr>
            <a:spLocks noGrp="1"/>
          </p:cNvSpPr>
          <p:nvPr>
            <p:ph idx="1"/>
          </p:nvPr>
        </p:nvSpPr>
        <p:spPr/>
        <p:txBody>
          <a:bodyPr>
            <a:normAutofit lnSpcReduction="10000"/>
          </a:bodyPr>
          <a:lstStyle/>
          <a:p>
            <a:pPr>
              <a:buNone/>
            </a:pPr>
            <a:r>
              <a:rPr lang="az-Latn-AZ" dirty="0" smtClean="0"/>
              <a:t>	</a:t>
            </a:r>
            <a:r>
              <a:rPr lang="az-Latn-AZ" b="1" dirty="0" smtClean="0"/>
              <a:t>Ayrı-seçkiliyin anlayışı</a:t>
            </a:r>
          </a:p>
          <a:p>
            <a:r>
              <a:rPr lang="az-Latn-AZ" sz="3200" dirty="0" smtClean="0"/>
              <a:t>Konvensiya “ayrı-seçkiliyin” dəqiq anlayışını vermir</a:t>
            </a:r>
          </a:p>
          <a:p>
            <a:r>
              <a:rPr lang="az-Latn-AZ" sz="3200" dirty="0" smtClean="0"/>
              <a:t>Bir-sıra işlərdə  Məhkəmə ayrı-seçkiliyin anlayışını inkişaf etdirib:</a:t>
            </a:r>
          </a:p>
          <a:p>
            <a:pPr>
              <a:buFontTx/>
              <a:buChar char="-"/>
            </a:pPr>
            <a:r>
              <a:rPr lang="az-Latn-AZ" sz="3200" dirty="0" smtClean="0"/>
              <a:t>İlkin dövrlərə aid işlərdən olan </a:t>
            </a:r>
            <a:r>
              <a:rPr lang="az-Latn-AZ" sz="3200" i="1" dirty="0" smtClean="0"/>
              <a:t>Kyeldsen Danimarkaya qarşı (1976)</a:t>
            </a:r>
          </a:p>
          <a:p>
            <a:pPr>
              <a:buFontTx/>
              <a:buChar char="-"/>
            </a:pPr>
            <a:r>
              <a:rPr lang="az-Latn-AZ" sz="3200" i="1" dirty="0" smtClean="0"/>
              <a:t>Əbdüləziz, Kabales və Balkandali Birləşmiş Krallığa qarşı (1985)</a:t>
            </a:r>
          </a:p>
          <a:p>
            <a:pPr>
              <a:buFontTx/>
              <a:buChar char="-"/>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620688"/>
            <a:ext cx="8534400" cy="1368152"/>
          </a:xfrm>
        </p:spPr>
        <p:txBody>
          <a:bodyPr>
            <a:noAutofit/>
          </a:bodyPr>
          <a:lstStyle/>
          <a:p>
            <a:r>
              <a:rPr lang="az-Latn-AZ" sz="3200" dirty="0" smtClean="0"/>
              <a:t>14-cü mad. xarakteri və əhatə dairəsi: </a:t>
            </a:r>
            <a:br>
              <a:rPr lang="az-Latn-AZ" sz="3200" dirty="0" smtClean="0"/>
            </a:br>
            <a:r>
              <a:rPr lang="az-Latn-AZ" sz="3200" dirty="0" smtClean="0"/>
              <a:t>ayrı-seçkiliyin anlayışı</a:t>
            </a:r>
            <a:endParaRPr lang="ru-RU" sz="3200" dirty="0"/>
          </a:p>
        </p:txBody>
      </p:sp>
      <p:sp>
        <p:nvSpPr>
          <p:cNvPr id="3" name="Содержимое 2"/>
          <p:cNvSpPr>
            <a:spLocks noGrp="1"/>
          </p:cNvSpPr>
          <p:nvPr>
            <p:ph idx="1"/>
          </p:nvPr>
        </p:nvSpPr>
        <p:spPr>
          <a:xfrm>
            <a:off x="467544" y="1988840"/>
            <a:ext cx="8229600" cy="4325112"/>
          </a:xfrm>
        </p:spPr>
        <p:txBody>
          <a:bodyPr>
            <a:normAutofit/>
          </a:bodyPr>
          <a:lstStyle/>
          <a:p>
            <a:pPr>
              <a:buNone/>
            </a:pPr>
            <a:r>
              <a:rPr lang="az-Latn-AZ" dirty="0" smtClean="0"/>
              <a:t>	</a:t>
            </a:r>
            <a:r>
              <a:rPr lang="az-Latn-AZ" b="1" dirty="0" smtClean="0"/>
              <a:t>“Birbaşa” ayrı-seçkiliyin anlayışı</a:t>
            </a:r>
            <a:r>
              <a:rPr lang="en-US" b="1" dirty="0" smtClean="0"/>
              <a:t> (</a:t>
            </a:r>
            <a:r>
              <a:rPr lang="en-US" dirty="0" smtClean="0"/>
              <a:t>m</a:t>
            </a:r>
            <a:r>
              <a:rPr lang="az-Latn-AZ" dirty="0" smtClean="0"/>
              <a:t>əhkəmə bu  termindən istifadə etməyib</a:t>
            </a:r>
            <a:r>
              <a:rPr lang="en-US" dirty="0" smtClean="0"/>
              <a:t>)</a:t>
            </a:r>
            <a:endParaRPr lang="az-Latn-AZ" dirty="0" smtClean="0"/>
          </a:p>
          <a:p>
            <a:pPr>
              <a:buNone/>
            </a:pPr>
            <a:r>
              <a:rPr lang="az-Latn-AZ" dirty="0" smtClean="0"/>
              <a:t>		</a:t>
            </a:r>
            <a:r>
              <a:rPr lang="az-Latn-AZ" sz="3600" dirty="0" smtClean="0"/>
              <a:t>Qadağan olunan əlamətlər və ya səbəblər əsasında, məsələn, irq,cins əlamətləri və ya  fəaliyyət qabiliyyətinin olmaması əsasında fərdə və ya fərdlər qrupuna qarşı daha əlverişsiz rəftar və ya mənfi rəftar </a:t>
            </a:r>
            <a:endParaRPr lang="en-US" sz="3600" dirty="0" smtClean="0"/>
          </a:p>
          <a:p>
            <a:pPr>
              <a:buNone/>
            </a:pPr>
            <a:endParaRPr lang="ru-RU" sz="36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8534400" cy="1440160"/>
          </a:xfrm>
        </p:spPr>
        <p:txBody>
          <a:bodyPr>
            <a:noAutofit/>
          </a:bodyPr>
          <a:lstStyle/>
          <a:p>
            <a:r>
              <a:rPr lang="az-Latn-AZ" sz="3200" dirty="0" smtClean="0"/>
              <a:t>14-cü mad.xarakteri və əhatə dairəsi: </a:t>
            </a:r>
            <a:br>
              <a:rPr lang="az-Latn-AZ" sz="3200" dirty="0" smtClean="0"/>
            </a:br>
            <a:r>
              <a:rPr lang="az-Latn-AZ" sz="3200" dirty="0" smtClean="0"/>
              <a:t>ayrı-seçkiliyin anlayışı</a:t>
            </a:r>
            <a:endParaRPr lang="ru-RU" sz="3200" dirty="0"/>
          </a:p>
        </p:txBody>
      </p:sp>
      <p:sp>
        <p:nvSpPr>
          <p:cNvPr id="3" name="Содержимое 2"/>
          <p:cNvSpPr>
            <a:spLocks noGrp="1"/>
          </p:cNvSpPr>
          <p:nvPr>
            <p:ph idx="1"/>
          </p:nvPr>
        </p:nvSpPr>
        <p:spPr/>
        <p:txBody>
          <a:bodyPr>
            <a:normAutofit lnSpcReduction="10000"/>
          </a:bodyPr>
          <a:lstStyle/>
          <a:p>
            <a:pPr>
              <a:buNone/>
            </a:pPr>
            <a:r>
              <a:rPr lang="az-Latn-AZ" dirty="0" smtClean="0"/>
              <a:t>	</a:t>
            </a:r>
            <a:r>
              <a:rPr lang="az-Latn-AZ" b="1" dirty="0" smtClean="0"/>
              <a:t>Dolayı ayrı-seçkilik</a:t>
            </a:r>
          </a:p>
          <a:p>
            <a:r>
              <a:rPr lang="az-Latn-AZ" dirty="0" smtClean="0"/>
              <a:t>Dolayı ayrı-seçkilik o zaman baş verir ki, hər hansı praktika, qayda, tələb və ya şərt zahirən neytral olsa da, konkret qruplara  qeyri-mütənasib təsir göstərir (həmin praktika, qayda, tələb və ya şərt o halda dolayı ayrı-seçkilik sayılmır ki, ona haqq qazandırmaq mümkün olsun)</a:t>
            </a:r>
          </a:p>
          <a:p>
            <a:r>
              <a:rPr lang="az-Latn-AZ" dirty="0" smtClean="0"/>
              <a:t>Nə Məhkəmə, nə Konvensiya dolayı ayrı-seçkilik  anlayışından istifadə etməsələr də, Konvensiya mahiyyət etibarı ilə  onu əhatə edir </a:t>
            </a:r>
          </a:p>
          <a:p>
            <a:endParaRPr lang="ru-RU" dirty="0" smtClean="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12</a:t>
            </a:fld>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301080"/>
          </a:xfrm>
        </p:spPr>
        <p:txBody>
          <a:bodyPr/>
          <a:lstStyle/>
          <a:p>
            <a:r>
              <a:rPr lang="az-Latn-AZ" dirty="0" smtClean="0"/>
              <a:t>Ayrı-seçkilik testi</a:t>
            </a:r>
            <a:endParaRPr lang="ru-RU"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Metodologiya:</a:t>
            </a:r>
          </a:p>
          <a:p>
            <a:r>
              <a:rPr lang="az-Latn-AZ" sz="3600" dirty="0" smtClean="0"/>
              <a:t>Ayrı-seçkilik barəsində şikayət Konvensiya ilə  qorunan hər hansı  hüququn təsir dairəsinə düşürmü?</a:t>
            </a:r>
          </a:p>
          <a:p>
            <a:r>
              <a:rPr lang="az-Latn-AZ" sz="3600" dirty="0" smtClean="0"/>
              <a:t>Maddi hüquq norması pozulubmu?</a:t>
            </a:r>
          </a:p>
          <a:p>
            <a:r>
              <a:rPr lang="az-Latn-AZ" sz="3600" dirty="0" smtClean="0"/>
              <a:t>Rəftarda fərqə yol verilibmi?</a:t>
            </a:r>
          </a:p>
          <a:p>
            <a:pPr>
              <a:buNone/>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Ayrı-seçkilik testi</a:t>
            </a:r>
            <a:endParaRPr lang="ru-RU" dirty="0"/>
          </a:p>
        </p:txBody>
      </p:sp>
      <p:sp>
        <p:nvSpPr>
          <p:cNvPr id="3" name="Содержимое 2"/>
          <p:cNvSpPr>
            <a:spLocks noGrp="1"/>
          </p:cNvSpPr>
          <p:nvPr>
            <p:ph idx="1"/>
          </p:nvPr>
        </p:nvSpPr>
        <p:spPr/>
        <p:txBody>
          <a:bodyPr>
            <a:normAutofit/>
          </a:bodyPr>
          <a:lstStyle/>
          <a:p>
            <a:pPr>
              <a:buNone/>
            </a:pPr>
            <a:r>
              <a:rPr lang="az-Latn-AZ" b="1" dirty="0" smtClean="0"/>
              <a:t>	</a:t>
            </a:r>
            <a:r>
              <a:rPr lang="az-Latn-AZ" sz="3600" b="1" dirty="0" smtClean="0"/>
              <a:t>Metodologiya:</a:t>
            </a:r>
            <a:endParaRPr lang="az-Latn-AZ" sz="3600" dirty="0" smtClean="0"/>
          </a:p>
          <a:p>
            <a:r>
              <a:rPr lang="az-Latn-AZ" sz="3200" dirty="0" smtClean="0"/>
              <a:t>Fərqli rəftar  obyektiv və ağlabatan  əsasa malikdirmi?</a:t>
            </a:r>
          </a:p>
          <a:p>
            <a:pPr>
              <a:buFontTx/>
              <a:buChar char="-"/>
            </a:pPr>
            <a:r>
              <a:rPr lang="az-Latn-AZ" sz="3200" dirty="0" smtClean="0"/>
              <a:t>Fərqli rəftar qanuni məqsəd  daşıyırmı?</a:t>
            </a:r>
          </a:p>
          <a:p>
            <a:pPr>
              <a:buFontTx/>
              <a:buChar char="-"/>
            </a:pPr>
            <a:r>
              <a:rPr lang="az-Latn-AZ" sz="3200" dirty="0" smtClean="0"/>
              <a:t>Tətbiq edilən vasitələr qanuni məqsədə  mütənasibdirmi?</a:t>
            </a:r>
          </a:p>
          <a:p>
            <a:r>
              <a:rPr lang="az-Latn-AZ" sz="3200" dirty="0" smtClean="0"/>
              <a:t>Fərqli rəftar edərkən  dövlət diskresion səlahiyyət həddini aşıbmı?</a:t>
            </a:r>
          </a:p>
          <a:p>
            <a:endParaRPr lang="az-Latn-AZ" sz="3200" dirty="0" smtClean="0"/>
          </a:p>
          <a:p>
            <a:pPr>
              <a:buNone/>
            </a:pPr>
            <a:endParaRPr lang="az-Latn-AZ" dirty="0" smtClean="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14</a:t>
            </a:fld>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Ayrı-seçkilik testi</a:t>
            </a:r>
            <a:endParaRPr lang="ru-RU" dirty="0"/>
          </a:p>
        </p:txBody>
      </p:sp>
      <p:sp>
        <p:nvSpPr>
          <p:cNvPr id="3" name="Содержимое 2"/>
          <p:cNvSpPr>
            <a:spLocks noGrp="1"/>
          </p:cNvSpPr>
          <p:nvPr>
            <p:ph idx="1"/>
          </p:nvPr>
        </p:nvSpPr>
        <p:spPr/>
        <p:txBody>
          <a:bodyPr>
            <a:normAutofit lnSpcReduction="10000"/>
          </a:bodyPr>
          <a:lstStyle/>
          <a:p>
            <a:r>
              <a:rPr lang="az-Latn-AZ" sz="4000" b="1" dirty="0" smtClean="0"/>
              <a:t>Fərqli rəftar</a:t>
            </a:r>
            <a:r>
              <a:rPr lang="az-Latn-AZ" sz="4000" dirty="0" smtClean="0"/>
              <a:t>: ayrı-seçkilik barədə tipik iddiada ərizəçi  iddia edir ki, onunla başqalarına nisbətən fərqli rəftar edilib, belə ki, onun vəziyyətinə oxşar vəziyyətdə  olan digər  şəxslərlə  daha yaxşı rəftar edilir.</a:t>
            </a:r>
            <a:endParaRPr lang="ru-RU" sz="40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Ayrı-seçkilik testi: fərqli rəftar</a:t>
            </a:r>
            <a:endParaRPr lang="ru-RU" dirty="0"/>
          </a:p>
        </p:txBody>
      </p:sp>
      <p:sp>
        <p:nvSpPr>
          <p:cNvPr id="3" name="Содержимое 2"/>
          <p:cNvSpPr>
            <a:spLocks noGrp="1"/>
          </p:cNvSpPr>
          <p:nvPr>
            <p:ph idx="1"/>
          </p:nvPr>
        </p:nvSpPr>
        <p:spPr/>
        <p:txBody>
          <a:bodyPr>
            <a:normAutofit/>
          </a:bodyPr>
          <a:lstStyle/>
          <a:p>
            <a:r>
              <a:rPr lang="az-Latn-AZ" sz="3200" dirty="0" smtClean="0"/>
              <a:t>Analoji vəziyyətlər:  Rəftardakı bütün fərqlər  14-cü maddənin  məqsədlərinə aid deyil.</a:t>
            </a:r>
          </a:p>
          <a:p>
            <a:r>
              <a:rPr lang="az-Latn-AZ" sz="3200" dirty="0" smtClean="0"/>
              <a:t>Ayrı-seçkiliyin araşdırılması  yalnız o halda  məna kəsb edir ki, ərizəçi onunla müqaisəli və ya analoji  vəziyyətdə olan digər şəxslərlə öz vəziyyətini müqayisə edə bilsin və ya onun vəziyyəti  digər şəxslərin vəziyyəti ilə “nisbətən oxşar” olsun. </a:t>
            </a:r>
          </a:p>
          <a:p>
            <a:endParaRPr lang="ru-RU" sz="32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16</a:t>
            </a:fld>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t>Fərqli rəftarın əsaslandırılması</a:t>
            </a:r>
            <a:endParaRPr lang="ru-RU" dirty="0"/>
          </a:p>
        </p:txBody>
      </p:sp>
      <p:sp>
        <p:nvSpPr>
          <p:cNvPr id="3" name="Содержимое 2"/>
          <p:cNvSpPr>
            <a:spLocks noGrp="1"/>
          </p:cNvSpPr>
          <p:nvPr>
            <p:ph idx="1"/>
          </p:nvPr>
        </p:nvSpPr>
        <p:spPr/>
        <p:txBody>
          <a:bodyPr>
            <a:normAutofit/>
          </a:bodyPr>
          <a:lstStyle/>
          <a:p>
            <a:r>
              <a:rPr lang="az-Latn-AZ" sz="3600" dirty="0" smtClean="0"/>
              <a:t>Fərqli rəftarın “obyektiv və ağlaban əsası” varsa,o, ayrı-seçkilik  deyil.</a:t>
            </a:r>
          </a:p>
          <a:p>
            <a:r>
              <a:rPr lang="az-Latn-AZ" sz="3600" dirty="0" smtClean="0"/>
              <a:t>Obyektiv və ağlaban  əsası müəyyən etmək üçün meyyarlar:</a:t>
            </a:r>
          </a:p>
          <a:p>
            <a:pPr>
              <a:buFontTx/>
              <a:buChar char="-"/>
            </a:pPr>
            <a:r>
              <a:rPr lang="az-Latn-AZ" sz="3600" dirty="0" smtClean="0"/>
              <a:t>Əgər o, qanuni məqsəd daşıyırsa</a:t>
            </a:r>
          </a:p>
          <a:p>
            <a:pPr>
              <a:buFontTx/>
              <a:buChar char="-"/>
            </a:pPr>
            <a:r>
              <a:rPr lang="az-Latn-AZ" sz="3600" dirty="0" smtClean="0"/>
              <a:t>Tətbiq edilən vasitələr  qarşıya qoyulan  qanuni məqsədə  mütənasibdirsə</a:t>
            </a:r>
            <a:endParaRPr lang="ru-RU" sz="36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17</a:t>
            </a:fld>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14-cü maddədə sadalanan əsaslar:</a:t>
            </a:r>
          </a:p>
          <a:p>
            <a:pPr>
              <a:buNone/>
            </a:pPr>
            <a:r>
              <a:rPr lang="az-Latn-AZ" dirty="0" smtClean="0"/>
              <a:t>    </a:t>
            </a:r>
            <a:r>
              <a:rPr lang="az-Latn-AZ" sz="3300" dirty="0" smtClean="0"/>
              <a:t>Cins		</a:t>
            </a:r>
            <a:r>
              <a:rPr lang="en-US" sz="3300" dirty="0" smtClean="0"/>
              <a:t>  </a:t>
            </a:r>
            <a:r>
              <a:rPr lang="az-Latn-AZ" sz="3300" dirty="0" smtClean="0"/>
              <a:t>Siyasi və ya digər baxışlar</a:t>
            </a:r>
          </a:p>
          <a:p>
            <a:pPr>
              <a:buNone/>
            </a:pPr>
            <a:r>
              <a:rPr lang="az-Latn-AZ" sz="3300" dirty="0" smtClean="0"/>
              <a:t>    İrq                   </a:t>
            </a:r>
            <a:r>
              <a:rPr lang="en-US" sz="3300" dirty="0" smtClean="0"/>
              <a:t>M</a:t>
            </a:r>
            <a:r>
              <a:rPr lang="az-Latn-AZ" sz="3300" dirty="0" smtClean="0"/>
              <a:t>illi və ya sosial mənşə</a:t>
            </a:r>
          </a:p>
          <a:p>
            <a:pPr>
              <a:buNone/>
            </a:pPr>
            <a:r>
              <a:rPr lang="az-Latn-AZ" sz="3300" dirty="0" smtClean="0"/>
              <a:t>    Rəng              </a:t>
            </a:r>
            <a:r>
              <a:rPr lang="en-US" sz="3300" dirty="0" smtClean="0"/>
              <a:t> </a:t>
            </a:r>
            <a:r>
              <a:rPr lang="az-Latn-AZ" sz="3300" dirty="0" smtClean="0"/>
              <a:t>Milli azlıqlara mənsubiyyət</a:t>
            </a:r>
          </a:p>
          <a:p>
            <a:pPr>
              <a:buNone/>
            </a:pPr>
            <a:r>
              <a:rPr lang="az-Latn-AZ" sz="3300" dirty="0" smtClean="0"/>
              <a:t>    Dil		</a:t>
            </a:r>
            <a:r>
              <a:rPr lang="en-US" sz="3300" dirty="0" smtClean="0"/>
              <a:t>  </a:t>
            </a:r>
            <a:r>
              <a:rPr lang="az-Latn-AZ" sz="3300" dirty="0" smtClean="0"/>
              <a:t>Əmlak vəziyyəti</a:t>
            </a:r>
          </a:p>
          <a:p>
            <a:pPr>
              <a:buNone/>
            </a:pPr>
            <a:r>
              <a:rPr lang="az-Latn-AZ" sz="3300" dirty="0" smtClean="0"/>
              <a:t>    Din		</a:t>
            </a:r>
            <a:r>
              <a:rPr lang="en-US" sz="3300" dirty="0" smtClean="0"/>
              <a:t>  </a:t>
            </a:r>
            <a:r>
              <a:rPr lang="az-Latn-AZ" sz="3300" dirty="0" smtClean="0"/>
              <a:t>Doğum</a:t>
            </a:r>
          </a:p>
          <a:p>
            <a:pPr>
              <a:buNone/>
            </a:pPr>
            <a:r>
              <a:rPr lang="az-Latn-AZ" sz="3300" dirty="0" smtClean="0"/>
              <a:t>	“Digər əlamətlər”</a:t>
            </a:r>
          </a:p>
          <a:p>
            <a:pPr>
              <a:buNone/>
            </a:pPr>
            <a:r>
              <a:rPr lang="az-Latn-AZ" dirty="0" smtClean="0"/>
              <a:t>   </a:t>
            </a: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18</a:t>
            </a:fld>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p:txBody>
          <a:bodyPr/>
          <a:lstStyle/>
          <a:p>
            <a:pPr>
              <a:buNone/>
            </a:pPr>
            <a:r>
              <a:rPr lang="az-Latn-AZ" b="1" dirty="0" smtClean="0"/>
              <a:t>14-cü maddədə sadalanmayan əsaslar (“digər əlamətlər”)</a:t>
            </a:r>
          </a:p>
          <a:p>
            <a:r>
              <a:rPr lang="az-Latn-AZ" sz="3600" dirty="0" smtClean="0"/>
              <a:t>Nikah statusu</a:t>
            </a:r>
          </a:p>
          <a:p>
            <a:r>
              <a:rPr lang="az-Latn-AZ" sz="3600" dirty="0" smtClean="0"/>
              <a:t>Seksual oriyentasiya</a:t>
            </a:r>
          </a:p>
          <a:p>
            <a:r>
              <a:rPr lang="az-Latn-AZ" sz="3600" dirty="0" smtClean="0"/>
              <a:t>Nikahdan kənar doğulma</a:t>
            </a:r>
          </a:p>
          <a:p>
            <a:r>
              <a:rPr lang="az-Latn-AZ" sz="3600" dirty="0" smtClean="0"/>
              <a:t>Peşə statusu</a:t>
            </a:r>
          </a:p>
          <a:p>
            <a:r>
              <a:rPr lang="az-Latn-AZ" sz="3600" dirty="0" smtClean="0"/>
              <a:t>Hərbi rütbə</a:t>
            </a:r>
            <a:endParaRPr lang="ru-RU" sz="36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19</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cs typeface="Times New Roman" pitchFamily="18" charset="0"/>
              </a:rPr>
              <a:t>Ayrı-seçkiliyin qadağan olunması</a:t>
            </a:r>
            <a:endParaRPr lang="ru-RU" dirty="0">
              <a:cs typeface="Times New Roman" pitchFamily="18" charset="0"/>
            </a:endParaRPr>
          </a:p>
        </p:txBody>
      </p:sp>
      <p:sp>
        <p:nvSpPr>
          <p:cNvPr id="3" name="Содержимое 2"/>
          <p:cNvSpPr>
            <a:spLocks noGrp="1"/>
          </p:cNvSpPr>
          <p:nvPr>
            <p:ph idx="1"/>
          </p:nvPr>
        </p:nvSpPr>
        <p:spPr/>
        <p:txBody>
          <a:bodyPr>
            <a:normAutofit/>
          </a:bodyPr>
          <a:lstStyle/>
          <a:p>
            <a:pPr>
              <a:buNone/>
            </a:pPr>
            <a:r>
              <a:rPr lang="az-Latn-AZ" b="1" dirty="0" smtClean="0">
                <a:latin typeface="Times New Roman" pitchFamily="18" charset="0"/>
                <a:cs typeface="Times New Roman" pitchFamily="18" charset="0"/>
              </a:rPr>
              <a:t>Beynəlxalq sənədlər:</a:t>
            </a:r>
          </a:p>
          <a:p>
            <a:r>
              <a:rPr lang="az-Latn-AZ" dirty="0" smtClean="0">
                <a:latin typeface="Times New Roman" pitchFamily="18" charset="0"/>
                <a:cs typeface="Times New Roman" pitchFamily="18" charset="0"/>
              </a:rPr>
              <a:t>İnsan Hüquqları haqqında Ümumi Bəyannamə (1948) -1-ci və 2-ci maddələr</a:t>
            </a:r>
          </a:p>
          <a:p>
            <a:r>
              <a:rPr lang="az-Latn-AZ" dirty="0" smtClean="0">
                <a:latin typeface="Times New Roman" pitchFamily="18" charset="0"/>
                <a:cs typeface="Times New Roman" pitchFamily="18" charset="0"/>
              </a:rPr>
              <a:t>İqtisadi,Sosial və Mədəni Hüquqlar haqqında Beynəlxalq Pakt (1966) – 2-ci maddə</a:t>
            </a:r>
          </a:p>
          <a:p>
            <a:r>
              <a:rPr lang="az-Latn-AZ" dirty="0" smtClean="0">
                <a:latin typeface="Times New Roman" pitchFamily="18" charset="0"/>
                <a:cs typeface="Times New Roman" pitchFamily="18" charset="0"/>
              </a:rPr>
              <a:t>Mülki və Siyasi Hüquqlar haqqında Beynəlxalq Pakt (1965) – 2-ci və 26-cı maddələr</a:t>
            </a:r>
          </a:p>
          <a:p>
            <a:r>
              <a:rPr lang="az-Latn-AZ" dirty="0" smtClean="0">
                <a:latin typeface="Times New Roman" pitchFamily="18" charset="0"/>
                <a:cs typeface="Times New Roman" pitchFamily="18" charset="0"/>
              </a:rPr>
              <a:t>İrqi Ayrı-seçkiliyin Bütün Formalarının Ləğvi haqqında Beynəlxalq Pakt (1966)</a:t>
            </a:r>
          </a:p>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a:t>
            </a:fld>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Şübhəli kateqoriyalar:</a:t>
            </a:r>
          </a:p>
          <a:p>
            <a:r>
              <a:rPr lang="az-Latn-AZ" sz="3600" dirty="0" smtClean="0"/>
              <a:t>Cinsə əsaslanan fərqlər</a:t>
            </a:r>
          </a:p>
          <a:p>
            <a:r>
              <a:rPr lang="az-Latn-AZ" sz="3600" dirty="0" smtClean="0"/>
              <a:t>Dinə əsaslanan fərqlər</a:t>
            </a:r>
          </a:p>
          <a:p>
            <a:r>
              <a:rPr lang="az-Latn-AZ" sz="3600" dirty="0" smtClean="0"/>
              <a:t>Milliyyətə əsaslanan fərqlər</a:t>
            </a:r>
          </a:p>
          <a:p>
            <a:r>
              <a:rPr lang="az-Latn-AZ" sz="3600" dirty="0" smtClean="0"/>
              <a:t>Qanuni nikahdan doğulan və nikahdan kənar doğulan uşaqlar arasında fərqlər</a:t>
            </a:r>
          </a:p>
          <a:p>
            <a:r>
              <a:rPr lang="az-Latn-AZ" sz="3600" dirty="0" smtClean="0"/>
              <a:t>Seksual oriyentasiyaya əsaslanan fərqlər</a:t>
            </a:r>
            <a:endParaRPr lang="ru-RU" sz="36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Cinsə əsaslanan fərqlər</a:t>
            </a:r>
            <a:endParaRPr lang="ru-RU" dirty="0"/>
          </a:p>
        </p:txBody>
      </p:sp>
      <p:sp>
        <p:nvSpPr>
          <p:cNvPr id="3" name="Содержимое 2"/>
          <p:cNvSpPr>
            <a:spLocks noGrp="1"/>
          </p:cNvSpPr>
          <p:nvPr>
            <p:ph idx="1"/>
          </p:nvPr>
        </p:nvSpPr>
        <p:spPr/>
        <p:txBody>
          <a:bodyPr>
            <a:normAutofit/>
          </a:bodyPr>
          <a:lstStyle/>
          <a:p>
            <a:r>
              <a:rPr lang="az-Latn-AZ" sz="3200" i="1" dirty="0" smtClean="0"/>
              <a:t>Əbdüləziz Birləşmiş Krallığa qarşı (1985)</a:t>
            </a:r>
          </a:p>
          <a:p>
            <a:r>
              <a:rPr lang="az-Latn-AZ" sz="3200" i="1" dirty="0" smtClean="0"/>
              <a:t>Ünal Türkiyəyə qarşı (2004)</a:t>
            </a:r>
          </a:p>
          <a:p>
            <a:r>
              <a:rPr lang="az-Latn-AZ" sz="3200" i="1" dirty="0" smtClean="0"/>
              <a:t>Rasmussen Danimarkaya qarşı (1984)</a:t>
            </a:r>
          </a:p>
          <a:p>
            <a:r>
              <a:rPr lang="az-Latn-AZ" sz="3200" i="1" dirty="0" smtClean="0"/>
              <a:t>Burqharts İsveçrəyə qarşı (1994)</a:t>
            </a:r>
          </a:p>
          <a:p>
            <a:r>
              <a:rPr lang="az-Latn-AZ" sz="3200" i="1" dirty="0" smtClean="0"/>
              <a:t>Ven Raalte Niderlanda qarşı (1997)</a:t>
            </a:r>
          </a:p>
          <a:p>
            <a:r>
              <a:rPr lang="az-Latn-AZ" sz="3200" i="1" dirty="0" smtClean="0"/>
              <a:t>Uillis Birləşmiş Krallığa qarşı (1999)</a:t>
            </a:r>
            <a:endParaRPr lang="ru-RU" sz="3200" i="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21</a:t>
            </a:fld>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İrqə,rəngə və ya etnik mənşəyə əsaslanan fərqlər</a:t>
            </a:r>
            <a:endParaRPr lang="ru-RU" dirty="0"/>
          </a:p>
        </p:txBody>
      </p:sp>
      <p:sp>
        <p:nvSpPr>
          <p:cNvPr id="3" name="Содержимое 2"/>
          <p:cNvSpPr>
            <a:spLocks noGrp="1"/>
          </p:cNvSpPr>
          <p:nvPr>
            <p:ph idx="1"/>
          </p:nvPr>
        </p:nvSpPr>
        <p:spPr>
          <a:xfrm>
            <a:off x="457200" y="2780928"/>
            <a:ext cx="8229600" cy="3793608"/>
          </a:xfrm>
        </p:spPr>
        <p:txBody>
          <a:bodyPr>
            <a:normAutofit fontScale="92500" lnSpcReduction="10000"/>
          </a:bodyPr>
          <a:lstStyle/>
          <a:p>
            <a:r>
              <a:rPr lang="en-US" sz="3600" i="1" dirty="0" smtClean="0"/>
              <a:t>V</a:t>
            </a:r>
            <a:r>
              <a:rPr lang="az-Latn-AZ" sz="3600" i="1" dirty="0" smtClean="0"/>
              <a:t>elikova Bolqrıstana qarşı (2000)</a:t>
            </a:r>
          </a:p>
          <a:p>
            <a:r>
              <a:rPr lang="az-Latn-AZ" sz="3600" i="1" dirty="0" smtClean="0"/>
              <a:t>Naçova Bolqarıstana qarşı (2005)</a:t>
            </a:r>
          </a:p>
          <a:p>
            <a:r>
              <a:rPr lang="az-Latn-AZ" sz="3600" i="1" dirty="0" smtClean="0"/>
              <a:t>Cepmen Birləşmiş Krallığa qarşı (2001</a:t>
            </a:r>
            <a:r>
              <a:rPr lang="az-Latn-AZ" i="1" dirty="0" smtClean="0"/>
              <a:t>)</a:t>
            </a:r>
          </a:p>
          <a:p>
            <a:endParaRPr lang="az-Latn-AZ" i="1" dirty="0" smtClean="0"/>
          </a:p>
          <a:p>
            <a:endParaRPr lang="az-Latn-AZ" dirty="0" smtClean="0"/>
          </a:p>
          <a:p>
            <a:endParaRPr lang="az-Latn-AZ" dirty="0" smtClean="0"/>
          </a:p>
          <a:p>
            <a:pPr>
              <a:buNone/>
            </a:pPr>
            <a:endParaRPr lang="az-Latn-AZ" dirty="0" smtClean="0"/>
          </a:p>
          <a:p>
            <a:pPr>
              <a:buNone/>
            </a:pPr>
            <a:r>
              <a:rPr lang="az-Latn-AZ" dirty="0" smtClean="0"/>
              <a:t>                    </a:t>
            </a:r>
            <a:endParaRPr lang="ru-RU" dirty="0"/>
          </a:p>
        </p:txBody>
      </p:sp>
      <p:sp>
        <p:nvSpPr>
          <p:cNvPr id="5" name="Номер слайда 4"/>
          <p:cNvSpPr>
            <a:spLocks noGrp="1"/>
          </p:cNvSpPr>
          <p:nvPr>
            <p:ph type="sldNum" sz="quarter" idx="12"/>
          </p:nvPr>
        </p:nvSpPr>
        <p:spPr/>
        <p:txBody>
          <a:bodyPr>
            <a:normAutofit/>
          </a:bodyPr>
          <a:lstStyle/>
          <a:p>
            <a:fld id="{6017FEB1-CA62-42DC-841E-A979DEFBD1C3}" type="slidenum">
              <a:rPr lang="ru-RU" smtClean="0"/>
              <a:pPr/>
              <a:t>22</a:t>
            </a:fld>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620688"/>
            <a:ext cx="8534400" cy="1080120"/>
          </a:xfrm>
        </p:spPr>
        <p:txBody>
          <a:bodyPr>
            <a:normAutofit fontScale="90000"/>
          </a:bodyPr>
          <a:lstStyle/>
          <a:p>
            <a:r>
              <a:rPr lang="az-Latn-AZ" dirty="0" smtClean="0"/>
              <a:t/>
            </a:r>
            <a:br>
              <a:rPr lang="az-Latn-AZ" dirty="0" smtClean="0"/>
            </a:br>
            <a:r>
              <a:rPr lang="az-Latn-AZ" dirty="0" smtClean="0"/>
              <a:t>Dinə əsaslanan fərqlər</a:t>
            </a:r>
            <a:br>
              <a:rPr lang="az-Latn-AZ" dirty="0" smtClean="0"/>
            </a:br>
            <a:endParaRPr lang="ru-RU" dirty="0"/>
          </a:p>
        </p:txBody>
      </p:sp>
      <p:sp>
        <p:nvSpPr>
          <p:cNvPr id="3" name="Содержимое 2"/>
          <p:cNvSpPr>
            <a:spLocks noGrp="1"/>
          </p:cNvSpPr>
          <p:nvPr>
            <p:ph idx="1"/>
          </p:nvPr>
        </p:nvSpPr>
        <p:spPr/>
        <p:txBody>
          <a:bodyPr>
            <a:normAutofit/>
          </a:bodyPr>
          <a:lstStyle/>
          <a:p>
            <a:r>
              <a:rPr lang="az-Latn-AZ" sz="3600" i="1" dirty="0" smtClean="0"/>
              <a:t>Hoffman Avstriyaya qarşı (1993)</a:t>
            </a:r>
          </a:p>
          <a:p>
            <a:r>
              <a:rPr lang="az-Latn-AZ" sz="3600" i="1" dirty="0" smtClean="0"/>
              <a:t>Konttinen Finlandiyaya qarşı (1996)</a:t>
            </a:r>
          </a:p>
          <a:p>
            <a:r>
              <a:rPr lang="az-Latn-AZ" sz="3600" i="1" dirty="0" smtClean="0"/>
              <a:t>Tlimmenos </a:t>
            </a:r>
            <a:r>
              <a:rPr lang="en-US" sz="3600" i="1" dirty="0" smtClean="0"/>
              <a:t>Y</a:t>
            </a:r>
            <a:r>
              <a:rPr lang="az-Latn-AZ" sz="3600" i="1" dirty="0" smtClean="0"/>
              <a:t>unanıstana qarşı (2000)</a:t>
            </a:r>
          </a:p>
          <a:p>
            <a:r>
              <a:rPr lang="az-Latn-AZ" sz="3600" i="1" dirty="0" smtClean="0"/>
              <a:t>Müqəddəs Monastırlar Yunanıstana qarşı (1994)</a:t>
            </a:r>
            <a:endParaRPr lang="ru-RU" sz="3600" i="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23</a:t>
            </a:fld>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548680"/>
            <a:ext cx="8534400" cy="1440160"/>
          </a:xfrm>
        </p:spPr>
        <p:txBody>
          <a:bodyPr>
            <a:normAutofit fontScale="90000"/>
          </a:bodyPr>
          <a:lstStyle/>
          <a:p>
            <a:r>
              <a:rPr lang="az-Latn-AZ" dirty="0" smtClean="0"/>
              <a:t/>
            </a:r>
            <a:br>
              <a:rPr lang="az-Latn-AZ" dirty="0" smtClean="0"/>
            </a:br>
            <a:r>
              <a:rPr lang="en-US" dirty="0" smtClean="0"/>
              <a:t>M</a:t>
            </a:r>
            <a:r>
              <a:rPr lang="az-Latn-AZ" dirty="0" smtClean="0"/>
              <a:t>illiyətə və milli azlığa mənsubluğa əsaslanan fərqlər</a:t>
            </a:r>
            <a:br>
              <a:rPr lang="az-Latn-AZ" dirty="0" smtClean="0"/>
            </a:br>
            <a:endParaRPr lang="ru-RU" dirty="0"/>
          </a:p>
        </p:txBody>
      </p:sp>
      <p:sp>
        <p:nvSpPr>
          <p:cNvPr id="3" name="Содержимое 2"/>
          <p:cNvSpPr>
            <a:spLocks noGrp="1"/>
          </p:cNvSpPr>
          <p:nvPr>
            <p:ph idx="1"/>
          </p:nvPr>
        </p:nvSpPr>
        <p:spPr>
          <a:xfrm>
            <a:off x="457200" y="2348880"/>
            <a:ext cx="8229600" cy="3777283"/>
          </a:xfrm>
        </p:spPr>
        <p:txBody>
          <a:bodyPr>
            <a:normAutofit/>
          </a:bodyPr>
          <a:lstStyle/>
          <a:p>
            <a:r>
              <a:rPr lang="az-Latn-AZ" sz="3600" i="1" dirty="0" smtClean="0"/>
              <a:t>Kona Poirres Fransaya qarşı (2003)</a:t>
            </a:r>
          </a:p>
          <a:p>
            <a:r>
              <a:rPr lang="az-Latn-AZ" sz="3600" i="1" dirty="0" smtClean="0"/>
              <a:t>Müstəqim Belçikaya qarşı (1991)</a:t>
            </a:r>
          </a:p>
          <a:p>
            <a:r>
              <a:rPr lang="az-Latn-AZ" sz="3600" i="1" dirty="0" smtClean="0"/>
              <a:t>Arslan Türkiyəyə  qarşı (1999)</a:t>
            </a:r>
          </a:p>
          <a:p>
            <a:r>
              <a:rPr lang="az-Latn-AZ" sz="3600" i="1" dirty="0" smtClean="0"/>
              <a:t>Tanrı Türkiyəyə qarşı (1998)</a:t>
            </a:r>
          </a:p>
          <a:p>
            <a:endParaRPr lang="ru-RU" sz="3600" i="1" dirty="0"/>
          </a:p>
        </p:txBody>
      </p:sp>
      <p:sp>
        <p:nvSpPr>
          <p:cNvPr id="7" name="Номер слайда 6"/>
          <p:cNvSpPr>
            <a:spLocks noGrp="1"/>
          </p:cNvSpPr>
          <p:nvPr>
            <p:ph type="sldNum" sz="quarter" idx="12"/>
          </p:nvPr>
        </p:nvSpPr>
        <p:spPr/>
        <p:txBody>
          <a:bodyPr>
            <a:normAutofit/>
          </a:bodyPr>
          <a:lstStyle/>
          <a:p>
            <a:fld id="{6017FEB1-CA62-42DC-841E-A979DEFBD1C3}" type="slidenum">
              <a:rPr lang="ru-RU" smtClean="0"/>
              <a:pPr/>
              <a:t>24</a:t>
            </a:fld>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296144"/>
          </a:xfrm>
        </p:spPr>
        <p:txBody>
          <a:bodyPr>
            <a:normAutofit/>
          </a:bodyPr>
          <a:lstStyle/>
          <a:p>
            <a:r>
              <a:rPr lang="az-Latn-AZ" sz="3200" dirty="0" smtClean="0"/>
              <a:t>Qanuni nikahdan doğulan və nikahdan kənar doğulan  uşaqlar arasında  fərqlər</a:t>
            </a:r>
            <a:endParaRPr lang="ru-RU" sz="3200" dirty="0"/>
          </a:p>
        </p:txBody>
      </p:sp>
      <p:sp>
        <p:nvSpPr>
          <p:cNvPr id="3" name="Содержимое 2"/>
          <p:cNvSpPr>
            <a:spLocks noGrp="1"/>
          </p:cNvSpPr>
          <p:nvPr>
            <p:ph idx="1"/>
          </p:nvPr>
        </p:nvSpPr>
        <p:spPr>
          <a:xfrm>
            <a:off x="301752" y="2420888"/>
            <a:ext cx="8503920" cy="3744416"/>
          </a:xfrm>
        </p:spPr>
        <p:txBody>
          <a:bodyPr>
            <a:normAutofit/>
          </a:bodyPr>
          <a:lstStyle/>
          <a:p>
            <a:r>
              <a:rPr lang="az-Latn-AZ" sz="4000" i="1" dirty="0" smtClean="0"/>
              <a:t>Vermeyer Belçikaya qarşı (1991)</a:t>
            </a:r>
            <a:endParaRPr lang="ru-RU" sz="4000" i="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25</a:t>
            </a:fld>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112168"/>
          </a:xfrm>
        </p:spPr>
        <p:txBody>
          <a:bodyPr>
            <a:normAutofit fontScale="90000"/>
          </a:bodyPr>
          <a:lstStyle/>
          <a:p>
            <a:r>
              <a:rPr lang="az-Latn-AZ" sz="4000" dirty="0" smtClean="0"/>
              <a:t/>
            </a:r>
            <a:br>
              <a:rPr lang="az-Latn-AZ" sz="4000" dirty="0" smtClean="0"/>
            </a:br>
            <a:r>
              <a:rPr lang="az-Latn-AZ" sz="4000" dirty="0" smtClean="0"/>
              <a:t/>
            </a:r>
            <a:br>
              <a:rPr lang="az-Latn-AZ" sz="4000" dirty="0" smtClean="0"/>
            </a:br>
            <a:r>
              <a:rPr lang="az-Latn-AZ" sz="4000" dirty="0" smtClean="0"/>
              <a:t>Seksual oriyentasiyaya əsaslanan fərqlər</a:t>
            </a:r>
            <a:r>
              <a:rPr lang="az-Latn-AZ" dirty="0" smtClean="0"/>
              <a:t/>
            </a:r>
            <a:br>
              <a:rPr lang="az-Latn-AZ" dirty="0" smtClean="0"/>
            </a:br>
            <a:endParaRPr lang="ru-RU" dirty="0"/>
          </a:p>
        </p:txBody>
      </p:sp>
      <p:sp>
        <p:nvSpPr>
          <p:cNvPr id="3" name="Содержимое 2"/>
          <p:cNvSpPr>
            <a:spLocks noGrp="1"/>
          </p:cNvSpPr>
          <p:nvPr>
            <p:ph idx="1"/>
          </p:nvPr>
        </p:nvSpPr>
        <p:spPr>
          <a:xfrm>
            <a:off x="457200" y="1916832"/>
            <a:ext cx="8229600" cy="4657704"/>
          </a:xfrm>
        </p:spPr>
        <p:txBody>
          <a:bodyPr>
            <a:normAutofit/>
          </a:bodyPr>
          <a:lstStyle/>
          <a:p>
            <a:r>
              <a:rPr lang="az-Latn-AZ" sz="3200" i="1" dirty="0" smtClean="0"/>
              <a:t>Dadcen Birləşmiş Krallığa qarşı (1981), Norris İrlandiyaya qarşı (1988), Modinos Kiprə qarşı (1993)</a:t>
            </a:r>
          </a:p>
          <a:p>
            <a:r>
              <a:rPr lang="az-Latn-AZ" sz="3200" i="1" dirty="0" smtClean="0"/>
              <a:t>A.T.D. Birləşmiş Krallığa qarşı (2000)</a:t>
            </a:r>
          </a:p>
          <a:p>
            <a:r>
              <a:rPr lang="az-Latn-AZ" sz="3200" i="1" dirty="0" smtClean="0"/>
              <a:t>Saterlend Birləşmiş Krallığa qarşı (1997)</a:t>
            </a:r>
          </a:p>
          <a:p>
            <a:r>
              <a:rPr lang="az-Latn-AZ" sz="3200" i="1" dirty="0" smtClean="0"/>
              <a:t>S.L. Avstriyaya qarşı (2003), L. və V. Avstriyaya qarşı (2003)</a:t>
            </a:r>
          </a:p>
          <a:p>
            <a:r>
              <a:rPr lang="az-Latn-AZ" sz="3200" i="1" dirty="0" smtClean="0"/>
              <a:t>Frette  Fransaya qarşı (2002)</a:t>
            </a:r>
          </a:p>
          <a:p>
            <a:endParaRPr lang="ru-RU" sz="32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26</a:t>
            </a:fld>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548680"/>
            <a:ext cx="8534400" cy="1224136"/>
          </a:xfrm>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Dilə əsaslanan fərqlər</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sz="4000" dirty="0" smtClean="0"/>
              <a:t>Dilə əsaslanan fərqlər</a:t>
            </a:r>
            <a:br>
              <a:rPr lang="az-Latn-AZ" sz="4000" dirty="0" smtClean="0"/>
            </a:br>
            <a:endParaRPr lang="ru-RU" sz="4000" dirty="0"/>
          </a:p>
        </p:txBody>
      </p:sp>
      <p:sp>
        <p:nvSpPr>
          <p:cNvPr id="3" name="Содержимое 2"/>
          <p:cNvSpPr>
            <a:spLocks noGrp="1"/>
          </p:cNvSpPr>
          <p:nvPr>
            <p:ph idx="1"/>
          </p:nvPr>
        </p:nvSpPr>
        <p:spPr/>
        <p:txBody>
          <a:bodyPr>
            <a:normAutofit/>
          </a:bodyPr>
          <a:lstStyle/>
          <a:p>
            <a:r>
              <a:rPr lang="az-Latn-AZ" sz="4000" i="1" dirty="0" smtClean="0"/>
              <a:t>Dillər haqqında Belçika işi (1968)</a:t>
            </a:r>
          </a:p>
          <a:p>
            <a:r>
              <a:rPr lang="az-Latn-AZ" sz="4000" i="1" dirty="0" smtClean="0"/>
              <a:t>Kamazinski Avstriyaya qarşı (1989)</a:t>
            </a:r>
          </a:p>
          <a:p>
            <a:r>
              <a:rPr lang="az-Latn-AZ" sz="4000" i="1" dirty="0" smtClean="0"/>
              <a:t>Matye-Moen Belçikaya qarşı (1987)</a:t>
            </a:r>
          </a:p>
          <a:p>
            <a:pPr>
              <a:buNone/>
            </a:pPr>
            <a:endParaRPr lang="ru-RU" sz="4000" i="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27</a:t>
            </a:fld>
            <a:endParaRPr lang="ru-RU"/>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692696"/>
            <a:ext cx="8534400" cy="1440160"/>
          </a:xfrm>
        </p:spPr>
        <p:txBody>
          <a:bodyPr>
            <a:noAutofit/>
          </a:bodyPr>
          <a:lstStyle/>
          <a:p>
            <a:r>
              <a:rPr lang="az-Latn-AZ" sz="3200" dirty="0" smtClean="0"/>
              <a:t>Siyasi və ya digər baxışlara və sosial mənşəyə əsaslanan fərqlər</a:t>
            </a:r>
            <a:endParaRPr lang="ru-RU" sz="3200" dirty="0"/>
          </a:p>
        </p:txBody>
      </p:sp>
      <p:sp>
        <p:nvSpPr>
          <p:cNvPr id="3" name="Содержимое 2"/>
          <p:cNvSpPr>
            <a:spLocks noGrp="1"/>
          </p:cNvSpPr>
          <p:nvPr>
            <p:ph idx="1"/>
          </p:nvPr>
        </p:nvSpPr>
        <p:spPr>
          <a:xfrm>
            <a:off x="301752" y="2276872"/>
            <a:ext cx="8503920" cy="3822176"/>
          </a:xfrm>
        </p:spPr>
        <p:txBody>
          <a:bodyPr>
            <a:normAutofit/>
          </a:bodyPr>
          <a:lstStyle/>
          <a:p>
            <a:r>
              <a:rPr lang="az-Latn-AZ" sz="4000" i="1" dirty="0" smtClean="0"/>
              <a:t>Felde Slovakiyaya qarşı (2001) </a:t>
            </a:r>
          </a:p>
          <a:p>
            <a:r>
              <a:rPr lang="az-Latn-AZ" sz="4000" i="1" dirty="0" smtClean="0"/>
              <a:t>Maklaflin Birləşmiş Krallığa qarşı (1994)</a:t>
            </a:r>
          </a:p>
          <a:p>
            <a:r>
              <a:rPr lang="az-Latn-AZ" sz="4000" i="1" dirty="0" smtClean="0"/>
              <a:t>Olsson İsveçə qarşı (1988)</a:t>
            </a:r>
            <a:endParaRPr lang="ru-RU" sz="4000" i="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28</a:t>
            </a:fld>
            <a:endParaRPr lang="ru-RU"/>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Əmlak vəziyyətinə əsaslanan fərqlər</a:t>
            </a:r>
            <a:endParaRPr lang="ru-RU" dirty="0"/>
          </a:p>
        </p:txBody>
      </p:sp>
      <p:sp>
        <p:nvSpPr>
          <p:cNvPr id="3" name="Содержимое 2"/>
          <p:cNvSpPr>
            <a:spLocks noGrp="1"/>
          </p:cNvSpPr>
          <p:nvPr>
            <p:ph idx="1"/>
          </p:nvPr>
        </p:nvSpPr>
        <p:spPr/>
        <p:txBody>
          <a:bodyPr/>
          <a:lstStyle/>
          <a:p>
            <a:r>
              <a:rPr lang="az-Latn-AZ" sz="3600" i="1" dirty="0" smtClean="0"/>
              <a:t>Çasanyu və başqaları Fransaya qarşı (1994, 1995, 1995, 1999)</a:t>
            </a:r>
          </a:p>
          <a:p>
            <a:pPr>
              <a:buNone/>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29</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cs typeface="Times New Roman" pitchFamily="18" charset="0"/>
              </a:rPr>
              <a:t>Ayrı-seçkiliyin qadağan olunması</a:t>
            </a:r>
            <a:endParaRPr lang="ru-RU" dirty="0"/>
          </a:p>
        </p:txBody>
      </p:sp>
      <p:sp>
        <p:nvSpPr>
          <p:cNvPr id="3" name="Содержимое 2"/>
          <p:cNvSpPr>
            <a:spLocks noGrp="1"/>
          </p:cNvSpPr>
          <p:nvPr>
            <p:ph idx="1"/>
          </p:nvPr>
        </p:nvSpPr>
        <p:spPr/>
        <p:txBody>
          <a:bodyPr>
            <a:normAutofit/>
          </a:bodyPr>
          <a:lstStyle/>
          <a:p>
            <a:pPr>
              <a:buNone/>
            </a:pPr>
            <a:r>
              <a:rPr lang="az-Latn-AZ" dirty="0" smtClean="0">
                <a:latin typeface="Times New Roman" pitchFamily="18" charset="0"/>
                <a:cs typeface="Times New Roman" pitchFamily="18" charset="0"/>
              </a:rPr>
              <a:t>	</a:t>
            </a:r>
            <a:r>
              <a:rPr lang="az-Latn-AZ" b="1" dirty="0" smtClean="0">
                <a:latin typeface="Times New Roman" pitchFamily="18" charset="0"/>
                <a:cs typeface="Times New Roman" pitchFamily="18" charset="0"/>
              </a:rPr>
              <a:t>Beynəlxalq sənədlər:</a:t>
            </a:r>
          </a:p>
          <a:p>
            <a:r>
              <a:rPr lang="az-Latn-AZ" dirty="0" smtClean="0">
                <a:latin typeface="Times New Roman" pitchFamily="18" charset="0"/>
                <a:cs typeface="Times New Roman" pitchFamily="18" charset="0"/>
              </a:rPr>
              <a:t>Qadınlara qarşı Ayrı-seçkiliyin Bütün Formalarının Ləğvi haqqında Beynəlxalq Pakt (1979)</a:t>
            </a:r>
          </a:p>
          <a:p>
            <a:r>
              <a:rPr lang="az-Latn-AZ" dirty="0" smtClean="0">
                <a:latin typeface="Times New Roman" pitchFamily="18" charset="0"/>
                <a:cs typeface="Times New Roman" pitchFamily="18" charset="0"/>
              </a:rPr>
              <a:t>İnsan Hüquqları haqqında Amerika Konvensiyası (1-ci və 24-cü maddələr)</a:t>
            </a:r>
          </a:p>
          <a:p>
            <a:r>
              <a:rPr lang="az-Latn-AZ" dirty="0" smtClean="0">
                <a:latin typeface="Times New Roman" pitchFamily="18" charset="0"/>
                <a:cs typeface="Times New Roman" pitchFamily="18" charset="0"/>
              </a:rPr>
              <a:t>İnsan və Xalqların Hüquqları haqqında Afrika Konvensiyası (2-ci və 3-cü maddələr)</a:t>
            </a:r>
            <a:endParaRPr lang="en-US" dirty="0" smtClean="0">
              <a:latin typeface="Times New Roman" pitchFamily="18" charset="0"/>
              <a:cs typeface="Times New Roman" pitchFamily="18" charset="0"/>
            </a:endParaRPr>
          </a:p>
          <a:p>
            <a:r>
              <a:rPr lang="az-Latn-AZ" dirty="0" smtClean="0">
                <a:latin typeface="Times New Roman" pitchFamily="18" charset="0"/>
                <a:cs typeface="Times New Roman" pitchFamily="18" charset="0"/>
              </a:rPr>
              <a:t>Avropa </a:t>
            </a:r>
            <a:r>
              <a:rPr lang="en-US" dirty="0" err="1" smtClean="0">
                <a:latin typeface="Times New Roman" pitchFamily="18" charset="0"/>
                <a:cs typeface="Times New Roman" pitchFamily="18" charset="0"/>
              </a:rPr>
              <a:t>Sosial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Xartiya</a:t>
            </a:r>
            <a:r>
              <a:rPr lang="az-Latn-AZ" dirty="0" smtClean="0">
                <a:latin typeface="Times New Roman" pitchFamily="18" charset="0"/>
                <a:cs typeface="Times New Roman" pitchFamily="18" charset="0"/>
              </a:rPr>
              <a:t>sı (1961,1996)</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madd</a:t>
            </a:r>
            <a:r>
              <a:rPr lang="az-Latn-AZ" dirty="0" smtClean="0">
                <a:latin typeface="Times New Roman" pitchFamily="18" charset="0"/>
                <a:cs typeface="Times New Roman" pitchFamily="18" charset="0"/>
              </a:rPr>
              <a:t>ə “E”</a:t>
            </a:r>
            <a:endParaRPr lang="en-US"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a:t>
            </a:fld>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t>“Digər əlamətlərə”əsaslanan fərqlər</a:t>
            </a:r>
            <a:endParaRPr lang="ru-RU" dirty="0"/>
          </a:p>
        </p:txBody>
      </p:sp>
      <p:sp>
        <p:nvSpPr>
          <p:cNvPr id="3" name="Содержимое 2"/>
          <p:cNvSpPr>
            <a:spLocks noGrp="1"/>
          </p:cNvSpPr>
          <p:nvPr>
            <p:ph idx="1"/>
          </p:nvPr>
        </p:nvSpPr>
        <p:spPr/>
        <p:txBody>
          <a:bodyPr/>
          <a:lstStyle/>
          <a:p>
            <a:r>
              <a:rPr lang="az-Latn-AZ" sz="3200" b="1" dirty="0" smtClean="0"/>
              <a:t>Nikah statusu:</a:t>
            </a:r>
          </a:p>
          <a:p>
            <a:pPr>
              <a:buNone/>
            </a:pPr>
            <a:r>
              <a:rPr lang="az-Latn-AZ" sz="3200" i="1" dirty="0" smtClean="0"/>
              <a:t>-  Makmayl Birləşmiş Krallığa qarşı (1995)</a:t>
            </a:r>
          </a:p>
          <a:p>
            <a:r>
              <a:rPr lang="az-Latn-AZ" sz="3200" b="1" dirty="0" smtClean="0"/>
              <a:t>Peşə statusu: </a:t>
            </a:r>
          </a:p>
          <a:p>
            <a:pPr>
              <a:buFontTx/>
              <a:buChar char="-"/>
            </a:pPr>
            <a:r>
              <a:rPr lang="az-Latn-AZ" sz="3200" i="1" dirty="0" smtClean="0"/>
              <a:t>Engel Niderlanda qarşı (1976)</a:t>
            </a:r>
          </a:p>
          <a:p>
            <a:pPr>
              <a:buFontTx/>
              <a:buChar char="-"/>
            </a:pPr>
            <a:r>
              <a:rPr lang="az-Latn-AZ" sz="3200" i="1" dirty="0" smtClean="0"/>
              <a:t>Revvenji Macarıstana qarşı (1999)</a:t>
            </a:r>
          </a:p>
          <a:p>
            <a:r>
              <a:rPr lang="az-Latn-AZ" sz="3200" b="1" dirty="0" smtClean="0"/>
              <a:t>Əlillik:</a:t>
            </a:r>
          </a:p>
          <a:p>
            <a:pPr>
              <a:buNone/>
            </a:pPr>
            <a:r>
              <a:rPr lang="az-Latn-AZ" sz="3200" i="1" dirty="0" smtClean="0"/>
              <a:t>-  Botta İtaliyaya qarşı (1998)</a:t>
            </a:r>
          </a:p>
          <a:p>
            <a:endParaRPr lang="az-Latn-AZ" sz="3200" dirty="0" smtClean="0"/>
          </a:p>
          <a:p>
            <a:endParaRPr lang="az-Latn-AZ" sz="3200" dirty="0" smtClean="0"/>
          </a:p>
          <a:p>
            <a:endParaRPr lang="az-Latn-AZ" sz="3200" dirty="0" smtClean="0"/>
          </a:p>
          <a:p>
            <a:endParaRPr lang="az-Latn-AZ" dirty="0" smtClean="0"/>
          </a:p>
          <a:p>
            <a:endParaRPr lang="az-Latn-AZ" dirty="0" smtClean="0"/>
          </a:p>
          <a:p>
            <a:endParaRPr lang="az-Latn-AZ" dirty="0" smtClean="0"/>
          </a:p>
          <a:p>
            <a:endParaRPr lang="az-Latn-AZ" dirty="0" smtClean="0"/>
          </a:p>
          <a:p>
            <a:endParaRPr lang="az-Latn-AZ" dirty="0" smtClean="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30</a:t>
            </a:fld>
            <a:endParaRPr lang="ru-RU"/>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t>“Digər əlamətlərə”əsaslanan fərqlər</a:t>
            </a:r>
            <a:endParaRPr lang="ru-RU" dirty="0"/>
          </a:p>
        </p:txBody>
      </p:sp>
      <p:sp>
        <p:nvSpPr>
          <p:cNvPr id="3" name="Содержимое 2"/>
          <p:cNvSpPr>
            <a:spLocks noGrp="1"/>
          </p:cNvSpPr>
          <p:nvPr>
            <p:ph idx="1"/>
          </p:nvPr>
        </p:nvSpPr>
        <p:spPr/>
        <p:txBody>
          <a:bodyPr>
            <a:normAutofit/>
          </a:bodyPr>
          <a:lstStyle/>
          <a:p>
            <a:pPr>
              <a:buNone/>
            </a:pPr>
            <a:r>
              <a:rPr lang="az-Latn-AZ" sz="4000" b="1" dirty="0" smtClean="0"/>
              <a:t>	Nikah statusu:</a:t>
            </a:r>
          </a:p>
          <a:p>
            <a:pPr>
              <a:buNone/>
            </a:pPr>
            <a:r>
              <a:rPr lang="az-Latn-AZ" sz="4000" dirty="0" smtClean="0"/>
              <a:t>   </a:t>
            </a:r>
            <a:r>
              <a:rPr lang="az-Latn-AZ" sz="4000" i="1" dirty="0" smtClean="0"/>
              <a:t>Makmaykl Birləşmiş Krallığa qarşı məhkəmə işi (1</a:t>
            </a:r>
            <a:r>
              <a:rPr lang="az-Latn-AZ" sz="4000" dirty="0" smtClean="0"/>
              <a:t>995)</a:t>
            </a:r>
            <a:endParaRPr lang="ru-RU" sz="40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31</a:t>
            </a:fld>
            <a:endParaRPr lang="ru-RU"/>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080120"/>
          </a:xfrm>
        </p:spPr>
        <p:txBody>
          <a:bodyPr>
            <a:normAutofit/>
          </a:bodyPr>
          <a:lstStyle/>
          <a:p>
            <a:r>
              <a:rPr lang="en-US" dirty="0" smtClean="0"/>
              <a:t>“</a:t>
            </a:r>
            <a:r>
              <a:rPr lang="az-Latn-AZ" dirty="0" smtClean="0"/>
              <a:t>Digər əlamətlərə”əsaslanan fərqlər</a:t>
            </a:r>
            <a:endParaRPr lang="ru-RU" dirty="0"/>
          </a:p>
        </p:txBody>
      </p:sp>
      <p:sp>
        <p:nvSpPr>
          <p:cNvPr id="3" name="Содержимое 2"/>
          <p:cNvSpPr>
            <a:spLocks noGrp="1"/>
          </p:cNvSpPr>
          <p:nvPr>
            <p:ph idx="1"/>
          </p:nvPr>
        </p:nvSpPr>
        <p:spPr/>
        <p:txBody>
          <a:bodyPr>
            <a:normAutofit fontScale="25000" lnSpcReduction="20000"/>
          </a:bodyPr>
          <a:lstStyle/>
          <a:p>
            <a:pPr>
              <a:buNone/>
            </a:pPr>
            <a:r>
              <a:rPr lang="az-Latn-AZ" dirty="0" smtClean="0"/>
              <a:t>    </a:t>
            </a:r>
            <a:endParaRPr lang="en-US" dirty="0" smtClean="0"/>
          </a:p>
          <a:p>
            <a:pPr>
              <a:buNone/>
            </a:pPr>
            <a:r>
              <a:rPr lang="en-US" sz="12800" b="1" dirty="0" smtClean="0"/>
              <a:t>   </a:t>
            </a:r>
            <a:r>
              <a:rPr lang="az-Latn-AZ" sz="12800" b="1" dirty="0" smtClean="0"/>
              <a:t>Peşə statusu və ya hərbi rütbə:</a:t>
            </a:r>
            <a:endParaRPr lang="en-US" sz="12800" b="1" dirty="0" smtClean="0"/>
          </a:p>
          <a:p>
            <a:pPr>
              <a:buNone/>
            </a:pPr>
            <a:endParaRPr lang="az-Latn-AZ" sz="14400" b="1" dirty="0" smtClean="0"/>
          </a:p>
          <a:p>
            <a:r>
              <a:rPr lang="az-Latn-AZ" sz="14400" i="1" dirty="0" smtClean="0"/>
              <a:t>Engel və başqaları Niderlanda qarşı məhkəmə işi (1976)</a:t>
            </a:r>
            <a:endParaRPr lang="ru-RU" sz="14400" i="1" dirty="0" smtClean="0"/>
          </a:p>
          <a:p>
            <a:r>
              <a:rPr lang="az-Latn-AZ" sz="14400" i="1" dirty="0" smtClean="0"/>
              <a:t>Van der Müssel Belçikaya qarşı məhkəmə işi (1983)</a:t>
            </a:r>
          </a:p>
          <a:p>
            <a:r>
              <a:rPr lang="az-Latn-AZ" sz="14400" i="1" dirty="0" smtClean="0"/>
              <a:t>Rekvenyi Macarıstana qarşı məhkəmə işi (1999)</a:t>
            </a:r>
          </a:p>
          <a:p>
            <a:endParaRPr lang="az-Latn-AZ" sz="3900" dirty="0" smtClean="0"/>
          </a:p>
          <a:p>
            <a:pPr>
              <a:buNone/>
            </a:pPr>
            <a:r>
              <a:rPr lang="az-Latn-AZ" sz="3900" dirty="0" smtClean="0"/>
              <a:t>    </a:t>
            </a:r>
            <a:endParaRPr lang="ru-RU" sz="39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32</a:t>
            </a:fld>
            <a:endParaRPr lang="ru-RU"/>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29600" cy="1008112"/>
          </a:xfrm>
        </p:spPr>
        <p:txBody>
          <a:bodyPr>
            <a:normAutofit/>
          </a:bodyPr>
          <a:lstStyle/>
          <a:p>
            <a:r>
              <a:rPr lang="az-Latn-AZ" dirty="0" smtClean="0"/>
              <a:t>“Digər əlamətlərə”əsaslanan fərqlər</a:t>
            </a:r>
            <a:endParaRPr lang="ru-RU" dirty="0"/>
          </a:p>
        </p:txBody>
      </p:sp>
      <p:sp>
        <p:nvSpPr>
          <p:cNvPr id="3" name="Содержимое 2"/>
          <p:cNvSpPr>
            <a:spLocks noGrp="1"/>
          </p:cNvSpPr>
          <p:nvPr>
            <p:ph idx="1"/>
          </p:nvPr>
        </p:nvSpPr>
        <p:spPr/>
        <p:txBody>
          <a:bodyPr>
            <a:normAutofit/>
          </a:bodyPr>
          <a:lstStyle/>
          <a:p>
            <a:pPr>
              <a:buNone/>
            </a:pPr>
            <a:r>
              <a:rPr lang="az-Latn-AZ" sz="4000" b="1" dirty="0" smtClean="0"/>
              <a:t>	Əlillik:</a:t>
            </a:r>
          </a:p>
          <a:p>
            <a:r>
              <a:rPr lang="az-Latn-AZ" sz="4000" i="1" dirty="0" smtClean="0"/>
              <a:t>Botta İtaliyaya qarşı məhkəmə işi (1998)</a:t>
            </a:r>
          </a:p>
          <a:p>
            <a:endParaRPr lang="ru-RU" sz="4000" b="1"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33</a:t>
            </a:fld>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Dövlətin pozitiv öhdəlikləri</a:t>
            </a:r>
            <a:endParaRPr lang="ru-RU" dirty="0"/>
          </a:p>
        </p:txBody>
      </p:sp>
      <p:sp>
        <p:nvSpPr>
          <p:cNvPr id="3" name="Содержимое 2"/>
          <p:cNvSpPr>
            <a:spLocks noGrp="1"/>
          </p:cNvSpPr>
          <p:nvPr>
            <p:ph idx="1"/>
          </p:nvPr>
        </p:nvSpPr>
        <p:spPr/>
        <p:txBody>
          <a:bodyPr/>
          <a:lstStyle/>
          <a:p>
            <a:r>
              <a:rPr lang="az-Latn-AZ" sz="3600" dirty="0" smtClean="0"/>
              <a:t>Ayrı-seçkiliyə qarşı müdafiəni təmin etmək üzrə pozitiv öhdəliklər</a:t>
            </a:r>
          </a:p>
          <a:p>
            <a:r>
              <a:rPr lang="az-Latn-AZ" sz="3600" dirty="0" smtClean="0"/>
              <a:t>Fərqli rəftarı təmin etmək öhdəliyi</a:t>
            </a:r>
          </a:p>
          <a:p>
            <a:r>
              <a:rPr lang="az-Latn-AZ" sz="3600" dirty="0" smtClean="0"/>
              <a:t>Araşdırma aparmaq öhdəliyi (prosessual öhdəliklər)</a:t>
            </a:r>
            <a:endParaRPr lang="ru-RU" sz="3600" dirty="0" smtClean="0"/>
          </a:p>
          <a:p>
            <a:endParaRPr lang="az-Latn-AZ" sz="3600" dirty="0" smtClean="0"/>
          </a:p>
          <a:p>
            <a:endParaRPr lang="ru-RU" sz="3600" dirty="0" smtClean="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34</a:t>
            </a:fld>
            <a:endParaRPr lang="ru-R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    </a:t>
            </a:r>
            <a:r>
              <a:rPr lang="az-Latn-AZ" dirty="0" smtClean="0"/>
              <a:t>Diqqətinizə görə təşəkkür edirik!</a:t>
            </a:r>
            <a:endParaRPr lang="ru-RU" dirty="0"/>
          </a:p>
        </p:txBody>
      </p:sp>
      <p:pic>
        <p:nvPicPr>
          <p:cNvPr id="1026" name="Picture 2" descr="C:\Documents and Settings\Admin\Мои документы\14-cu madde\Image bank   Council of Europe_files\interieur21.jpg"/>
          <p:cNvPicPr>
            <a:picLocks noGrp="1" noChangeAspect="1" noChangeArrowheads="1"/>
          </p:cNvPicPr>
          <p:nvPr>
            <p:ph idx="1"/>
          </p:nvPr>
        </p:nvPicPr>
        <p:blipFill>
          <a:blip r:embed="rId2" cstate="print"/>
          <a:stretch>
            <a:fillRect/>
          </a:stretch>
        </p:blipFill>
        <p:spPr bwMode="auto">
          <a:xfrm>
            <a:off x="2667000" y="3382963"/>
            <a:ext cx="3810000" cy="2057400"/>
          </a:xfrm>
          <a:prstGeom prst="rect">
            <a:avLst/>
          </a:prstGeom>
          <a:noFill/>
        </p:spPr>
      </p:pic>
      <p:sp>
        <p:nvSpPr>
          <p:cNvPr id="4" name="Номер слайда 3"/>
          <p:cNvSpPr>
            <a:spLocks noGrp="1"/>
          </p:cNvSpPr>
          <p:nvPr>
            <p:ph type="sldNum" sz="quarter" idx="12"/>
          </p:nvPr>
        </p:nvSpPr>
        <p:spPr/>
        <p:txBody>
          <a:bodyPr/>
          <a:lstStyle/>
          <a:p>
            <a:fld id="{6017FEB1-CA62-42DC-841E-A979DEFBD1C3}" type="slidenum">
              <a:rPr lang="ru-RU" smtClean="0"/>
              <a:pPr/>
              <a:t>35</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cs typeface="Times New Roman" pitchFamily="18" charset="0"/>
              </a:rPr>
              <a:t>Bərabərliyin əhəmiyyəti </a:t>
            </a:r>
            <a:endParaRPr lang="ru-RU" dirty="0"/>
          </a:p>
        </p:txBody>
      </p:sp>
      <p:sp>
        <p:nvSpPr>
          <p:cNvPr id="3" name="Содержимое 2"/>
          <p:cNvSpPr>
            <a:spLocks noGrp="1"/>
          </p:cNvSpPr>
          <p:nvPr>
            <p:ph idx="1"/>
          </p:nvPr>
        </p:nvSpPr>
        <p:spPr/>
        <p:txBody>
          <a:bodyPr>
            <a:normAutofit lnSpcReduction="10000"/>
          </a:bodyPr>
          <a:lstStyle/>
          <a:p>
            <a:pPr>
              <a:buNone/>
            </a:pPr>
            <a:r>
              <a:rPr lang="az-Latn-AZ" dirty="0" smtClean="0">
                <a:latin typeface="Times New Roman" pitchFamily="18" charset="0"/>
                <a:cs typeface="Times New Roman" pitchFamily="18" charset="0"/>
              </a:rPr>
              <a:t>	İnsan Hüquqları haqqında Ümumi Bəyannamə</a:t>
            </a:r>
            <a:r>
              <a:rPr lang="en-US" dirty="0" err="1" smtClean="0">
                <a:latin typeface="Times New Roman" pitchFamily="18" charset="0"/>
                <a:cs typeface="Times New Roman" pitchFamily="18" charset="0"/>
              </a:rPr>
              <a:t>nin</a:t>
            </a:r>
            <a:r>
              <a:rPr lang="az-Latn-AZ"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preambulas</a:t>
            </a:r>
            <a:r>
              <a:rPr lang="az-Latn-AZ" dirty="0" smtClean="0">
                <a:latin typeface="Times New Roman" pitchFamily="18" charset="0"/>
                <a:cs typeface="Times New Roman" pitchFamily="18" charset="0"/>
              </a:rPr>
              <a:t>ı</a:t>
            </a:r>
            <a:r>
              <a:rPr lang="en-US" dirty="0" err="1" smtClean="0">
                <a:latin typeface="Times New Roman" pitchFamily="18" charset="0"/>
                <a:cs typeface="Times New Roman" pitchFamily="18" charset="0"/>
              </a:rPr>
              <a:t>ndan</a:t>
            </a:r>
            <a:r>
              <a:rPr lang="en-US" dirty="0" smtClean="0">
                <a:latin typeface="Times New Roman" pitchFamily="18" charset="0"/>
                <a:cs typeface="Times New Roman" pitchFamily="18" charset="0"/>
              </a:rPr>
              <a:t>:</a:t>
            </a:r>
            <a:endParaRPr lang="az-Latn-AZ" dirty="0" smtClean="0">
              <a:latin typeface="Times New Roman" pitchFamily="18" charset="0"/>
              <a:cs typeface="Times New Roman" pitchFamily="18" charset="0"/>
            </a:endParaRPr>
          </a:p>
          <a:p>
            <a:pPr>
              <a:buNone/>
            </a:pPr>
            <a:r>
              <a:rPr lang="az-Latn-AZ" dirty="0" smtClean="0">
                <a:latin typeface="Times New Roman" pitchFamily="18" charset="0"/>
                <a:cs typeface="Times New Roman" pitchFamily="18" charset="0"/>
              </a:rPr>
              <a:t>	</a:t>
            </a:r>
            <a:r>
              <a:rPr lang="az-Latn-AZ" sz="4400" dirty="0" smtClean="0">
                <a:latin typeface="Times New Roman" pitchFamily="18" charset="0"/>
                <a:cs typeface="Times New Roman" pitchFamily="18" charset="0"/>
              </a:rPr>
              <a:t>“İnsan cəmiyyətinin bütün  üzvlərinə xas olan ləyaqətin və bərabər  və ayrılmaz hüquqların  tanınması dünyada  azadlığın, ədalətin və sülhün  təməlidir”</a:t>
            </a:r>
            <a:endParaRPr lang="ru-RU" sz="44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cs typeface="Times New Roman" pitchFamily="18" charset="0"/>
              </a:rPr>
              <a:t>Ayrı-seçkiliyin qadağan olunması</a:t>
            </a:r>
            <a:endParaRPr lang="ru-RU" dirty="0">
              <a:cs typeface="Times New Roman" pitchFamily="18" charset="0"/>
            </a:endParaRPr>
          </a:p>
        </p:txBody>
      </p:sp>
      <p:sp>
        <p:nvSpPr>
          <p:cNvPr id="3" name="Содержимое 2"/>
          <p:cNvSpPr>
            <a:spLocks noGrp="1"/>
          </p:cNvSpPr>
          <p:nvPr>
            <p:ph idx="1"/>
          </p:nvPr>
        </p:nvSpPr>
        <p:spPr/>
        <p:txBody>
          <a:bodyPr>
            <a:normAutofit lnSpcReduction="10000"/>
          </a:bodyPr>
          <a:lstStyle/>
          <a:p>
            <a:pPr>
              <a:buNone/>
            </a:pPr>
            <a:r>
              <a:rPr lang="az-Latn-AZ" dirty="0" smtClean="0"/>
              <a:t>	</a:t>
            </a:r>
            <a:r>
              <a:rPr lang="az-Latn-AZ" dirty="0" smtClean="0">
                <a:latin typeface="Times New Roman" pitchFamily="18" charset="0"/>
                <a:cs typeface="Times New Roman" pitchFamily="18" charset="0"/>
              </a:rPr>
              <a:t>İHMK-nın 14-cü maddəsi : </a:t>
            </a:r>
          </a:p>
          <a:p>
            <a:pPr>
              <a:buNone/>
            </a:pPr>
            <a:r>
              <a:rPr lang="az-Latn-AZ" b="1" dirty="0" smtClean="0">
                <a:latin typeface="Times New Roman" pitchFamily="18" charset="0"/>
                <a:cs typeface="Times New Roman" pitchFamily="18" charset="0"/>
              </a:rPr>
              <a:t>    “Ayrı-seçkiliyin qadağan olunması”</a:t>
            </a:r>
          </a:p>
          <a:p>
            <a:pPr>
              <a:buNone/>
            </a:pPr>
            <a:r>
              <a:rPr lang="az-Latn-AZ" dirty="0" smtClean="0">
                <a:latin typeface="Times New Roman" pitchFamily="18" charset="0"/>
                <a:cs typeface="Times New Roman" pitchFamily="18" charset="0"/>
              </a:rPr>
              <a:t>	</a:t>
            </a:r>
            <a:r>
              <a:rPr lang="az-Latn-AZ" sz="3200" dirty="0" smtClean="0">
                <a:latin typeface="Times New Roman" pitchFamily="18" charset="0"/>
                <a:cs typeface="Times New Roman" pitchFamily="18" charset="0"/>
              </a:rPr>
              <a:t>Bu Konvensiyada təsbit olunmuş hüquq və azadlıqlardan istifadə cins, irq, rəng,dil,din, siyasi və digər baxışlar, milli və ya sosial ya digər mənşə, milli azlıqlara mənsubiyyət, əmlak vəziyyəti,  doğum  və  ya digər status kimi hər hansı əlamətlərinə görə ayrı-seçkilik olmadan təmin olunmalıdır  </a:t>
            </a:r>
            <a:endParaRPr lang="en-US" sz="3200" dirty="0" smtClean="0">
              <a:latin typeface="Times New Roman" pitchFamily="18" charset="0"/>
              <a:cs typeface="Times New Roman" pitchFamily="18" charset="0"/>
            </a:endParaRPr>
          </a:p>
          <a:p>
            <a:pPr>
              <a:buNone/>
            </a:pPr>
            <a:endParaRPr lang="az-Latn-AZ" sz="3200" dirty="0" smtClean="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224136"/>
          </a:xfrm>
        </p:spPr>
        <p:txBody>
          <a:bodyPr/>
          <a:lstStyle/>
          <a:p>
            <a:r>
              <a:rPr lang="az-Latn-AZ" dirty="0" smtClean="0"/>
              <a:t>Konvensiyanın 12 saylı Protokolu</a:t>
            </a:r>
            <a:endParaRPr lang="ru-RU" dirty="0"/>
          </a:p>
        </p:txBody>
      </p:sp>
      <p:sp>
        <p:nvSpPr>
          <p:cNvPr id="3" name="Содержимое 2"/>
          <p:cNvSpPr>
            <a:spLocks noGrp="1"/>
          </p:cNvSpPr>
          <p:nvPr>
            <p:ph idx="1"/>
          </p:nvPr>
        </p:nvSpPr>
        <p:spPr/>
        <p:txBody>
          <a:bodyPr>
            <a:normAutofit/>
          </a:bodyPr>
          <a:lstStyle/>
          <a:p>
            <a:r>
              <a:rPr lang="az-Latn-AZ" sz="3600" dirty="0" smtClean="0">
                <a:latin typeface="Times New Roman" pitchFamily="18" charset="0"/>
                <a:cs typeface="Times New Roman" pitchFamily="18" charset="0"/>
              </a:rPr>
              <a:t>Qəbul edilib – 4 noyabr 2000-ci il</a:t>
            </a:r>
            <a:endParaRPr lang="en-US" sz="3600" dirty="0" smtClean="0">
              <a:latin typeface="Times New Roman" pitchFamily="18" charset="0"/>
              <a:cs typeface="Times New Roman" pitchFamily="18" charset="0"/>
            </a:endParaRPr>
          </a:p>
          <a:p>
            <a:pPr>
              <a:buNone/>
            </a:pPr>
            <a:endParaRPr lang="az-Latn-AZ" sz="3600" dirty="0" smtClean="0">
              <a:latin typeface="Times New Roman" pitchFamily="18" charset="0"/>
              <a:cs typeface="Times New Roman" pitchFamily="18" charset="0"/>
            </a:endParaRPr>
          </a:p>
          <a:p>
            <a:r>
              <a:rPr lang="az-Latn-AZ" sz="3600" dirty="0" smtClean="0">
                <a:latin typeface="Times New Roman" pitchFamily="18" charset="0"/>
                <a:cs typeface="Times New Roman" pitchFamily="18" charset="0"/>
              </a:rPr>
              <a:t>Qüvvəyə minib – 01aprel 2005-ci il</a:t>
            </a:r>
          </a:p>
          <a:p>
            <a:endParaRPr lang="ru-RU" sz="36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6017FEB1-CA62-42DC-841E-A979DEFBD1C3}" type="slidenum">
              <a:rPr lang="ru-RU" smtClean="0"/>
              <a:pPr/>
              <a:t>6</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dirty="0" smtClean="0">
                <a:cs typeface="Times New Roman" pitchFamily="18" charset="0"/>
              </a:rPr>
              <a:t>Konvensiyanın 12 saylı Protokolu</a:t>
            </a:r>
            <a:endParaRPr lang="ru-RU" dirty="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az-Latn-AZ" dirty="0" smtClean="0">
                <a:latin typeface="Times New Roman" pitchFamily="18" charset="0"/>
                <a:cs typeface="Times New Roman" pitchFamily="18" charset="0"/>
              </a:rPr>
              <a:t>12 saylı Protokolun 1-ci maddəsi:</a:t>
            </a:r>
          </a:p>
          <a:p>
            <a:pPr>
              <a:buNone/>
            </a:pPr>
            <a:r>
              <a:rPr lang="az-Latn-AZ" b="1" dirty="0" smtClean="0">
                <a:latin typeface="Times New Roman" pitchFamily="18" charset="0"/>
                <a:cs typeface="Times New Roman" pitchFamily="18" charset="0"/>
              </a:rPr>
              <a:t>  </a:t>
            </a:r>
            <a:r>
              <a:rPr lang="az-Latn-AZ" b="1" u="sng" dirty="0" smtClean="0">
                <a:latin typeface="Times New Roman" pitchFamily="18" charset="0"/>
                <a:cs typeface="Times New Roman" pitchFamily="18" charset="0"/>
              </a:rPr>
              <a:t>“Ayrı-seçkiliyinin tam qadağan olunması”</a:t>
            </a:r>
          </a:p>
          <a:p>
            <a:pPr marL="514350" indent="-514350">
              <a:buAutoNum type="arabicPeriod"/>
            </a:pPr>
            <a:r>
              <a:rPr lang="az-Latn-AZ" sz="2800" dirty="0" smtClean="0"/>
              <a:t>Qanunla təsbit olunmuş hər hansı hüquqdan istifadə cins,irq,rəng,dil,din,siyasi və digər baxışlar, milli və ya sosial mənşə,milli azlıqlara mənsubiyyət, əmlak vəziyyəti,doğum və ya  digər status kimi hər hansı əlamətlərinə görə ayrı-seçkilik olmadan təmin olunmalıdır.</a:t>
            </a:r>
          </a:p>
          <a:p>
            <a:pPr marL="514350" indent="-514350">
              <a:buAutoNum type="arabicPeriod"/>
            </a:pPr>
            <a:r>
              <a:rPr lang="az-Latn-AZ" sz="2800" dirty="0" smtClean="0"/>
              <a:t>Heç kəs 1-ci bənddə qeyd olunan hər hansı əsasa görə hər hansı dövlət hakimiyyət orqanı tərəfindən ayrı-seçkiliyə məruz qalmamalıdır.</a:t>
            </a:r>
          </a:p>
          <a:p>
            <a:pPr marL="514350" indent="-514350">
              <a:buAutoNum type="arabicPeriod"/>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1080120"/>
          </a:xfrm>
        </p:spPr>
        <p:txBody>
          <a:bodyPr/>
          <a:lstStyle/>
          <a:p>
            <a:r>
              <a:rPr lang="az-Latn-AZ" dirty="0" smtClean="0"/>
              <a:t>14-cü maddənin məqsədi</a:t>
            </a:r>
            <a:endParaRPr lang="ru-RU" dirty="0"/>
          </a:p>
        </p:txBody>
      </p:sp>
      <p:sp>
        <p:nvSpPr>
          <p:cNvPr id="3" name="Содержимое 2"/>
          <p:cNvSpPr>
            <a:spLocks noGrp="1"/>
          </p:cNvSpPr>
          <p:nvPr>
            <p:ph idx="1"/>
          </p:nvPr>
        </p:nvSpPr>
        <p:spPr>
          <a:xfrm>
            <a:off x="457200" y="1988840"/>
            <a:ext cx="8229600" cy="4248472"/>
          </a:xfrm>
        </p:spPr>
        <p:txBody>
          <a:bodyPr>
            <a:normAutofit/>
          </a:bodyPr>
          <a:lstStyle/>
          <a:p>
            <a:pPr>
              <a:buNone/>
            </a:pPr>
            <a:r>
              <a:rPr lang="az-Latn-AZ" sz="4000" dirty="0" smtClean="0">
                <a:latin typeface="Times New Roman" pitchFamily="18" charset="0"/>
                <a:cs typeface="Times New Roman" pitchFamily="18" charset="0"/>
              </a:rPr>
              <a:t>  Konvensiyanın və onun</a:t>
            </a:r>
            <a:endParaRPr lang="en-US" sz="4000" dirty="0" smtClean="0">
              <a:latin typeface="Times New Roman" pitchFamily="18" charset="0"/>
              <a:cs typeface="Times New Roman" pitchFamily="18" charset="0"/>
            </a:endParaRPr>
          </a:p>
          <a:p>
            <a:pPr>
              <a:buNone/>
            </a:pPr>
            <a:r>
              <a:rPr lang="en-US" sz="4000" dirty="0" smtClean="0">
                <a:latin typeface="Times New Roman" pitchFamily="18" charset="0"/>
                <a:cs typeface="Times New Roman" pitchFamily="18" charset="0"/>
              </a:rPr>
              <a:t>  </a:t>
            </a:r>
            <a:r>
              <a:rPr lang="az-Latn-AZ" sz="4000" dirty="0" smtClean="0">
                <a:latin typeface="Times New Roman" pitchFamily="18" charset="0"/>
                <a:cs typeface="Times New Roman" pitchFamily="18" charset="0"/>
              </a:rPr>
              <a:t>Protokollarının müddəaları ilə</a:t>
            </a:r>
            <a:endParaRPr lang="en-US" sz="4000" dirty="0" smtClean="0">
              <a:latin typeface="Times New Roman" pitchFamily="18" charset="0"/>
              <a:cs typeface="Times New Roman" pitchFamily="18" charset="0"/>
            </a:endParaRPr>
          </a:p>
          <a:p>
            <a:pPr>
              <a:buNone/>
            </a:pPr>
            <a:r>
              <a:rPr lang="en-US" sz="4000" dirty="0" smtClean="0">
                <a:latin typeface="Times New Roman" pitchFamily="18" charset="0"/>
                <a:cs typeface="Times New Roman" pitchFamily="18" charset="0"/>
              </a:rPr>
              <a:t>  </a:t>
            </a:r>
            <a:r>
              <a:rPr lang="az-Latn-AZ" sz="4000" dirty="0" smtClean="0">
                <a:latin typeface="Times New Roman" pitchFamily="18" charset="0"/>
                <a:cs typeface="Times New Roman" pitchFamily="18" charset="0"/>
              </a:rPr>
              <a:t>qorunan hüquq və azadlıqlardan</a:t>
            </a:r>
            <a:endParaRPr lang="en-US" sz="4000" dirty="0" smtClean="0">
              <a:latin typeface="Times New Roman" pitchFamily="18" charset="0"/>
              <a:cs typeface="Times New Roman" pitchFamily="18" charset="0"/>
            </a:endParaRPr>
          </a:p>
          <a:p>
            <a:pPr>
              <a:buNone/>
            </a:pPr>
            <a:r>
              <a:rPr lang="en-US" sz="4000" dirty="0" smtClean="0">
                <a:latin typeface="Times New Roman" pitchFamily="18" charset="0"/>
                <a:cs typeface="Times New Roman" pitchFamily="18" charset="0"/>
              </a:rPr>
              <a:t>  </a:t>
            </a:r>
            <a:r>
              <a:rPr lang="az-Latn-AZ" sz="4000" dirty="0" smtClean="0">
                <a:latin typeface="Times New Roman" pitchFamily="18" charset="0"/>
                <a:cs typeface="Times New Roman" pitchFamily="18" charset="0"/>
              </a:rPr>
              <a:t>istifadə zamanı fərdləri ayrı</a:t>
            </a:r>
            <a:r>
              <a:rPr lang="en-US" sz="4000" dirty="0" smtClean="0">
                <a:latin typeface="Times New Roman" pitchFamily="18" charset="0"/>
                <a:cs typeface="Times New Roman" pitchFamily="18" charset="0"/>
              </a:rPr>
              <a:t>-</a:t>
            </a:r>
          </a:p>
          <a:p>
            <a:pPr>
              <a:buNone/>
            </a:pPr>
            <a:r>
              <a:rPr lang="en-US" sz="4000" dirty="0" smtClean="0">
                <a:latin typeface="Times New Roman" pitchFamily="18" charset="0"/>
                <a:cs typeface="Times New Roman" pitchFamily="18" charset="0"/>
              </a:rPr>
              <a:t>  </a:t>
            </a:r>
            <a:r>
              <a:rPr lang="az-Latn-AZ" sz="4000" dirty="0" smtClean="0">
                <a:latin typeface="Times New Roman" pitchFamily="18" charset="0"/>
                <a:cs typeface="Times New Roman" pitchFamily="18" charset="0"/>
              </a:rPr>
              <a:t>seçkilikdən qorumaq</a:t>
            </a:r>
            <a:endParaRPr lang="ru-RU" sz="40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Məhdudiyyətlər</a:t>
            </a:r>
            <a:endParaRPr lang="ru-RU" dirty="0"/>
          </a:p>
        </p:txBody>
      </p:sp>
      <p:sp>
        <p:nvSpPr>
          <p:cNvPr id="3" name="Содержимое 2"/>
          <p:cNvSpPr>
            <a:spLocks noGrp="1"/>
          </p:cNvSpPr>
          <p:nvPr>
            <p:ph idx="1"/>
          </p:nvPr>
        </p:nvSpPr>
        <p:spPr/>
        <p:txBody>
          <a:bodyPr>
            <a:noAutofit/>
          </a:bodyPr>
          <a:lstStyle/>
          <a:p>
            <a:r>
              <a:rPr lang="az-Latn-AZ" sz="3200" dirty="0" smtClean="0">
                <a:latin typeface="Times New Roman" pitchFamily="18" charset="0"/>
                <a:cs typeface="Times New Roman" pitchFamily="18" charset="0"/>
              </a:rPr>
              <a:t>14-cü maddə bərabərlik haqqında müstəqil hüquq deyil</a:t>
            </a:r>
          </a:p>
          <a:p>
            <a:r>
              <a:rPr lang="az-Latn-AZ" sz="3200" dirty="0" smtClean="0">
                <a:latin typeface="Times New Roman" pitchFamily="18" charset="0"/>
                <a:cs typeface="Times New Roman" pitchFamily="18" charset="0"/>
              </a:rPr>
              <a:t>Digər  hüquqlara bağlı olan hüquqdur </a:t>
            </a:r>
          </a:p>
          <a:p>
            <a:r>
              <a:rPr lang="az-Latn-AZ" sz="3200" dirty="0" smtClean="0">
                <a:latin typeface="Times New Roman" pitchFamily="18" charset="0"/>
                <a:cs typeface="Times New Roman" pitchFamily="18" charset="0"/>
              </a:rPr>
              <a:t>Təsir dairəsi Konvensiyada əks olunmuş hüquqlarla məhdudlaşır.</a:t>
            </a:r>
          </a:p>
          <a:p>
            <a:r>
              <a:rPr lang="az-Latn-AZ" sz="3200" dirty="0" smtClean="0">
                <a:latin typeface="Times New Roman" pitchFamily="18" charset="0"/>
                <a:cs typeface="Times New Roman" pitchFamily="18" charset="0"/>
              </a:rPr>
              <a:t>14-cü maddənin  tətbiq  dairəsinin məhdudluğu </a:t>
            </a:r>
            <a:r>
              <a:rPr lang="az-Latn-AZ" sz="3200" i="1" dirty="0" smtClean="0">
                <a:latin typeface="Times New Roman" pitchFamily="18" charset="0"/>
                <a:cs typeface="Times New Roman" pitchFamily="18" charset="0"/>
              </a:rPr>
              <a:t>(Əbdüləziz, Kabales və balkandali Birləşmiş Krallığa qarşı,1985)  </a:t>
            </a:r>
            <a:endParaRPr lang="ru-RU" sz="3200" i="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9</a:t>
            </a:fld>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951</TotalTime>
  <Words>817</Words>
  <Application>Microsoft Office PowerPoint</Application>
  <PresentationFormat>On-screen Show (4:3)</PresentationFormat>
  <Paragraphs>214</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Городская</vt:lpstr>
      <vt:lpstr>Ayrı-seçkiliyin qadağan olunması</vt:lpstr>
      <vt:lpstr>Ayrı-seçkiliyin qadağan olunması</vt:lpstr>
      <vt:lpstr>Ayrı-seçkiliyin qadağan olunması</vt:lpstr>
      <vt:lpstr>Bərabərliyin əhəmiyyəti </vt:lpstr>
      <vt:lpstr>Ayrı-seçkiliyin qadağan olunması</vt:lpstr>
      <vt:lpstr>Konvensiyanın 12 saylı Protokolu</vt:lpstr>
      <vt:lpstr>Konvensiyanın 12 saylı Protokolu</vt:lpstr>
      <vt:lpstr>14-cü maddənin məqsədi</vt:lpstr>
      <vt:lpstr>Məhdudiyyətlər</vt:lpstr>
      <vt:lpstr>14-cü maddənin xarakteri və əhatə dairəsi</vt:lpstr>
      <vt:lpstr>14-cü mad. xarakteri və əhatə dairəsi:  ayrı-seçkiliyin anlayışı</vt:lpstr>
      <vt:lpstr>14-cü mad.xarakteri və əhatə dairəsi:  ayrı-seçkiliyin anlayışı</vt:lpstr>
      <vt:lpstr>Ayrı-seçkilik testi</vt:lpstr>
      <vt:lpstr>Ayrı-seçkilik testi</vt:lpstr>
      <vt:lpstr>Ayrı-seçkilik testi</vt:lpstr>
      <vt:lpstr>Ayrı-seçkilik testi: fərqli rəftar</vt:lpstr>
      <vt:lpstr>Fərqli rəftarın əsaslandırılması</vt:lpstr>
      <vt:lpstr>Ayrı-seçkiliyin əsasları</vt:lpstr>
      <vt:lpstr>Ayrı-seçkiliyin əsasları</vt:lpstr>
      <vt:lpstr>Ayrı-seçkiliyin əsasları</vt:lpstr>
      <vt:lpstr>Cinsə əsaslanan fərqlər</vt:lpstr>
      <vt:lpstr>İrqə,rəngə və ya etnik mənşəyə əsaslanan fərqlər</vt:lpstr>
      <vt:lpstr> Dinə əsaslanan fərqlər </vt:lpstr>
      <vt:lpstr> Milliyətə və milli azlığa mənsubluğa əsaslanan fərqlər </vt:lpstr>
      <vt:lpstr>Qanuni nikahdan doğulan və nikahdan kənar doğulan  uşaqlar arasında  fərqlər</vt:lpstr>
      <vt:lpstr>  Seksual oriyentasiyaya əsaslanan fərqlər </vt:lpstr>
      <vt:lpstr>             Dilə əsaslanan fərqlər            Dilə əsaslanan fərqlər </vt:lpstr>
      <vt:lpstr>Siyasi və ya digər baxışlara və sosial mənşəyə əsaslanan fərqlər</vt:lpstr>
      <vt:lpstr>Əmlak vəziyyətinə əsaslanan fərqlər</vt:lpstr>
      <vt:lpstr>“Digər əlamətlərə”əsaslanan fərqlər</vt:lpstr>
      <vt:lpstr>“Digər əlamətlərə”əsaslanan fərqlər</vt:lpstr>
      <vt:lpstr>“Digər əlamətlərə”əsaslanan fərqlər</vt:lpstr>
      <vt:lpstr>“Digər əlamətlərə”əsaslanan fərqlər</vt:lpstr>
      <vt:lpstr>Dövlətin pozitiv öhdəlikləri</vt:lpstr>
      <vt:lpstr>    Diqqətinizə görə təşəkkür edirik!</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Ayrı-seçkiliyin qadağan olunması</dc:title>
  <dc:creator>AspireONE</dc:creator>
  <cp:lastModifiedBy>ROVSHANOVA Vafa</cp:lastModifiedBy>
  <cp:revision>101</cp:revision>
  <dcterms:created xsi:type="dcterms:W3CDTF">2013-10-26T06:25:19Z</dcterms:created>
  <dcterms:modified xsi:type="dcterms:W3CDTF">2016-07-11T08:35:39Z</dcterms:modified>
</cp:coreProperties>
</file>