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308" r:id="rId2"/>
    <p:sldId id="335" r:id="rId3"/>
    <p:sldId id="314" r:id="rId4"/>
    <p:sldId id="342" r:id="rId5"/>
    <p:sldId id="341" r:id="rId6"/>
    <p:sldId id="334" r:id="rId7"/>
    <p:sldId id="336" r:id="rId8"/>
    <p:sldId id="337" r:id="rId9"/>
    <p:sldId id="338" r:id="rId10"/>
    <p:sldId id="340" r:id="rId11"/>
    <p:sldId id="343" r:id="rId12"/>
    <p:sldId id="28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FFCCCC"/>
    <a:srgbClr val="FFFF66"/>
    <a:srgbClr val="FFCC66"/>
    <a:srgbClr val="CC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40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5E3350-7CC7-4B3F-80E4-E0022D23046F}" type="datetimeFigureOut">
              <a:rPr lang="ru-RU"/>
              <a:pPr>
                <a:defRPr/>
              </a:pPr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F2CC94-2407-48A1-89A6-861A9146D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93BAB-877A-4718-BF4D-82BCF3B9B01D}" type="slidenum">
              <a:rPr lang="ru-RU" altLang="en-US" smtClean="0"/>
              <a:pPr/>
              <a:t>1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EAA2D12-36CC-43B7-BA80-8FF27A433959}" type="slidenum">
              <a:rPr lang="ru-RU" altLang="en-US" smtClean="0"/>
              <a:pPr/>
              <a:t>10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1E6350-7EF6-481C-AD57-1833A9217350}" type="slidenum">
              <a:rPr lang="ru-RU" altLang="en-US" smtClean="0"/>
              <a:pPr/>
              <a:t>11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16CAC9-1EEB-476E-928C-25ED6DE2E529}" type="slidenum">
              <a:rPr lang="ru-RU" altLang="en-US" smtClean="0"/>
              <a:pPr/>
              <a:t>2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6BA542-9A33-4DBE-87D7-91DD66BAFACA}" type="slidenum">
              <a:rPr lang="ru-RU" altLang="en-US" smtClean="0"/>
              <a:pPr/>
              <a:t>3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A504CB-DCD1-4B2E-BB71-626E75E0642C}" type="slidenum">
              <a:rPr lang="ru-RU" altLang="en-US" smtClean="0"/>
              <a:pPr/>
              <a:t>4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77C874-6F87-4053-B503-884F3DB98DE4}" type="slidenum">
              <a:rPr lang="ru-RU" altLang="en-US" smtClean="0"/>
              <a:pPr/>
              <a:t>5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CDE28D-F63F-4457-B047-E3EAA06555C3}" type="slidenum">
              <a:rPr lang="ru-RU" altLang="en-US" smtClean="0"/>
              <a:pPr/>
              <a:t>6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AEDBDF-1C6C-425B-8EFC-A029B5F7DE05}" type="slidenum">
              <a:rPr lang="ru-RU" altLang="en-US" smtClean="0"/>
              <a:pPr/>
              <a:t>7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4DFFE9-E2A2-4C79-8477-0090A5882E2A}" type="slidenum">
              <a:rPr lang="ru-RU" altLang="en-US" smtClean="0"/>
              <a:pPr/>
              <a:t>8</a:t>
            </a:fld>
            <a:endParaRPr lang="ru-R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F9D2A5-2A58-487F-BA50-8791224A3B58}" type="slidenum">
              <a:rPr lang="ru-RU" altLang="en-US" smtClean="0"/>
              <a:pPr/>
              <a:t>9</a:t>
            </a:fld>
            <a:endParaRPr lang="ru-RU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2E25AA92-4499-4865-9497-06956087F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DC317-C92E-417D-9D9D-69E82E230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B42FD-5BF5-47F5-BFDB-570B39152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B975-058A-4483-BB9A-94589ED16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5CEB6-C964-4A55-9E47-19976FBBE5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EDBE-BB52-4190-A278-7E3B19650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012C9-A85B-4AD9-827A-591E5846B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56D50-BB21-41C2-95F7-62E181378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8B077-D3EB-4692-BFA9-01DE44E5E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39B4-D73C-4430-BB0B-EA0F64961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733E2-E942-40B4-ADE5-DB9309E1AC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2546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B3B39607-604A-465F-B529-DA88CC058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1728788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Cyrl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Avropa Məhkəməsinin ayrı-seçkilik əleyhinə təcrübəsində</a:t>
            </a: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yenilikl</a:t>
            </a:r>
            <a:r>
              <a:rPr lang="az-Latn-AZ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ər</a:t>
            </a:r>
            <a:endParaRPr lang="ru-RU" altLang="en-US" sz="3600" smtClean="0">
              <a:solidFill>
                <a:srgbClr val="FF00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7558088" cy="2060575"/>
          </a:xfrm>
        </p:spPr>
        <p:txBody>
          <a:bodyPr/>
          <a:lstStyle/>
          <a:p>
            <a:pPr algn="r" eaLnBrk="1" hangingPunct="1"/>
            <a:r>
              <a:rPr lang="ru-RU" altLang="en-US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Maksim Timofeyev,</a:t>
            </a: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H</a:t>
            </a:r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üquq elmləri namizədi, </a:t>
            </a:r>
          </a:p>
          <a:p>
            <a:pPr algn="r" eaLnBrk="1" hangingPunct="1"/>
            <a:r>
              <a:rPr lang="ru-RU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Avropa Humanitar universitetinin dosenti</a:t>
            </a:r>
            <a:endParaRPr lang="en-US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  <a:p>
            <a:pPr algn="r" eaLnBrk="1" hangingPunct="1"/>
            <a:r>
              <a:rPr lang="en-US" altLang="en-US" sz="2000" smtClean="0">
                <a:solidFill>
                  <a:srgbClr val="FFFF9E"/>
                </a:solidFill>
                <a:effectLst/>
                <a:latin typeface="Arial" charset="0"/>
                <a:cs typeface="Arial" charset="0"/>
              </a:rPr>
              <a:t>2015</a:t>
            </a:r>
            <a:endParaRPr lang="ru-RU" altLang="en-US" sz="2000" smtClean="0">
              <a:solidFill>
                <a:srgbClr val="FFFF9E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1-ci məsələ: Faktiki vəziyyət və həmin vəziyyətin yaranmasına gətirib çıxaran hüquq normaları arasındakı fərqlərə həddən artıq vurğu edilməsi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Ailə birləşməsi ilə bağlı məsələlərdə dövlətin mülahizə sərbəstliyinin geniş olmaması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Zahirən neytral olan bir norma milli/etnik mənsubiyyət əsasında dolayı ayrı-seçkilik yaradır ki, onun da ağlaba</a:t>
            </a:r>
            <a:r>
              <a:rPr lang="az-Latn-AZ" sz="2200" smtClean="0">
                <a:effectLst/>
                <a:latin typeface="Arial" pitchFamily="34" charset="0"/>
                <a:cs typeface="Arial" pitchFamily="34" charset="0"/>
              </a:rPr>
              <a:t>t</a:t>
            </a: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an və obyektiv şəkildə əsaslandırılması mümkün deyil, çünki onun arxasında qanunauyğun məqsəd dayanmamışdır</a:t>
            </a:r>
            <a:endParaRPr lang="ru-RU" sz="2200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25538"/>
            <a:ext cx="8928100" cy="5567362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Əksəriyyət tərəfindən tətbiq edilən araşdırma standartı iki məsələyə əsaslanır</a:t>
            </a: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en-US" sz="24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2-ci məsələ: tədbirin qiymətləndirilməsi üçün vaxt məhdudiyyətinin müəyyən edilmısdi (2004-cü il)</a:t>
            </a:r>
            <a:endParaRPr lang="ru-RU" sz="2200" b="1" u="sng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2004-cü ilin yekun ili olaraq seçilməsi səhvdir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2014-cü ildə ərizəçinin vəziyyəti dəyişməyib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Ərizənin cəmi 2 il ərzində vətəndaş olması faktına həddindən artıq çox əhəmiyyət verilmişdir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008063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Hakimlər Şayo, Vuçiniç və Kyurisin 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z-Cyrl-AZ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işi ilə bağlı fərqli rəyləri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(2014)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719137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ru-RU" b="1" u="sng" smtClean="0">
                <a:solidFill>
                  <a:srgbClr val="FFFF9E"/>
                </a:solidFill>
                <a:latin typeface="Arial" pitchFamily="34" charset="0"/>
                <a:cs typeface="Arial" pitchFamily="34" charset="0"/>
              </a:rPr>
              <a:t>Diqqətinizə görə təşəkkür edirəm</a:t>
            </a:r>
            <a:endParaRPr lang="ru-RU" smtClean="0">
              <a:solidFill>
                <a:srgbClr val="FFFF9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9-cu Maddəsi ilə birgə götürülməklə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20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Dövlətin ərazisində yerləşən dini təşkilatın bir sıra ibadət evləri və iki məbədi vardır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Həmin məbədlərə giriş hüququ yalnız icmanın ən layiqli üzvlərinə verilib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Təşkilat məbədlərlə bağlı vergilərin ödənilməsindən qismən azad edilib (20% ödəyir), belə ki, qanunvericiliyə əsasən belə tikililər vergiqoymadan tam şəkildə azad edilən «Allaha sitayiş etmək üçün ictimai yer»lərə deyil, «xeyriyyəçilik məqsədi ilə istifadə edilən binalar»a aid edilib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Təşkilat həmin məbədin «Allaha sitayiş etmək üçün ictimai yer» olaraq təsnifatlandırılmasını tələb edir, lakin məhkəmələr bundan imtina edir və qərarlarını onunla əsaslandırırlar ki, həmin binaya girmək hüququ adi insanlara verilməyib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0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2852738"/>
            <a:ext cx="8928100" cy="39846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</a:t>
            </a:r>
            <a:r>
              <a:rPr lang="az-Latn-AZ" sz="2400" smtClean="0">
                <a:effectLst/>
                <a:latin typeface="Arial" pitchFamily="34" charset="0"/>
                <a:cs typeface="Arial" pitchFamily="34" charset="0"/>
              </a:rPr>
              <a:t>ı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-seçkiliklə bağlı şikayətin mahiyyət etibarı ilə əsassız olduğu müəyyən edildi</a:t>
            </a:r>
            <a:endParaRPr lang="ru-RU" sz="2400" b="1" smtClean="0"/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2519363"/>
          </a:xfrm>
        </p:spPr>
        <p:txBody>
          <a:bodyPr/>
          <a:lstStyle/>
          <a:p>
            <a:pPr eaLnBrk="1" hangingPunct="1">
              <a:spcBef>
                <a:spcPts val="1200"/>
              </a:spcBef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«Son günlərin Müqəddəsləri İsa Məsih Kilsəsi»</a:t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en-GB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The Church of Jesus Christ of Latter-Day Saints</a:t>
            </a:r>
            <a:r>
              <a:rPr lang="ru-RU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) </a:t>
            </a:r>
            <a:r>
              <a:rPr lang="en-US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z-Cyrl-AZ" sz="24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Birləşmiş Krallığa qarşı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4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7552/09 saylı ərizə</a:t>
            </a:r>
            <a:endParaRPr lang="ru-RU" sz="2700" b="1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15888"/>
            <a:ext cx="8928100" cy="6721475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</a:t>
            </a:r>
            <a:r>
              <a:rPr lang="az-Latn-AZ" sz="2400" smtClean="0">
                <a:effectLst/>
                <a:latin typeface="Arial" pitchFamily="34" charset="0"/>
                <a:cs typeface="Arial" pitchFamily="34" charset="0"/>
              </a:rPr>
              <a:t>ı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-seçkiliyə dair şikayətin mahiyyət etibarı ilə əsassız olduğu   müəyyən edildi</a:t>
            </a:r>
            <a:endParaRPr lang="en-US" sz="24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Eyni vəziyyətdə olan dini qruplara fərqli münasibət?</a:t>
            </a:r>
            <a:r>
              <a:rPr lang="ru-RU" sz="22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	Eyni qaydalar digər dini təşkilatlara da şamil edilirdi (məsələn, rəsmi Anqlikan kilsəsinin özəl ibadət evlərinə)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Münasibətdə fərq - əgər mövcud olmuşdusa belə - ağlabatan olmuşdu və obyektiv şəkildə əsaslandırılmışdı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imtiyaz 1833-cü il tarixli qanun ilə, geniş əhali kütlələrinə açıq olan kilsələri həvəsləndirmək məqsədi ilə təqdim edilmişdi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tədbirin məqsədi çoxdinli bir cəmiyyətdə mövcud olan ziddiyyətləri kənarlaşdırmaqla əhalinin mənafeinə xidmət etməkdən ibarət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sahədə dövlətin geniş mülahizə sərbəstliyi var idi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Tədbir neytral xarakter daşıyırdı</a:t>
            </a:r>
          </a:p>
          <a:p>
            <a:pPr eaLnBrk="1" hangingPunct="1">
              <a:spcBef>
                <a:spcPts val="800"/>
              </a:spcBef>
              <a:buFont typeface="Tahoma" pitchFamily="34" charset="0"/>
              <a:buAutoNum type="alphaUcPeriod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Tədbir maliyyə baxımından öhdəlik yaratmırdı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4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Konvensiyanın 8-ci Maddəsi ilə birgə götürülməklə</a:t>
            </a:r>
            <a:br>
              <a:rPr lang="ru-RU" altLang="en-US" sz="36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</a:br>
            <a: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Konvensiyanın 14-cü Maddəsi</a:t>
            </a:r>
            <a:br>
              <a:rPr lang="ru-RU" altLang="en-US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endParaRPr lang="ru-RU" altLang="en-US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819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50825" y="115888"/>
            <a:ext cx="8540750" cy="67691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400" u="sng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İşin faktları</a:t>
            </a:r>
            <a:endParaRPr lang="en-US" sz="2400" u="sng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spcBef>
                <a:spcPts val="14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Əcnəbilərin statusu haqqında qanun elə bir tələb təsbit edir ki, həmin tələbə görə nikahda olan/olmayan cütlərin üzvlərindən biri digər dövlətlə daha sıx əlaqələrə malikdirsə, bu zaman onlardan birinə ailənin birləşməsi əsasında yaşayış icazəsi verilmir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Bu tələb bu dövlətin vətəndaşları ilə 28 ildən çox müddətdə nikahda olan şəxslərə şamil edilmir (onların anadan olduqdan etibarən və ya sonradan vətəndaş olmasından asılı olmayaraq)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Ərizəçi 1993-cü ildən etibarən dövlətdə qanuni şəkildə yaşamış və 2002-ci ildə (yəni 31 yaşı olduqda) həmin dövlətin vətəndaşı olmuşdur 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O, 2003-cü ildə digər dövlətin ərazisində digər dövlətin vətəndaşı ilə ailə qurmuşdur;  ərizəçinin arvadı onun vətəndaşı olduğu dövlətin ərazisində heç vaxt olmayıb və həmin dövlətin dilində danışmır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Ona yaşayış icazəsi verməkdən imtina ediblər</a:t>
            </a:r>
          </a:p>
          <a:p>
            <a:pPr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200" smtClean="0">
              <a:effectLst/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sz="2200" b="1" smtClean="0"/>
          </a:p>
          <a:p>
            <a:pPr eaLnBrk="1" hangingPunct="1">
              <a:buFont typeface="Arial" pitchFamily="34" charset="0"/>
              <a:buNone/>
              <a:defRPr/>
            </a:pPr>
            <a:endParaRPr lang="ru-RU" sz="2200" b="1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1557338"/>
            <a:ext cx="8928100" cy="5280025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Məhkəmənin gəldiyi nəticə:</a:t>
            </a: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ru-RU" sz="2400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sz="2400" smtClean="0">
                <a:effectLst/>
                <a:latin typeface="Arial" pitchFamily="34" charset="0"/>
                <a:cs typeface="Arial" pitchFamily="34" charset="0"/>
              </a:rPr>
              <a:t>ayrı-seçkilik aşkar edilmədi</a:t>
            </a:r>
            <a:endParaRPr lang="ru-RU" sz="2400" b="1" smtClean="0"/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endParaRPr lang="ru-RU" sz="240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. Analoji vəziyyətdə olan şəxslərə münasibətdə fərqli rəftar mövcud olub</a:t>
            </a:r>
            <a:endParaRPr lang="en-US" sz="2400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1400"/>
              </a:spcBef>
              <a:buFont typeface="Arial" pitchFamily="34" charset="0"/>
              <a:buChar char="►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Ərizəçilər 28 ilə dair qaydaların tətbiqi zamanı etnik mənşəyinə görə fərqli rəftarın baş verdiyinə dair şikayətlərini əsaslandırmadılar</a:t>
            </a:r>
            <a:endParaRPr lang="en-US" sz="2200" smtClean="0"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smtClean="0">
                <a:effectLst/>
                <a:latin typeface="Arial" pitchFamily="34" charset="0"/>
                <a:cs typeface="Arial" pitchFamily="34" charset="0"/>
              </a:rPr>
              <a:t>Vətəndaş statusuna 28 ildən az və 28 il ərzində malik olan şəxslərə münasibətdə fərqli rəftar  mövcud olub</a:t>
            </a:r>
            <a:endParaRPr lang="en-US" sz="220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-26988"/>
            <a:ext cx="9144000" cy="1584326"/>
          </a:xfrm>
        </p:spPr>
        <p:txBody>
          <a:bodyPr/>
          <a:lstStyle/>
          <a:p>
            <a:pPr eaLnBrk="1" hangingPunct="1">
              <a:defRPr/>
            </a:pP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lang="en-GB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Biao</a:t>
            </a:r>
            <a:r>
              <a:rPr lang="ru-RU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> Danimarkaya qarşı»</a:t>
            </a:r>
            <a: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700" b="1" i="1" smtClean="0">
                <a:solidFill>
                  <a:srgbClr val="FFCC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25 mart 2014-cü il tarixli Qətnamə </a:t>
            </a:r>
            <a: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700" b="1" i="1" smtClean="0">
                <a:solidFill>
                  <a:srgbClr val="FFFF66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38590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/</a:t>
            </a:r>
            <a:r>
              <a:rPr lang="en-US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ru-RU" sz="2700" b="1" i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0 saylı ərizə</a:t>
            </a:r>
            <a:r>
              <a:rPr lang="en-US" sz="2800" smtClean="0">
                <a:effectLst/>
              </a:rPr>
              <a:t> </a:t>
            </a:r>
            <a:endParaRPr lang="ru-RU" sz="2700" b="1" smtClean="0">
              <a:solidFill>
                <a:srgbClr val="FFCC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07950" y="333375"/>
            <a:ext cx="8928100" cy="6503988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pitchFamily="34" charset="0"/>
              <a:buNone/>
              <a:defRPr/>
            </a:pPr>
            <a:r>
              <a:rPr lang="en-US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smtClean="0">
                <a:solidFill>
                  <a:srgbClr val="FFFF9E"/>
                </a:solidFill>
                <a:effectLst/>
                <a:latin typeface="Arial" pitchFamily="34" charset="0"/>
                <a:cs typeface="Arial" pitchFamily="34" charset="0"/>
              </a:rPr>
              <a:t>. Rəftardakı fərq ağlabatan və obyektiv əsaslara söykənir</a:t>
            </a:r>
            <a:endParaRPr lang="en-US" sz="2400" smtClean="0">
              <a:solidFill>
                <a:srgbClr val="FFFF9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Belə tədbirin arxasında duran məqsəd, yəni cəmiyyətə daha yaxşı inteqrasiyanın təmin edilməsi – qanuna uyğundur</a:t>
            </a:r>
          </a:p>
          <a:p>
            <a:pPr marL="0" indent="0" eaLnBrk="1" hangingPunct="1">
              <a:spcBef>
                <a:spcPts val="800"/>
              </a:spcBef>
              <a:buFont typeface="Arial" pitchFamily="34" charset="0"/>
              <a:buChar char="►"/>
              <a:defRPr/>
            </a:pPr>
            <a:r>
              <a:rPr lang="ru-RU" sz="2200" u="sng" smtClean="0">
                <a:effectLst/>
                <a:latin typeface="Arial" pitchFamily="34" charset="0"/>
                <a:cs typeface="Arial" pitchFamily="34" charset="0"/>
              </a:rPr>
              <a:t>Tədbir məqsədə mütənasibdir</a:t>
            </a:r>
            <a:endParaRPr lang="ru-RU" sz="2200" b="1" u="sng" smtClean="0"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28 ilə dair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tələbin həddən-ziyadə olduğu görünür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və həmin tələb anadan olduqdan etibarən deyil, daha sonradan vətəndaşlıq almış şəxsləri həddindən artıq əlverişsiz</a:t>
            </a:r>
            <a:r>
              <a:rPr lang="az-Latn-AZ" sz="200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 vəziyyətə salır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Lakin, Məhkəmə qanunvericiliyi mücərrəd şəkildə deyil, ərizəçinin işi ilə bağlı konkret vəziyyətdə nəzərdən keçirir (buna müvafiq olaraq, ərizəçilərə 2004-cü ildə tətbiq edilmiş tədbirin mütənasibliyi məsələsini araşdırmaq lazımdr)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r>
              <a:rPr lang="ru-RU" sz="2000" smtClean="0">
                <a:effectLst/>
                <a:latin typeface="Arial" pitchFamily="34" charset="0"/>
                <a:cs typeface="Arial" pitchFamily="34" charset="0"/>
              </a:rPr>
              <a:t>Kişi ərizəçinin vətəndaşı olduğu dövlətlə kifayət qədər güclü əlaqələri vardır, lakin qadın ərizəçinin heç bir əlaqəsi mövcud deyil; kişi ərizəçi cəmi 2 il vətəndaş olub</a:t>
            </a:r>
          </a:p>
          <a:p>
            <a:pPr marL="0" indent="0" eaLnBrk="1" hangingPunct="1">
              <a:spcBef>
                <a:spcPts val="800"/>
              </a:spcBef>
              <a:buFontTx/>
              <a:buChar char="-"/>
              <a:defRPr/>
            </a:pPr>
            <a:endParaRPr lang="en-US" sz="2000" smtClean="0"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4853</TotalTime>
  <Words>570</Words>
  <Application>Microsoft Macintosh PowerPoint</Application>
  <PresentationFormat>Экран (4:3)</PresentationFormat>
  <Paragraphs>69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Tahoma</vt:lpstr>
      <vt:lpstr>MS PGothic</vt:lpstr>
      <vt:lpstr>Arial</vt:lpstr>
      <vt:lpstr>Wingdings</vt:lpstr>
      <vt:lpstr>Calibri</vt:lpstr>
      <vt:lpstr>Граница</vt:lpstr>
      <vt:lpstr> Avropa Məhkəməsinin ayrı-seçkilik əleyhinə təcrübəsində yeniliklər</vt:lpstr>
      <vt:lpstr>I. Konvensiyanın 9-cu Maddəsi ilə birgə götürülməklə Konvensiyanın 14-cü Maddəsi</vt:lpstr>
      <vt:lpstr>Слайд 3</vt:lpstr>
      <vt:lpstr>«Son günlərin Müqəddəsləri İsa Məsih Kilsəsi»  (The Church of Jesus Christ of Latter-Day Saints)  Birləşmiş Krallığa qarşı 4 mart 2014-cü il tarixli qətnamə   7552/09 saylı ərizə</vt:lpstr>
      <vt:lpstr>Слайд 5</vt:lpstr>
      <vt:lpstr>I. Konvensiyanın 8-ci Maddəsi ilə birgə götürülməklə Konvensiyanın 14-cü Maddəsi </vt:lpstr>
      <vt:lpstr>Слайд 7</vt:lpstr>
      <vt:lpstr>«Biao Danimarkaya qarşı» 25 mart 2014-cü il tarixli Qətnamə   38590/10 saylı ərizə </vt:lpstr>
      <vt:lpstr>Слайд 9</vt:lpstr>
      <vt:lpstr>Hakimlər Şayo, Vuçiniç və Kyurisin «Biao Danimarkaya qarşı» işi ilə bağlı fərqli rəyləri(2014)</vt:lpstr>
      <vt:lpstr>Hakimlər Şayo, Vuçiniç və Kyurisin «Biao Danimarkaya qarşı» işi ilə bağlı fərqli rəyləri(2014)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Eldar</cp:lastModifiedBy>
  <cp:revision>181</cp:revision>
  <dcterms:created xsi:type="dcterms:W3CDTF">2007-12-10T23:36:45Z</dcterms:created>
  <dcterms:modified xsi:type="dcterms:W3CDTF">2016-12-13T12:49:17Z</dcterms:modified>
</cp:coreProperties>
</file>