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19" r:id="rId3"/>
    <p:sldId id="320" r:id="rId4"/>
    <p:sldId id="321" r:id="rId5"/>
    <p:sldId id="322" r:id="rId6"/>
    <p:sldId id="323" r:id="rId7"/>
    <p:sldId id="324" r:id="rId8"/>
    <p:sldId id="317" r:id="rId9"/>
    <p:sldId id="325" r:id="rId10"/>
    <p:sldId id="326" r:id="rId11"/>
    <p:sldId id="327" r:id="rId12"/>
    <p:sldId id="316" r:id="rId13"/>
    <p:sldId id="328" r:id="rId14"/>
    <p:sldId id="283" r:id="rId15"/>
    <p:sldId id="284" r:id="rId16"/>
    <p:sldId id="285" r:id="rId17"/>
    <p:sldId id="286" r:id="rId18"/>
    <p:sldId id="292" r:id="rId19"/>
    <p:sldId id="311" r:id="rId20"/>
    <p:sldId id="294" r:id="rId21"/>
    <p:sldId id="308" r:id="rId22"/>
    <p:sldId id="268" r:id="rId23"/>
    <p:sldId id="271" r:id="rId24"/>
    <p:sldId id="272" r:id="rId25"/>
    <p:sldId id="274" r:id="rId26"/>
    <p:sldId id="262" r:id="rId27"/>
    <p:sldId id="312" r:id="rId28"/>
    <p:sldId id="318" r:id="rId29"/>
    <p:sldId id="263" r:id="rId30"/>
    <p:sldId id="26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88921" autoAdjust="0"/>
  </p:normalViewPr>
  <p:slideViewPr>
    <p:cSldViewPr snapToGrid="0">
      <p:cViewPr varScale="1">
        <p:scale>
          <a:sx n="81" d="100"/>
          <a:sy n="81" d="100"/>
        </p:scale>
        <p:origin x="-57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39D1FF-5C48-4EE3-9279-0B1D36E64CD3}" type="datetimeFigureOut">
              <a:rPr lang="en-US" smtClean="0"/>
              <a:t>7/2/2016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DD59C2-9452-4F15-8ABD-43678AEC448F}" type="slidenum">
              <a:rPr lang="en-US" smtClean="0"/>
              <a:t>‹#›</a:t>
            </a:fld>
            <a:endParaRPr lang="en-US"/>
          </a:p>
        </p:txBody>
      </p:sp>
    </p:spTree>
    <p:extLst>
      <p:ext uri="{BB962C8B-B14F-4D97-AF65-F5344CB8AC3E}">
        <p14:creationId xmlns:p14="http://schemas.microsoft.com/office/powerpoint/2010/main" val="229463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38188" indent="-282575">
              <a:spcBef>
                <a:spcPct val="30000"/>
              </a:spcBef>
              <a:defRPr sz="1200">
                <a:solidFill>
                  <a:schemeClr val="tx1"/>
                </a:solidFill>
                <a:latin typeface="Arial" panose="020B0604020202020204" pitchFamily="34" charset="0"/>
                <a:cs typeface="Arial" panose="020B0604020202020204" pitchFamily="34" charset="0"/>
              </a:defRPr>
            </a:lvl2pPr>
            <a:lvl3pPr marL="1135063" indent="-227013">
              <a:spcBef>
                <a:spcPct val="30000"/>
              </a:spcBef>
              <a:defRPr sz="1200">
                <a:solidFill>
                  <a:schemeClr val="tx1"/>
                </a:solidFill>
                <a:latin typeface="Arial" panose="020B0604020202020204" pitchFamily="34" charset="0"/>
                <a:cs typeface="Arial" panose="020B0604020202020204" pitchFamily="34" charset="0"/>
              </a:defRPr>
            </a:lvl3pPr>
            <a:lvl4pPr marL="1589088" indent="-227013">
              <a:spcBef>
                <a:spcPct val="30000"/>
              </a:spcBef>
              <a:defRPr sz="1200">
                <a:solidFill>
                  <a:schemeClr val="tx1"/>
                </a:solidFill>
                <a:latin typeface="Arial" panose="020B0604020202020204" pitchFamily="34" charset="0"/>
                <a:cs typeface="Arial" panose="020B0604020202020204" pitchFamily="34" charset="0"/>
              </a:defRPr>
            </a:lvl4pPr>
            <a:lvl5pPr marL="2044700" indent="-227013">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AF764B2-58F8-4D62-BA9D-DDB6791EFC4F}" type="slidenum">
              <a:rPr lang="en-GB" altLang="ru-RU" smtClean="0"/>
              <a:pPr>
                <a:spcBef>
                  <a:spcPct val="0"/>
                </a:spcBef>
              </a:pPr>
              <a:t>4</a:t>
            </a:fld>
            <a:endParaRPr lang="en-GB" altLang="ru-RU"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algn="just" eaLnBrk="1" hangingPunct="1"/>
            <a:endParaRPr lang="en-US" altLang="ru-RU" sz="10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8540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38188" indent="-282575"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35063" indent="-22701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89088" indent="-22701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44700" indent="-22701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A55B2DA-255E-459A-BF57-00252795BC39}" type="slidenum">
              <a:rPr lang="en-GB" altLang="ru-RU"/>
              <a:pPr eaLnBrk="1" hangingPunct="1">
                <a:spcBef>
                  <a:spcPct val="0"/>
                </a:spcBef>
              </a:pPr>
              <a:t>22</a:t>
            </a:fld>
            <a:endParaRPr lang="en-GB" altLang="ru-RU"/>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algn="just" eaLnBrk="1" hangingPunct="1"/>
            <a:r>
              <a:rPr lang="en-GB" altLang="ru-RU" sz="1000" b="1" dirty="0" smtClean="0">
                <a:latin typeface="Arial" panose="020B0604020202020204" pitchFamily="34" charset="0"/>
                <a:cs typeface="Arial" panose="020B0604020202020204" pitchFamily="34" charset="0"/>
              </a:rPr>
              <a:t>Grounds</a:t>
            </a:r>
            <a:endParaRPr lang="en-GB" altLang="ru-RU" sz="1000" dirty="0" smtClean="0">
              <a:latin typeface="Arial" panose="020B0604020202020204" pitchFamily="34" charset="0"/>
              <a:cs typeface="Arial" panose="020B0604020202020204" pitchFamily="34" charset="0"/>
            </a:endParaRPr>
          </a:p>
          <a:p>
            <a:pPr algn="just" eaLnBrk="1" hangingPunct="1"/>
            <a:r>
              <a:rPr lang="en-GB" altLang="ru-RU" sz="1000" dirty="0" smtClean="0">
                <a:latin typeface="Arial" panose="020B0604020202020204" pitchFamily="34" charset="0"/>
                <a:cs typeface="Arial" panose="020B0604020202020204" pitchFamily="34" charset="0"/>
              </a:rPr>
              <a:t>Article 14 lists the grounds on which discrimination is prohibited, however, this is a non-exhaustive list and should therefore not be overly relied upon. The catch-all group of ‘other status’ means that categories of people or individuals not covered by the specified list of grounds still have the protection of Article 14, the notable examples being sexual orientation and disability.</a:t>
            </a:r>
            <a:endParaRPr lang="en-GB" altLang="ru-RU" sz="1000" b="1" dirty="0" smtClean="0">
              <a:latin typeface="Arial" panose="020B0604020202020204" pitchFamily="34" charset="0"/>
              <a:cs typeface="Arial" panose="020B0604020202020204" pitchFamily="34" charset="0"/>
            </a:endParaRPr>
          </a:p>
          <a:p>
            <a:pPr algn="just" eaLnBrk="1" hangingPunct="1"/>
            <a:r>
              <a:rPr lang="en-GB" altLang="ru-RU" sz="1000" b="1" dirty="0" smtClean="0">
                <a:latin typeface="Arial" panose="020B0604020202020204" pitchFamily="34" charset="0"/>
                <a:cs typeface="Arial" panose="020B0604020202020204" pitchFamily="34" charset="0"/>
              </a:rPr>
              <a:t>Suspect groups</a:t>
            </a:r>
            <a:endParaRPr lang="en-GB" altLang="ru-RU" sz="1000" dirty="0" smtClean="0">
              <a:latin typeface="Arial" panose="020B0604020202020204" pitchFamily="34" charset="0"/>
              <a:cs typeface="Arial" panose="020B0604020202020204" pitchFamily="34" charset="0"/>
            </a:endParaRPr>
          </a:p>
          <a:p>
            <a:pPr algn="just" eaLnBrk="1" hangingPunct="1"/>
            <a:r>
              <a:rPr lang="en-GB" altLang="ru-RU" sz="1000" dirty="0" smtClean="0">
                <a:latin typeface="Arial" panose="020B0604020202020204" pitchFamily="34" charset="0"/>
                <a:cs typeface="Arial" panose="020B0604020202020204" pitchFamily="34" charset="0"/>
              </a:rPr>
              <a:t>Certain categories of people are given extra protection by the Court where it is rarely if ever possible to justify treating them differently. Very weighty reasons indeed will need to be advanced by a State seeking to establish that a discriminatory measure that affects these categories is proportionate. These are called suspect groups and they include those discriminated against on the basis of their race, sex, sexual orientation, religion and the marital status of their parents  (see </a:t>
            </a:r>
            <a:r>
              <a:rPr lang="en-GB" altLang="ru-RU" sz="1000" i="1" dirty="0" err="1" smtClean="0">
                <a:latin typeface="Arial" panose="020B0604020202020204" pitchFamily="34" charset="0"/>
                <a:cs typeface="Arial" panose="020B0604020202020204" pitchFamily="34" charset="0"/>
              </a:rPr>
              <a:t>Marckx</a:t>
            </a:r>
            <a:r>
              <a:rPr lang="en-GB" altLang="ru-RU" sz="1000" i="1" dirty="0" smtClean="0">
                <a:latin typeface="Arial" panose="020B0604020202020204" pitchFamily="34" charset="0"/>
                <a:cs typeface="Arial" panose="020B0604020202020204" pitchFamily="34" charset="0"/>
              </a:rPr>
              <a:t> v. Belgium (13 June 1979)</a:t>
            </a:r>
            <a:r>
              <a:rPr lang="en-GB" altLang="ru-RU" sz="1000" dirty="0" smtClean="0">
                <a:latin typeface="Arial" panose="020B0604020202020204" pitchFamily="34" charset="0"/>
                <a:cs typeface="Arial" panose="020B0604020202020204" pitchFamily="34" charset="0"/>
              </a:rPr>
              <a:t>, paras 43, 48, 59, and 65; </a:t>
            </a:r>
            <a:r>
              <a:rPr lang="en-GB" altLang="ru-RU" sz="1000" i="1" dirty="0" err="1" smtClean="0">
                <a:latin typeface="Arial" panose="020B0604020202020204" pitchFamily="34" charset="0"/>
                <a:cs typeface="Arial" panose="020B0604020202020204" pitchFamily="34" charset="0"/>
              </a:rPr>
              <a:t>Mazurek</a:t>
            </a:r>
            <a:r>
              <a:rPr lang="en-GB" altLang="ru-RU" sz="1000" i="1" dirty="0" smtClean="0">
                <a:latin typeface="Arial" panose="020B0604020202020204" pitchFamily="34" charset="0"/>
                <a:cs typeface="Arial" panose="020B0604020202020204" pitchFamily="34" charset="0"/>
              </a:rPr>
              <a:t> v. France (1 February 2000)</a:t>
            </a:r>
            <a:r>
              <a:rPr lang="en-GB" altLang="ru-RU" sz="1000" dirty="0" smtClean="0">
                <a:latin typeface="Arial" panose="020B0604020202020204" pitchFamily="34" charset="0"/>
                <a:cs typeface="Arial" panose="020B0604020202020204" pitchFamily="34" charset="0"/>
              </a:rPr>
              <a:t>, para.49; </a:t>
            </a:r>
            <a:r>
              <a:rPr lang="en-GB" altLang="ru-RU" sz="1000" i="1" dirty="0" smtClean="0">
                <a:latin typeface="Arial" panose="020B0604020202020204" pitchFamily="34" charset="0"/>
                <a:cs typeface="Arial" panose="020B0604020202020204" pitchFamily="34" charset="0"/>
              </a:rPr>
              <a:t>Van </a:t>
            </a:r>
            <a:r>
              <a:rPr lang="en-GB" altLang="ru-RU" sz="1000" i="1" dirty="0" err="1" smtClean="0">
                <a:latin typeface="Arial" panose="020B0604020202020204" pitchFamily="34" charset="0"/>
                <a:cs typeface="Arial" panose="020B0604020202020204" pitchFamily="34" charset="0"/>
              </a:rPr>
              <a:t>Raalte</a:t>
            </a:r>
            <a:r>
              <a:rPr lang="en-GB" altLang="ru-RU" sz="1000" i="1" dirty="0" smtClean="0">
                <a:latin typeface="Arial" panose="020B0604020202020204" pitchFamily="34" charset="0"/>
                <a:cs typeface="Arial" panose="020B0604020202020204" pitchFamily="34" charset="0"/>
              </a:rPr>
              <a:t> v. the Netherlands (21 February 1997)</a:t>
            </a:r>
            <a:r>
              <a:rPr lang="en-GB" altLang="ru-RU" sz="1000" dirty="0" smtClean="0">
                <a:latin typeface="Arial" panose="020B0604020202020204" pitchFamily="34" charset="0"/>
                <a:cs typeface="Arial" panose="020B0604020202020204" pitchFamily="34" charset="0"/>
              </a:rPr>
              <a:t>, para.39; L. and V. v. Austria (9 January 2003), para.45, 47-54; </a:t>
            </a:r>
            <a:r>
              <a:rPr lang="en-GB" altLang="ru-RU" sz="1000" i="1" dirty="0" smtClean="0">
                <a:latin typeface="Arial" panose="020B0604020202020204" pitchFamily="34" charset="0"/>
                <a:cs typeface="Arial" panose="020B0604020202020204" pitchFamily="34" charset="0"/>
              </a:rPr>
              <a:t>Hoffmann v. Austria (23 June 1993)</a:t>
            </a:r>
            <a:r>
              <a:rPr lang="en-GB" altLang="ru-RU" sz="1000" dirty="0" smtClean="0">
                <a:latin typeface="Arial" panose="020B0604020202020204" pitchFamily="34" charset="0"/>
                <a:cs typeface="Arial" panose="020B0604020202020204" pitchFamily="34" charset="0"/>
              </a:rPr>
              <a:t>, para.36; </a:t>
            </a:r>
            <a:r>
              <a:rPr lang="en-GB" altLang="ru-RU" sz="1000" i="1" dirty="0" smtClean="0">
                <a:latin typeface="Arial" panose="020B0604020202020204" pitchFamily="34" charset="0"/>
                <a:cs typeface="Arial" panose="020B0604020202020204" pitchFamily="34" charset="0"/>
              </a:rPr>
              <a:t>Palau-Martinez</a:t>
            </a:r>
            <a:r>
              <a:rPr lang="en-GB" altLang="ru-RU" sz="1000" dirty="0" smtClean="0">
                <a:latin typeface="Arial" panose="020B0604020202020204" pitchFamily="34" charset="0"/>
                <a:cs typeface="Arial" panose="020B0604020202020204" pitchFamily="34" charset="0"/>
              </a:rPr>
              <a:t> </a:t>
            </a:r>
            <a:r>
              <a:rPr lang="en-GB" altLang="ru-RU" sz="1000" i="1" dirty="0" smtClean="0">
                <a:latin typeface="Arial" panose="020B0604020202020204" pitchFamily="34" charset="0"/>
                <a:cs typeface="Arial" panose="020B0604020202020204" pitchFamily="34" charset="0"/>
              </a:rPr>
              <a:t>v. France (16 December 2003)</a:t>
            </a:r>
            <a:r>
              <a:rPr lang="en-GB" altLang="ru-RU" sz="1000" dirty="0" smtClean="0">
                <a:latin typeface="Arial" panose="020B0604020202020204" pitchFamily="34" charset="0"/>
                <a:cs typeface="Arial" panose="020B0604020202020204" pitchFamily="34" charset="0"/>
              </a:rPr>
              <a:t>; </a:t>
            </a:r>
            <a:r>
              <a:rPr lang="en-GB" altLang="ru-RU" sz="1000" i="1" dirty="0" err="1" smtClean="0">
                <a:latin typeface="Arial" panose="020B0604020202020204" pitchFamily="34" charset="0"/>
                <a:cs typeface="Arial" panose="020B0604020202020204" pitchFamily="34" charset="0"/>
              </a:rPr>
              <a:t>Gaygusuz</a:t>
            </a:r>
            <a:r>
              <a:rPr lang="en-GB" altLang="ru-RU" sz="1000" i="1" dirty="0" smtClean="0">
                <a:latin typeface="Arial" panose="020B0604020202020204" pitchFamily="34" charset="0"/>
                <a:cs typeface="Arial" panose="020B0604020202020204" pitchFamily="34" charset="0"/>
              </a:rPr>
              <a:t> v. Austria (16 September 1996)</a:t>
            </a:r>
            <a:r>
              <a:rPr lang="en-GB" altLang="ru-RU" sz="1000" dirty="0" smtClean="0">
                <a:latin typeface="Arial" panose="020B0604020202020204" pitchFamily="34" charset="0"/>
                <a:cs typeface="Arial" panose="020B0604020202020204" pitchFamily="34" charset="0"/>
              </a:rPr>
              <a:t>, para.42; </a:t>
            </a:r>
            <a:r>
              <a:rPr lang="en-GB" altLang="ru-RU" sz="1000" i="1" dirty="0" err="1" smtClean="0">
                <a:latin typeface="Arial" panose="020B0604020202020204" pitchFamily="34" charset="0"/>
                <a:cs typeface="Arial" panose="020B0604020202020204" pitchFamily="34" charset="0"/>
              </a:rPr>
              <a:t>Koua</a:t>
            </a:r>
            <a:r>
              <a:rPr lang="en-GB" altLang="ru-RU" sz="1000" i="1" dirty="0" smtClean="0">
                <a:latin typeface="Arial" panose="020B0604020202020204" pitchFamily="34" charset="0"/>
                <a:cs typeface="Arial" panose="020B0604020202020204" pitchFamily="34" charset="0"/>
              </a:rPr>
              <a:t> </a:t>
            </a:r>
            <a:r>
              <a:rPr lang="en-GB" altLang="ru-RU" sz="1000" i="1" dirty="0" err="1" smtClean="0">
                <a:latin typeface="Arial" panose="020B0604020202020204" pitchFamily="34" charset="0"/>
                <a:cs typeface="Arial" panose="020B0604020202020204" pitchFamily="34" charset="0"/>
              </a:rPr>
              <a:t>Poirrez</a:t>
            </a:r>
            <a:r>
              <a:rPr lang="en-GB" altLang="ru-RU" sz="1000" i="1" dirty="0" smtClean="0">
                <a:latin typeface="Arial" panose="020B0604020202020204" pitchFamily="34" charset="0"/>
                <a:cs typeface="Arial" panose="020B0604020202020204" pitchFamily="34" charset="0"/>
              </a:rPr>
              <a:t> v. France (30 September 2003)</a:t>
            </a:r>
            <a:r>
              <a:rPr lang="en-GB" altLang="ru-RU" sz="1000" dirty="0" smtClean="0">
                <a:latin typeface="Arial" panose="020B0604020202020204" pitchFamily="34" charset="0"/>
                <a:cs typeface="Arial" panose="020B0604020202020204" pitchFamily="34" charset="0"/>
              </a:rPr>
              <a:t>, para.46; </a:t>
            </a:r>
            <a:r>
              <a:rPr lang="en-GB" altLang="ru-RU" sz="1000" i="1" dirty="0" err="1" smtClean="0">
                <a:latin typeface="Arial" panose="020B0604020202020204" pitchFamily="34" charset="0"/>
                <a:cs typeface="Arial" panose="020B0604020202020204" pitchFamily="34" charset="0"/>
              </a:rPr>
              <a:t>Nachova</a:t>
            </a:r>
            <a:r>
              <a:rPr lang="en-GB" altLang="ru-RU" sz="1000" i="1" dirty="0" smtClean="0">
                <a:latin typeface="Arial" panose="020B0604020202020204" pitchFamily="34" charset="0"/>
                <a:cs typeface="Arial" panose="020B0604020202020204" pitchFamily="34" charset="0"/>
              </a:rPr>
              <a:t> v. Bulgaria (26 February 2004)</a:t>
            </a:r>
            <a:r>
              <a:rPr lang="en-GB" altLang="ru-RU" sz="1000" dirty="0" smtClean="0">
                <a:latin typeface="Arial" panose="020B0604020202020204" pitchFamily="34" charset="0"/>
                <a:cs typeface="Arial" panose="020B0604020202020204" pitchFamily="34" charset="0"/>
              </a:rPr>
              <a:t>, para.155).</a:t>
            </a:r>
          </a:p>
          <a:p>
            <a:pPr algn="just" eaLnBrk="1" hangingPunct="1"/>
            <a:r>
              <a:rPr lang="en-GB" altLang="ru-RU" sz="1000" dirty="0" smtClean="0">
                <a:latin typeface="Arial" panose="020B0604020202020204" pitchFamily="34" charset="0"/>
                <a:cs typeface="Arial" panose="020B0604020202020204" pitchFamily="34" charset="0"/>
              </a:rPr>
              <a:t>The basis for these suspect groups can be discerned from the Court in the </a:t>
            </a:r>
            <a:r>
              <a:rPr lang="en-GB" altLang="ru-RU" sz="1000" i="1" dirty="0" err="1" smtClean="0">
                <a:latin typeface="Arial" panose="020B0604020202020204" pitchFamily="34" charset="0"/>
                <a:cs typeface="Arial" panose="020B0604020202020204" pitchFamily="34" charset="0"/>
              </a:rPr>
              <a:t>Abdulaziz</a:t>
            </a:r>
            <a:r>
              <a:rPr lang="en-GB" altLang="ru-RU" sz="1000" i="1" dirty="0" smtClean="0">
                <a:latin typeface="Arial" panose="020B0604020202020204" pitchFamily="34" charset="0"/>
                <a:cs typeface="Arial" panose="020B0604020202020204" pitchFamily="34" charset="0"/>
              </a:rPr>
              <a:t>,</a:t>
            </a:r>
            <a:r>
              <a:rPr lang="en-GB" altLang="ru-RU" sz="1000" b="1" dirty="0" smtClean="0">
                <a:latin typeface="Arial" panose="020B0604020202020204" pitchFamily="34" charset="0"/>
                <a:cs typeface="Arial" panose="020B0604020202020204" pitchFamily="34" charset="0"/>
              </a:rPr>
              <a:t> </a:t>
            </a:r>
            <a:r>
              <a:rPr lang="en-GB" altLang="ru-RU" sz="1000" i="1" dirty="0" err="1" smtClean="0">
                <a:latin typeface="Arial" panose="020B0604020202020204" pitchFamily="34" charset="0"/>
                <a:cs typeface="Arial" panose="020B0604020202020204" pitchFamily="34" charset="0"/>
              </a:rPr>
              <a:t>Cabales</a:t>
            </a:r>
            <a:r>
              <a:rPr lang="en-GB" altLang="ru-RU" sz="1000" i="1" dirty="0" smtClean="0">
                <a:latin typeface="Arial" panose="020B0604020202020204" pitchFamily="34" charset="0"/>
                <a:cs typeface="Arial" panose="020B0604020202020204" pitchFamily="34" charset="0"/>
              </a:rPr>
              <a:t> and </a:t>
            </a:r>
            <a:r>
              <a:rPr lang="en-GB" altLang="ru-RU" sz="1000" i="1" dirty="0" err="1" smtClean="0">
                <a:latin typeface="Arial" panose="020B0604020202020204" pitchFamily="34" charset="0"/>
                <a:cs typeface="Arial" panose="020B0604020202020204" pitchFamily="34" charset="0"/>
              </a:rPr>
              <a:t>Balkandali</a:t>
            </a:r>
            <a:r>
              <a:rPr lang="en-GB" altLang="ru-RU" sz="1000" i="1" dirty="0" smtClean="0">
                <a:latin typeface="Arial" panose="020B0604020202020204" pitchFamily="34" charset="0"/>
                <a:cs typeface="Arial" panose="020B0604020202020204" pitchFamily="34" charset="0"/>
              </a:rPr>
              <a:t> v. UK </a:t>
            </a:r>
            <a:r>
              <a:rPr lang="en-GB" altLang="ru-RU" sz="1000" dirty="0" smtClean="0">
                <a:latin typeface="Arial" panose="020B0604020202020204" pitchFamily="34" charset="0"/>
                <a:cs typeface="Arial" panose="020B0604020202020204" pitchFamily="34" charset="0"/>
              </a:rPr>
              <a:t>case </a:t>
            </a:r>
            <a:r>
              <a:rPr lang="en-GB" altLang="ru-RU" sz="1000" i="1" dirty="0" smtClean="0">
                <a:latin typeface="Arial" panose="020B0604020202020204" pitchFamily="34" charset="0"/>
                <a:cs typeface="Arial" panose="020B0604020202020204" pitchFamily="34" charset="0"/>
              </a:rPr>
              <a:t>(28 May 1985)</a:t>
            </a:r>
            <a:r>
              <a:rPr lang="en-GB" altLang="ru-RU" sz="1000" dirty="0" smtClean="0">
                <a:latin typeface="Arial" panose="020B0604020202020204" pitchFamily="34" charset="0"/>
                <a:cs typeface="Arial" panose="020B0604020202020204" pitchFamily="34" charset="0"/>
              </a:rPr>
              <a:t> in relation to sex discrimination: ‘the advancement of the equality of the sexes is today a major goal in the member states of the Council of Europe…very weighty reasons indeed would have to be advanced before a difference in treatment on the grounds of sex could be considered compatible with the Convention.’</a:t>
            </a:r>
            <a:endParaRPr lang="en-GB" altLang="ru-RU" sz="10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3143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38188" indent="-282575"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35063" indent="-22701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89088" indent="-22701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44700" indent="-22701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8D5470D-0DE0-45AE-B805-D70DBECD309E}" type="slidenum">
              <a:rPr lang="en-GB" altLang="ru-RU"/>
              <a:pPr eaLnBrk="1" hangingPunct="1">
                <a:spcBef>
                  <a:spcPct val="0"/>
                </a:spcBef>
              </a:pPr>
              <a:t>23</a:t>
            </a:fld>
            <a:endParaRPr lang="en-GB" altLang="ru-RU"/>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468313" y="4686300"/>
            <a:ext cx="5940425" cy="4830763"/>
          </a:xfrm>
          <a:noFill/>
        </p:spPr>
        <p:txBody>
          <a:bodyPr/>
          <a:lstStyle/>
          <a:p>
            <a:pPr marL="87313" indent="3175" algn="just" eaLnBrk="1" hangingPunct="1"/>
            <a:r>
              <a:rPr lang="en-GB" altLang="ru-RU" sz="1000" b="1" smtClean="0">
                <a:latin typeface="Arial" panose="020B0604020202020204" pitchFamily="34" charset="0"/>
                <a:cs typeface="Arial" panose="020B0604020202020204" pitchFamily="34" charset="0"/>
              </a:rPr>
              <a:t>Difference of treatment</a:t>
            </a:r>
            <a:endParaRPr lang="en-GB" altLang="ru-RU" sz="1000" smtClean="0">
              <a:latin typeface="Arial" panose="020B0604020202020204" pitchFamily="34" charset="0"/>
              <a:cs typeface="Arial" panose="020B0604020202020204" pitchFamily="34" charset="0"/>
            </a:endParaRPr>
          </a:p>
          <a:p>
            <a:pPr marL="87313" indent="3175" algn="just" eaLnBrk="1" hangingPunct="1"/>
            <a:r>
              <a:rPr lang="en-GB" altLang="ru-RU" sz="1000" smtClean="0">
                <a:latin typeface="Arial" panose="020B0604020202020204" pitchFamily="34" charset="0"/>
                <a:cs typeface="Arial" panose="020B0604020202020204" pitchFamily="34" charset="0"/>
              </a:rPr>
              <a:t>To rely on Article 14 an applicant has to show that she or he has been treated </a:t>
            </a:r>
            <a:r>
              <a:rPr lang="en-GB" altLang="ru-RU" sz="1000" b="1" smtClean="0">
                <a:latin typeface="Arial" panose="020B0604020202020204" pitchFamily="34" charset="0"/>
                <a:cs typeface="Arial" panose="020B0604020202020204" pitchFamily="34" charset="0"/>
              </a:rPr>
              <a:t>differently </a:t>
            </a:r>
            <a:r>
              <a:rPr lang="en-GB" altLang="ru-RU" sz="1000" smtClean="0">
                <a:latin typeface="Arial" panose="020B0604020202020204" pitchFamily="34" charset="0"/>
                <a:cs typeface="Arial" panose="020B0604020202020204" pitchFamily="34" charset="0"/>
              </a:rPr>
              <a:t>and </a:t>
            </a:r>
            <a:r>
              <a:rPr lang="en-GB" altLang="ru-RU" sz="1000" b="1" smtClean="0">
                <a:latin typeface="Arial" panose="020B0604020202020204" pitchFamily="34" charset="0"/>
                <a:cs typeface="Arial" panose="020B0604020202020204" pitchFamily="34" charset="0"/>
              </a:rPr>
              <a:t>less favourably </a:t>
            </a:r>
            <a:r>
              <a:rPr lang="en-GB" altLang="ru-RU" sz="1000" smtClean="0">
                <a:latin typeface="Arial" panose="020B0604020202020204" pitchFamily="34" charset="0"/>
                <a:cs typeface="Arial" panose="020B0604020202020204" pitchFamily="34" charset="0"/>
              </a:rPr>
              <a:t>than others who are in a </a:t>
            </a:r>
            <a:r>
              <a:rPr lang="en-GB" altLang="ru-RU" sz="1000" b="1" smtClean="0">
                <a:latin typeface="Arial" panose="020B0604020202020204" pitchFamily="34" charset="0"/>
                <a:cs typeface="Arial" panose="020B0604020202020204" pitchFamily="34" charset="0"/>
              </a:rPr>
              <a:t>similar </a:t>
            </a:r>
            <a:r>
              <a:rPr lang="en-GB" altLang="ru-RU" sz="1000" smtClean="0">
                <a:latin typeface="Arial" panose="020B0604020202020204" pitchFamily="34" charset="0"/>
                <a:cs typeface="Arial" panose="020B0604020202020204" pitchFamily="34" charset="0"/>
              </a:rPr>
              <a:t>or </a:t>
            </a:r>
            <a:r>
              <a:rPr lang="en-GB" altLang="ru-RU" sz="1000" b="1" smtClean="0">
                <a:latin typeface="Arial" panose="020B0604020202020204" pitchFamily="34" charset="0"/>
                <a:cs typeface="Arial" panose="020B0604020202020204" pitchFamily="34" charset="0"/>
              </a:rPr>
              <a:t>analogous situation</a:t>
            </a:r>
            <a:r>
              <a:rPr lang="en-GB" altLang="ru-RU" sz="1000" smtClean="0">
                <a:latin typeface="Arial" panose="020B0604020202020204" pitchFamily="34" charset="0"/>
                <a:cs typeface="Arial" panose="020B0604020202020204" pitchFamily="34" charset="0"/>
              </a:rPr>
              <a:t>. Conversely, an applicant may also demonstrate that he or she has been treated the same as someone whose situation is significantly different (see </a:t>
            </a:r>
            <a:r>
              <a:rPr lang="en-GB" altLang="ru-RU" sz="1000" i="1" smtClean="0">
                <a:latin typeface="Arial" panose="020B0604020202020204" pitchFamily="34" charset="0"/>
                <a:cs typeface="Arial" panose="020B0604020202020204" pitchFamily="34" charset="0"/>
              </a:rPr>
              <a:t>Zarb Adami v. Malta (20 June 2006)</a:t>
            </a:r>
            <a:r>
              <a:rPr lang="en-GB" altLang="ru-RU" sz="1000" smtClean="0">
                <a:latin typeface="Arial" panose="020B0604020202020204" pitchFamily="34" charset="0"/>
                <a:cs typeface="Arial" panose="020B0604020202020204" pitchFamily="34" charset="0"/>
              </a:rPr>
              <a:t>, paras 71-84; </a:t>
            </a:r>
            <a:r>
              <a:rPr lang="en-GB" altLang="ru-RU" sz="1000" i="1" smtClean="0">
                <a:latin typeface="Arial" panose="020B0604020202020204" pitchFamily="34" charset="0"/>
                <a:cs typeface="Arial" panose="020B0604020202020204" pitchFamily="34" charset="0"/>
              </a:rPr>
              <a:t>Stec and Others v. The United Kingdom (12 April 2006)</a:t>
            </a:r>
            <a:r>
              <a:rPr lang="en-GB" altLang="ru-RU" sz="1000" smtClean="0">
                <a:latin typeface="Arial" panose="020B0604020202020204" pitchFamily="34" charset="0"/>
                <a:cs typeface="Arial" panose="020B0604020202020204" pitchFamily="34" charset="0"/>
              </a:rPr>
              <a:t>, paras 50-67; </a:t>
            </a:r>
            <a:r>
              <a:rPr lang="en-GB" altLang="ru-RU" sz="1000" i="1" smtClean="0">
                <a:latin typeface="Arial" panose="020B0604020202020204" pitchFamily="34" charset="0"/>
                <a:cs typeface="Arial" panose="020B0604020202020204" pitchFamily="34" charset="0"/>
              </a:rPr>
              <a:t>Evans v. the United Kingdom (10 April 2007)</a:t>
            </a:r>
            <a:r>
              <a:rPr lang="en-GB" altLang="ru-RU" sz="1000" b="1" smtClean="0">
                <a:latin typeface="Arial" panose="020B0604020202020204" pitchFamily="34" charset="0"/>
                <a:cs typeface="Arial" panose="020B0604020202020204" pitchFamily="34" charset="0"/>
              </a:rPr>
              <a:t> </a:t>
            </a:r>
            <a:r>
              <a:rPr lang="en-GB" altLang="ru-RU" sz="1000" smtClean="0">
                <a:latin typeface="Arial" panose="020B0604020202020204" pitchFamily="34" charset="0"/>
                <a:cs typeface="Arial" panose="020B0604020202020204" pitchFamily="34" charset="0"/>
              </a:rPr>
              <a:t>paras 93-96; </a:t>
            </a:r>
            <a:r>
              <a:rPr lang="en-GB" altLang="ru-RU" sz="1000" i="1" smtClean="0">
                <a:latin typeface="Arial" panose="020B0604020202020204" pitchFamily="34" charset="0"/>
                <a:cs typeface="Arial" panose="020B0604020202020204" pitchFamily="34" charset="0"/>
              </a:rPr>
              <a:t>Zeman v. Austria (29 June 2006)</a:t>
            </a:r>
            <a:r>
              <a:rPr lang="en-GB" altLang="ru-RU" sz="1000" smtClean="0">
                <a:latin typeface="Arial" panose="020B0604020202020204" pitchFamily="34" charset="0"/>
                <a:cs typeface="Arial" panose="020B0604020202020204" pitchFamily="34" charset="0"/>
              </a:rPr>
              <a:t>, paras 32-41; </a:t>
            </a:r>
            <a:r>
              <a:rPr lang="en-GB" altLang="ru-RU" sz="1000" i="1" smtClean="0">
                <a:latin typeface="Arial" panose="020B0604020202020204" pitchFamily="34" charset="0"/>
                <a:cs typeface="Arial" panose="020B0604020202020204" pitchFamily="34" charset="0"/>
              </a:rPr>
              <a:t>Mizzi v. Malta (12 January 2006)</a:t>
            </a:r>
            <a:r>
              <a:rPr lang="en-GB" altLang="ru-RU" sz="1000" smtClean="0">
                <a:latin typeface="Arial" panose="020B0604020202020204" pitchFamily="34" charset="0"/>
                <a:cs typeface="Arial" panose="020B0604020202020204" pitchFamily="34" charset="0"/>
              </a:rPr>
              <a:t>, paras 126-136).. This was also the case in </a:t>
            </a:r>
            <a:r>
              <a:rPr lang="en-GB" altLang="ru-RU" sz="1000" i="1" smtClean="0">
                <a:latin typeface="Arial" panose="020B0604020202020204" pitchFamily="34" charset="0"/>
                <a:cs typeface="Arial" panose="020B0604020202020204" pitchFamily="34" charset="0"/>
              </a:rPr>
              <a:t>Thlimmenos v Greece (6 April 2000)</a:t>
            </a:r>
            <a:r>
              <a:rPr lang="en-GB" altLang="ru-RU" sz="1000" smtClean="0">
                <a:latin typeface="Arial" panose="020B0604020202020204" pitchFamily="34" charset="0"/>
                <a:cs typeface="Arial" panose="020B0604020202020204" pitchFamily="34" charset="0"/>
              </a:rPr>
              <a:t> in which the applicant was prevented from becoming a chartered accountant because he had a criminal record. However that record stemmed from his refusal, as a Jehova’s Witness, to participate in military service. The Court upheld his claim on the basis that a Jehovah’s Witness with a conviction related to conscientious objection should not be treated the same as those with ordinary criminal convictions.</a:t>
            </a:r>
            <a:endParaRPr lang="en-GB" altLang="ru-RU" sz="1000" b="1" smtClean="0">
              <a:latin typeface="Arial" panose="020B0604020202020204" pitchFamily="34" charset="0"/>
              <a:cs typeface="Arial" panose="020B0604020202020204" pitchFamily="34" charset="0"/>
            </a:endParaRPr>
          </a:p>
          <a:p>
            <a:pPr marL="87313" indent="3175" algn="just" eaLnBrk="1" hangingPunct="1"/>
            <a:r>
              <a:rPr lang="en-GB" altLang="ru-RU" sz="1000" b="1" smtClean="0">
                <a:latin typeface="Arial" panose="020B0604020202020204" pitchFamily="34" charset="0"/>
                <a:cs typeface="Arial" panose="020B0604020202020204" pitchFamily="34" charset="0"/>
              </a:rPr>
              <a:t>Comparing like with like</a:t>
            </a:r>
            <a:endParaRPr lang="en-GB" altLang="ru-RU" sz="1000" smtClean="0">
              <a:latin typeface="Arial" panose="020B0604020202020204" pitchFamily="34" charset="0"/>
              <a:cs typeface="Arial" panose="020B0604020202020204" pitchFamily="34" charset="0"/>
            </a:endParaRPr>
          </a:p>
          <a:p>
            <a:pPr marL="87313" indent="3175" algn="just" eaLnBrk="1" hangingPunct="1"/>
            <a:r>
              <a:rPr lang="en-GB" altLang="ru-RU" sz="1000" smtClean="0">
                <a:latin typeface="Arial" panose="020B0604020202020204" pitchFamily="34" charset="0"/>
                <a:cs typeface="Arial" panose="020B0604020202020204" pitchFamily="34" charset="0"/>
              </a:rPr>
              <a:t>In asserting a difference of treatment, the applicant must compare like with like. Where the comparator group is fundamentally different, a claim will not succeed. Clearly, in empirical terms, no 2 groups are alike and the evaluation will be very context specific, looking in particular at the substantive right that is engaged.</a:t>
            </a:r>
          </a:p>
          <a:p>
            <a:pPr marL="87313" indent="3175" algn="just" eaLnBrk="1" hangingPunct="1"/>
            <a:r>
              <a:rPr lang="en-GB" altLang="ru-RU" sz="1000" smtClean="0">
                <a:latin typeface="Arial" panose="020B0604020202020204" pitchFamily="34" charset="0"/>
                <a:cs typeface="Arial" panose="020B0604020202020204" pitchFamily="34" charset="0"/>
              </a:rPr>
              <a:t>In </a:t>
            </a:r>
            <a:r>
              <a:rPr lang="en-GB" altLang="ru-RU" sz="1000" i="1" smtClean="0">
                <a:latin typeface="Arial" panose="020B0604020202020204" pitchFamily="34" charset="0"/>
                <a:cs typeface="Arial" panose="020B0604020202020204" pitchFamily="34" charset="0"/>
              </a:rPr>
              <a:t>Van der Mussele v Belgium (23 November 1983)</a:t>
            </a:r>
            <a:r>
              <a:rPr lang="en-GB" altLang="ru-RU" sz="1000" smtClean="0">
                <a:latin typeface="Arial" panose="020B0604020202020204" pitchFamily="34" charset="0"/>
                <a:cs typeface="Arial" panose="020B0604020202020204" pitchFamily="34" charset="0"/>
              </a:rPr>
              <a:t> for instance, the applicant argued before the Court that his article 4 rights (prohibition on slavery) in conjunction with article 14 were violated by the pro bono work he was required to undertake as a trainee lawyer. He argued that apprentice doctors and dentists did not have to undertake similar pro bono work. However, the Court held that there were fundamental differences between the various professions and so like was not being compared with like.</a:t>
            </a:r>
          </a:p>
          <a:p>
            <a:pPr marL="87313" indent="3175" algn="just" eaLnBrk="1" hangingPunct="1"/>
            <a:r>
              <a:rPr lang="en-GB" altLang="ru-RU" sz="1000" smtClean="0">
                <a:latin typeface="Arial" panose="020B0604020202020204" pitchFamily="34" charset="0"/>
                <a:cs typeface="Arial" panose="020B0604020202020204" pitchFamily="34" charset="0"/>
              </a:rPr>
              <a:t>In </a:t>
            </a:r>
            <a:r>
              <a:rPr lang="en-GB" altLang="ru-RU" sz="1000" i="1" smtClean="0">
                <a:latin typeface="Arial" panose="020B0604020202020204" pitchFamily="34" charset="0"/>
                <a:cs typeface="Arial" panose="020B0604020202020204" pitchFamily="34" charset="0"/>
              </a:rPr>
              <a:t>Holy Monasteries v Greece (9 December 1994)</a:t>
            </a:r>
            <a:r>
              <a:rPr lang="en-GB" altLang="ru-RU" sz="1000" smtClean="0">
                <a:latin typeface="Arial" panose="020B0604020202020204" pitchFamily="34" charset="0"/>
                <a:cs typeface="Arial" panose="020B0604020202020204" pitchFamily="34" charset="0"/>
              </a:rPr>
              <a:t> the applicants sought to argue that they were being discriminated against in that the State appropriated large parts of the estates of monasteries belonging to the Greek Church but did not appropriate land from other monasteries. The Court, however, held that these situations were not analogous and that the close links between the monasteries and the Greek Church justified treating them differently from those subject to other authority.</a:t>
            </a:r>
            <a:endParaRPr lang="en-GB" altLang="ru-RU" sz="1000" b="1"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6695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38188" indent="-282575"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35063" indent="-22701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89088" indent="-22701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44700" indent="-22701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CBCD7E7-60A3-4C55-86CE-8621FA1683D9}" type="slidenum">
              <a:rPr lang="en-GB" altLang="ru-RU"/>
              <a:pPr eaLnBrk="1" hangingPunct="1">
                <a:spcBef>
                  <a:spcPct val="0"/>
                </a:spcBef>
              </a:pPr>
              <a:t>24</a:t>
            </a:fld>
            <a:endParaRPr lang="en-GB" altLang="ru-RU"/>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468313" y="4686300"/>
            <a:ext cx="5940425" cy="4440238"/>
          </a:xfrm>
          <a:noFill/>
        </p:spPr>
        <p:txBody>
          <a:bodyPr/>
          <a:lstStyle/>
          <a:p>
            <a:pPr marL="87313" indent="3175" algn="just" eaLnBrk="1" hangingPunct="1"/>
            <a:r>
              <a:rPr lang="en-GB" altLang="ru-RU" sz="1000" b="1" smtClean="0">
                <a:latin typeface="Arial" panose="020B0604020202020204" pitchFamily="34" charset="0"/>
                <a:cs typeface="Arial" panose="020B0604020202020204" pitchFamily="34" charset="0"/>
              </a:rPr>
              <a:t>Justifications</a:t>
            </a:r>
            <a:endParaRPr lang="en-GB" altLang="ru-RU" sz="1000" smtClean="0">
              <a:latin typeface="Arial" panose="020B0604020202020204" pitchFamily="34" charset="0"/>
              <a:cs typeface="Arial" panose="020B0604020202020204" pitchFamily="34" charset="0"/>
            </a:endParaRPr>
          </a:p>
          <a:p>
            <a:pPr marL="87313" indent="3175" algn="just" eaLnBrk="1" hangingPunct="1"/>
            <a:r>
              <a:rPr lang="en-GB" altLang="ru-RU" sz="1000" smtClean="0">
                <a:latin typeface="Arial" panose="020B0604020202020204" pitchFamily="34" charset="0"/>
                <a:cs typeface="Arial" panose="020B0604020202020204" pitchFamily="34" charset="0"/>
              </a:rPr>
              <a:t>Not all distinction or differential treatment is prohibited. The meaning of discrimination under article 14 is a difference in treatment which ‘has no reasonable and objective justification’.</a:t>
            </a:r>
          </a:p>
          <a:p>
            <a:pPr marL="87313" indent="3175" algn="just" eaLnBrk="1" hangingPunct="1"/>
            <a:r>
              <a:rPr lang="en-GB" altLang="ru-RU" sz="1000" smtClean="0">
                <a:latin typeface="Arial" panose="020B0604020202020204" pitchFamily="34" charset="0"/>
                <a:cs typeface="Arial" panose="020B0604020202020204" pitchFamily="34" charset="0"/>
              </a:rPr>
              <a:t>Such justification will depend on two criteria:</a:t>
            </a:r>
            <a:endParaRPr lang="en-US" altLang="ru-RU" sz="1000" smtClean="0">
              <a:latin typeface="Arial" panose="020B0604020202020204" pitchFamily="34" charset="0"/>
              <a:cs typeface="Arial" panose="020B0604020202020204" pitchFamily="34" charset="0"/>
            </a:endParaRPr>
          </a:p>
          <a:p>
            <a:pPr marL="681038" lvl="1" indent="-227013" algn="just" eaLnBrk="1" hangingPunct="1">
              <a:buFontTx/>
              <a:buAutoNum type="arabicPeriod"/>
            </a:pPr>
            <a:r>
              <a:rPr lang="en-GB" altLang="ru-RU" sz="1000" smtClean="0">
                <a:latin typeface="Arial" panose="020B0604020202020204" pitchFamily="34" charset="0"/>
                <a:cs typeface="Arial" panose="020B0604020202020204" pitchFamily="34" charset="0"/>
              </a:rPr>
              <a:t>the aim and effect of the measure</a:t>
            </a:r>
          </a:p>
          <a:p>
            <a:pPr marL="681038" lvl="1" indent="-227013" algn="just" eaLnBrk="1" hangingPunct="1">
              <a:buFontTx/>
              <a:buAutoNum type="arabicPeriod"/>
            </a:pPr>
            <a:r>
              <a:rPr lang="en-GB" altLang="ru-RU" sz="1000" smtClean="0">
                <a:latin typeface="Arial" panose="020B0604020202020204" pitchFamily="34" charset="0"/>
                <a:cs typeface="Arial" panose="020B0604020202020204" pitchFamily="34" charset="0"/>
              </a:rPr>
              <a:t>whether there’s a reasonable relationship of proportionality between the means employed to achieve the aim</a:t>
            </a:r>
            <a:endParaRPr lang="en-US" altLang="ru-RU" sz="1000" smtClean="0">
              <a:latin typeface="Arial" panose="020B0604020202020204" pitchFamily="34" charset="0"/>
              <a:cs typeface="Arial" panose="020B0604020202020204" pitchFamily="34" charset="0"/>
            </a:endParaRPr>
          </a:p>
          <a:p>
            <a:pPr marL="87313" indent="3175" algn="just" eaLnBrk="1" hangingPunct="1"/>
            <a:r>
              <a:rPr lang="en-GB" altLang="ru-RU" sz="1000" smtClean="0">
                <a:latin typeface="Arial" panose="020B0604020202020204" pitchFamily="34" charset="0"/>
                <a:cs typeface="Arial" panose="020B0604020202020204" pitchFamily="34" charset="0"/>
              </a:rPr>
              <a:t>In </a:t>
            </a:r>
            <a:r>
              <a:rPr lang="en-GB" altLang="ru-RU" sz="1000" i="1" smtClean="0">
                <a:latin typeface="Arial" panose="020B0604020202020204" pitchFamily="34" charset="0"/>
                <a:cs typeface="Arial" panose="020B0604020202020204" pitchFamily="34" charset="0"/>
              </a:rPr>
              <a:t>Darby v Sweden (23 October 1990)</a:t>
            </a:r>
            <a:r>
              <a:rPr lang="en-GB" altLang="ru-RU" sz="1000" smtClean="0">
                <a:latin typeface="Arial" panose="020B0604020202020204" pitchFamily="34" charset="0"/>
                <a:cs typeface="Arial" panose="020B0604020202020204" pitchFamily="34" charset="0"/>
              </a:rPr>
              <a:t> the Swedish government did not seek to justify a discriminatory tax policy because in reality it was based on administrative convenience. It therefore lacked an objective justification.  </a:t>
            </a:r>
          </a:p>
          <a:p>
            <a:pPr marL="87313" indent="3175" algn="just" eaLnBrk="1" hangingPunct="1"/>
            <a:r>
              <a:rPr lang="en-GB" altLang="ru-RU" sz="1000" smtClean="0">
                <a:latin typeface="Arial" panose="020B0604020202020204" pitchFamily="34" charset="0"/>
                <a:cs typeface="Arial" panose="020B0604020202020204" pitchFamily="34" charset="0"/>
              </a:rPr>
              <a:t>In </a:t>
            </a:r>
            <a:r>
              <a:rPr lang="en-GB" altLang="ru-RU" sz="1000" i="1" smtClean="0">
                <a:latin typeface="Arial" panose="020B0604020202020204" pitchFamily="34" charset="0"/>
                <a:cs typeface="Arial" panose="020B0604020202020204" pitchFamily="34" charset="0"/>
              </a:rPr>
              <a:t>Abdulaziz, Cabales and Balkandali</a:t>
            </a:r>
            <a:r>
              <a:rPr lang="en-GB" altLang="ru-RU" sz="1000" b="1" i="1" smtClean="0">
                <a:latin typeface="Arial" panose="020B0604020202020204" pitchFamily="34" charset="0"/>
                <a:cs typeface="Arial" panose="020B0604020202020204" pitchFamily="34" charset="0"/>
              </a:rPr>
              <a:t> </a:t>
            </a:r>
            <a:r>
              <a:rPr lang="en-GB" altLang="ru-RU" sz="1000" i="1" smtClean="0">
                <a:latin typeface="Arial" panose="020B0604020202020204" pitchFamily="34" charset="0"/>
                <a:cs typeface="Arial" panose="020B0604020202020204" pitchFamily="34" charset="0"/>
              </a:rPr>
              <a:t>v UK</a:t>
            </a:r>
            <a:r>
              <a:rPr lang="en-GB" altLang="ru-RU" sz="1000" smtClean="0">
                <a:latin typeface="Arial" panose="020B0604020202020204" pitchFamily="34" charset="0"/>
                <a:cs typeface="Arial" panose="020B0604020202020204" pitchFamily="34" charset="0"/>
              </a:rPr>
              <a:t>  (</a:t>
            </a:r>
            <a:r>
              <a:rPr lang="en-GB" altLang="ru-RU" sz="1000" i="1" smtClean="0">
                <a:latin typeface="Arial" panose="020B0604020202020204" pitchFamily="34" charset="0"/>
                <a:cs typeface="Arial" panose="020B0604020202020204" pitchFamily="34" charset="0"/>
              </a:rPr>
              <a:t>28 May 1985</a:t>
            </a:r>
            <a:r>
              <a:rPr lang="en-GB" altLang="ru-RU" sz="1000" smtClean="0">
                <a:latin typeface="Arial" panose="020B0604020202020204" pitchFamily="34" charset="0"/>
                <a:cs typeface="Arial" panose="020B0604020202020204" pitchFamily="34" charset="0"/>
              </a:rPr>
              <a:t>) the UK government’s justification for treating women differently from men was a concern about the effect of immigration on the domestic workforce at a time of high unemployment. The UK alleged that more male immigrants were likely to take up work in the UK than female immigrants and so would have a greater impact on employment statistics. The Court rejected this argument, noting the considerable proportion of wives who were ‘economically active’ and concluding that in any event, any difference that may exist was not sufficiently important to justify the difference of treatment in this case. </a:t>
            </a:r>
          </a:p>
          <a:p>
            <a:pPr marL="87313" indent="3175" algn="just" eaLnBrk="1" hangingPunct="1"/>
            <a:r>
              <a:rPr lang="en-GB" altLang="ru-RU" sz="1000" smtClean="0">
                <a:latin typeface="Arial" panose="020B0604020202020204" pitchFamily="34" charset="0"/>
                <a:cs typeface="Arial" panose="020B0604020202020204" pitchFamily="34" charset="0"/>
              </a:rPr>
              <a:t>See also:</a:t>
            </a:r>
            <a:endParaRPr lang="en-GB" altLang="ru-RU" sz="1000" i="1" smtClean="0">
              <a:latin typeface="Arial" panose="020B0604020202020204" pitchFamily="34" charset="0"/>
              <a:cs typeface="Arial" panose="020B0604020202020204" pitchFamily="34" charset="0"/>
            </a:endParaRPr>
          </a:p>
          <a:p>
            <a:pPr marL="87313" indent="3175" algn="just" eaLnBrk="1" hangingPunct="1"/>
            <a:r>
              <a:rPr lang="en-GB" altLang="ru-RU" sz="1000" i="1" smtClean="0">
                <a:latin typeface="Arial" panose="020B0604020202020204" pitchFamily="34" charset="0"/>
                <a:cs typeface="Arial" panose="020B0604020202020204" pitchFamily="34" charset="0"/>
              </a:rPr>
              <a:t>Sutherland v. the United Kingdom</a:t>
            </a:r>
            <a:r>
              <a:rPr lang="en-GB" altLang="ru-RU" sz="1000" smtClean="0">
                <a:latin typeface="Arial" panose="020B0604020202020204" pitchFamily="34" charset="0"/>
                <a:cs typeface="Arial" panose="020B0604020202020204" pitchFamily="34" charset="0"/>
              </a:rPr>
              <a:t> (no. 25186/94, Commission's report of 1 July 1997):  the Commission, having regard to recent research according to which sexual orientation is usually established before puberty in both boys and girls and to the fact that the majority of member States of the Council of Europe have recognised equal ages of consent, explicitly stated that it was “opportune to reconsider its earlier case-law in the light of these modern developments” (Commission's report cited above, §§ 59-60). It reached the conclusion that in the absence of any objective and reasonable justification the maintenance of a higher age of consent for homosexual acts than for heterosexual ones violated Article 14 taken in conjunction with Article </a:t>
            </a:r>
            <a:r>
              <a:rPr lang="en-GB" altLang="ru-RU" sz="1000" b="1" smtClean="0">
                <a:latin typeface="Arial" panose="020B0604020202020204" pitchFamily="34" charset="0"/>
                <a:cs typeface="Arial" panose="020B0604020202020204" pitchFamily="34" charset="0"/>
              </a:rPr>
              <a:t>8</a:t>
            </a:r>
            <a:r>
              <a:rPr lang="en-GB" altLang="ru-RU" sz="1000" smtClean="0">
                <a:latin typeface="Arial" panose="020B0604020202020204" pitchFamily="34" charset="0"/>
                <a:cs typeface="Arial" panose="020B0604020202020204" pitchFamily="34" charset="0"/>
              </a:rPr>
              <a:t> (ibid., § 66).</a:t>
            </a:r>
          </a:p>
        </p:txBody>
      </p:sp>
    </p:spTree>
    <p:extLst>
      <p:ext uri="{BB962C8B-B14F-4D97-AF65-F5344CB8AC3E}">
        <p14:creationId xmlns:p14="http://schemas.microsoft.com/office/powerpoint/2010/main" val="3940101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38188" indent="-282575"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35063" indent="-22701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89088" indent="-22701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44700" indent="-22701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7E0C7A6-EA33-4438-A525-E37072B93D41}" type="slidenum">
              <a:rPr lang="en-GB" altLang="ru-RU"/>
              <a:pPr eaLnBrk="1" hangingPunct="1">
                <a:spcBef>
                  <a:spcPct val="0"/>
                </a:spcBef>
              </a:pPr>
              <a:t>25</a:t>
            </a:fld>
            <a:endParaRPr lang="en-GB" altLang="ru-RU"/>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468313" y="4686300"/>
            <a:ext cx="5940425" cy="4440238"/>
          </a:xfrm>
          <a:noFill/>
        </p:spPr>
        <p:txBody>
          <a:bodyPr/>
          <a:lstStyle/>
          <a:p>
            <a:pPr marL="87313" indent="3175" algn="just" eaLnBrk="1" hangingPunct="1">
              <a:lnSpc>
                <a:spcPct val="90000"/>
              </a:lnSpc>
            </a:pPr>
            <a:r>
              <a:rPr lang="en-GB" altLang="ru-RU" sz="1000" dirty="0" smtClean="0">
                <a:latin typeface="Arial" panose="020B0604020202020204" pitchFamily="34" charset="0"/>
                <a:cs typeface="Arial" panose="020B0604020202020204" pitchFamily="34" charset="0"/>
              </a:rPr>
              <a:t>However, in relation to whether difference of treatment is proportionate the Strasbourg Court has recognised that States do have a </a:t>
            </a:r>
            <a:r>
              <a:rPr lang="en-GB" altLang="ru-RU" sz="1000" b="1" dirty="0" smtClean="0">
                <a:latin typeface="Arial" panose="020B0604020202020204" pitchFamily="34" charset="0"/>
                <a:cs typeface="Arial" panose="020B0604020202020204" pitchFamily="34" charset="0"/>
              </a:rPr>
              <a:t>margin of appreciation</a:t>
            </a:r>
            <a:r>
              <a:rPr lang="en-GB" altLang="ru-RU" sz="1000" dirty="0" smtClean="0">
                <a:latin typeface="Arial" panose="020B0604020202020204" pitchFamily="34" charset="0"/>
                <a:cs typeface="Arial" panose="020B0604020202020204" pitchFamily="34" charset="0"/>
              </a:rPr>
              <a:t>. This is particularly in cases involving taxation and national security, but it will also depend on which characteristic the discrimination is based, and whether the Court can identify the emergence of a common European standard in that particular area. </a:t>
            </a:r>
          </a:p>
          <a:p>
            <a:pPr marL="87313" indent="3175" algn="just" eaLnBrk="1" hangingPunct="1">
              <a:lnSpc>
                <a:spcPct val="90000"/>
              </a:lnSpc>
            </a:pPr>
            <a:endParaRPr lang="en-GB" altLang="ru-RU" sz="1000" dirty="0" smtClean="0">
              <a:latin typeface="Arial" panose="020B0604020202020204" pitchFamily="34" charset="0"/>
              <a:cs typeface="Arial" panose="020B0604020202020204" pitchFamily="34" charset="0"/>
            </a:endParaRPr>
          </a:p>
          <a:p>
            <a:pPr marL="87313" indent="3175" algn="just" eaLnBrk="1" hangingPunct="1">
              <a:lnSpc>
                <a:spcPct val="90000"/>
              </a:lnSpc>
            </a:pPr>
            <a:r>
              <a:rPr lang="en-GB" altLang="ru-RU" sz="1000" dirty="0" smtClean="0">
                <a:latin typeface="Arial" panose="020B0604020202020204" pitchFamily="34" charset="0"/>
                <a:cs typeface="Arial" panose="020B0604020202020204" pitchFamily="34" charset="0"/>
              </a:rPr>
              <a:t>An example of the margin of appreciation in practice is </a:t>
            </a:r>
            <a:r>
              <a:rPr lang="en-GB" altLang="ru-RU" sz="1000" dirty="0" err="1" smtClean="0">
                <a:latin typeface="Arial" panose="020B0604020202020204" pitchFamily="34" charset="0"/>
                <a:cs typeface="Arial" panose="020B0604020202020204" pitchFamily="34" charset="0"/>
              </a:rPr>
              <a:t>Stec</a:t>
            </a:r>
            <a:r>
              <a:rPr lang="en-GB" altLang="ru-RU" sz="1000" dirty="0" smtClean="0">
                <a:latin typeface="Arial" panose="020B0604020202020204" pitchFamily="34" charset="0"/>
                <a:cs typeface="Arial" panose="020B0604020202020204" pitchFamily="34" charset="0"/>
              </a:rPr>
              <a:t> and others v. UK, 12 April 2006 about the difference in pensionable age for men and women.</a:t>
            </a:r>
          </a:p>
          <a:p>
            <a:pPr marL="87313" indent="3175" algn="just" eaLnBrk="1" hangingPunct="1">
              <a:lnSpc>
                <a:spcPct val="90000"/>
              </a:lnSpc>
            </a:pPr>
            <a:r>
              <a:rPr lang="en-GB" altLang="ru-RU" sz="1000" dirty="0" smtClean="0">
                <a:latin typeface="Arial" panose="020B0604020202020204" pitchFamily="34" charset="0"/>
                <a:cs typeface="Arial" panose="020B0604020202020204" pitchFamily="34" charset="0"/>
              </a:rPr>
              <a:t>See also:</a:t>
            </a:r>
            <a:endParaRPr lang="en-GB" altLang="ru-RU" sz="1000" i="1" dirty="0" smtClean="0">
              <a:latin typeface="Arial" panose="020B0604020202020204" pitchFamily="34" charset="0"/>
              <a:cs typeface="Arial" panose="020B0604020202020204" pitchFamily="34" charset="0"/>
            </a:endParaRPr>
          </a:p>
          <a:p>
            <a:pPr marL="87313" indent="3175" algn="just" eaLnBrk="1" hangingPunct="1">
              <a:lnSpc>
                <a:spcPct val="90000"/>
              </a:lnSpc>
            </a:pPr>
            <a:r>
              <a:rPr lang="en-GB" altLang="ru-RU" sz="1000" i="1" dirty="0" smtClean="0">
                <a:latin typeface="Arial" panose="020B0604020202020204" pitchFamily="34" charset="0"/>
                <a:cs typeface="Arial" panose="020B0604020202020204" pitchFamily="34" charset="0"/>
              </a:rPr>
              <a:t>Burden and Burden v. UK, 12 December 2006</a:t>
            </a:r>
            <a:r>
              <a:rPr lang="en-GB" altLang="ru-RU" sz="1000" dirty="0" smtClean="0">
                <a:latin typeface="Arial" panose="020B0604020202020204" pitchFamily="34" charset="0"/>
                <a:cs typeface="Arial" panose="020B0604020202020204" pitchFamily="34" charset="0"/>
              </a:rPr>
              <a:t>: alleged discrimination against </a:t>
            </a:r>
            <a:r>
              <a:rPr lang="en-GB" altLang="ru-RU" sz="1000" dirty="0" err="1" smtClean="0">
                <a:latin typeface="Arial" panose="020B0604020202020204" pitchFamily="34" charset="0"/>
                <a:cs typeface="Arial" panose="020B0604020202020204" pitchFamily="34" charset="0"/>
              </a:rPr>
              <a:t>umarried</a:t>
            </a:r>
            <a:r>
              <a:rPr lang="en-GB" altLang="ru-RU" sz="1000" dirty="0" smtClean="0">
                <a:latin typeface="Arial" panose="020B0604020202020204" pitchFamily="34" charset="0"/>
                <a:cs typeface="Arial" panose="020B0604020202020204" pitchFamily="34" charset="0"/>
              </a:rPr>
              <a:t> cohabiting family members in the lights of their future liability for inheritance taxes; no violation was found.</a:t>
            </a:r>
            <a:endParaRPr lang="en-GB" altLang="ru-RU" sz="1000" i="1" dirty="0" smtClean="0">
              <a:latin typeface="Arial" panose="020B0604020202020204" pitchFamily="34" charset="0"/>
              <a:cs typeface="Arial" panose="020B0604020202020204" pitchFamily="34" charset="0"/>
            </a:endParaRPr>
          </a:p>
          <a:p>
            <a:pPr marL="87313" indent="3175" algn="just" eaLnBrk="1" hangingPunct="1">
              <a:lnSpc>
                <a:spcPct val="90000"/>
              </a:lnSpc>
            </a:pPr>
            <a:r>
              <a:rPr lang="en-GB" altLang="ru-RU" sz="1000" i="1" dirty="0" err="1" smtClean="0">
                <a:latin typeface="Arial" panose="020B0604020202020204" pitchFamily="34" charset="0"/>
                <a:cs typeface="Arial" panose="020B0604020202020204" pitchFamily="34" charset="0"/>
              </a:rPr>
              <a:t>Paulik</a:t>
            </a:r>
            <a:r>
              <a:rPr lang="en-GB" altLang="ru-RU" sz="1000" i="1" dirty="0" smtClean="0">
                <a:latin typeface="Arial" panose="020B0604020202020204" pitchFamily="34" charset="0"/>
                <a:cs typeface="Arial" panose="020B0604020202020204" pitchFamily="34" charset="0"/>
              </a:rPr>
              <a:t> v. Slovakia, 10 October 2006</a:t>
            </a:r>
            <a:r>
              <a:rPr lang="en-GB" altLang="ru-RU" sz="1000" dirty="0" smtClean="0">
                <a:latin typeface="Arial" panose="020B0604020202020204" pitchFamily="34" charset="0"/>
                <a:cs typeface="Arial" panose="020B0604020202020204" pitchFamily="34" charset="0"/>
              </a:rPr>
              <a:t>, about the impossibility to disclaim paternity, a violation was found as in domestic legislation there was no proportionality between the aims and the absolute means employed.</a:t>
            </a:r>
            <a:endParaRPr lang="en-GB" altLang="ru-RU" sz="1000" i="1" dirty="0" smtClean="0">
              <a:latin typeface="Arial" panose="020B0604020202020204" pitchFamily="34" charset="0"/>
              <a:cs typeface="Arial" panose="020B0604020202020204" pitchFamily="34" charset="0"/>
            </a:endParaRPr>
          </a:p>
          <a:p>
            <a:pPr marL="87313" indent="3175" algn="just" eaLnBrk="1" hangingPunct="1">
              <a:lnSpc>
                <a:spcPct val="90000"/>
              </a:lnSpc>
            </a:pPr>
            <a:r>
              <a:rPr lang="en-GB" altLang="ru-RU" sz="1000" i="1" dirty="0" smtClean="0">
                <a:latin typeface="Arial" panose="020B0604020202020204" pitchFamily="34" charset="0"/>
                <a:cs typeface="Arial" panose="020B0604020202020204" pitchFamily="34" charset="0"/>
              </a:rPr>
              <a:t>RM v UK (Decision 14 April 1994). </a:t>
            </a:r>
            <a:r>
              <a:rPr lang="en-GB" altLang="ru-RU" sz="1000" dirty="0" smtClean="0">
                <a:latin typeface="Arial" panose="020B0604020202020204" pitchFamily="34" charset="0"/>
                <a:cs typeface="Arial" panose="020B0604020202020204" pitchFamily="34" charset="0"/>
              </a:rPr>
              <a:t>The facts of the case concerned UK sentencing policy of people with Aids in comparison to those with other terminal conditions. Although the Court accepted there was discriminatory treatment they found that it was within the State’s margin of appreciation and was therefore lawful.</a:t>
            </a:r>
            <a:endParaRPr lang="en-GB" altLang="ru-RU" sz="1000" i="1" dirty="0" smtClean="0">
              <a:latin typeface="Arial" panose="020B0604020202020204" pitchFamily="34" charset="0"/>
              <a:cs typeface="Arial" panose="020B0604020202020204" pitchFamily="34" charset="0"/>
            </a:endParaRPr>
          </a:p>
          <a:p>
            <a:pPr marL="87313" indent="3175" algn="just" eaLnBrk="1" hangingPunct="1">
              <a:lnSpc>
                <a:spcPct val="90000"/>
              </a:lnSpc>
            </a:pPr>
            <a:r>
              <a:rPr lang="en-GB" altLang="ru-RU" sz="1000" i="1" dirty="0" err="1" smtClean="0">
                <a:latin typeface="Arial" panose="020B0604020202020204" pitchFamily="34" charset="0"/>
                <a:cs typeface="Arial" panose="020B0604020202020204" pitchFamily="34" charset="0"/>
              </a:rPr>
              <a:t>Frette</a:t>
            </a:r>
            <a:r>
              <a:rPr lang="en-GB" altLang="ru-RU" sz="1000" i="1" dirty="0" smtClean="0">
                <a:latin typeface="Arial" panose="020B0604020202020204" pitchFamily="34" charset="0"/>
                <a:cs typeface="Arial" panose="020B0604020202020204" pitchFamily="34" charset="0"/>
              </a:rPr>
              <a:t> v France (26 May 2002)</a:t>
            </a:r>
            <a:r>
              <a:rPr lang="en-GB" altLang="ru-RU" sz="1000" dirty="0" smtClean="0">
                <a:latin typeface="Arial" panose="020B0604020202020204" pitchFamily="34" charset="0"/>
                <a:cs typeface="Arial" panose="020B0604020202020204" pitchFamily="34" charset="0"/>
              </a:rPr>
              <a:t>: The Court rejected As claim of discrimination which related to his request to adopt a child that was refused because of his sexual orientation, noting that States have a wide margin of appreciation in this realm.</a:t>
            </a:r>
            <a:endParaRPr lang="en-GB" altLang="ru-RU" sz="1000" i="1" dirty="0" smtClean="0">
              <a:latin typeface="Arial" panose="020B0604020202020204" pitchFamily="34" charset="0"/>
              <a:cs typeface="Arial" panose="020B0604020202020204" pitchFamily="34" charset="0"/>
            </a:endParaRPr>
          </a:p>
          <a:p>
            <a:pPr marL="87313" indent="3175" algn="just" eaLnBrk="1" hangingPunct="1">
              <a:lnSpc>
                <a:spcPct val="90000"/>
              </a:lnSpc>
            </a:pPr>
            <a:r>
              <a:rPr lang="en-GB" altLang="ru-RU" sz="1000" i="1" dirty="0" err="1" smtClean="0">
                <a:latin typeface="Arial" panose="020B0604020202020204" pitchFamily="34" charset="0"/>
                <a:cs typeface="Arial" panose="020B0604020202020204" pitchFamily="34" charset="0"/>
              </a:rPr>
              <a:t>Rainys</a:t>
            </a:r>
            <a:r>
              <a:rPr lang="en-GB" altLang="ru-RU" sz="1000" i="1" dirty="0" smtClean="0">
                <a:latin typeface="Arial" panose="020B0604020202020204" pitchFamily="34" charset="0"/>
                <a:cs typeface="Arial" panose="020B0604020202020204" pitchFamily="34" charset="0"/>
              </a:rPr>
              <a:t> and </a:t>
            </a:r>
            <a:r>
              <a:rPr lang="en-GB" altLang="ru-RU" sz="1000" i="1" dirty="0" err="1" smtClean="0">
                <a:latin typeface="Arial" panose="020B0604020202020204" pitchFamily="34" charset="0"/>
                <a:cs typeface="Arial" panose="020B0604020202020204" pitchFamily="34" charset="0"/>
              </a:rPr>
              <a:t>Gasparavićius</a:t>
            </a:r>
            <a:r>
              <a:rPr lang="en-GB" altLang="ru-RU" sz="1000" i="1" dirty="0" smtClean="0">
                <a:latin typeface="Arial" panose="020B0604020202020204" pitchFamily="34" charset="0"/>
                <a:cs typeface="Arial" panose="020B0604020202020204" pitchFamily="34" charset="0"/>
              </a:rPr>
              <a:t> v. Lithuania, 7 April 2005</a:t>
            </a:r>
            <a:r>
              <a:rPr lang="en-GB" altLang="ru-RU" sz="1000" dirty="0" smtClean="0">
                <a:latin typeface="Arial" panose="020B0604020202020204" pitchFamily="34" charset="0"/>
                <a:cs typeface="Arial" panose="020B0604020202020204" pitchFamily="34" charset="0"/>
              </a:rPr>
              <a:t>; the applicants had the status of ‘former KGB agent’ which precluded them from employment in the private sector. This measure was found to be disproportionate.</a:t>
            </a:r>
          </a:p>
        </p:txBody>
      </p:sp>
    </p:spTree>
    <p:extLst>
      <p:ext uri="{BB962C8B-B14F-4D97-AF65-F5344CB8AC3E}">
        <p14:creationId xmlns:p14="http://schemas.microsoft.com/office/powerpoint/2010/main" val="1929847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Article 1 of Protocol No. 1 and Article 14 of the Convention</a:t>
            </a:r>
          </a:p>
          <a:p>
            <a:r>
              <a:rPr lang="en-US" altLang="en-US" dirty="0" smtClean="0"/>
              <a:t>The prohibition of discrimination, which is encompassed in Article 14, is one of the fundamental rights. However, this provision has no independent existence, but can only be relied on in conjunction with other rights enshrined in the Convention. For example, the applicant claiming that he was discriminated against with regard to his property rights will rely on Article 14 in conjunction with Article 1 of Protocol No. 1. He will have to have a possession within the meaning of this provision, but will not be required to establish, that his property rights were violated in order to claim that he was discriminated against. It will suffice to prove that he was subject to treatment which interfered with his </a:t>
            </a:r>
            <a:r>
              <a:rPr lang="en-US" sz="1200" b="0" i="0" u="none" strike="noStrike" kern="1200" baseline="0" dirty="0" smtClean="0">
                <a:solidFill>
                  <a:schemeClr val="tx1"/>
                </a:solidFill>
                <a:latin typeface="+mn-lt"/>
                <a:ea typeface="+mn-ea"/>
                <a:cs typeface="+mn-cs"/>
              </a:rPr>
              <a:t>possession and that this treatment was unjustifiably different to</a:t>
            </a:r>
          </a:p>
          <a:p>
            <a:r>
              <a:rPr lang="en-US" sz="1200" b="0" i="0" u="none" strike="noStrike" kern="1200" baseline="0" dirty="0" smtClean="0">
                <a:solidFill>
                  <a:schemeClr val="tx1"/>
                </a:solidFill>
                <a:latin typeface="+mn-lt"/>
                <a:ea typeface="+mn-ea"/>
                <a:cs typeface="+mn-cs"/>
              </a:rPr>
              <a:t>the one offered to those in comparable situations.</a:t>
            </a:r>
          </a:p>
          <a:p>
            <a:r>
              <a:rPr lang="en-US" sz="1200" b="0" i="0" u="none" strike="noStrike" kern="1200" baseline="0" dirty="0" smtClean="0">
                <a:solidFill>
                  <a:schemeClr val="tx1"/>
                </a:solidFill>
                <a:latin typeface="+mn-lt"/>
                <a:ea typeface="+mn-ea"/>
                <a:cs typeface="+mn-cs"/>
              </a:rPr>
              <a:t>In the already mentioned </a:t>
            </a:r>
            <a:r>
              <a:rPr lang="en-US" sz="1200" b="0" i="1" u="none" strike="noStrike" kern="1200" baseline="0" dirty="0" err="1" smtClean="0">
                <a:solidFill>
                  <a:schemeClr val="tx1"/>
                </a:solidFill>
                <a:latin typeface="+mn-lt"/>
                <a:ea typeface="+mn-ea"/>
                <a:cs typeface="+mn-cs"/>
              </a:rPr>
              <a:t>Marckx</a:t>
            </a:r>
            <a:r>
              <a:rPr lang="en-US" sz="1200" b="0" i="1" u="none" strike="noStrike" kern="1200" baseline="0" dirty="0" smtClean="0">
                <a:solidFill>
                  <a:schemeClr val="tx1"/>
                </a:solidFill>
                <a:latin typeface="+mn-lt"/>
                <a:ea typeface="+mn-ea"/>
                <a:cs typeface="+mn-cs"/>
              </a:rPr>
              <a:t> v. Belgium </a:t>
            </a:r>
            <a:r>
              <a:rPr lang="en-US" sz="1200" b="0" i="0" u="none" strike="noStrike" kern="1200" baseline="0" dirty="0" smtClean="0">
                <a:solidFill>
                  <a:schemeClr val="tx1"/>
                </a:solidFill>
                <a:latin typeface="+mn-lt"/>
                <a:ea typeface="+mn-ea"/>
                <a:cs typeface="+mn-cs"/>
              </a:rPr>
              <a:t>case, the Court ruled</a:t>
            </a:r>
          </a:p>
          <a:p>
            <a:r>
              <a:rPr lang="en-US" sz="1200" b="0" i="0" u="none" strike="noStrike" kern="1200" baseline="0" dirty="0" smtClean="0">
                <a:solidFill>
                  <a:schemeClr val="tx1"/>
                </a:solidFill>
                <a:latin typeface="+mn-lt"/>
                <a:ea typeface="+mn-ea"/>
                <a:cs typeface="+mn-cs"/>
              </a:rPr>
              <a:t>that the mother was discriminated against in disposing freely with</a:t>
            </a:r>
          </a:p>
          <a:p>
            <a:r>
              <a:rPr lang="en-US" sz="1200" b="0" i="0" u="none" strike="noStrike" kern="1200" baseline="0" dirty="0" smtClean="0">
                <a:solidFill>
                  <a:schemeClr val="tx1"/>
                </a:solidFill>
                <a:latin typeface="+mn-lt"/>
                <a:ea typeface="+mn-ea"/>
                <a:cs typeface="+mn-cs"/>
              </a:rPr>
              <a:t>her property in respect of illegitimate children, but found no violation</a:t>
            </a:r>
          </a:p>
          <a:p>
            <a:r>
              <a:rPr lang="en-US" sz="1200" b="0" i="0" u="none" strike="noStrike" kern="1200" baseline="0" dirty="0" smtClean="0">
                <a:solidFill>
                  <a:schemeClr val="tx1"/>
                </a:solidFill>
                <a:latin typeface="+mn-lt"/>
                <a:ea typeface="+mn-ea"/>
                <a:cs typeface="+mn-cs"/>
              </a:rPr>
              <a:t>of Article 1 of Protocol No. 1 taken on its own. Similarly, in</a:t>
            </a:r>
          </a:p>
          <a:p>
            <a:r>
              <a:rPr lang="en-US" sz="1200" b="0" i="1" u="none" strike="noStrike" kern="1200" baseline="0" dirty="0" err="1" smtClean="0">
                <a:solidFill>
                  <a:schemeClr val="tx1"/>
                </a:solidFill>
                <a:latin typeface="+mn-lt"/>
                <a:ea typeface="+mn-ea"/>
                <a:cs typeface="+mn-cs"/>
              </a:rPr>
              <a:t>Inze</a:t>
            </a:r>
            <a:r>
              <a:rPr lang="en-US" sz="1200" b="0" i="1" u="none" strike="noStrike" kern="1200" baseline="0" dirty="0" smtClean="0">
                <a:solidFill>
                  <a:schemeClr val="tx1"/>
                </a:solidFill>
                <a:latin typeface="+mn-lt"/>
                <a:ea typeface="+mn-ea"/>
                <a:cs typeface="+mn-cs"/>
              </a:rPr>
              <a:t> v. Austria</a:t>
            </a:r>
            <a:r>
              <a:rPr lang="en-US" sz="1200" b="0" i="0" u="none" strike="noStrike" kern="1200" baseline="0" dirty="0" smtClean="0">
                <a:solidFill>
                  <a:schemeClr val="tx1"/>
                </a:solidFill>
                <a:latin typeface="+mn-lt"/>
                <a:ea typeface="+mn-ea"/>
                <a:cs typeface="+mn-cs"/>
              </a:rPr>
              <a:t>, the Court found that the applicant was discriminated</a:t>
            </a:r>
          </a:p>
          <a:p>
            <a:r>
              <a:rPr lang="en-US" sz="1200" b="0" i="0" u="none" strike="noStrike" kern="1200" baseline="0" dirty="0" smtClean="0">
                <a:solidFill>
                  <a:schemeClr val="tx1"/>
                </a:solidFill>
                <a:latin typeface="+mn-lt"/>
                <a:ea typeface="+mn-ea"/>
                <a:cs typeface="+mn-cs"/>
              </a:rPr>
              <a:t>against in that the domestic legislation gave preference to</a:t>
            </a:r>
          </a:p>
          <a:p>
            <a:r>
              <a:rPr lang="en-US" sz="1200" b="0" i="0" u="none" strike="noStrike" kern="1200" baseline="0" dirty="0" smtClean="0">
                <a:solidFill>
                  <a:schemeClr val="tx1"/>
                </a:solidFill>
                <a:latin typeface="+mn-lt"/>
                <a:ea typeface="+mn-ea"/>
                <a:cs typeface="+mn-cs"/>
              </a:rPr>
              <a:t>the legitimate children over illegitimate in succession of an entire</a:t>
            </a:r>
          </a:p>
          <a:p>
            <a:r>
              <a:rPr lang="en-US" sz="1200" b="0" i="0" u="none" strike="noStrike" kern="1200" baseline="0" dirty="0" smtClean="0">
                <a:solidFill>
                  <a:schemeClr val="tx1"/>
                </a:solidFill>
                <a:latin typeface="+mn-lt"/>
                <a:ea typeface="+mn-ea"/>
                <a:cs typeface="+mn-cs"/>
              </a:rPr>
              <a:t>farm. The test for the applicability of Article 14 linked with</a:t>
            </a:r>
          </a:p>
          <a:p>
            <a:r>
              <a:rPr lang="en-US" sz="1200" b="0" i="0" u="none" strike="noStrike" kern="1200" baseline="0" dirty="0" smtClean="0">
                <a:solidFill>
                  <a:schemeClr val="tx1"/>
                </a:solidFill>
                <a:latin typeface="+mn-lt"/>
                <a:ea typeface="+mn-ea"/>
                <a:cs typeface="+mn-cs"/>
              </a:rPr>
              <a:t>Article 1 of Protocol No. 1 in these two cases was not whether the</a:t>
            </a:r>
          </a:p>
          <a:p>
            <a:r>
              <a:rPr lang="en-US" sz="1200" b="0" i="0" u="none" strike="noStrike" kern="1200" baseline="0" dirty="0" smtClean="0">
                <a:solidFill>
                  <a:schemeClr val="tx1"/>
                </a:solidFill>
                <a:latin typeface="+mn-lt"/>
                <a:ea typeface="+mn-ea"/>
                <a:cs typeface="+mn-cs"/>
              </a:rPr>
              <a:t>applicants’ property rights were violated, but whether their claims</a:t>
            </a:r>
          </a:p>
          <a:p>
            <a:r>
              <a:rPr lang="en-US" sz="1200" b="0" i="0" u="none" strike="noStrike" kern="1200" baseline="0" dirty="0" smtClean="0">
                <a:solidFill>
                  <a:schemeClr val="tx1"/>
                </a:solidFill>
                <a:latin typeface="+mn-lt"/>
                <a:ea typeface="+mn-ea"/>
                <a:cs typeface="+mn-cs"/>
              </a:rPr>
              <a:t>fell within the scope of property.</a:t>
            </a:r>
          </a:p>
          <a:p>
            <a:r>
              <a:rPr lang="en-US" sz="1200" b="0" i="0" u="none" strike="noStrike" kern="1200" baseline="0" dirty="0" smtClean="0">
                <a:solidFill>
                  <a:schemeClr val="tx1"/>
                </a:solidFill>
                <a:latin typeface="+mn-lt"/>
                <a:ea typeface="+mn-ea"/>
                <a:cs typeface="+mn-cs"/>
              </a:rPr>
              <a:t>Interestingly enough, the application of Article 14 in property</a:t>
            </a:r>
          </a:p>
          <a:p>
            <a:r>
              <a:rPr lang="en-US" sz="1200" b="0" i="0" u="none" strike="noStrike" kern="1200" baseline="0" dirty="0" smtClean="0">
                <a:solidFill>
                  <a:schemeClr val="tx1"/>
                </a:solidFill>
                <a:latin typeface="+mn-lt"/>
                <a:ea typeface="+mn-ea"/>
                <a:cs typeface="+mn-cs"/>
              </a:rPr>
              <a:t>cases may go beyond the property rights which the Contracting</a:t>
            </a:r>
          </a:p>
          <a:p>
            <a:r>
              <a:rPr lang="en-US" sz="1200" b="0" i="0" u="none" strike="noStrike" kern="1200" baseline="0" dirty="0" smtClean="0">
                <a:solidFill>
                  <a:schemeClr val="tx1"/>
                </a:solidFill>
                <a:latin typeface="+mn-lt"/>
                <a:ea typeface="+mn-ea"/>
                <a:cs typeface="+mn-cs"/>
              </a:rPr>
              <a:t>States are obliged to guarantee under the Convention. It includes</a:t>
            </a:r>
          </a:p>
          <a:p>
            <a:r>
              <a:rPr lang="en-US" sz="1200" b="0" i="0" u="none" strike="noStrike" kern="1200" baseline="0" dirty="0" smtClean="0">
                <a:solidFill>
                  <a:schemeClr val="tx1"/>
                </a:solidFill>
                <a:latin typeface="+mn-lt"/>
                <a:ea typeface="+mn-ea"/>
                <a:cs typeface="+mn-cs"/>
              </a:rPr>
              <a:t>also property rights that the states choose to protect voluntarily. In</a:t>
            </a:r>
          </a:p>
          <a:p>
            <a:r>
              <a:rPr lang="en-US" sz="1200" b="0" i="1" u="none" strike="noStrike" kern="1200" baseline="0" dirty="0" err="1" smtClean="0">
                <a:solidFill>
                  <a:schemeClr val="tx1"/>
                </a:solidFill>
                <a:latin typeface="+mn-lt"/>
                <a:ea typeface="+mn-ea"/>
                <a:cs typeface="+mn-cs"/>
              </a:rPr>
              <a:t>Gaygusuz</a:t>
            </a:r>
            <a:r>
              <a:rPr lang="en-US" sz="1200" b="0" i="1" u="none" strike="noStrike" kern="1200" baseline="0" dirty="0" smtClean="0">
                <a:solidFill>
                  <a:schemeClr val="tx1"/>
                </a:solidFill>
                <a:latin typeface="+mn-lt"/>
                <a:ea typeface="+mn-ea"/>
                <a:cs typeface="+mn-cs"/>
              </a:rPr>
              <a:t> v. Austria </a:t>
            </a:r>
            <a:r>
              <a:rPr lang="en-US" sz="1200" b="0" i="0" u="none" strike="noStrike" kern="1200" baseline="0" dirty="0" smtClean="0">
                <a:solidFill>
                  <a:schemeClr val="tx1"/>
                </a:solidFill>
                <a:latin typeface="+mn-lt"/>
                <a:ea typeface="+mn-ea"/>
                <a:cs typeface="+mn-cs"/>
              </a:rPr>
              <a:t>the applicant complained that he was denied</a:t>
            </a:r>
          </a:p>
          <a:p>
            <a:r>
              <a:rPr lang="en-US" sz="1200" b="0" i="0" u="none" strike="noStrike" kern="1200" baseline="0" dirty="0" smtClean="0">
                <a:solidFill>
                  <a:schemeClr val="tx1"/>
                </a:solidFill>
                <a:latin typeface="+mn-lt"/>
                <a:ea typeface="+mn-ea"/>
                <a:cs typeface="+mn-cs"/>
              </a:rPr>
              <a:t>emergency assistance for the unemployed on the ground that he</a:t>
            </a:r>
          </a:p>
          <a:p>
            <a:r>
              <a:rPr lang="en-US" sz="1200" b="0" i="0" u="none" strike="noStrike" kern="1200" baseline="0" dirty="0" smtClean="0">
                <a:solidFill>
                  <a:schemeClr val="tx1"/>
                </a:solidFill>
                <a:latin typeface="+mn-lt"/>
                <a:ea typeface="+mn-ea"/>
                <a:cs typeface="+mn-cs"/>
              </a:rPr>
              <a:t>did not have Austrian nationality. Even though the State was not</a:t>
            </a:r>
          </a:p>
          <a:p>
            <a:r>
              <a:rPr lang="en-US" sz="1200" b="0" i="0" u="none" strike="noStrike" kern="1200" baseline="0" dirty="0" smtClean="0">
                <a:solidFill>
                  <a:schemeClr val="tx1"/>
                </a:solidFill>
                <a:latin typeface="+mn-lt"/>
                <a:ea typeface="+mn-ea"/>
                <a:cs typeface="+mn-cs"/>
              </a:rPr>
              <a:t>obliged to offer social security benefits to its residents, the Court</a:t>
            </a:r>
          </a:p>
          <a:p>
            <a:r>
              <a:rPr lang="en-US" sz="1200" b="0" i="0" u="none" strike="noStrike" kern="1200" baseline="0" dirty="0" smtClean="0">
                <a:solidFill>
                  <a:schemeClr val="tx1"/>
                </a:solidFill>
                <a:latin typeface="+mn-lt"/>
                <a:ea typeface="+mn-ea"/>
                <a:cs typeface="+mn-cs"/>
              </a:rPr>
              <a:t>found that where such scheme was established, a refusal of assistance</a:t>
            </a:r>
          </a:p>
          <a:p>
            <a:r>
              <a:rPr lang="en-US" sz="1200" b="0" i="0" u="none" strike="noStrike" kern="1200" baseline="0" dirty="0" smtClean="0">
                <a:solidFill>
                  <a:schemeClr val="tx1"/>
                </a:solidFill>
                <a:latin typeface="+mn-lt"/>
                <a:ea typeface="+mn-ea"/>
                <a:cs typeface="+mn-cs"/>
              </a:rPr>
              <a:t>to the applicant, who met all the statutory requirements,</a:t>
            </a:r>
          </a:p>
          <a:p>
            <a:r>
              <a:rPr lang="en-US" sz="1200" b="0" i="0" u="none" strike="noStrike" kern="1200" baseline="0" dirty="0" smtClean="0">
                <a:solidFill>
                  <a:schemeClr val="tx1"/>
                </a:solidFill>
                <a:latin typeface="+mn-lt"/>
                <a:ea typeface="+mn-ea"/>
                <a:cs typeface="+mn-cs"/>
              </a:rPr>
              <a:t>solely on the basis of his nationality was contrary to of Article 14</a:t>
            </a:r>
          </a:p>
          <a:p>
            <a:r>
              <a:rPr lang="en-US" sz="1200" b="0" i="0" u="none" strike="noStrike" kern="1200" baseline="0" dirty="0" smtClean="0">
                <a:solidFill>
                  <a:schemeClr val="tx1"/>
                </a:solidFill>
                <a:latin typeface="+mn-lt"/>
                <a:ea typeface="+mn-ea"/>
                <a:cs typeface="+mn-cs"/>
              </a:rPr>
              <a:t>taken in conjunction with Article 1 of Protocol No. 1.</a:t>
            </a:r>
            <a:endParaRPr lang="en-US" altLang="en-US" dirty="0" smtClean="0"/>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F67C5F0C-6F86-4412-819C-E719B0548F3F}" type="slidenum">
              <a:rPr lang="ru-RU" altLang="en-US" sz="1200"/>
              <a:pPr eaLnBrk="1" hangingPunct="1"/>
              <a:t>27</a:t>
            </a:fld>
            <a:endParaRPr lang="ru-RU" altLang="en-US" sz="1200"/>
          </a:p>
        </p:txBody>
      </p:sp>
    </p:spTree>
    <p:extLst>
      <p:ext uri="{BB962C8B-B14F-4D97-AF65-F5344CB8AC3E}">
        <p14:creationId xmlns:p14="http://schemas.microsoft.com/office/powerpoint/2010/main" val="1916486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z-Latn-AZ" dirty="0" smtClean="0"/>
              <a:t>Mülkiyyət hüququ ilə bağlı Azərbaycana qarşı işlərin siyahısı (pozuntu tanınmış)</a:t>
            </a:r>
            <a:endParaRPr lang="en-US" dirty="0" smtClean="0"/>
          </a:p>
          <a:p>
            <a:r>
              <a:rPr lang="en-US" dirty="0" smtClean="0"/>
              <a:t>27/09/2007 	</a:t>
            </a:r>
            <a:r>
              <a:rPr lang="en-US" dirty="0" err="1" smtClean="0"/>
              <a:t>Akimova</a:t>
            </a:r>
            <a:endParaRPr lang="en-US" dirty="0" smtClean="0"/>
          </a:p>
          <a:p>
            <a:r>
              <a:rPr lang="en-US" dirty="0" smtClean="0"/>
              <a:t>25/10/2007 	</a:t>
            </a:r>
            <a:r>
              <a:rPr lang="en-US" dirty="0" err="1" smtClean="0"/>
              <a:t>Əfəndiyeva</a:t>
            </a:r>
            <a:r>
              <a:rPr lang="en-US" dirty="0" smtClean="0"/>
              <a:t> </a:t>
            </a:r>
          </a:p>
          <a:p>
            <a:r>
              <a:rPr lang="en-US" dirty="0" smtClean="0"/>
              <a:t>10/07/2008 	</a:t>
            </a:r>
            <a:r>
              <a:rPr lang="en-US" dirty="0" err="1" smtClean="0"/>
              <a:t>Rəhmanova</a:t>
            </a:r>
            <a:endParaRPr lang="en-US" dirty="0" smtClean="0"/>
          </a:p>
          <a:p>
            <a:r>
              <a:rPr lang="en-US" dirty="0" smtClean="0"/>
              <a:t>03/12/2009 	</a:t>
            </a:r>
            <a:r>
              <a:rPr lang="en-US" dirty="0" err="1" smtClean="0"/>
              <a:t>Mirzəyev</a:t>
            </a:r>
            <a:endParaRPr lang="en-US" dirty="0" smtClean="0"/>
          </a:p>
          <a:p>
            <a:r>
              <a:rPr lang="en-US" dirty="0" smtClean="0"/>
              <a:t>03/12/2009 	</a:t>
            </a:r>
            <a:r>
              <a:rPr lang="en-US" dirty="0" err="1" smtClean="0"/>
              <a:t>Hümbətov</a:t>
            </a:r>
            <a:endParaRPr lang="en-US" dirty="0" smtClean="0"/>
          </a:p>
          <a:p>
            <a:r>
              <a:rPr lang="en-US" dirty="0" smtClean="0"/>
              <a:t>22/04/2010 	</a:t>
            </a:r>
            <a:r>
              <a:rPr lang="en-US" dirty="0" err="1" smtClean="0"/>
              <a:t>Gülməmmədova</a:t>
            </a:r>
            <a:endParaRPr lang="en-US" dirty="0" smtClean="0"/>
          </a:p>
          <a:p>
            <a:r>
              <a:rPr lang="en-US" dirty="0" smtClean="0"/>
              <a:t>08/07/2010 	</a:t>
            </a:r>
            <a:r>
              <a:rPr lang="en-US" dirty="0" err="1" smtClean="0"/>
              <a:t>İsgəndərov</a:t>
            </a:r>
            <a:r>
              <a:rPr lang="en-US" dirty="0" smtClean="0"/>
              <a:t> </a:t>
            </a:r>
            <a:r>
              <a:rPr lang="en-US" dirty="0" err="1" smtClean="0"/>
              <a:t>və</a:t>
            </a:r>
            <a:r>
              <a:rPr lang="en-US" dirty="0" smtClean="0"/>
              <a:t> </a:t>
            </a:r>
            <a:r>
              <a:rPr lang="en-US" dirty="0" err="1" smtClean="0"/>
              <a:t>digərləri</a:t>
            </a:r>
            <a:endParaRPr lang="en-US" dirty="0" smtClean="0"/>
          </a:p>
          <a:p>
            <a:r>
              <a:rPr lang="en-US" dirty="0" smtClean="0"/>
              <a:t>08/07/2010 	</a:t>
            </a:r>
            <a:r>
              <a:rPr lang="en-US" dirty="0" err="1" smtClean="0"/>
              <a:t>Hacıyeva</a:t>
            </a:r>
            <a:r>
              <a:rPr lang="en-US" dirty="0" smtClean="0"/>
              <a:t> </a:t>
            </a:r>
            <a:r>
              <a:rPr lang="en-US" dirty="0" err="1" smtClean="0"/>
              <a:t>və</a:t>
            </a:r>
            <a:r>
              <a:rPr lang="en-US" dirty="0" smtClean="0"/>
              <a:t> </a:t>
            </a:r>
            <a:r>
              <a:rPr lang="en-US" dirty="0" err="1" smtClean="0"/>
              <a:t>digərləri</a:t>
            </a:r>
            <a:endParaRPr lang="en-US" dirty="0" smtClean="0"/>
          </a:p>
          <a:p>
            <a:r>
              <a:rPr lang="en-US" dirty="0" smtClean="0"/>
              <a:t>29/07/2010 	</a:t>
            </a:r>
            <a:r>
              <a:rPr lang="en-US" dirty="0" err="1" smtClean="0"/>
              <a:t>Cəfərli</a:t>
            </a:r>
            <a:r>
              <a:rPr lang="en-US" dirty="0" smtClean="0"/>
              <a:t> </a:t>
            </a:r>
            <a:r>
              <a:rPr lang="en-US" dirty="0" err="1" smtClean="0"/>
              <a:t>və</a:t>
            </a:r>
            <a:r>
              <a:rPr lang="en-US" dirty="0" smtClean="0"/>
              <a:t> </a:t>
            </a:r>
            <a:r>
              <a:rPr lang="en-US" dirty="0" err="1" smtClean="0"/>
              <a:t>digərləri</a:t>
            </a:r>
            <a:endParaRPr lang="en-US" dirty="0" smtClean="0"/>
          </a:p>
          <a:p>
            <a:r>
              <a:rPr lang="en-US" dirty="0" smtClean="0"/>
              <a:t>03/02/2011 	</a:t>
            </a:r>
            <a:r>
              <a:rPr lang="en-US" dirty="0" err="1" smtClean="0"/>
              <a:t>Axundov</a:t>
            </a:r>
            <a:endParaRPr lang="en-US" dirty="0" smtClean="0"/>
          </a:p>
          <a:p>
            <a:r>
              <a:rPr lang="en-US" dirty="0" smtClean="0"/>
              <a:t>06/12/2011 	</a:t>
            </a:r>
            <a:r>
              <a:rPr lang="en-US" dirty="0" err="1" smtClean="0"/>
              <a:t>Rafiq</a:t>
            </a:r>
            <a:r>
              <a:rPr lang="en-US" dirty="0" smtClean="0"/>
              <a:t> </a:t>
            </a:r>
            <a:r>
              <a:rPr lang="en-US" dirty="0" err="1" smtClean="0"/>
              <a:t>Əliyev</a:t>
            </a:r>
            <a:endParaRPr lang="en-US" dirty="0" smtClean="0"/>
          </a:p>
          <a:p>
            <a:r>
              <a:rPr lang="en-US" dirty="0" smtClean="0"/>
              <a:t>26/06/2012 	</a:t>
            </a:r>
            <a:r>
              <a:rPr lang="en-US" dirty="0" err="1" smtClean="0"/>
              <a:t>Zülfəli</a:t>
            </a:r>
            <a:r>
              <a:rPr lang="en-US" dirty="0" smtClean="0"/>
              <a:t> </a:t>
            </a:r>
            <a:r>
              <a:rPr lang="en-US" dirty="0" err="1" smtClean="0"/>
              <a:t>Hüseynov</a:t>
            </a:r>
            <a:endParaRPr lang="en-US" dirty="0" smtClean="0"/>
          </a:p>
          <a:p>
            <a:r>
              <a:rPr lang="en-US" dirty="0" smtClean="0"/>
              <a:t>29/01/2015 	</a:t>
            </a:r>
            <a:r>
              <a:rPr lang="en-US" dirty="0" err="1" smtClean="0"/>
              <a:t>Axverdiyev</a:t>
            </a:r>
            <a:endParaRPr lang="en-US" dirty="0" smtClean="0"/>
          </a:p>
          <a:p>
            <a:r>
              <a:rPr lang="en-US" dirty="0" smtClean="0"/>
              <a:t>16/06/2015	</a:t>
            </a:r>
            <a:r>
              <a:rPr lang="en-US" dirty="0" err="1" smtClean="0"/>
              <a:t>Sargsyan</a:t>
            </a:r>
            <a:endParaRPr lang="en-US" dirty="0" smtClean="0"/>
          </a:p>
          <a:p>
            <a:r>
              <a:rPr lang="en-US" dirty="0" smtClean="0"/>
              <a:t>22/10/2015	</a:t>
            </a:r>
            <a:r>
              <a:rPr lang="en-US" dirty="0" err="1" smtClean="0"/>
              <a:t>Xalıqova</a:t>
            </a:r>
            <a:endParaRPr lang="en-US" dirty="0" smtClean="0"/>
          </a:p>
          <a:p>
            <a:endParaRPr lang="en-US" dirty="0"/>
          </a:p>
        </p:txBody>
      </p:sp>
      <p:sp>
        <p:nvSpPr>
          <p:cNvPr id="4" name="Slide Number Placeholder 3"/>
          <p:cNvSpPr>
            <a:spLocks noGrp="1"/>
          </p:cNvSpPr>
          <p:nvPr>
            <p:ph type="sldNum" sz="quarter" idx="10"/>
          </p:nvPr>
        </p:nvSpPr>
        <p:spPr/>
        <p:txBody>
          <a:bodyPr/>
          <a:lstStyle/>
          <a:p>
            <a:fld id="{78DD59C2-9452-4F15-8ABD-43678AEC448F}" type="slidenum">
              <a:rPr lang="en-US" smtClean="0"/>
              <a:t>29</a:t>
            </a:fld>
            <a:endParaRPr lang="en-US"/>
          </a:p>
        </p:txBody>
      </p:sp>
    </p:spTree>
    <p:extLst>
      <p:ext uri="{BB962C8B-B14F-4D97-AF65-F5344CB8AC3E}">
        <p14:creationId xmlns:p14="http://schemas.microsoft.com/office/powerpoint/2010/main" val="1850603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38188" indent="-282575">
              <a:spcBef>
                <a:spcPct val="30000"/>
              </a:spcBef>
              <a:defRPr sz="1200">
                <a:solidFill>
                  <a:schemeClr val="tx1"/>
                </a:solidFill>
                <a:latin typeface="Arial" panose="020B0604020202020204" pitchFamily="34" charset="0"/>
                <a:cs typeface="Arial" panose="020B0604020202020204" pitchFamily="34" charset="0"/>
              </a:defRPr>
            </a:lvl2pPr>
            <a:lvl3pPr marL="1135063" indent="-227013">
              <a:spcBef>
                <a:spcPct val="30000"/>
              </a:spcBef>
              <a:defRPr sz="1200">
                <a:solidFill>
                  <a:schemeClr val="tx1"/>
                </a:solidFill>
                <a:latin typeface="Arial" panose="020B0604020202020204" pitchFamily="34" charset="0"/>
                <a:cs typeface="Arial" panose="020B0604020202020204" pitchFamily="34" charset="0"/>
              </a:defRPr>
            </a:lvl3pPr>
            <a:lvl4pPr marL="1589088" indent="-227013">
              <a:spcBef>
                <a:spcPct val="30000"/>
              </a:spcBef>
              <a:defRPr sz="1200">
                <a:solidFill>
                  <a:schemeClr val="tx1"/>
                </a:solidFill>
                <a:latin typeface="Arial" panose="020B0604020202020204" pitchFamily="34" charset="0"/>
                <a:cs typeface="Arial" panose="020B0604020202020204" pitchFamily="34" charset="0"/>
              </a:defRPr>
            </a:lvl4pPr>
            <a:lvl5pPr marL="2044700" indent="-227013">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0CEB1AA-0E51-490D-B3FB-5E95686341BB}" type="slidenum">
              <a:rPr lang="en-GB" altLang="ru-RU" smtClean="0"/>
              <a:pPr>
                <a:spcBef>
                  <a:spcPct val="0"/>
                </a:spcBef>
              </a:pPr>
              <a:t>6</a:t>
            </a:fld>
            <a:endParaRPr lang="en-GB" altLang="ru-RU"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xfrm>
            <a:off x="673100" y="4686300"/>
            <a:ext cx="5389563" cy="4752975"/>
          </a:xfrm>
          <a:noFill/>
        </p:spPr>
        <p:txBody>
          <a:bodyPr/>
          <a:lstStyle/>
          <a:p>
            <a:pPr algn="just" eaLnBrk="1" hangingPunct="1"/>
            <a:endParaRPr lang="en-GB" altLang="ru-RU" sz="1000" b="1"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3968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endParaRPr lang="en-US" altLang="en-US" smtClean="0">
              <a:latin typeface="Arial" panose="020B0604020202020204" pitchFamily="34" charset="0"/>
              <a:cs typeface="Arial" panose="020B0604020202020204" pitchFamily="34" charset="0"/>
            </a:endParaRPr>
          </a:p>
        </p:txBody>
      </p:sp>
      <p:sp>
        <p:nvSpPr>
          <p:cNvPr id="15364" name="Slide Number Placeholder 3"/>
          <p:cNvSpPr>
            <a:spLocks noGrp="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F475A2F4-FF24-4705-8D8B-251DE9796647}" type="slidenum">
              <a:rPr lang="en-GB" altLang="ru-RU" smtClean="0">
                <a:latin typeface="Arial" panose="020B0604020202020204" pitchFamily="34" charset="0"/>
              </a:rPr>
              <a:pPr/>
              <a:t>7</a:t>
            </a:fld>
            <a:endParaRPr lang="en-GB" altLang="ru-RU" smtClean="0">
              <a:latin typeface="Arial" panose="020B0604020202020204" pitchFamily="34" charset="0"/>
            </a:endParaRPr>
          </a:p>
        </p:txBody>
      </p:sp>
    </p:spTree>
    <p:extLst>
      <p:ext uri="{BB962C8B-B14F-4D97-AF65-F5344CB8AC3E}">
        <p14:creationId xmlns:p14="http://schemas.microsoft.com/office/powerpoint/2010/main" val="3756236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DD59C2-9452-4F15-8ABD-43678AEC448F}" type="slidenum">
              <a:rPr lang="en-US" smtClean="0"/>
              <a:t>8</a:t>
            </a:fld>
            <a:endParaRPr lang="en-US"/>
          </a:p>
        </p:txBody>
      </p:sp>
    </p:spTree>
    <p:extLst>
      <p:ext uri="{BB962C8B-B14F-4D97-AF65-F5344CB8AC3E}">
        <p14:creationId xmlns:p14="http://schemas.microsoft.com/office/powerpoint/2010/main" val="4285654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endParaRPr lang="en-US" altLang="en-US" smtClean="0">
              <a:latin typeface="Arial" panose="020B0604020202020204" pitchFamily="34" charset="0"/>
              <a:cs typeface="Arial" panose="020B0604020202020204" pitchFamily="34" charset="0"/>
            </a:endParaRPr>
          </a:p>
        </p:txBody>
      </p:sp>
      <p:sp>
        <p:nvSpPr>
          <p:cNvPr id="17412" name="Slide Number Placeholder 3"/>
          <p:cNvSpPr>
            <a:spLocks noGrp="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67101413-EC9D-4403-9534-ACFB12769A9A}" type="slidenum">
              <a:rPr lang="en-GB" altLang="ru-RU" smtClean="0">
                <a:latin typeface="Arial" panose="020B0604020202020204" pitchFamily="34" charset="0"/>
              </a:rPr>
              <a:pPr/>
              <a:t>9</a:t>
            </a:fld>
            <a:endParaRPr lang="en-GB" altLang="ru-RU" smtClean="0">
              <a:latin typeface="Arial" panose="020B0604020202020204" pitchFamily="34" charset="0"/>
            </a:endParaRPr>
          </a:p>
        </p:txBody>
      </p:sp>
    </p:spTree>
    <p:extLst>
      <p:ext uri="{BB962C8B-B14F-4D97-AF65-F5344CB8AC3E}">
        <p14:creationId xmlns:p14="http://schemas.microsoft.com/office/powerpoint/2010/main" val="1897009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38188" indent="-282575">
              <a:spcBef>
                <a:spcPct val="30000"/>
              </a:spcBef>
              <a:defRPr sz="1200">
                <a:solidFill>
                  <a:schemeClr val="tx1"/>
                </a:solidFill>
                <a:latin typeface="Arial" panose="020B0604020202020204" pitchFamily="34" charset="0"/>
                <a:cs typeface="Arial" panose="020B0604020202020204" pitchFamily="34" charset="0"/>
              </a:defRPr>
            </a:lvl2pPr>
            <a:lvl3pPr marL="1135063" indent="-227013">
              <a:spcBef>
                <a:spcPct val="30000"/>
              </a:spcBef>
              <a:defRPr sz="1200">
                <a:solidFill>
                  <a:schemeClr val="tx1"/>
                </a:solidFill>
                <a:latin typeface="Arial" panose="020B0604020202020204" pitchFamily="34" charset="0"/>
                <a:cs typeface="Arial" panose="020B0604020202020204" pitchFamily="34" charset="0"/>
              </a:defRPr>
            </a:lvl3pPr>
            <a:lvl4pPr marL="1589088" indent="-227013">
              <a:spcBef>
                <a:spcPct val="30000"/>
              </a:spcBef>
              <a:defRPr sz="1200">
                <a:solidFill>
                  <a:schemeClr val="tx1"/>
                </a:solidFill>
                <a:latin typeface="Arial" panose="020B0604020202020204" pitchFamily="34" charset="0"/>
                <a:cs typeface="Arial" panose="020B0604020202020204" pitchFamily="34" charset="0"/>
              </a:defRPr>
            </a:lvl4pPr>
            <a:lvl5pPr marL="2044700" indent="-227013">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7456C80-BDAA-4C99-A16B-0E7F127576AE}" type="slidenum">
              <a:rPr lang="en-GB" altLang="ru-RU" smtClean="0"/>
              <a:pPr>
                <a:spcBef>
                  <a:spcPct val="0"/>
                </a:spcBef>
              </a:pPr>
              <a:t>11</a:t>
            </a:fld>
            <a:endParaRPr lang="en-GB" altLang="ru-RU" smtClean="0"/>
          </a:p>
        </p:txBody>
      </p:sp>
      <p:sp>
        <p:nvSpPr>
          <p:cNvPr id="20483" name="Rectangle 2"/>
          <p:cNvSpPr>
            <a:spLocks noGrp="1" noRot="1" noChangeAspect="1" noChangeArrowheads="1" noTextEdit="1"/>
          </p:cNvSpPr>
          <p:nvPr>
            <p:ph type="sldImg"/>
          </p:nvPr>
        </p:nvSpPr>
        <p:spPr>
          <a:xfrm>
            <a:off x="606425" y="271463"/>
            <a:ext cx="5522913" cy="3108325"/>
          </a:xfrm>
          <a:ln/>
        </p:spPr>
      </p:sp>
      <p:sp>
        <p:nvSpPr>
          <p:cNvPr id="20484" name="Rectangle 3"/>
          <p:cNvSpPr>
            <a:spLocks noGrp="1" noChangeArrowheads="1"/>
          </p:cNvSpPr>
          <p:nvPr>
            <p:ph type="body" idx="1"/>
          </p:nvPr>
        </p:nvSpPr>
        <p:spPr>
          <a:xfrm>
            <a:off x="609600" y="3455988"/>
            <a:ext cx="5516563" cy="5672137"/>
          </a:xfrm>
          <a:noFill/>
        </p:spPr>
        <p:txBody>
          <a:bodyPr/>
          <a:lstStyle/>
          <a:p>
            <a:pPr algn="just" eaLnBrk="1" hangingPunct="1"/>
            <a:endParaRPr lang="en-GB" altLang="ru-RU" sz="10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5497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7313" indent="3175" algn="just" eaLnBrk="1" hangingPunct="1"/>
            <a:r>
              <a:rPr lang="en-GB" altLang="ru-RU" sz="1200" dirty="0" smtClean="0">
                <a:latin typeface="Arial" panose="020B0604020202020204" pitchFamily="34" charset="0"/>
                <a:cs typeface="Arial" panose="020B0604020202020204" pitchFamily="34" charset="0"/>
              </a:rPr>
              <a:t>What was decisive regarding the question whether there was an objective and reasonable justification why young men in the 14 to 18 age bracket needed protection against sexual relationships with adult men, while young women in the same age bracket did not need such protection against relations with either adult men or women. In this connection the Court reiterated that the scope of the margin of appreciation left to the Contracting State would vary according to the circumstances, the subject matter and the background. In this respect, one of the relevant factors may be the existence or non-existence of common ground between the laws of the Contracting States (see, for instance, </a:t>
            </a:r>
            <a:r>
              <a:rPr lang="en-GB" altLang="ru-RU" sz="1200" i="1" dirty="0" err="1" smtClean="0">
                <a:latin typeface="Arial" panose="020B0604020202020204" pitchFamily="34" charset="0"/>
                <a:cs typeface="Arial" panose="020B0604020202020204" pitchFamily="34" charset="0"/>
              </a:rPr>
              <a:t>Petrovic</a:t>
            </a:r>
            <a:r>
              <a:rPr lang="en-GB" altLang="ru-RU" sz="1200" dirty="0" smtClean="0">
                <a:latin typeface="Arial" panose="020B0604020202020204" pitchFamily="34" charset="0"/>
                <a:cs typeface="Arial" panose="020B0604020202020204" pitchFamily="34" charset="0"/>
              </a:rPr>
              <a:t>,  § 38, and </a:t>
            </a:r>
            <a:r>
              <a:rPr lang="en-GB" altLang="ru-RU" sz="1200" i="1" dirty="0" err="1" smtClean="0">
                <a:latin typeface="Arial" panose="020B0604020202020204" pitchFamily="34" charset="0"/>
                <a:cs typeface="Arial" panose="020B0604020202020204" pitchFamily="34" charset="0"/>
              </a:rPr>
              <a:t>Fretté</a:t>
            </a:r>
            <a:r>
              <a:rPr lang="en-GB" altLang="ru-RU" sz="1200" dirty="0" smtClean="0">
                <a:latin typeface="Arial" panose="020B0604020202020204" pitchFamily="34" charset="0"/>
                <a:cs typeface="Arial" panose="020B0604020202020204" pitchFamily="34" charset="0"/>
              </a:rPr>
              <a:t>, § 40 of the report).</a:t>
            </a:r>
          </a:p>
          <a:p>
            <a:pPr marL="87313" indent="3175" algn="just" eaLnBrk="1" hangingPunct="1"/>
            <a:r>
              <a:rPr lang="en-GB" altLang="ru-RU" sz="1200" dirty="0" smtClean="0">
                <a:latin typeface="Arial" panose="020B0604020202020204" pitchFamily="34" charset="0"/>
                <a:cs typeface="Arial" panose="020B0604020202020204" pitchFamily="34" charset="0"/>
              </a:rPr>
              <a:t>In this case the vast majority of experts who gave evidence in UK Parliament clearly expressed themselves in favour of an equal age of consent, finding in particular that sexual orientation was in most cases established before the age of puberty and that the theory that male adolescents were “recruited” into homosexuality had thus been disproved. Notwithstanding its knowledge of these changes in the scientific approach to the issue, Parliament decided in November 1996, to keep Article 209 on the statute book.</a:t>
            </a:r>
          </a:p>
          <a:p>
            <a:pPr marL="87313" indent="3175" algn="just" eaLnBrk="1" hangingPunct="1"/>
            <a:r>
              <a:rPr lang="en-GB" altLang="ru-RU" sz="1200" dirty="0" smtClean="0">
                <a:latin typeface="Arial" panose="020B0604020202020204" pitchFamily="34" charset="0"/>
                <a:cs typeface="Arial" panose="020B0604020202020204" pitchFamily="34" charset="0"/>
              </a:rPr>
              <a:t>In most cases where a difference of treatment is being asserted the proportionality of the difference of treatment will in many instances be the deciding factor. The Court will look in particular at the relevance and sufficiency of the reasons put forward in support of the measure; whether a less restrictive alternative could have been employed; and at the actual effects on the individuals in question. </a:t>
            </a:r>
            <a:r>
              <a:rPr lang="en-GB" altLang="ru-RU" sz="1200" dirty="0" err="1" smtClean="0">
                <a:latin typeface="Arial" panose="020B0604020202020204" pitchFamily="34" charset="0"/>
                <a:cs typeface="Arial" panose="020B0604020202020204" pitchFamily="34" charset="0"/>
              </a:rPr>
              <a:t>Eg</a:t>
            </a:r>
            <a:r>
              <a:rPr lang="en-GB" altLang="ru-RU" sz="1200" dirty="0" smtClean="0">
                <a:latin typeface="Arial" panose="020B0604020202020204" pitchFamily="34" charset="0"/>
                <a:cs typeface="Arial" panose="020B0604020202020204" pitchFamily="34" charset="0"/>
              </a:rPr>
              <a:t> Gays in the armed forces cases – an absolute prohibition on gays in the armed forces was disproportionate since the legitimate aim of ensuring the integrity of the armed forces could have been achieved by a strict code regulating conduct in the armed forces.</a:t>
            </a:r>
          </a:p>
        </p:txBody>
      </p:sp>
      <p:sp>
        <p:nvSpPr>
          <p:cNvPr id="4" name="Slide Number Placeholder 3"/>
          <p:cNvSpPr>
            <a:spLocks noGrp="1"/>
          </p:cNvSpPr>
          <p:nvPr>
            <p:ph type="sldNum" sz="quarter" idx="10"/>
          </p:nvPr>
        </p:nvSpPr>
        <p:spPr/>
        <p:txBody>
          <a:bodyPr/>
          <a:lstStyle/>
          <a:p>
            <a:fld id="{78DD59C2-9452-4F15-8ABD-43678AEC448F}" type="slidenum">
              <a:rPr lang="en-US" smtClean="0"/>
              <a:t>12</a:t>
            </a:fld>
            <a:endParaRPr lang="en-US"/>
          </a:p>
        </p:txBody>
      </p:sp>
    </p:spTree>
    <p:extLst>
      <p:ext uri="{BB962C8B-B14F-4D97-AF65-F5344CB8AC3E}">
        <p14:creationId xmlns:p14="http://schemas.microsoft.com/office/powerpoint/2010/main" val="598895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z-Latn-AZ" sz="1200" b="1" kern="1200" dirty="0" smtClean="0">
                <a:solidFill>
                  <a:schemeClr val="tx1"/>
                </a:solidFill>
                <a:effectLst/>
                <a:latin typeface="+mn-lt"/>
                <a:ea typeface="+mn-ea"/>
                <a:cs typeface="+mn-cs"/>
              </a:rPr>
              <a:t>Cinsə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Əbdüləziz Birləşmiş Krallığa qarşı (1985)</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Ünal Türkiyəyə qarşı (2004)</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Rasmussen Danimarkaya qarşı (1984)</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Burqharts İsveçrəyə qarşı (1994)</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Ven Raalte Niderlanda qarşı (1997)</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Uillis Birləşmiş Krallığa qarşı (1999)</a:t>
            </a:r>
            <a:endParaRPr lang="en-US" sz="1200" kern="1200" dirty="0" smtClean="0">
              <a:solidFill>
                <a:schemeClr val="tx1"/>
              </a:solidFill>
              <a:effectLst/>
              <a:latin typeface="+mn-lt"/>
              <a:ea typeface="+mn-ea"/>
              <a:cs typeface="+mn-cs"/>
            </a:endParaRPr>
          </a:p>
          <a:p>
            <a:pPr lvl="0"/>
            <a:r>
              <a:rPr lang="az-Latn-AZ" sz="1200" kern="1200" dirty="0" smtClean="0">
                <a:solidFill>
                  <a:schemeClr val="tx1"/>
                </a:solidFill>
                <a:effectLst/>
                <a:latin typeface="+mn-lt"/>
                <a:ea typeface="+mn-ea"/>
                <a:cs typeface="+mn-cs"/>
              </a:rPr>
              <a:t>İrqə,rəngə və ya etnik mənşəyə əsaslanan fərqlər</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V</a:t>
            </a:r>
            <a:r>
              <a:rPr lang="az-Latn-AZ" sz="1200" i="1" kern="1200" dirty="0" smtClean="0">
                <a:solidFill>
                  <a:schemeClr val="tx1"/>
                </a:solidFill>
                <a:effectLst/>
                <a:latin typeface="+mn-lt"/>
                <a:ea typeface="+mn-ea"/>
                <a:cs typeface="+mn-cs"/>
              </a:rPr>
              <a:t>elikova Bolq</a:t>
            </a:r>
            <a:r>
              <a:rPr lang="en-US" sz="1200" i="1" kern="1200" dirty="0" smtClean="0">
                <a:solidFill>
                  <a:schemeClr val="tx1"/>
                </a:solidFill>
                <a:effectLst/>
                <a:latin typeface="+mn-lt"/>
                <a:ea typeface="+mn-ea"/>
                <a:cs typeface="+mn-cs"/>
              </a:rPr>
              <a:t>a</a:t>
            </a:r>
            <a:r>
              <a:rPr lang="az-Latn-AZ" sz="1200" i="1" kern="1200" dirty="0" smtClean="0">
                <a:solidFill>
                  <a:schemeClr val="tx1"/>
                </a:solidFill>
                <a:effectLst/>
                <a:latin typeface="+mn-lt"/>
                <a:ea typeface="+mn-ea"/>
                <a:cs typeface="+mn-cs"/>
              </a:rPr>
              <a:t>rıstana qarşı (2000)</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Naçova Bolqarıstana qarşı (2005)</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Cepmen Birləşmiş Krallığa qarşı (2001)</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Dinə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Hoffman Avstriyaya qarşı (1993)</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Konttinen Finlandiyaya qarşı (1996)</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Tlimmenos </a:t>
            </a:r>
            <a:r>
              <a:rPr lang="en-US" sz="1200" i="1" kern="1200" dirty="0" smtClean="0">
                <a:solidFill>
                  <a:schemeClr val="tx1"/>
                </a:solidFill>
                <a:effectLst/>
                <a:latin typeface="+mn-lt"/>
                <a:ea typeface="+mn-ea"/>
                <a:cs typeface="+mn-cs"/>
              </a:rPr>
              <a:t>Y</a:t>
            </a:r>
            <a:r>
              <a:rPr lang="az-Latn-AZ" sz="1200" i="1" kern="1200" dirty="0" smtClean="0">
                <a:solidFill>
                  <a:schemeClr val="tx1"/>
                </a:solidFill>
                <a:effectLst/>
                <a:latin typeface="+mn-lt"/>
                <a:ea typeface="+mn-ea"/>
                <a:cs typeface="+mn-cs"/>
              </a:rPr>
              <a:t>unanıstana qarşı (2000)</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Müqəddəs Monastırlar Yunanıstana qarşı (1994)</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a:t>
            </a:r>
            <a:r>
              <a:rPr lang="az-Latn-AZ" sz="1200" b="1" kern="1200" dirty="0" smtClean="0">
                <a:solidFill>
                  <a:schemeClr val="tx1"/>
                </a:solidFill>
                <a:effectLst/>
                <a:latin typeface="+mn-lt"/>
                <a:ea typeface="+mn-ea"/>
                <a:cs typeface="+mn-cs"/>
              </a:rPr>
              <a:t>illiyətə və milli azlığa mənsubluğa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Kona Poirres Fransaya qarşı (2003)</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Müstəqim Belçikaya qarşı (1991)</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Arslan Türkiyəyə  qarşı (1999)</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Tanrı Türkiyəyə qarşı (1998)</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Qanuni nikahdan doğulan və nikahdan kənar doğulan  uşaqlar arasında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Vermeyer Belçikaya qarşı (1991)</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Seksual oriyentasiyaya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Dadcen Birləşmiş Krallığa qarşı (1981), Norris İrlandiyaya qarşı (1988), Modinos Kiprə qarşı (1993)</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A.T.D. Birləşmiş Krallığa qarşı (2000)</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Saterlend Birləşmiş Krallığa qarşı (1997)</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S.L. Avstriyaya qarşı (2003), L. və V. Avstriyaya qarşı (2003)</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Frette  Fransaya qarşı (2002)</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Dilə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Dillər haqqında Belçika işi (1968)</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Kamazinski Avstriyaya qarşı (1989)</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Matye-Moen Belçikaya qarşı (1987)</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Siyasi və ya digər baxışlara və sosial mənşəyə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Felde Slovakiyaya qarşı (2001) </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Maklaflin Birləşmiş Krallığa qarşı (1994)</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Olsson İsveçə qarşı (1988)</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Əmlak vəziyyətinə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Çasanyu və başqaları Fransaya qarşı (1994, 1995, 1995, 1999)</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DD59C2-9452-4F15-8ABD-43678AEC448F}" type="slidenum">
              <a:rPr lang="en-US" smtClean="0"/>
              <a:t>18</a:t>
            </a:fld>
            <a:endParaRPr lang="en-US"/>
          </a:p>
        </p:txBody>
      </p:sp>
    </p:spTree>
    <p:extLst>
      <p:ext uri="{BB962C8B-B14F-4D97-AF65-F5344CB8AC3E}">
        <p14:creationId xmlns:p14="http://schemas.microsoft.com/office/powerpoint/2010/main" val="1383209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z-Latn-AZ" sz="1200" b="1" kern="1200" dirty="0" smtClean="0">
                <a:solidFill>
                  <a:schemeClr val="tx1"/>
                </a:solidFill>
                <a:effectLst/>
                <a:latin typeface="+mn-lt"/>
                <a:ea typeface="+mn-ea"/>
                <a:cs typeface="+mn-cs"/>
              </a:rPr>
              <a:t>Nikah statusu:</a:t>
            </a:r>
            <a:endParaRPr lang="en-US" sz="1200" kern="1200" dirty="0" smtClean="0">
              <a:solidFill>
                <a:schemeClr val="tx1"/>
              </a:solidFill>
              <a:effectLst/>
              <a:latin typeface="+mn-lt"/>
              <a:ea typeface="+mn-ea"/>
              <a:cs typeface="+mn-cs"/>
            </a:endParaRPr>
          </a:p>
          <a:p>
            <a:r>
              <a:rPr lang="az-Latn-AZ" sz="1200" i="1" kern="1200" dirty="0" smtClean="0">
                <a:solidFill>
                  <a:schemeClr val="tx1"/>
                </a:solidFill>
                <a:effectLst/>
                <a:latin typeface="+mn-lt"/>
                <a:ea typeface="+mn-ea"/>
                <a:cs typeface="+mn-cs"/>
              </a:rPr>
              <a:t>-  Makmayl Birləşmiş Krallığa qarşı (1995)</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Peşə statusu: </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Engel Niderlanda qarşı (1976)</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Revvenji Macarıstana qarşı (1999)</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Əlillik:</a:t>
            </a:r>
            <a:endParaRPr lang="en-US" sz="1200" kern="1200" dirty="0" smtClean="0">
              <a:solidFill>
                <a:schemeClr val="tx1"/>
              </a:solidFill>
              <a:effectLst/>
              <a:latin typeface="+mn-lt"/>
              <a:ea typeface="+mn-ea"/>
              <a:cs typeface="+mn-cs"/>
            </a:endParaRPr>
          </a:p>
          <a:p>
            <a:r>
              <a:rPr lang="az-Latn-AZ" sz="1200" i="1" kern="1200" dirty="0" smtClean="0">
                <a:solidFill>
                  <a:schemeClr val="tx1"/>
                </a:solidFill>
                <a:effectLst/>
                <a:latin typeface="+mn-lt"/>
                <a:ea typeface="+mn-ea"/>
                <a:cs typeface="+mn-cs"/>
              </a:rPr>
              <a:t>-  Botta İtaliyaya qarşı (1998)</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Nikah statusu:</a:t>
            </a:r>
            <a:endParaRPr lang="en-US" sz="1200" kern="1200" dirty="0" smtClean="0">
              <a:solidFill>
                <a:schemeClr val="tx1"/>
              </a:solidFill>
              <a:effectLst/>
              <a:latin typeface="+mn-lt"/>
              <a:ea typeface="+mn-ea"/>
              <a:cs typeface="+mn-cs"/>
            </a:endParaRPr>
          </a:p>
          <a:p>
            <a:r>
              <a:rPr lang="az-Latn-AZ" sz="1200" kern="1200" dirty="0" smtClean="0">
                <a:solidFill>
                  <a:schemeClr val="tx1"/>
                </a:solidFill>
                <a:effectLst/>
                <a:latin typeface="+mn-lt"/>
                <a:ea typeface="+mn-ea"/>
                <a:cs typeface="+mn-cs"/>
              </a:rPr>
              <a:t>   </a:t>
            </a:r>
            <a:r>
              <a:rPr lang="az-Latn-AZ" sz="1200" i="1" kern="1200" dirty="0" smtClean="0">
                <a:solidFill>
                  <a:schemeClr val="tx1"/>
                </a:solidFill>
                <a:effectLst/>
                <a:latin typeface="+mn-lt"/>
                <a:ea typeface="+mn-ea"/>
                <a:cs typeface="+mn-cs"/>
              </a:rPr>
              <a:t>Makmaykl Birləşmiş Krallığa qarşı məhkəmə işi (1</a:t>
            </a:r>
            <a:r>
              <a:rPr lang="az-Latn-AZ" sz="1200" kern="1200" dirty="0" smtClean="0">
                <a:solidFill>
                  <a:schemeClr val="tx1"/>
                </a:solidFill>
                <a:effectLst/>
                <a:latin typeface="+mn-lt"/>
                <a:ea typeface="+mn-ea"/>
                <a:cs typeface="+mn-cs"/>
              </a:rPr>
              <a:t>995)</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Peşə statusu və ya hərbi rütbə:</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Engel və başqaları Niderlanda qarşı məhkəmə işi (1976)</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Van der Müssel Belçikaya qarşı məhkəmə işi (1983)</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Rekvenyi Macarıstana qarşı məhkəmə işi (1999)</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Əlillik:</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Botta İtaliyaya qarşı məhkəmə işi (1998)</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DD59C2-9452-4F15-8ABD-43678AEC448F}" type="slidenum">
              <a:rPr lang="en-US" smtClean="0"/>
              <a:t>19</a:t>
            </a:fld>
            <a:endParaRPr lang="en-US"/>
          </a:p>
        </p:txBody>
      </p:sp>
    </p:spTree>
    <p:extLst>
      <p:ext uri="{BB962C8B-B14F-4D97-AF65-F5344CB8AC3E}">
        <p14:creationId xmlns:p14="http://schemas.microsoft.com/office/powerpoint/2010/main" val="913388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266ED5-8776-4CDD-8FDB-52B234E777EE}"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5938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66ED5-8776-4CDD-8FDB-52B234E777EE}"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399167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66ED5-8776-4CDD-8FDB-52B234E777EE}"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3939840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66ED5-8776-4CDD-8FDB-52B234E777EE}"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297562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266ED5-8776-4CDD-8FDB-52B234E777EE}"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1439639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266ED5-8776-4CDD-8FDB-52B234E777EE}" type="datetimeFigureOut">
              <a:rPr lang="en-US" smtClean="0"/>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3198129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266ED5-8776-4CDD-8FDB-52B234E777EE}" type="datetimeFigureOut">
              <a:rPr lang="en-US" smtClean="0"/>
              <a:t>7/2/2016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254045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266ED5-8776-4CDD-8FDB-52B234E777EE}" type="datetimeFigureOut">
              <a:rPr lang="en-US" smtClean="0"/>
              <a:t>7/2/2016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135869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66ED5-8776-4CDD-8FDB-52B234E777EE}" type="datetimeFigureOut">
              <a:rPr lang="en-US" smtClean="0"/>
              <a:t>7/2/2016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1439310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266ED5-8776-4CDD-8FDB-52B234E777EE}" type="datetimeFigureOut">
              <a:rPr lang="en-US" smtClean="0"/>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2002156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266ED5-8776-4CDD-8FDB-52B234E777EE}" type="datetimeFigureOut">
              <a:rPr lang="en-US" smtClean="0"/>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3009661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66ED5-8776-4CDD-8FDB-52B234E777EE}" type="datetimeFigureOut">
              <a:rPr lang="en-US" smtClean="0"/>
              <a:t>7/2/2016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F6E22-FDF7-4DBB-801D-0B4CA2FB9FB7}" type="slidenum">
              <a:rPr lang="en-US" smtClean="0"/>
              <a:t>‹#›</a:t>
            </a:fld>
            <a:endParaRPr lang="en-US"/>
          </a:p>
        </p:txBody>
      </p:sp>
    </p:spTree>
    <p:extLst>
      <p:ext uri="{BB962C8B-B14F-4D97-AF65-F5344CB8AC3E}">
        <p14:creationId xmlns:p14="http://schemas.microsoft.com/office/powerpoint/2010/main" val="2612824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7100" y="777875"/>
            <a:ext cx="5124450" cy="5648325"/>
          </a:xfrm>
          <a:prstGeom prst="rect">
            <a:avLst/>
          </a:prstGeom>
        </p:spPr>
      </p:pic>
      <p:sp>
        <p:nvSpPr>
          <p:cNvPr id="2" name="Title 1"/>
          <p:cNvSpPr>
            <a:spLocks noGrp="1"/>
          </p:cNvSpPr>
          <p:nvPr>
            <p:ph type="ctrTitle"/>
          </p:nvPr>
        </p:nvSpPr>
        <p:spPr>
          <a:xfrm>
            <a:off x="182880" y="1752600"/>
            <a:ext cx="7734300" cy="2387600"/>
          </a:xfrm>
        </p:spPr>
        <p:txBody>
          <a:bodyPr>
            <a:noAutofit/>
          </a:bodyPr>
          <a:lstStyle/>
          <a:p>
            <a:r>
              <a:rPr lang="en-US" sz="3200" b="1" dirty="0" smtClean="0"/>
              <a:t>“</a:t>
            </a:r>
            <a:r>
              <a:rPr lang="en-US" sz="3200" b="1" dirty="0" err="1" smtClean="0"/>
              <a:t>Avropa</a:t>
            </a:r>
            <a:r>
              <a:rPr lang="en-US" sz="3200" b="1" dirty="0" smtClean="0"/>
              <a:t> </a:t>
            </a:r>
            <a:r>
              <a:rPr lang="en-US" sz="3200" b="1" dirty="0" err="1" smtClean="0"/>
              <a:t>İnsan</a:t>
            </a:r>
            <a:r>
              <a:rPr lang="en-US" sz="3200" b="1" dirty="0" smtClean="0"/>
              <a:t> </a:t>
            </a:r>
            <a:r>
              <a:rPr lang="en-US" sz="3200" b="1" dirty="0" err="1" smtClean="0"/>
              <a:t>Hüquqları</a:t>
            </a:r>
            <a:r>
              <a:rPr lang="en-US" sz="3200" b="1" dirty="0" smtClean="0"/>
              <a:t> </a:t>
            </a:r>
            <a:r>
              <a:rPr lang="en-US" sz="3200" b="1" dirty="0" err="1" smtClean="0"/>
              <a:t>Konvensiyasının</a:t>
            </a:r>
            <a:r>
              <a:rPr lang="en-US" sz="3200" b="1" dirty="0" smtClean="0"/>
              <a:t> 14-cü </a:t>
            </a:r>
            <a:r>
              <a:rPr lang="en-US" sz="3200" b="1" dirty="0" err="1" smtClean="0"/>
              <a:t>Maddəsi</a:t>
            </a:r>
            <a:r>
              <a:rPr lang="en-US" sz="3200" b="1" dirty="0" smtClean="0"/>
              <a:t> (</a:t>
            </a:r>
            <a:r>
              <a:rPr lang="en-US" sz="3200" b="1" dirty="0" err="1" smtClean="0"/>
              <a:t>Ayrı-seçkiliyin</a:t>
            </a:r>
            <a:r>
              <a:rPr lang="en-US" sz="3200" b="1" dirty="0" smtClean="0"/>
              <a:t> </a:t>
            </a:r>
            <a:r>
              <a:rPr lang="en-US" sz="3200" b="1" dirty="0" err="1" smtClean="0"/>
              <a:t>qadağan</a:t>
            </a:r>
            <a:r>
              <a:rPr lang="en-US" sz="3200" b="1" dirty="0" smtClean="0"/>
              <a:t> </a:t>
            </a:r>
            <a:r>
              <a:rPr lang="en-US" sz="3200" b="1" dirty="0" err="1" smtClean="0"/>
              <a:t>olunması</a:t>
            </a:r>
            <a:r>
              <a:rPr lang="en-US" sz="3200" b="1" dirty="0" smtClean="0"/>
              <a:t>) </a:t>
            </a:r>
            <a:r>
              <a:rPr lang="en-US" sz="3200" b="1" dirty="0" err="1" smtClean="0"/>
              <a:t>ilə</a:t>
            </a:r>
            <a:r>
              <a:rPr lang="en-US" sz="3200" b="1" dirty="0" smtClean="0"/>
              <a:t> </a:t>
            </a:r>
            <a:r>
              <a:rPr lang="en-US" sz="3200" b="1" dirty="0" err="1" smtClean="0"/>
              <a:t>birgə</a:t>
            </a:r>
            <a:r>
              <a:rPr lang="en-US" sz="3200" b="1" dirty="0" smtClean="0"/>
              <a:t> </a:t>
            </a:r>
            <a:r>
              <a:rPr lang="en-US" sz="3200" b="1" dirty="0" err="1" smtClean="0"/>
              <a:t>götürülməklə</a:t>
            </a:r>
            <a:r>
              <a:rPr lang="en-US" sz="3200" b="1" dirty="0" smtClean="0"/>
              <a:t> 1 </a:t>
            </a:r>
            <a:r>
              <a:rPr lang="en-US" sz="3200" b="1" dirty="0" err="1" smtClean="0"/>
              <a:t>saylı</a:t>
            </a:r>
            <a:r>
              <a:rPr lang="en-US" sz="3200" b="1" dirty="0" smtClean="0"/>
              <a:t> </a:t>
            </a:r>
            <a:r>
              <a:rPr lang="en-US" sz="3200" b="1" dirty="0" err="1" smtClean="0"/>
              <a:t>Protokolun</a:t>
            </a:r>
            <a:r>
              <a:rPr lang="en-US" sz="3200" b="1" dirty="0" smtClean="0"/>
              <a:t> 1-ci </a:t>
            </a:r>
            <a:r>
              <a:rPr lang="en-US" sz="3200" b="1" dirty="0" err="1" smtClean="0"/>
              <a:t>Maddəsi</a:t>
            </a:r>
            <a:r>
              <a:rPr lang="en-US" sz="3200" b="1" dirty="0" smtClean="0"/>
              <a:t> (</a:t>
            </a:r>
            <a:r>
              <a:rPr lang="en-US" sz="3200" b="1" dirty="0" err="1" smtClean="0"/>
              <a:t>Mülkiyyətin</a:t>
            </a:r>
            <a:r>
              <a:rPr lang="en-US" sz="3200" b="1" dirty="0" smtClean="0"/>
              <a:t> </a:t>
            </a:r>
            <a:r>
              <a:rPr lang="en-US" sz="3200" b="1" dirty="0" err="1" smtClean="0"/>
              <a:t>müdafiəsi</a:t>
            </a:r>
            <a:r>
              <a:rPr lang="en-US" sz="3200" b="1" dirty="0" smtClean="0"/>
              <a:t>) </a:t>
            </a:r>
            <a:endParaRPr lang="en-US" sz="3200" b="1" dirty="0"/>
          </a:p>
        </p:txBody>
      </p:sp>
      <p:sp>
        <p:nvSpPr>
          <p:cNvPr id="3" name="Subtitle 2"/>
          <p:cNvSpPr>
            <a:spLocks noGrp="1"/>
          </p:cNvSpPr>
          <p:nvPr>
            <p:ph type="subTitle" idx="1"/>
          </p:nvPr>
        </p:nvSpPr>
        <p:spPr>
          <a:xfrm>
            <a:off x="866775" y="4140200"/>
            <a:ext cx="6000750" cy="1655762"/>
          </a:xfrm>
        </p:spPr>
        <p:txBody>
          <a:bodyPr>
            <a:normAutofit lnSpcReduction="10000"/>
          </a:bodyPr>
          <a:lstStyle/>
          <a:p>
            <a:endParaRPr lang="az-Latn-AZ" dirty="0" smtClean="0"/>
          </a:p>
          <a:p>
            <a:r>
              <a:rPr lang="az-Latn-AZ" dirty="0" smtClean="0"/>
              <a:t>Vəfa Rüstəm </a:t>
            </a:r>
            <a:r>
              <a:rPr lang="en-US" dirty="0" smtClean="0"/>
              <a:t>&amp; </a:t>
            </a:r>
            <a:r>
              <a:rPr lang="az-Latn-AZ" dirty="0" smtClean="0"/>
              <a:t>Emin </a:t>
            </a:r>
            <a:r>
              <a:rPr lang="az-Latn-AZ" dirty="0" smtClean="0"/>
              <a:t>Abbasov</a:t>
            </a:r>
            <a:endParaRPr lang="en-US" dirty="0" smtClean="0"/>
          </a:p>
          <a:p>
            <a:endParaRPr lang="en-US" dirty="0"/>
          </a:p>
          <a:p>
            <a:r>
              <a:rPr lang="en-US" smtClean="0"/>
              <a:t>2015</a:t>
            </a:r>
            <a:endParaRPr lang="en-US" dirty="0"/>
          </a:p>
        </p:txBody>
      </p:sp>
    </p:spTree>
    <p:extLst>
      <p:ext uri="{BB962C8B-B14F-4D97-AF65-F5344CB8AC3E}">
        <p14:creationId xmlns:p14="http://schemas.microsoft.com/office/powerpoint/2010/main" val="1281464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z-Latn-AZ" dirty="0" smtClean="0"/>
              <a:t>Pozitiv tədbirlər</a:t>
            </a:r>
            <a:endParaRPr lang="en-US" dirty="0"/>
          </a:p>
        </p:txBody>
      </p:sp>
      <p:sp>
        <p:nvSpPr>
          <p:cNvPr id="3" name="Content Placeholder 2"/>
          <p:cNvSpPr>
            <a:spLocks noGrp="1"/>
          </p:cNvSpPr>
          <p:nvPr>
            <p:ph idx="1"/>
          </p:nvPr>
        </p:nvSpPr>
        <p:spPr/>
        <p:txBody>
          <a:bodyPr/>
          <a:lstStyle/>
          <a:p>
            <a:pPr>
              <a:defRPr/>
            </a:pPr>
            <a:r>
              <a:rPr lang="az-Latn-AZ" dirty="0" smtClean="0"/>
              <a:t>Xüsusi qruplar</a:t>
            </a:r>
          </a:p>
          <a:p>
            <a:pPr>
              <a:defRPr/>
            </a:pPr>
            <a:r>
              <a:rPr lang="en-US" dirty="0" smtClean="0"/>
              <a:t>“</a:t>
            </a:r>
            <a:r>
              <a:rPr lang="az-Latn-AZ" dirty="0" smtClean="0"/>
              <a:t>Demokratik cəmiyyətin</a:t>
            </a:r>
            <a:r>
              <a:rPr lang="en-US" dirty="0" smtClean="0"/>
              <a:t>”</a:t>
            </a:r>
            <a:r>
              <a:rPr lang="az-Latn-AZ" dirty="0" smtClean="0"/>
              <a:t> dəyərləri</a:t>
            </a:r>
            <a:endParaRPr lang="en-US" dirty="0" smtClean="0"/>
          </a:p>
          <a:p>
            <a:pPr lvl="1">
              <a:defRPr/>
            </a:pPr>
            <a:r>
              <a:rPr lang="en-US" dirty="0" smtClean="0"/>
              <a:t>M</a:t>
            </a:r>
            <a:r>
              <a:rPr lang="az-Latn-AZ" dirty="0" smtClean="0"/>
              <a:t>üxtəliflik</a:t>
            </a:r>
          </a:p>
          <a:p>
            <a:pPr lvl="1">
              <a:defRPr/>
            </a:pPr>
            <a:r>
              <a:rPr lang="az-Latn-AZ" dirty="0" smtClean="0"/>
              <a:t>Tolerantlıq</a:t>
            </a:r>
            <a:endParaRPr lang="en-US" dirty="0" smtClean="0"/>
          </a:p>
          <a:p>
            <a:pPr>
              <a:defRPr/>
            </a:pPr>
            <a:endParaRPr lang="en-US" dirty="0"/>
          </a:p>
        </p:txBody>
      </p:sp>
    </p:spTree>
    <p:extLst>
      <p:ext uri="{BB962C8B-B14F-4D97-AF65-F5344CB8AC3E}">
        <p14:creationId xmlns:p14="http://schemas.microsoft.com/office/powerpoint/2010/main" val="1122399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333625" y="333376"/>
            <a:ext cx="7416800" cy="5709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50000"/>
              </a:lnSpc>
              <a:spcBef>
                <a:spcPct val="50000"/>
              </a:spcBef>
              <a:defRPr/>
            </a:pPr>
            <a:r>
              <a:rPr lang="az-Latn-AZ" altLang="ru-RU" sz="2400" b="1" dirty="0">
                <a:cs typeface="Arial" charset="0"/>
              </a:rPr>
              <a:t>Maddə 14, AİHK. Ayrıseçkiliyin xarakteri: əsas yanaşmalar</a:t>
            </a:r>
          </a:p>
          <a:p>
            <a:pPr eaLnBrk="1" hangingPunct="1">
              <a:lnSpc>
                <a:spcPct val="150000"/>
              </a:lnSpc>
              <a:spcBef>
                <a:spcPct val="50000"/>
              </a:spcBef>
              <a:buFontTx/>
              <a:buChar char="•"/>
              <a:defRPr/>
            </a:pPr>
            <a:r>
              <a:rPr lang="en-GB" altLang="ru-RU" sz="2300" dirty="0">
                <a:cs typeface="Arial" charset="0"/>
              </a:rPr>
              <a:t>	</a:t>
            </a:r>
            <a:r>
              <a:rPr lang="az-Latn-AZ" altLang="ru-RU" sz="2300" dirty="0">
                <a:cs typeface="Arial" charset="0"/>
              </a:rPr>
              <a:t>14-cü maddə müstəqil/sərbəst hüquq </a:t>
            </a:r>
            <a:r>
              <a:rPr lang="az-Latn-AZ" altLang="ru-RU" sz="2300" dirty="0" smtClean="0">
                <a:cs typeface="Arial" charset="0"/>
              </a:rPr>
              <a:t>deyil</a:t>
            </a:r>
            <a:endParaRPr lang="az-Latn-AZ" altLang="ru-RU" sz="2300" dirty="0">
              <a:cs typeface="Arial" charset="0"/>
            </a:endParaRPr>
          </a:p>
          <a:p>
            <a:pPr eaLnBrk="1" hangingPunct="1">
              <a:lnSpc>
                <a:spcPct val="150000"/>
              </a:lnSpc>
              <a:spcBef>
                <a:spcPct val="50000"/>
              </a:spcBef>
              <a:buFontTx/>
              <a:buChar char="•"/>
              <a:defRPr/>
            </a:pPr>
            <a:endParaRPr lang="az-Latn-AZ" altLang="ru-RU" sz="2300" dirty="0">
              <a:cs typeface="Arial" charset="0"/>
            </a:endParaRPr>
          </a:p>
          <a:p>
            <a:pPr eaLnBrk="1" hangingPunct="1">
              <a:spcBef>
                <a:spcPct val="50000"/>
              </a:spcBef>
              <a:buFontTx/>
              <a:buChar char="•"/>
              <a:defRPr/>
            </a:pPr>
            <a:r>
              <a:rPr lang="az-Latn-AZ" altLang="ru-RU" sz="2300" dirty="0">
                <a:cs typeface="Arial" charset="0"/>
              </a:rPr>
              <a:t>       Əhatə dairəsi testi (Ambit test)</a:t>
            </a:r>
          </a:p>
          <a:p>
            <a:pPr eaLnBrk="1" hangingPunct="1">
              <a:spcBef>
                <a:spcPct val="50000"/>
              </a:spcBef>
              <a:defRPr/>
            </a:pPr>
            <a:endParaRPr lang="az-Latn-AZ" altLang="ru-RU" sz="2300" dirty="0">
              <a:cs typeface="Arial" charset="0"/>
            </a:endParaRPr>
          </a:p>
          <a:p>
            <a:pPr eaLnBrk="1" hangingPunct="1">
              <a:spcBef>
                <a:spcPct val="50000"/>
              </a:spcBef>
              <a:defRPr/>
            </a:pPr>
            <a:endParaRPr lang="az-Latn-AZ" altLang="ru-RU" sz="2300" dirty="0">
              <a:cs typeface="Arial" charset="0"/>
            </a:endParaRPr>
          </a:p>
          <a:p>
            <a:pPr eaLnBrk="1" hangingPunct="1">
              <a:spcBef>
                <a:spcPct val="50000"/>
              </a:spcBef>
              <a:buFontTx/>
              <a:buChar char="•"/>
              <a:defRPr/>
            </a:pPr>
            <a:r>
              <a:rPr lang="az-Latn-AZ" altLang="ru-RU" sz="2300" dirty="0">
                <a:cs typeface="Arial" charset="0"/>
              </a:rPr>
              <a:t>     </a:t>
            </a:r>
            <a:r>
              <a:rPr lang="en-US" altLang="ru-RU" sz="2300" dirty="0">
                <a:cs typeface="Arial" charset="0"/>
              </a:rPr>
              <a:t>  </a:t>
            </a:r>
            <a:r>
              <a:rPr lang="az-Latn-AZ" altLang="ru-RU" sz="2300" dirty="0">
                <a:cs typeface="Arial" charset="0"/>
              </a:rPr>
              <a:t>Konvensiyanın digər </a:t>
            </a:r>
            <a:r>
              <a:rPr lang="az-Latn-AZ" altLang="ru-RU" sz="2300" dirty="0" smtClean="0">
                <a:cs typeface="Arial" charset="0"/>
              </a:rPr>
              <a:t>maddələrinin</a:t>
            </a:r>
            <a:r>
              <a:rPr lang="en-US" altLang="ru-RU" sz="2300" dirty="0" smtClean="0">
                <a:cs typeface="Arial" charset="0"/>
              </a:rPr>
              <a:t> </a:t>
            </a:r>
            <a:r>
              <a:rPr lang="az-Latn-AZ" altLang="ru-RU" sz="2300" dirty="0" smtClean="0">
                <a:cs typeface="Arial" charset="0"/>
              </a:rPr>
              <a:t>pozuntusu </a:t>
            </a:r>
            <a:r>
              <a:rPr lang="az-Latn-AZ" altLang="ru-RU" sz="2300" dirty="0">
                <a:cs typeface="Arial" charset="0"/>
              </a:rPr>
              <a:t>tələb olunmur</a:t>
            </a:r>
            <a:r>
              <a:rPr lang="az-Latn-AZ" altLang="ru-RU" sz="2300" dirty="0" smtClean="0">
                <a:cs typeface="Arial" charset="0"/>
              </a:rPr>
              <a:t>.</a:t>
            </a:r>
            <a:endParaRPr lang="az-Latn-AZ" altLang="ru-RU" sz="2300" dirty="0">
              <a:cs typeface="Arial" charset="0"/>
            </a:endParaRPr>
          </a:p>
          <a:p>
            <a:pPr eaLnBrk="1" hangingPunct="1">
              <a:lnSpc>
                <a:spcPct val="150000"/>
              </a:lnSpc>
              <a:spcBef>
                <a:spcPct val="50000"/>
              </a:spcBef>
              <a:defRPr/>
            </a:pPr>
            <a:endParaRPr lang="en-GB" altLang="ru-RU" sz="2000" dirty="0">
              <a:cs typeface="Arial" charset="0"/>
            </a:endParaRPr>
          </a:p>
        </p:txBody>
      </p:sp>
    </p:spTree>
    <p:extLst>
      <p:ext uri="{BB962C8B-B14F-4D97-AF65-F5344CB8AC3E}">
        <p14:creationId xmlns:p14="http://schemas.microsoft.com/office/powerpoint/2010/main" val="3844570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543050"/>
            <a:r>
              <a:rPr lang="az-Latn-AZ" b="1" dirty="0" smtClean="0"/>
              <a:t>SÜBUTETMƏ YÜKÜ</a:t>
            </a:r>
            <a:endParaRPr lang="en-US" b="1" dirty="0"/>
          </a:p>
        </p:txBody>
      </p:sp>
      <p:pic>
        <p:nvPicPr>
          <p:cNvPr id="1028" name="Picture 4" descr="http://commonsenseatheism.com/wp-content/uploads/2009/02/proof.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415088" y="1675828"/>
            <a:ext cx="3457574" cy="47594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33550" y="2557462"/>
            <a:ext cx="3200400" cy="2246769"/>
          </a:xfrm>
          <a:prstGeom prst="rect">
            <a:avLst/>
          </a:prstGeom>
          <a:noFill/>
        </p:spPr>
        <p:txBody>
          <a:bodyPr wrap="square" rtlCol="0">
            <a:spAutoFit/>
          </a:bodyPr>
          <a:lstStyle/>
          <a:p>
            <a:r>
              <a:rPr lang="az-Latn-AZ" sz="2800" b="1" i="1" dirty="0" smtClean="0"/>
              <a:t>ƏRİZƏÇİ</a:t>
            </a:r>
          </a:p>
          <a:p>
            <a:endParaRPr lang="az-Latn-AZ" sz="2800" b="1" i="1" dirty="0"/>
          </a:p>
          <a:p>
            <a:endParaRPr lang="az-Latn-AZ" sz="2800" b="1" i="1" dirty="0" smtClean="0"/>
          </a:p>
          <a:p>
            <a:endParaRPr lang="az-Latn-AZ" sz="2800" b="1" i="1" dirty="0"/>
          </a:p>
          <a:p>
            <a:r>
              <a:rPr lang="az-Latn-AZ" sz="2800" b="1" i="1" dirty="0" smtClean="0"/>
              <a:t>DÖVLƏT</a:t>
            </a:r>
            <a:endParaRPr lang="en-US" sz="2800" b="1" i="1" dirty="0"/>
          </a:p>
        </p:txBody>
      </p:sp>
    </p:spTree>
    <p:extLst>
      <p:ext uri="{BB962C8B-B14F-4D97-AF65-F5344CB8AC3E}">
        <p14:creationId xmlns:p14="http://schemas.microsoft.com/office/powerpoint/2010/main" val="4045708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err="1" smtClean="0"/>
              <a:t>Sübutetmə</a:t>
            </a:r>
            <a:endParaRPr lang="en-US" dirty="0"/>
          </a:p>
        </p:txBody>
      </p:sp>
      <p:sp>
        <p:nvSpPr>
          <p:cNvPr id="3" name="Content Placeholder 2"/>
          <p:cNvSpPr>
            <a:spLocks noGrp="1"/>
          </p:cNvSpPr>
          <p:nvPr>
            <p:ph idx="1"/>
          </p:nvPr>
        </p:nvSpPr>
        <p:spPr/>
        <p:txBody>
          <a:bodyPr/>
          <a:lstStyle/>
          <a:p>
            <a:r>
              <a:rPr lang="az-Latn-AZ" dirty="0" smtClean="0"/>
              <a:t>Statistika</a:t>
            </a:r>
          </a:p>
          <a:p>
            <a:r>
              <a:rPr lang="az-Latn-AZ" dirty="0" smtClean="0"/>
              <a:t>Situasiya testi</a:t>
            </a:r>
            <a:endParaRPr lang="en-US" dirty="0"/>
          </a:p>
        </p:txBody>
      </p:sp>
    </p:spTree>
    <p:extLst>
      <p:ext uri="{BB962C8B-B14F-4D97-AF65-F5344CB8AC3E}">
        <p14:creationId xmlns:p14="http://schemas.microsoft.com/office/powerpoint/2010/main" val="1244442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Məhdudiyyətlər</a:t>
            </a:r>
            <a:endParaRPr lang="ru-RU" dirty="0"/>
          </a:p>
        </p:txBody>
      </p:sp>
      <p:sp>
        <p:nvSpPr>
          <p:cNvPr id="3" name="Содержимое 2"/>
          <p:cNvSpPr>
            <a:spLocks noGrp="1"/>
          </p:cNvSpPr>
          <p:nvPr>
            <p:ph idx="1"/>
          </p:nvPr>
        </p:nvSpPr>
        <p:spPr/>
        <p:txBody>
          <a:bodyPr>
            <a:noAutofit/>
          </a:bodyPr>
          <a:lstStyle/>
          <a:p>
            <a:r>
              <a:rPr lang="az-Latn-AZ" sz="3200" dirty="0">
                <a:latin typeface="Times New Roman" pitchFamily="18" charset="0"/>
                <a:cs typeface="Times New Roman" pitchFamily="18" charset="0"/>
              </a:rPr>
              <a:t>14-cü maddə bərabərlik haqqında müstəqil hüquq deyil</a:t>
            </a:r>
          </a:p>
          <a:p>
            <a:r>
              <a:rPr lang="az-Latn-AZ" sz="3200" dirty="0">
                <a:latin typeface="Times New Roman" pitchFamily="18" charset="0"/>
                <a:cs typeface="Times New Roman" pitchFamily="18" charset="0"/>
              </a:rPr>
              <a:t>Digər  hüquqlara bağlı olan hüquqdur </a:t>
            </a:r>
          </a:p>
          <a:p>
            <a:r>
              <a:rPr lang="az-Latn-AZ" sz="3200" dirty="0">
                <a:latin typeface="Times New Roman" pitchFamily="18" charset="0"/>
                <a:cs typeface="Times New Roman" pitchFamily="18" charset="0"/>
              </a:rPr>
              <a:t>Təsir dairəsi Konvensiyada əks olunmuş hüquqlarla məhdudlaşır.</a:t>
            </a:r>
          </a:p>
          <a:p>
            <a:r>
              <a:rPr lang="az-Latn-AZ" sz="3200" dirty="0">
                <a:latin typeface="Times New Roman" pitchFamily="18" charset="0"/>
                <a:cs typeface="Times New Roman" pitchFamily="18" charset="0"/>
              </a:rPr>
              <a:t>14-cü maddənin  tətbiq  dairəsinin məhdudluğu </a:t>
            </a:r>
            <a:r>
              <a:rPr lang="az-Latn-AZ" sz="3200" i="1" dirty="0">
                <a:latin typeface="Times New Roman" pitchFamily="18" charset="0"/>
                <a:cs typeface="Times New Roman" pitchFamily="18" charset="0"/>
              </a:rPr>
              <a:t>(Əbdüləziz, Kabales və balkandali Birləşmiş Krallığa qarşı,1985)  </a:t>
            </a:r>
            <a:endParaRPr lang="ru-RU" sz="3200" i="1"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14</a:t>
            </a:fld>
            <a:endParaRPr lang="ru-RU"/>
          </a:p>
        </p:txBody>
      </p:sp>
    </p:spTree>
    <p:extLst>
      <p:ext uri="{BB962C8B-B14F-4D97-AF65-F5344CB8AC3E}">
        <p14:creationId xmlns:p14="http://schemas.microsoft.com/office/powerpoint/2010/main" val="1193795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908720"/>
            <a:ext cx="8229600" cy="1224136"/>
          </a:xfrm>
        </p:spPr>
        <p:txBody>
          <a:bodyPr>
            <a:normAutofit fontScale="90000"/>
          </a:bodyPr>
          <a:lstStyle/>
          <a:p>
            <a:r>
              <a:rPr lang="az-Latn-AZ" dirty="0" smtClean="0"/>
              <a:t>14-cü maddənin xarakteri və əhatə dairəsi</a:t>
            </a:r>
            <a:endParaRPr lang="ru-RU" dirty="0"/>
          </a:p>
        </p:txBody>
      </p:sp>
      <p:sp>
        <p:nvSpPr>
          <p:cNvPr id="3" name="Содержимое 2"/>
          <p:cNvSpPr>
            <a:spLocks noGrp="1"/>
          </p:cNvSpPr>
          <p:nvPr>
            <p:ph idx="1"/>
          </p:nvPr>
        </p:nvSpPr>
        <p:spPr/>
        <p:txBody>
          <a:bodyPr>
            <a:normAutofit/>
          </a:bodyPr>
          <a:lstStyle/>
          <a:p>
            <a:pPr>
              <a:buNone/>
            </a:pPr>
            <a:r>
              <a:rPr lang="az-Latn-AZ" dirty="0" smtClean="0"/>
              <a:t>	</a:t>
            </a:r>
            <a:r>
              <a:rPr lang="az-Latn-AZ" b="1" dirty="0" smtClean="0"/>
              <a:t>Ayrı-seçkiliyin anlayışı</a:t>
            </a:r>
          </a:p>
          <a:p>
            <a:r>
              <a:rPr lang="az-Latn-AZ" sz="3200" dirty="0"/>
              <a:t>Konvensiya “ayrı-seçkiliyin” dəqiq anlayışını vermir</a:t>
            </a:r>
          </a:p>
          <a:p>
            <a:r>
              <a:rPr lang="az-Latn-AZ" sz="3200" dirty="0"/>
              <a:t>Bir-sıra işlərdə  Məhkəmə ayrı-seçkiliyin anlayışını inkişaf etdirib:</a:t>
            </a:r>
          </a:p>
          <a:p>
            <a:pPr>
              <a:buFontTx/>
              <a:buChar char="-"/>
            </a:pPr>
            <a:r>
              <a:rPr lang="az-Latn-AZ" sz="3200" dirty="0"/>
              <a:t>İlkin dövrlərə aid işlərdən olan </a:t>
            </a:r>
            <a:r>
              <a:rPr lang="az-Latn-AZ" sz="3200" i="1" dirty="0"/>
              <a:t>Kyeldsen Danimarkaya qarşı (1976)</a:t>
            </a:r>
          </a:p>
          <a:p>
            <a:pPr>
              <a:buFontTx/>
              <a:buChar char="-"/>
            </a:pPr>
            <a:r>
              <a:rPr lang="az-Latn-AZ" sz="3200" i="1" dirty="0"/>
              <a:t>Əbdüləziz, Kabales və Balkandali Birləşmiş Krallığa qarşı (1985)</a:t>
            </a:r>
          </a:p>
          <a:p>
            <a:pPr>
              <a:buFontTx/>
              <a:buChar char="-"/>
            </a:pP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15</a:t>
            </a:fld>
            <a:endParaRPr lang="ru-RU"/>
          </a:p>
        </p:txBody>
      </p:sp>
    </p:spTree>
    <p:extLst>
      <p:ext uri="{BB962C8B-B14F-4D97-AF65-F5344CB8AC3E}">
        <p14:creationId xmlns:p14="http://schemas.microsoft.com/office/powerpoint/2010/main" val="3253456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5752" y="620688"/>
            <a:ext cx="8534400" cy="1368152"/>
          </a:xfrm>
        </p:spPr>
        <p:txBody>
          <a:bodyPr>
            <a:noAutofit/>
          </a:bodyPr>
          <a:lstStyle/>
          <a:p>
            <a:r>
              <a:rPr lang="az-Latn-AZ" sz="3200" dirty="0"/>
              <a:t>14-cü mad. xarakteri və əhatə dairəsi: </a:t>
            </a:r>
            <a:br>
              <a:rPr lang="az-Latn-AZ" sz="3200" dirty="0"/>
            </a:br>
            <a:r>
              <a:rPr lang="az-Latn-AZ" sz="3200" dirty="0"/>
              <a:t>ayrı-seçkiliyin anlayışı</a:t>
            </a:r>
            <a:endParaRPr lang="ru-RU" sz="3200" dirty="0"/>
          </a:p>
        </p:txBody>
      </p:sp>
      <p:sp>
        <p:nvSpPr>
          <p:cNvPr id="3" name="Содержимое 2"/>
          <p:cNvSpPr>
            <a:spLocks noGrp="1"/>
          </p:cNvSpPr>
          <p:nvPr>
            <p:ph idx="1"/>
          </p:nvPr>
        </p:nvSpPr>
        <p:spPr>
          <a:xfrm>
            <a:off x="1991544" y="1988840"/>
            <a:ext cx="8229600" cy="4325112"/>
          </a:xfrm>
        </p:spPr>
        <p:txBody>
          <a:bodyPr>
            <a:normAutofit/>
          </a:bodyPr>
          <a:lstStyle/>
          <a:p>
            <a:pPr>
              <a:buNone/>
            </a:pPr>
            <a:r>
              <a:rPr lang="az-Latn-AZ" dirty="0" smtClean="0"/>
              <a:t>	</a:t>
            </a:r>
            <a:r>
              <a:rPr lang="az-Latn-AZ" b="1" dirty="0" smtClean="0"/>
              <a:t>“Birbaşa” ayrı-seçkiliyin anlayışı</a:t>
            </a:r>
            <a:r>
              <a:rPr lang="en-US" b="1" dirty="0" smtClean="0"/>
              <a:t> (</a:t>
            </a:r>
            <a:r>
              <a:rPr lang="en-US" dirty="0" smtClean="0"/>
              <a:t>m</a:t>
            </a:r>
            <a:r>
              <a:rPr lang="az-Latn-AZ" dirty="0" smtClean="0"/>
              <a:t>əhkəmə bu  termindən istifadə etməyib</a:t>
            </a:r>
            <a:r>
              <a:rPr lang="en-US" dirty="0" smtClean="0"/>
              <a:t>)</a:t>
            </a:r>
            <a:endParaRPr lang="az-Latn-AZ" dirty="0" smtClean="0"/>
          </a:p>
          <a:p>
            <a:pPr>
              <a:buNone/>
            </a:pPr>
            <a:r>
              <a:rPr lang="az-Latn-AZ" dirty="0" smtClean="0"/>
              <a:t>		</a:t>
            </a:r>
            <a:r>
              <a:rPr lang="az-Latn-AZ" sz="3600" dirty="0"/>
              <a:t>Qadağan olunan əlamətlər və ya səbəblər əsasında, məsələn, irq,cins əlamətləri və ya  fəaliyyət qabiliyyətinin olmaması əsasında fərdə və ya fərdlər qrupuna qarşı daha əlverişsiz rəftar və ya mənfi rəftar </a:t>
            </a:r>
            <a:endParaRPr lang="en-US" sz="3600" dirty="0"/>
          </a:p>
          <a:p>
            <a:pPr>
              <a:buNone/>
            </a:pPr>
            <a:endParaRPr lang="ru-RU" sz="36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16</a:t>
            </a:fld>
            <a:endParaRPr lang="ru-RU"/>
          </a:p>
        </p:txBody>
      </p:sp>
    </p:spTree>
    <p:extLst>
      <p:ext uri="{BB962C8B-B14F-4D97-AF65-F5344CB8AC3E}">
        <p14:creationId xmlns:p14="http://schemas.microsoft.com/office/powerpoint/2010/main" val="3131079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75520" y="548680"/>
            <a:ext cx="8534400" cy="1440160"/>
          </a:xfrm>
        </p:spPr>
        <p:txBody>
          <a:bodyPr>
            <a:noAutofit/>
          </a:bodyPr>
          <a:lstStyle/>
          <a:p>
            <a:r>
              <a:rPr lang="az-Latn-AZ" sz="3200" dirty="0"/>
              <a:t>14-cü mad.xarakteri və əhatə dairəsi: </a:t>
            </a:r>
            <a:br>
              <a:rPr lang="az-Latn-AZ" sz="3200" dirty="0"/>
            </a:br>
            <a:r>
              <a:rPr lang="az-Latn-AZ" sz="3200" dirty="0"/>
              <a:t>ayrı-seçkiliyin anlayışı</a:t>
            </a:r>
            <a:endParaRPr lang="ru-RU" sz="3200" dirty="0"/>
          </a:p>
        </p:txBody>
      </p:sp>
      <p:sp>
        <p:nvSpPr>
          <p:cNvPr id="3" name="Содержимое 2"/>
          <p:cNvSpPr>
            <a:spLocks noGrp="1"/>
          </p:cNvSpPr>
          <p:nvPr>
            <p:ph idx="1"/>
          </p:nvPr>
        </p:nvSpPr>
        <p:spPr/>
        <p:txBody>
          <a:bodyPr>
            <a:normAutofit/>
          </a:bodyPr>
          <a:lstStyle/>
          <a:p>
            <a:pPr>
              <a:buNone/>
            </a:pPr>
            <a:r>
              <a:rPr lang="az-Latn-AZ" dirty="0" smtClean="0"/>
              <a:t>	</a:t>
            </a:r>
            <a:r>
              <a:rPr lang="az-Latn-AZ" b="1" dirty="0" smtClean="0"/>
              <a:t>Dolayı ayrı-seçkilik</a:t>
            </a:r>
          </a:p>
          <a:p>
            <a:r>
              <a:rPr lang="az-Latn-AZ" dirty="0" smtClean="0"/>
              <a:t>Dolayı ayrı-seçkilik o zaman baş verir ki, hər hansı praktika, qayda, tələb və ya şərt zahirən neytral olsa da, konkret qruplara  qeyri-mütənasib təsir göstərir (həmin praktika, qayda, tələb və ya şərt o halda dolayı ayrı-seçkilik sayılmır ki, ona haqq qazandırmaq mümkün olsun)</a:t>
            </a:r>
          </a:p>
          <a:p>
            <a:r>
              <a:rPr lang="az-Latn-AZ" dirty="0" smtClean="0"/>
              <a:t>Nə Məhkəmə, nə Konvensiya dolayı ayrı-seçkilik  anlayışından istifadə etməsələr də, Konvensiya mahiyyət etibarı ilə  onu əhatə edir </a:t>
            </a:r>
          </a:p>
          <a:p>
            <a:endParaRPr lang="ru-RU" dirty="0" smtClean="0"/>
          </a:p>
          <a:p>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17</a:t>
            </a:fld>
            <a:endParaRPr lang="ru-RU"/>
          </a:p>
        </p:txBody>
      </p:sp>
    </p:spTree>
    <p:extLst>
      <p:ext uri="{BB962C8B-B14F-4D97-AF65-F5344CB8AC3E}">
        <p14:creationId xmlns:p14="http://schemas.microsoft.com/office/powerpoint/2010/main" val="558692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Ayrı-seçkiliyin əsasları</a:t>
            </a:r>
            <a:endParaRPr lang="ru-RU" dirty="0"/>
          </a:p>
        </p:txBody>
      </p:sp>
      <p:sp>
        <p:nvSpPr>
          <p:cNvPr id="3" name="Содержимое 2"/>
          <p:cNvSpPr>
            <a:spLocks noGrp="1"/>
          </p:cNvSpPr>
          <p:nvPr>
            <p:ph idx="1"/>
          </p:nvPr>
        </p:nvSpPr>
        <p:spPr/>
        <p:txBody>
          <a:bodyPr>
            <a:normAutofit lnSpcReduction="10000"/>
          </a:bodyPr>
          <a:lstStyle/>
          <a:p>
            <a:pPr>
              <a:buNone/>
            </a:pPr>
            <a:r>
              <a:rPr lang="az-Latn-AZ" dirty="0" smtClean="0"/>
              <a:t>	</a:t>
            </a:r>
            <a:r>
              <a:rPr lang="az-Latn-AZ" b="1" dirty="0" smtClean="0"/>
              <a:t>14-cü maddədə sadalanan əsaslar:</a:t>
            </a:r>
          </a:p>
          <a:p>
            <a:pPr>
              <a:buNone/>
            </a:pPr>
            <a:r>
              <a:rPr lang="az-Latn-AZ" dirty="0" smtClean="0"/>
              <a:t>    </a:t>
            </a:r>
            <a:r>
              <a:rPr lang="az-Latn-AZ" sz="3300" dirty="0"/>
              <a:t>Cins		</a:t>
            </a:r>
            <a:r>
              <a:rPr lang="en-US" sz="3300" dirty="0"/>
              <a:t>  </a:t>
            </a:r>
            <a:r>
              <a:rPr lang="az-Latn-AZ" sz="3300" dirty="0"/>
              <a:t>Siyasi və ya digər baxışlar</a:t>
            </a:r>
          </a:p>
          <a:p>
            <a:pPr>
              <a:buNone/>
            </a:pPr>
            <a:r>
              <a:rPr lang="az-Latn-AZ" sz="3300" dirty="0"/>
              <a:t>    İrq                   </a:t>
            </a:r>
            <a:r>
              <a:rPr lang="en-US" sz="3300" dirty="0"/>
              <a:t>M</a:t>
            </a:r>
            <a:r>
              <a:rPr lang="az-Latn-AZ" sz="3300" dirty="0"/>
              <a:t>illi və ya sosial mənşə</a:t>
            </a:r>
          </a:p>
          <a:p>
            <a:pPr>
              <a:buNone/>
            </a:pPr>
            <a:r>
              <a:rPr lang="az-Latn-AZ" sz="3300" dirty="0"/>
              <a:t>    Rəng              </a:t>
            </a:r>
            <a:r>
              <a:rPr lang="en-US" sz="3300" dirty="0"/>
              <a:t> </a:t>
            </a:r>
            <a:r>
              <a:rPr lang="az-Latn-AZ" sz="3300" dirty="0"/>
              <a:t>Milli azlıqlara mənsubiyyət</a:t>
            </a:r>
          </a:p>
          <a:p>
            <a:pPr>
              <a:buNone/>
            </a:pPr>
            <a:r>
              <a:rPr lang="az-Latn-AZ" sz="3300" dirty="0"/>
              <a:t>    Dil		</a:t>
            </a:r>
            <a:r>
              <a:rPr lang="en-US" sz="3300" dirty="0"/>
              <a:t>  </a:t>
            </a:r>
            <a:r>
              <a:rPr lang="az-Latn-AZ" sz="3300" dirty="0"/>
              <a:t>Əmlak vəziyyəti</a:t>
            </a:r>
          </a:p>
          <a:p>
            <a:pPr>
              <a:buNone/>
            </a:pPr>
            <a:r>
              <a:rPr lang="az-Latn-AZ" sz="3300" dirty="0"/>
              <a:t>    Din		</a:t>
            </a:r>
            <a:r>
              <a:rPr lang="en-US" sz="3300" dirty="0"/>
              <a:t>  </a:t>
            </a:r>
            <a:r>
              <a:rPr lang="az-Latn-AZ" sz="3300" dirty="0"/>
              <a:t>Doğum</a:t>
            </a:r>
          </a:p>
          <a:p>
            <a:pPr>
              <a:buNone/>
            </a:pPr>
            <a:r>
              <a:rPr lang="az-Latn-AZ" sz="3300" dirty="0"/>
              <a:t>	“Digər əlamətlər”</a:t>
            </a:r>
          </a:p>
          <a:p>
            <a:pPr>
              <a:buNone/>
            </a:pPr>
            <a:r>
              <a:rPr lang="az-Latn-AZ" dirty="0" smtClean="0"/>
              <a:t>   </a:t>
            </a: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18</a:t>
            </a:fld>
            <a:endParaRPr lang="ru-RU"/>
          </a:p>
        </p:txBody>
      </p:sp>
    </p:spTree>
    <p:extLst>
      <p:ext uri="{BB962C8B-B14F-4D97-AF65-F5344CB8AC3E}">
        <p14:creationId xmlns:p14="http://schemas.microsoft.com/office/powerpoint/2010/main" val="12621053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AYRISEÇKİLİYİN SADALANMAYAN ƏSASLARI</a:t>
            </a:r>
            <a:endParaRPr lang="en-US" dirty="0"/>
          </a:p>
        </p:txBody>
      </p:sp>
      <p:sp>
        <p:nvSpPr>
          <p:cNvPr id="4" name="Slide Number Placeholder 3"/>
          <p:cNvSpPr>
            <a:spLocks noGrp="1"/>
          </p:cNvSpPr>
          <p:nvPr>
            <p:ph type="sldNum" sz="quarter" idx="12"/>
          </p:nvPr>
        </p:nvSpPr>
        <p:spPr/>
        <p:txBody>
          <a:bodyPr>
            <a:normAutofit/>
          </a:bodyPr>
          <a:lstStyle/>
          <a:p>
            <a:fld id="{AA8704A4-701F-4906-9AC8-9E8CECCB7505}" type="slidenum">
              <a:rPr lang="en-US" smtClean="0"/>
              <a:pPr/>
              <a:t>19</a:t>
            </a:fld>
            <a:endParaRPr lang="en-US" dirty="0"/>
          </a:p>
        </p:txBody>
      </p:sp>
      <p:sp>
        <p:nvSpPr>
          <p:cNvPr id="3" name="Content Placeholder 2"/>
          <p:cNvSpPr>
            <a:spLocks noGrp="1"/>
          </p:cNvSpPr>
          <p:nvPr>
            <p:ph sz="quarter" idx="1"/>
          </p:nvPr>
        </p:nvSpPr>
        <p:spPr/>
        <p:txBody>
          <a:bodyPr/>
          <a:lstStyle/>
          <a:p>
            <a:r>
              <a:rPr lang="az-Latn-AZ" dirty="0" smtClean="0"/>
              <a:t>Nikah</a:t>
            </a:r>
          </a:p>
          <a:p>
            <a:r>
              <a:rPr lang="az-Latn-AZ" dirty="0" smtClean="0"/>
              <a:t>Cinsi orientasiya</a:t>
            </a:r>
          </a:p>
          <a:p>
            <a:r>
              <a:rPr lang="az-Latn-AZ" dirty="0" smtClean="0"/>
              <a:t>Nikahdan kənar doğulma</a:t>
            </a:r>
          </a:p>
          <a:p>
            <a:r>
              <a:rPr lang="az-Latn-AZ" dirty="0" smtClean="0"/>
              <a:t>Peşə statusu</a:t>
            </a:r>
          </a:p>
          <a:p>
            <a:r>
              <a:rPr lang="az-Latn-AZ" dirty="0" smtClean="0"/>
              <a:t>Hərbi rütbə</a:t>
            </a:r>
          </a:p>
          <a:p>
            <a:pPr>
              <a:buNone/>
            </a:pPr>
            <a:endParaRPr lang="az-Latn-AZ" dirty="0" smtClean="0"/>
          </a:p>
        </p:txBody>
      </p:sp>
    </p:spTree>
    <p:extLst>
      <p:ext uri="{BB962C8B-B14F-4D97-AF65-F5344CB8AC3E}">
        <p14:creationId xmlns:p14="http://schemas.microsoft.com/office/powerpoint/2010/main" val="2107969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defRPr/>
            </a:pPr>
            <a:r>
              <a:rPr lang="az-Latn-AZ" sz="3600" b="1" dirty="0">
                <a:latin typeface="+mn-lt"/>
                <a:cs typeface="Times New Roman" pitchFamily="18" charset="0"/>
              </a:rPr>
              <a:t>Ayrı-seçkiliyin qadağan olunması-l</a:t>
            </a:r>
            <a:endParaRPr lang="ru-RU" sz="3600" b="1" dirty="0">
              <a:latin typeface="+mn-lt"/>
              <a:cs typeface="Times New Roman" pitchFamily="18" charset="0"/>
            </a:endParaRPr>
          </a:p>
        </p:txBody>
      </p:sp>
      <p:sp>
        <p:nvSpPr>
          <p:cNvPr id="3" name="Содержимое 2"/>
          <p:cNvSpPr>
            <a:spLocks noGrp="1"/>
          </p:cNvSpPr>
          <p:nvPr>
            <p:ph idx="1"/>
          </p:nvPr>
        </p:nvSpPr>
        <p:spPr>
          <a:xfrm>
            <a:off x="1981200" y="1268413"/>
            <a:ext cx="8229600" cy="4862512"/>
          </a:xfrm>
        </p:spPr>
        <p:txBody>
          <a:bodyPr>
            <a:normAutofit fontScale="85000" lnSpcReduction="20000"/>
          </a:bodyPr>
          <a:lstStyle/>
          <a:p>
            <a:pPr>
              <a:buFont typeface="Wingdings" panose="05000000000000000000" pitchFamily="2" charset="2"/>
              <a:buNone/>
              <a:defRPr/>
            </a:pPr>
            <a:r>
              <a:rPr lang="az-Latn-AZ" i="1" dirty="0" smtClean="0">
                <a:cs typeface="Times New Roman" pitchFamily="18" charset="0"/>
              </a:rPr>
              <a:t>Beynəlxalq sənədlər:</a:t>
            </a:r>
          </a:p>
          <a:p>
            <a:pPr>
              <a:buFont typeface="Wingdings" panose="05000000000000000000" pitchFamily="2" charset="2"/>
              <a:buNone/>
              <a:defRPr/>
            </a:pPr>
            <a:endParaRPr lang="az-Latn-AZ" i="1" dirty="0" smtClean="0">
              <a:cs typeface="Times New Roman" pitchFamily="18" charset="0"/>
            </a:endParaRPr>
          </a:p>
          <a:p>
            <a:pPr>
              <a:defRPr/>
            </a:pPr>
            <a:r>
              <a:rPr lang="az-Latn-AZ" dirty="0" smtClean="0">
                <a:cs typeface="Times New Roman" pitchFamily="18" charset="0"/>
              </a:rPr>
              <a:t>İnsan Hüquqları haqqında Ümumi Bəyannamə (1948) -1-ci və 2-ci maddələr</a:t>
            </a:r>
          </a:p>
          <a:p>
            <a:pPr>
              <a:defRPr/>
            </a:pPr>
            <a:endParaRPr lang="az-Latn-AZ" dirty="0" smtClean="0">
              <a:cs typeface="Times New Roman" pitchFamily="18" charset="0"/>
            </a:endParaRPr>
          </a:p>
          <a:p>
            <a:pPr>
              <a:defRPr/>
            </a:pPr>
            <a:r>
              <a:rPr lang="az-Latn-AZ" dirty="0" smtClean="0">
                <a:cs typeface="Times New Roman" pitchFamily="18" charset="0"/>
              </a:rPr>
              <a:t>İqtisadi,Sosial və Mədəni Hüquqlar haqqında Beynəlxalq Pakt (1966) – 2-ci maddə</a:t>
            </a:r>
          </a:p>
          <a:p>
            <a:pPr>
              <a:defRPr/>
            </a:pPr>
            <a:endParaRPr lang="az-Latn-AZ" dirty="0" smtClean="0">
              <a:cs typeface="Times New Roman" pitchFamily="18" charset="0"/>
            </a:endParaRPr>
          </a:p>
          <a:p>
            <a:pPr>
              <a:defRPr/>
            </a:pPr>
            <a:r>
              <a:rPr lang="az-Latn-AZ" dirty="0" smtClean="0">
                <a:cs typeface="Times New Roman" pitchFamily="18" charset="0"/>
              </a:rPr>
              <a:t>Mülki və Siyasi Hüquqlar haqqında Beynəlxalq Pakt (1965) – 2-ci və 26-cı maddələr</a:t>
            </a:r>
          </a:p>
          <a:p>
            <a:pPr>
              <a:defRPr/>
            </a:pPr>
            <a:endParaRPr lang="az-Latn-AZ" dirty="0" smtClean="0">
              <a:cs typeface="Times New Roman" pitchFamily="18" charset="0"/>
            </a:endParaRPr>
          </a:p>
          <a:p>
            <a:pPr>
              <a:defRPr/>
            </a:pPr>
            <a:r>
              <a:rPr lang="az-Latn-AZ" dirty="0" smtClean="0">
                <a:cs typeface="Times New Roman" pitchFamily="18" charset="0"/>
              </a:rPr>
              <a:t>İrqi Ayrı-seçkiliyin Bütün Formalarının Ləğvi haqqında Beynəlxalq Pakt (1966)</a:t>
            </a:r>
          </a:p>
          <a:p>
            <a:pPr>
              <a:defRPr/>
            </a:pP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pPr>
              <a:defRPr/>
            </a:pPr>
            <a:fld id="{BCFF13FD-9E8D-4F3D-A27F-403ED6472A32}" type="slidenum">
              <a:rPr lang="ru-RU"/>
              <a:pPr>
                <a:defRPr/>
              </a:pPr>
              <a:t>2</a:t>
            </a:fld>
            <a:endParaRPr lang="ru-RU"/>
          </a:p>
        </p:txBody>
      </p:sp>
    </p:spTree>
    <p:extLst>
      <p:ext uri="{BB962C8B-B14F-4D97-AF65-F5344CB8AC3E}">
        <p14:creationId xmlns:p14="http://schemas.microsoft.com/office/powerpoint/2010/main" val="41492200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Ayrı-seçkiliyin əsasları</a:t>
            </a:r>
            <a:endParaRPr lang="ru-RU" dirty="0"/>
          </a:p>
        </p:txBody>
      </p:sp>
      <p:sp>
        <p:nvSpPr>
          <p:cNvPr id="3" name="Содержимое 2"/>
          <p:cNvSpPr>
            <a:spLocks noGrp="1"/>
          </p:cNvSpPr>
          <p:nvPr>
            <p:ph idx="1"/>
          </p:nvPr>
        </p:nvSpPr>
        <p:spPr/>
        <p:txBody>
          <a:bodyPr>
            <a:normAutofit/>
          </a:bodyPr>
          <a:lstStyle/>
          <a:p>
            <a:pPr>
              <a:buNone/>
            </a:pPr>
            <a:r>
              <a:rPr lang="az-Latn-AZ" dirty="0" smtClean="0"/>
              <a:t>	</a:t>
            </a:r>
            <a:r>
              <a:rPr lang="az-Latn-AZ" b="1" dirty="0" smtClean="0"/>
              <a:t>Şübhəli kateqoriyalar:</a:t>
            </a:r>
          </a:p>
          <a:p>
            <a:r>
              <a:rPr lang="az-Latn-AZ" sz="3600" dirty="0"/>
              <a:t>Cinsə əsaslanan fərqlər</a:t>
            </a:r>
          </a:p>
          <a:p>
            <a:r>
              <a:rPr lang="az-Latn-AZ" sz="3600" dirty="0"/>
              <a:t>Dinə əsaslanan fərqlər</a:t>
            </a:r>
          </a:p>
          <a:p>
            <a:r>
              <a:rPr lang="az-Latn-AZ" sz="3600" dirty="0"/>
              <a:t>Milliyyətə əsaslanan fərqlər</a:t>
            </a:r>
          </a:p>
          <a:p>
            <a:r>
              <a:rPr lang="az-Latn-AZ" sz="3600" dirty="0"/>
              <a:t>Qanuni nikahdan doğulan və nikahdan kənar doğulan uşaqlar arasında fərqlər</a:t>
            </a:r>
          </a:p>
          <a:p>
            <a:r>
              <a:rPr lang="az-Latn-AZ" sz="3600" dirty="0"/>
              <a:t>Seksual oriyentasiyaya əsaslanan fərqlər</a:t>
            </a:r>
            <a:endParaRPr lang="ru-RU" sz="36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20</a:t>
            </a:fld>
            <a:endParaRPr lang="ru-RU"/>
          </a:p>
        </p:txBody>
      </p:sp>
    </p:spTree>
    <p:extLst>
      <p:ext uri="{BB962C8B-B14F-4D97-AF65-F5344CB8AC3E}">
        <p14:creationId xmlns:p14="http://schemas.microsoft.com/office/powerpoint/2010/main" val="2420098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Dövlətin pozitiv öhdəlikləri</a:t>
            </a:r>
            <a:endParaRPr lang="ru-RU" dirty="0"/>
          </a:p>
        </p:txBody>
      </p:sp>
      <p:sp>
        <p:nvSpPr>
          <p:cNvPr id="3" name="Содержимое 2"/>
          <p:cNvSpPr>
            <a:spLocks noGrp="1"/>
          </p:cNvSpPr>
          <p:nvPr>
            <p:ph idx="1"/>
          </p:nvPr>
        </p:nvSpPr>
        <p:spPr/>
        <p:txBody>
          <a:bodyPr/>
          <a:lstStyle/>
          <a:p>
            <a:r>
              <a:rPr lang="az-Latn-AZ" sz="3600" dirty="0"/>
              <a:t>Ayrı-seçkiliyə qarşı müdafiəni təmin etmək üzrə pozitiv öhdəliklər</a:t>
            </a:r>
          </a:p>
          <a:p>
            <a:r>
              <a:rPr lang="az-Latn-AZ" sz="3600" dirty="0"/>
              <a:t>Fərqli rəftarı təmin etmək öhdəliyi</a:t>
            </a:r>
          </a:p>
          <a:p>
            <a:r>
              <a:rPr lang="az-Latn-AZ" sz="3600" dirty="0"/>
              <a:t>Araşdırma aparmaq öhdəliyi (prosessual öhdəliklər)</a:t>
            </a:r>
            <a:endParaRPr lang="ru-RU" sz="3600" dirty="0"/>
          </a:p>
          <a:p>
            <a:endParaRPr lang="az-Latn-AZ" sz="3600" dirty="0"/>
          </a:p>
          <a:p>
            <a:endParaRPr lang="ru-RU" sz="3600" dirty="0"/>
          </a:p>
          <a:p>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21</a:t>
            </a:fld>
            <a:endParaRPr lang="ru-RU"/>
          </a:p>
        </p:txBody>
      </p:sp>
    </p:spTree>
    <p:extLst>
      <p:ext uri="{BB962C8B-B14F-4D97-AF65-F5344CB8AC3E}">
        <p14:creationId xmlns:p14="http://schemas.microsoft.com/office/powerpoint/2010/main" val="3615213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566988" y="1196975"/>
            <a:ext cx="72009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effectLst>
                  <a:outerShdw blurRad="38100" dist="38100" dir="2700000" algn="tl">
                    <a:srgbClr val="000000"/>
                  </a:outerShdw>
                </a:effectLst>
                <a:cs typeface="Arial" charset="0"/>
              </a:rPr>
              <a:t>Ayrıseçkiliyin anlayışı</a:t>
            </a:r>
            <a:r>
              <a:rPr lang="en-GB" altLang="ru-RU" sz="2800" b="1" dirty="0">
                <a:effectLst>
                  <a:outerShdw blurRad="38100" dist="38100" dir="2700000" algn="tl">
                    <a:srgbClr val="000000"/>
                  </a:outerShdw>
                </a:effectLst>
                <a:cs typeface="Arial" charset="0"/>
              </a:rPr>
              <a:t> (1)</a:t>
            </a:r>
            <a:endParaRPr lang="en-GB" altLang="ru-RU" sz="2000" dirty="0">
              <a:effectLst>
                <a:outerShdw blurRad="38100" dist="38100" dir="2700000" algn="tl">
                  <a:srgbClr val="000000"/>
                </a:outerShdw>
              </a:effectLst>
              <a:cs typeface="Arial" charset="0"/>
            </a:endParaRPr>
          </a:p>
          <a:p>
            <a:pPr>
              <a:spcBef>
                <a:spcPct val="50000"/>
              </a:spcBef>
              <a:defRPr/>
            </a:pPr>
            <a:endParaRPr lang="en-GB" altLang="ru-RU" sz="2000" dirty="0">
              <a:effectLst>
                <a:outerShdw blurRad="38100" dist="38100" dir="2700000" algn="tl">
                  <a:srgbClr val="000000"/>
                </a:outerShdw>
              </a:effectLst>
              <a:cs typeface="Arial" charset="0"/>
            </a:endParaRPr>
          </a:p>
          <a:p>
            <a:pPr>
              <a:spcBef>
                <a:spcPct val="50000"/>
              </a:spcBef>
              <a:defRPr/>
            </a:pPr>
            <a:endParaRPr lang="en-GB" altLang="ru-RU" sz="2000" dirty="0">
              <a:effectLst>
                <a:outerShdw blurRad="38100" dist="38100" dir="2700000" algn="tl">
                  <a:srgbClr val="000000"/>
                </a:outerShdw>
              </a:effectLst>
              <a:cs typeface="Arial" charset="0"/>
            </a:endParaRPr>
          </a:p>
          <a:p>
            <a:pPr>
              <a:lnSpc>
                <a:spcPct val="150000"/>
              </a:lnSpc>
              <a:spcBef>
                <a:spcPct val="50000"/>
              </a:spcBef>
              <a:buFontTx/>
              <a:buChar char="•"/>
              <a:defRPr/>
            </a:pPr>
            <a:r>
              <a:rPr lang="en-GB" altLang="ru-RU" sz="2800" dirty="0">
                <a:effectLst>
                  <a:outerShdw blurRad="38100" dist="38100" dir="2700000" algn="tl">
                    <a:srgbClr val="000000"/>
                  </a:outerShdw>
                </a:effectLst>
                <a:cs typeface="Arial" charset="0"/>
              </a:rPr>
              <a:t> 	</a:t>
            </a:r>
            <a:r>
              <a:rPr lang="az-Latn-AZ" altLang="ru-RU" sz="2800" dirty="0">
                <a:effectLst>
                  <a:outerShdw blurRad="38100" dist="38100" dir="2700000" algn="tl">
                    <a:srgbClr val="000000"/>
                  </a:outerShdw>
                </a:effectLst>
                <a:cs typeface="Arial" charset="0"/>
              </a:rPr>
              <a:t>Ayrıseçkiliyin əsasları/səbəbləri</a:t>
            </a:r>
          </a:p>
          <a:p>
            <a:pPr>
              <a:lnSpc>
                <a:spcPct val="150000"/>
              </a:lnSpc>
              <a:spcBef>
                <a:spcPct val="50000"/>
              </a:spcBef>
              <a:buFontTx/>
              <a:buChar char="•"/>
              <a:defRPr/>
            </a:pPr>
            <a:endParaRPr lang="en-GB" altLang="ru-RU" sz="2800" dirty="0">
              <a:effectLst>
                <a:outerShdw blurRad="38100" dist="38100" dir="2700000" algn="tl">
                  <a:srgbClr val="000000"/>
                </a:outerShdw>
              </a:effectLst>
              <a:cs typeface="Arial" charset="0"/>
            </a:endParaRPr>
          </a:p>
          <a:p>
            <a:pPr>
              <a:lnSpc>
                <a:spcPct val="150000"/>
              </a:lnSpc>
              <a:spcBef>
                <a:spcPct val="50000"/>
              </a:spcBef>
              <a:buFontTx/>
              <a:buChar char="•"/>
              <a:defRPr/>
            </a:pPr>
            <a:r>
              <a:rPr lang="en-GB" altLang="ru-RU" sz="2800" dirty="0">
                <a:effectLst>
                  <a:outerShdw blurRad="38100" dist="38100" dir="2700000" algn="tl">
                    <a:srgbClr val="000000"/>
                  </a:outerShdw>
                </a:effectLst>
                <a:cs typeface="Arial" charset="0"/>
              </a:rPr>
              <a:t> 	</a:t>
            </a:r>
            <a:r>
              <a:rPr lang="az-Latn-AZ" altLang="ru-RU" sz="2800" dirty="0">
                <a:effectLst>
                  <a:outerShdw blurRad="38100" dist="38100" dir="2700000" algn="tl">
                    <a:srgbClr val="000000"/>
                  </a:outerShdw>
                </a:effectLst>
                <a:cs typeface="Arial" charset="0"/>
              </a:rPr>
              <a:t>Şübhəli qruplar</a:t>
            </a:r>
            <a:endParaRPr lang="en-GB" altLang="ru-RU" sz="2800" dirty="0">
              <a:effectLst>
                <a:outerShdw blurRad="38100" dist="38100" dir="2700000" algn="tl">
                  <a:srgbClr val="000000"/>
                </a:outerShdw>
              </a:effectLst>
              <a:cs typeface="Arial" charset="0"/>
            </a:endParaRPr>
          </a:p>
          <a:p>
            <a:pPr>
              <a:lnSpc>
                <a:spcPct val="150000"/>
              </a:lnSpc>
              <a:spcBef>
                <a:spcPct val="50000"/>
              </a:spcBef>
              <a:buFontTx/>
              <a:buChar char="•"/>
              <a:defRPr/>
            </a:pPr>
            <a:endParaRPr lang="en-GB" altLang="ru-RU" sz="2000" dirty="0">
              <a:effectLst>
                <a:outerShdw blurRad="38100" dist="38100" dir="2700000" algn="tl">
                  <a:srgbClr val="000000"/>
                </a:outerShdw>
              </a:effectLst>
              <a:cs typeface="Arial" charset="0"/>
            </a:endParaRPr>
          </a:p>
        </p:txBody>
      </p:sp>
    </p:spTree>
    <p:extLst>
      <p:ext uri="{BB962C8B-B14F-4D97-AF65-F5344CB8AC3E}">
        <p14:creationId xmlns:p14="http://schemas.microsoft.com/office/powerpoint/2010/main" val="58297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566989" y="1125539"/>
            <a:ext cx="7489825" cy="474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cs typeface="Arial" charset="0"/>
              </a:rPr>
              <a:t>Ayrıseçkiliyin müəyyən olunması: ilkin əlamətlər</a:t>
            </a:r>
            <a:endParaRPr lang="en-GB" altLang="ru-RU" sz="2800" b="1" dirty="0">
              <a:cs typeface="Arial" charset="0"/>
            </a:endParaRPr>
          </a:p>
          <a:p>
            <a:pPr>
              <a:spcBef>
                <a:spcPct val="50000"/>
              </a:spcBef>
              <a:defRPr/>
            </a:pPr>
            <a:endParaRPr lang="en-GB" altLang="ru-RU" sz="2000" dirty="0">
              <a:cs typeface="Arial" charset="0"/>
            </a:endParaRPr>
          </a:p>
          <a:p>
            <a:pPr>
              <a:spcBef>
                <a:spcPct val="50000"/>
              </a:spcBef>
              <a:defRPr/>
            </a:pPr>
            <a:endParaRPr lang="en-GB" altLang="ru-RU" sz="2400" dirty="0">
              <a:cs typeface="Arial" charset="0"/>
            </a:endParaRPr>
          </a:p>
          <a:p>
            <a:pPr>
              <a:spcBef>
                <a:spcPct val="50000"/>
              </a:spcBef>
              <a:buFontTx/>
              <a:buChar char="•"/>
              <a:defRPr/>
            </a:pPr>
            <a:r>
              <a:rPr lang="en-GB" altLang="ru-RU" sz="2400" dirty="0">
                <a:cs typeface="Arial" charset="0"/>
              </a:rPr>
              <a:t> 	</a:t>
            </a:r>
            <a:r>
              <a:rPr lang="en-GB" altLang="ru-RU" sz="2400" dirty="0" err="1">
                <a:cs typeface="Arial" charset="0"/>
              </a:rPr>
              <a:t>Fərqli</a:t>
            </a:r>
            <a:r>
              <a:rPr lang="en-GB" altLang="ru-RU" sz="2400" dirty="0">
                <a:cs typeface="Arial" charset="0"/>
              </a:rPr>
              <a:t> </a:t>
            </a:r>
            <a:r>
              <a:rPr lang="en-GB" altLang="ru-RU" sz="2400" dirty="0" err="1">
                <a:cs typeface="Arial" charset="0"/>
              </a:rPr>
              <a:t>davranış</a:t>
            </a:r>
            <a:r>
              <a:rPr lang="en-GB" altLang="ru-RU" sz="2400" dirty="0">
                <a:cs typeface="Arial" charset="0"/>
              </a:rPr>
              <a:t> </a:t>
            </a:r>
            <a:r>
              <a:rPr lang="en-GB" altLang="ru-RU" sz="2400" dirty="0" err="1">
                <a:cs typeface="Arial" charset="0"/>
              </a:rPr>
              <a:t>olmuşdurmu</a:t>
            </a:r>
            <a:r>
              <a:rPr lang="en-GB" altLang="ru-RU" sz="2400" dirty="0">
                <a:cs typeface="Arial" charset="0"/>
              </a:rPr>
              <a:t>?</a:t>
            </a:r>
            <a:endParaRPr lang="az-Latn-AZ" altLang="ru-RU" sz="2400" dirty="0">
              <a:cs typeface="Arial" charset="0"/>
            </a:endParaRPr>
          </a:p>
          <a:p>
            <a:pPr>
              <a:spcBef>
                <a:spcPct val="50000"/>
              </a:spcBef>
              <a:defRPr/>
            </a:pPr>
            <a:endParaRPr lang="en-GB" altLang="ru-RU" sz="2400" dirty="0">
              <a:cs typeface="Arial" charset="0"/>
            </a:endParaRPr>
          </a:p>
          <a:p>
            <a:pPr>
              <a:spcBef>
                <a:spcPct val="50000"/>
              </a:spcBef>
              <a:buFontTx/>
              <a:buChar char="•"/>
              <a:defRPr/>
            </a:pPr>
            <a:r>
              <a:rPr lang="en-GB" altLang="ru-RU" sz="2400" dirty="0">
                <a:cs typeface="Arial" charset="0"/>
              </a:rPr>
              <a:t> 	</a:t>
            </a:r>
            <a:r>
              <a:rPr lang="en-GB" altLang="ru-RU" sz="2400" dirty="0" err="1">
                <a:cs typeface="Arial" charset="0"/>
              </a:rPr>
              <a:t>Oxşarlıqların</a:t>
            </a:r>
            <a:r>
              <a:rPr lang="en-GB" altLang="ru-RU" sz="2400" dirty="0">
                <a:cs typeface="Arial" charset="0"/>
              </a:rPr>
              <a:t> </a:t>
            </a:r>
            <a:r>
              <a:rPr lang="en-GB" altLang="ru-RU" sz="2400" dirty="0" err="1">
                <a:cs typeface="Arial" charset="0"/>
              </a:rPr>
              <a:t>müqayisəsi</a:t>
            </a:r>
            <a:endParaRPr lang="az-Latn-AZ" altLang="ru-RU" sz="2400" dirty="0">
              <a:cs typeface="Arial" charset="0"/>
            </a:endParaRPr>
          </a:p>
          <a:p>
            <a:pPr>
              <a:spcBef>
                <a:spcPct val="50000"/>
              </a:spcBef>
              <a:defRPr/>
            </a:pPr>
            <a:r>
              <a:rPr lang="az-Latn-AZ" altLang="ru-RU" sz="2400" dirty="0">
                <a:cs typeface="Arial" charset="0"/>
              </a:rPr>
              <a:t>      </a:t>
            </a:r>
          </a:p>
          <a:p>
            <a:pPr>
              <a:spcBef>
                <a:spcPct val="50000"/>
              </a:spcBef>
              <a:buFontTx/>
              <a:buChar char="•"/>
              <a:defRPr/>
            </a:pPr>
            <a:r>
              <a:rPr lang="az-Latn-AZ" altLang="ru-RU" sz="2400" dirty="0">
                <a:cs typeface="Arial" charset="0"/>
              </a:rPr>
              <a:t>       Comparator (müqayisəedici mexanizm) </a:t>
            </a:r>
            <a:endParaRPr lang="en-GB" altLang="ru-RU" sz="2000" dirty="0">
              <a:cs typeface="Arial" charset="0"/>
            </a:endParaRPr>
          </a:p>
        </p:txBody>
      </p:sp>
    </p:spTree>
    <p:extLst>
      <p:ext uri="{BB962C8B-B14F-4D97-AF65-F5344CB8AC3E}">
        <p14:creationId xmlns:p14="http://schemas.microsoft.com/office/powerpoint/2010/main" val="2703611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543176" y="404814"/>
            <a:ext cx="7489825" cy="587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cs typeface="Arial" charset="0"/>
              </a:rPr>
              <a:t>AİHM: ayrıseçkiliyin müəyyən olunması mexanizmi necə işləyir</a:t>
            </a:r>
            <a:r>
              <a:rPr lang="en-GB" altLang="ru-RU" sz="2800" b="1" dirty="0">
                <a:cs typeface="Arial" charset="0"/>
              </a:rPr>
              <a:t>?</a:t>
            </a:r>
            <a:r>
              <a:rPr lang="az-Latn-AZ" altLang="ru-RU" sz="2800" b="1" dirty="0">
                <a:cs typeface="Arial" charset="0"/>
              </a:rPr>
              <a:t> </a:t>
            </a:r>
            <a:r>
              <a:rPr lang="en-GB" altLang="ru-RU" sz="2800" b="1" dirty="0">
                <a:cs typeface="Arial" charset="0"/>
              </a:rPr>
              <a:t>(</a:t>
            </a:r>
            <a:r>
              <a:rPr lang="az-Latn-AZ" altLang="ru-RU" sz="2800" b="1" dirty="0">
                <a:cs typeface="Arial" charset="0"/>
              </a:rPr>
              <a:t>1</a:t>
            </a:r>
            <a:r>
              <a:rPr lang="en-GB" altLang="ru-RU" sz="2800" b="1" dirty="0">
                <a:cs typeface="Arial" charset="0"/>
              </a:rPr>
              <a:t>)</a:t>
            </a:r>
            <a:endParaRPr lang="en-GB" altLang="ru-RU" sz="2000" dirty="0">
              <a:cs typeface="Arial" charset="0"/>
            </a:endParaRPr>
          </a:p>
          <a:p>
            <a:pPr>
              <a:spcBef>
                <a:spcPct val="50000"/>
              </a:spcBef>
              <a:defRPr/>
            </a:pPr>
            <a:endParaRPr lang="en-GB" altLang="ru-RU" sz="2000" dirty="0">
              <a:cs typeface="Arial" charset="0"/>
            </a:endParaRPr>
          </a:p>
          <a:p>
            <a:pPr>
              <a:spcBef>
                <a:spcPct val="50000"/>
              </a:spcBef>
              <a:buFontTx/>
              <a:buChar char="•"/>
              <a:defRPr/>
            </a:pPr>
            <a:r>
              <a:rPr lang="en-GB" altLang="ru-RU" sz="2300" dirty="0">
                <a:cs typeface="Arial" charset="0"/>
              </a:rPr>
              <a:t>	</a:t>
            </a:r>
            <a:r>
              <a:rPr lang="az-Latn-AZ" altLang="ru-RU" sz="2300" dirty="0">
                <a:cs typeface="Arial" charset="0"/>
              </a:rPr>
              <a:t>Fərqli rəftar haqq qazandırılan ola bilərmi? </a:t>
            </a:r>
          </a:p>
          <a:p>
            <a:pPr>
              <a:spcBef>
                <a:spcPct val="50000"/>
              </a:spcBef>
              <a:buFontTx/>
              <a:buChar char="•"/>
              <a:defRPr/>
            </a:pPr>
            <a:endParaRPr lang="en-GB" altLang="ru-RU" sz="2300" dirty="0">
              <a:cs typeface="Arial" charset="0"/>
            </a:endParaRPr>
          </a:p>
          <a:p>
            <a:pPr>
              <a:spcBef>
                <a:spcPct val="40000"/>
              </a:spcBef>
              <a:buFontTx/>
              <a:buChar char="•"/>
              <a:defRPr/>
            </a:pPr>
            <a:r>
              <a:rPr lang="en-GB" altLang="ru-RU" sz="2300" dirty="0">
                <a:cs typeface="Arial" charset="0"/>
              </a:rPr>
              <a:t> 	</a:t>
            </a:r>
            <a:r>
              <a:rPr lang="az-Latn-AZ" altLang="ru-RU" sz="2300" dirty="0">
                <a:cs typeface="Arial" charset="0"/>
              </a:rPr>
              <a:t>Fərq ayrıseçkilik sayılacaq, əgər:</a:t>
            </a:r>
          </a:p>
          <a:p>
            <a:pPr>
              <a:spcBef>
                <a:spcPct val="40000"/>
              </a:spcBef>
              <a:buFontTx/>
              <a:buChar char="•"/>
              <a:defRPr/>
            </a:pPr>
            <a:endParaRPr lang="az-Latn-AZ" altLang="ru-RU" sz="2300" dirty="0">
              <a:cs typeface="Arial" charset="0"/>
            </a:endParaRPr>
          </a:p>
          <a:p>
            <a:pPr lvl="3">
              <a:spcBef>
                <a:spcPct val="40000"/>
              </a:spcBef>
              <a:buFont typeface="Verdana" pitchFamily="34" charset="0"/>
              <a:buChar char="―"/>
              <a:defRPr/>
            </a:pPr>
            <a:r>
              <a:rPr lang="en-GB" altLang="ru-RU" sz="2300" dirty="0">
                <a:cs typeface="Arial" charset="0"/>
              </a:rPr>
              <a:t> 	</a:t>
            </a:r>
            <a:r>
              <a:rPr lang="az-Latn-AZ" altLang="ru-RU" sz="2300" dirty="0">
                <a:cs typeface="Arial" charset="0"/>
              </a:rPr>
              <a:t>Onun obyektiv və ağlabatan haqq qazandırılması yoxdur</a:t>
            </a:r>
            <a:r>
              <a:rPr lang="en-GB" altLang="ru-RU" sz="2300" dirty="0">
                <a:cs typeface="Arial" charset="0"/>
              </a:rPr>
              <a:t>;	</a:t>
            </a:r>
            <a:endParaRPr lang="az-Latn-AZ" altLang="ru-RU" sz="2300" dirty="0">
              <a:cs typeface="Arial" charset="0"/>
            </a:endParaRPr>
          </a:p>
          <a:p>
            <a:pPr lvl="3">
              <a:spcBef>
                <a:spcPct val="40000"/>
              </a:spcBef>
              <a:buFont typeface="Verdana" pitchFamily="34" charset="0"/>
              <a:buChar char="―"/>
              <a:defRPr/>
            </a:pPr>
            <a:endParaRPr lang="en-GB" altLang="ru-RU" sz="2300" dirty="0">
              <a:cs typeface="Arial" charset="0"/>
            </a:endParaRPr>
          </a:p>
          <a:p>
            <a:pPr lvl="3">
              <a:buFont typeface="Verdana" pitchFamily="34" charset="0"/>
              <a:buChar char="―"/>
              <a:defRPr/>
            </a:pPr>
            <a:r>
              <a:rPr lang="en-GB" altLang="ru-RU" sz="2300" dirty="0">
                <a:cs typeface="Arial" charset="0"/>
              </a:rPr>
              <a:t> 	</a:t>
            </a:r>
            <a:r>
              <a:rPr lang="az-Latn-AZ" altLang="ru-RU" sz="2300" dirty="0">
                <a:cs typeface="Arial" charset="0"/>
              </a:rPr>
              <a:t>çox da yaxşı əsaslandırması yoxdur</a:t>
            </a:r>
            <a:r>
              <a:rPr lang="en-GB" altLang="ru-RU" sz="2300" dirty="0">
                <a:cs typeface="Arial" charset="0"/>
              </a:rPr>
              <a:t>;</a:t>
            </a:r>
            <a:endParaRPr lang="az-Latn-AZ" altLang="ru-RU" sz="2300" dirty="0">
              <a:cs typeface="Arial" charset="0"/>
            </a:endParaRPr>
          </a:p>
          <a:p>
            <a:pPr lvl="3">
              <a:defRPr/>
            </a:pPr>
            <a:endParaRPr lang="en-GB" altLang="ru-RU" sz="2300" dirty="0">
              <a:cs typeface="Arial" charset="0"/>
            </a:endParaRPr>
          </a:p>
          <a:p>
            <a:pPr lvl="3">
              <a:buFont typeface="Verdana" pitchFamily="34" charset="0"/>
              <a:buChar char="―"/>
              <a:defRPr/>
            </a:pPr>
            <a:r>
              <a:rPr lang="en-GB" altLang="ru-RU" sz="2300" dirty="0">
                <a:cs typeface="Arial" charset="0"/>
              </a:rPr>
              <a:t> 	</a:t>
            </a:r>
            <a:r>
              <a:rPr lang="az-Latn-AZ" altLang="ru-RU" sz="2300" dirty="0">
                <a:cs typeface="Arial" charset="0"/>
              </a:rPr>
              <a:t>proporsianal deyil</a:t>
            </a:r>
            <a:r>
              <a:rPr lang="en-GB" altLang="ru-RU" sz="2300" dirty="0">
                <a:cs typeface="Arial" charset="0"/>
              </a:rPr>
              <a:t>.</a:t>
            </a:r>
          </a:p>
        </p:txBody>
      </p:sp>
    </p:spTree>
    <p:extLst>
      <p:ext uri="{BB962C8B-B14F-4D97-AF65-F5344CB8AC3E}">
        <p14:creationId xmlns:p14="http://schemas.microsoft.com/office/powerpoint/2010/main" val="3883804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563814" y="549276"/>
            <a:ext cx="7489825" cy="611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cs typeface="Arial" charset="0"/>
              </a:rPr>
              <a:t>Ayrıseçkiliyin müəyyən olunması </a:t>
            </a:r>
            <a:r>
              <a:rPr lang="en-US" altLang="ru-RU" sz="2800" b="1" dirty="0" err="1">
                <a:cs typeface="Arial" charset="0"/>
              </a:rPr>
              <a:t>mexanizmi</a:t>
            </a:r>
            <a:r>
              <a:rPr lang="en-US" altLang="ru-RU" sz="2800" b="1" dirty="0">
                <a:cs typeface="Arial" charset="0"/>
              </a:rPr>
              <a:t> </a:t>
            </a:r>
            <a:r>
              <a:rPr lang="az-Latn-AZ" altLang="ru-RU" sz="2800" b="1" dirty="0">
                <a:cs typeface="Arial" charset="0"/>
              </a:rPr>
              <a:t>necə işləyir</a:t>
            </a:r>
            <a:r>
              <a:rPr lang="en-GB" altLang="ru-RU" sz="2800" b="1" dirty="0">
                <a:cs typeface="Arial" charset="0"/>
              </a:rPr>
              <a:t>?</a:t>
            </a:r>
            <a:r>
              <a:rPr lang="az-Latn-AZ" altLang="ru-RU" sz="2800" b="1" dirty="0">
                <a:cs typeface="Arial" charset="0"/>
              </a:rPr>
              <a:t> </a:t>
            </a:r>
            <a:r>
              <a:rPr lang="en-GB" altLang="ru-RU" sz="2800" b="1" dirty="0">
                <a:cs typeface="Arial" charset="0"/>
              </a:rPr>
              <a:t>(</a:t>
            </a:r>
            <a:r>
              <a:rPr lang="az-Latn-AZ" altLang="ru-RU" sz="2800" b="1" dirty="0">
                <a:cs typeface="Arial" charset="0"/>
              </a:rPr>
              <a:t>3</a:t>
            </a:r>
            <a:r>
              <a:rPr lang="en-GB" altLang="ru-RU" sz="2800" b="1" dirty="0">
                <a:cs typeface="Arial" charset="0"/>
              </a:rPr>
              <a:t>)</a:t>
            </a:r>
            <a:endParaRPr lang="en-GB" altLang="ru-RU" sz="2000" dirty="0">
              <a:cs typeface="Arial" charset="0"/>
            </a:endParaRPr>
          </a:p>
          <a:p>
            <a:pPr>
              <a:spcBef>
                <a:spcPct val="50000"/>
              </a:spcBef>
              <a:defRPr/>
            </a:pPr>
            <a:endParaRPr lang="en-GB" altLang="ru-RU" sz="2000" dirty="0">
              <a:cs typeface="Arial" charset="0"/>
            </a:endParaRPr>
          </a:p>
          <a:p>
            <a:pPr>
              <a:spcBef>
                <a:spcPct val="50000"/>
              </a:spcBef>
              <a:buFontTx/>
              <a:buChar char="•"/>
              <a:defRPr/>
            </a:pPr>
            <a:r>
              <a:rPr lang="en-GB" altLang="ru-RU" sz="2200" dirty="0">
                <a:cs typeface="Arial" charset="0"/>
              </a:rPr>
              <a:t>	</a:t>
            </a:r>
            <a:r>
              <a:rPr lang="az-Latn-AZ" altLang="ru-RU" sz="2200" dirty="0">
                <a:cs typeface="Arial" charset="0"/>
              </a:rPr>
              <a:t>Fərqli davranış haqq qazandırılan ola bilərmi?</a:t>
            </a:r>
          </a:p>
          <a:p>
            <a:pPr>
              <a:spcBef>
                <a:spcPct val="50000"/>
              </a:spcBef>
              <a:defRPr/>
            </a:pPr>
            <a:r>
              <a:rPr lang="az-Latn-AZ" altLang="ru-RU" sz="2200" dirty="0">
                <a:cs typeface="Arial" charset="0"/>
              </a:rPr>
              <a:t> </a:t>
            </a:r>
            <a:endParaRPr lang="en-GB" altLang="ru-RU" sz="2200" dirty="0">
              <a:cs typeface="Arial" charset="0"/>
            </a:endParaRPr>
          </a:p>
          <a:p>
            <a:pPr>
              <a:spcBef>
                <a:spcPct val="40000"/>
              </a:spcBef>
              <a:buFontTx/>
              <a:buChar char="•"/>
              <a:defRPr/>
            </a:pPr>
            <a:r>
              <a:rPr lang="en-GB" altLang="ru-RU" sz="2200" dirty="0">
                <a:cs typeface="Arial" charset="0"/>
              </a:rPr>
              <a:t> 	</a:t>
            </a:r>
            <a:r>
              <a:rPr lang="az-Latn-AZ" altLang="ru-RU" sz="2200" dirty="0">
                <a:cs typeface="Arial" charset="0"/>
              </a:rPr>
              <a:t>Fərq ayrıseçkilik sayılacaq, əgər:</a:t>
            </a:r>
          </a:p>
          <a:p>
            <a:pPr>
              <a:spcBef>
                <a:spcPct val="40000"/>
              </a:spcBef>
              <a:buFontTx/>
              <a:buChar char="•"/>
              <a:defRPr/>
            </a:pPr>
            <a:endParaRPr lang="en-GB" altLang="ru-RU" sz="2200" dirty="0">
              <a:cs typeface="Arial" charset="0"/>
            </a:endParaRPr>
          </a:p>
          <a:p>
            <a:pPr lvl="3">
              <a:spcBef>
                <a:spcPct val="40000"/>
              </a:spcBef>
              <a:buFont typeface="Verdana" pitchFamily="34" charset="0"/>
              <a:buChar char="―"/>
              <a:defRPr/>
            </a:pPr>
            <a:r>
              <a:rPr lang="en-GB" altLang="ru-RU" sz="2200" dirty="0">
                <a:cs typeface="Arial" charset="0"/>
              </a:rPr>
              <a:t> 	</a:t>
            </a:r>
            <a:r>
              <a:rPr lang="az-Latn-AZ" altLang="ru-RU" sz="2200" dirty="0">
                <a:cs typeface="Arial" charset="0"/>
              </a:rPr>
              <a:t>obyektiv və ağlabatan haqq qazandırılması yoxdur</a:t>
            </a:r>
            <a:r>
              <a:rPr lang="en-GB" altLang="ru-RU" sz="2200" dirty="0">
                <a:cs typeface="Arial" charset="0"/>
              </a:rPr>
              <a:t>;	</a:t>
            </a:r>
          </a:p>
          <a:p>
            <a:pPr lvl="3">
              <a:buFont typeface="Verdana" pitchFamily="34" charset="0"/>
              <a:buChar char="―"/>
              <a:defRPr/>
            </a:pPr>
            <a:r>
              <a:rPr lang="en-GB" altLang="ru-RU" sz="2200" dirty="0">
                <a:cs typeface="Arial" charset="0"/>
              </a:rPr>
              <a:t> 	</a:t>
            </a:r>
            <a:r>
              <a:rPr lang="az-Latn-AZ" altLang="ru-RU" sz="2200" dirty="0">
                <a:cs typeface="Arial" charset="0"/>
              </a:rPr>
              <a:t>çox da yaxşı əsaslandırması yoxdur</a:t>
            </a:r>
            <a:r>
              <a:rPr lang="en-GB" altLang="ru-RU" sz="2200" dirty="0">
                <a:cs typeface="Arial" charset="0"/>
              </a:rPr>
              <a:t>;</a:t>
            </a:r>
          </a:p>
          <a:p>
            <a:pPr lvl="3">
              <a:buFont typeface="Verdana" pitchFamily="34" charset="0"/>
              <a:buChar char="―"/>
              <a:defRPr/>
            </a:pPr>
            <a:r>
              <a:rPr lang="en-GB" altLang="ru-RU" sz="2200" dirty="0">
                <a:cs typeface="Arial" charset="0"/>
              </a:rPr>
              <a:t> 	</a:t>
            </a:r>
            <a:r>
              <a:rPr lang="az-Latn-AZ" altLang="ru-RU" sz="2200" dirty="0">
                <a:cs typeface="Arial" charset="0"/>
              </a:rPr>
              <a:t>pproporsianal deyil</a:t>
            </a:r>
            <a:r>
              <a:rPr lang="en-GB" altLang="ru-RU" sz="2200" dirty="0">
                <a:cs typeface="Arial" charset="0"/>
              </a:rPr>
              <a:t>.</a:t>
            </a:r>
          </a:p>
          <a:p>
            <a:pPr lvl="3">
              <a:buFont typeface="Verdana" pitchFamily="34" charset="0"/>
              <a:buChar char="―"/>
              <a:defRPr/>
            </a:pPr>
            <a:endParaRPr lang="en-GB" altLang="ru-RU" sz="2200" dirty="0">
              <a:cs typeface="Arial" charset="0"/>
            </a:endParaRPr>
          </a:p>
          <a:p>
            <a:pPr>
              <a:spcBef>
                <a:spcPct val="40000"/>
              </a:spcBef>
              <a:buFontTx/>
              <a:buChar char="•"/>
              <a:defRPr/>
            </a:pPr>
            <a:r>
              <a:rPr lang="en-GB" altLang="ru-RU" sz="2200" dirty="0">
                <a:cs typeface="Arial" charset="0"/>
              </a:rPr>
              <a:t>        </a:t>
            </a:r>
            <a:r>
              <a:rPr lang="az-Latn-AZ" altLang="ru-RU" sz="2200" dirty="0">
                <a:cs typeface="Arial" charset="0"/>
              </a:rPr>
              <a:t>Mülahizə səlahiyyəti (</a:t>
            </a:r>
            <a:r>
              <a:rPr lang="en-GB" altLang="ru-RU" sz="2200" dirty="0">
                <a:cs typeface="Arial" charset="0"/>
              </a:rPr>
              <a:t>Margin of appreciation</a:t>
            </a:r>
            <a:r>
              <a:rPr lang="az-Latn-AZ" altLang="ru-RU" sz="2200" dirty="0">
                <a:cs typeface="Arial" charset="0"/>
              </a:rPr>
              <a:t>)</a:t>
            </a:r>
            <a:endParaRPr lang="en-GB" altLang="ru-RU" sz="2200" dirty="0">
              <a:cs typeface="Arial" charset="0"/>
            </a:endParaRPr>
          </a:p>
          <a:p>
            <a:pPr lvl="1">
              <a:spcBef>
                <a:spcPct val="40000"/>
              </a:spcBef>
              <a:defRPr/>
            </a:pPr>
            <a:endParaRPr lang="en-GB" altLang="ru-RU" sz="2000" dirty="0">
              <a:cs typeface="Arial" charset="0"/>
            </a:endParaRPr>
          </a:p>
        </p:txBody>
      </p:sp>
    </p:spTree>
    <p:extLst>
      <p:ext uri="{BB962C8B-B14F-4D97-AF65-F5344CB8AC3E}">
        <p14:creationId xmlns:p14="http://schemas.microsoft.com/office/powerpoint/2010/main" val="1283894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6821424" y="4915090"/>
            <a:ext cx="1371600" cy="1371600"/>
          </a:xfrm>
          <a:prstGeom prst="ellipse">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4322064" y="3411520"/>
            <a:ext cx="1371600" cy="1371600"/>
          </a:xfrm>
          <a:prstGeom prst="ellipse">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p:cNvSpPr/>
          <p:nvPr/>
        </p:nvSpPr>
        <p:spPr>
          <a:xfrm>
            <a:off x="4322064" y="4844128"/>
            <a:ext cx="1371600" cy="1371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Oval 6"/>
          <p:cNvSpPr/>
          <p:nvPr/>
        </p:nvSpPr>
        <p:spPr>
          <a:xfrm>
            <a:off x="4322064" y="1978912"/>
            <a:ext cx="1371600" cy="1371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Oval 4"/>
          <p:cNvSpPr/>
          <p:nvPr/>
        </p:nvSpPr>
        <p:spPr>
          <a:xfrm>
            <a:off x="6821424" y="3411520"/>
            <a:ext cx="1371600" cy="1371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Oval 3"/>
          <p:cNvSpPr/>
          <p:nvPr/>
        </p:nvSpPr>
        <p:spPr>
          <a:xfrm>
            <a:off x="6821424" y="1910809"/>
            <a:ext cx="1371600" cy="1371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lgn="ctr"/>
            <a:r>
              <a:rPr lang="az-Latn-AZ" sz="6000" b="1" dirty="0" smtClean="0"/>
              <a:t>1 saylı Protokolun 1-ci maddəsi və </a:t>
            </a:r>
            <a:br>
              <a:rPr lang="az-Latn-AZ" sz="6000" b="1" dirty="0" smtClean="0"/>
            </a:br>
            <a:r>
              <a:rPr lang="az-Latn-AZ" sz="6000" b="1" dirty="0" smtClean="0"/>
              <a:t>14-cü maddə</a:t>
            </a:r>
            <a:endParaRPr lang="en-US" sz="6000" b="1" dirty="0"/>
          </a:p>
        </p:txBody>
      </p:sp>
      <p:sp>
        <p:nvSpPr>
          <p:cNvPr id="3" name="Content Placeholder 2"/>
          <p:cNvSpPr>
            <a:spLocks noGrp="1"/>
          </p:cNvSpPr>
          <p:nvPr>
            <p:ph idx="1"/>
          </p:nvPr>
        </p:nvSpPr>
        <p:spPr>
          <a:xfrm>
            <a:off x="838200" y="2359151"/>
            <a:ext cx="10515600" cy="3781235"/>
          </a:xfrm>
        </p:spPr>
        <p:txBody>
          <a:bodyPr>
            <a:normAutofit fontScale="92500" lnSpcReduction="10000"/>
          </a:bodyPr>
          <a:lstStyle/>
          <a:p>
            <a:pPr marL="0" indent="0" algn="ctr">
              <a:buNone/>
            </a:pPr>
            <a:r>
              <a:rPr lang="az-Latn-AZ" sz="5400" dirty="0" smtClean="0"/>
              <a:t>P1-1	+ 	14</a:t>
            </a:r>
          </a:p>
          <a:p>
            <a:pPr marL="0" indent="0" algn="ctr">
              <a:buNone/>
            </a:pPr>
            <a:endParaRPr lang="az-Latn-AZ" sz="5400" dirty="0" smtClean="0"/>
          </a:p>
          <a:p>
            <a:pPr marL="0" indent="0" algn="ctr">
              <a:buNone/>
            </a:pPr>
            <a:r>
              <a:rPr lang="az-Latn-AZ" sz="5400" strike="dblStrike" dirty="0" smtClean="0"/>
              <a:t>P1-1</a:t>
            </a:r>
            <a:r>
              <a:rPr lang="az-Latn-AZ" sz="5400" dirty="0" smtClean="0"/>
              <a:t>	+	14</a:t>
            </a:r>
          </a:p>
          <a:p>
            <a:pPr marL="0" indent="0" algn="ctr">
              <a:buNone/>
            </a:pPr>
            <a:endParaRPr lang="az-Latn-AZ" sz="5400" dirty="0" smtClean="0"/>
          </a:p>
          <a:p>
            <a:pPr marL="0" indent="0" algn="ctr">
              <a:buNone/>
            </a:pPr>
            <a:r>
              <a:rPr lang="az-Latn-AZ" sz="5400" dirty="0" smtClean="0"/>
              <a:t>P1-1	+ 	</a:t>
            </a:r>
            <a:r>
              <a:rPr lang="az-Latn-AZ" sz="5400" strike="dblStrike" dirty="0" smtClean="0"/>
              <a:t>14</a:t>
            </a:r>
          </a:p>
        </p:txBody>
      </p:sp>
    </p:spTree>
    <p:extLst>
      <p:ext uri="{BB962C8B-B14F-4D97-AF65-F5344CB8AC3E}">
        <p14:creationId xmlns:p14="http://schemas.microsoft.com/office/powerpoint/2010/main" val="12162669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spcBef>
                <a:spcPts val="1200"/>
              </a:spcBef>
              <a:buFontTx/>
              <a:buChar char="-"/>
            </a:pPr>
            <a:r>
              <a:rPr lang="az-Latn-AZ" altLang="en-US" dirty="0">
                <a:latin typeface="Arial" panose="020B0604020202020204" pitchFamily="34" charset="0"/>
                <a:cs typeface="Arial" panose="020B0604020202020204" pitchFamily="34" charset="0"/>
              </a:rPr>
              <a:t>P1-1-in pozuntusunun müəyyən edilməsi vacib deyil</a:t>
            </a:r>
            <a:endParaRPr lang="ru-RU" altLang="en-US" dirty="0">
              <a:latin typeface="Arial" panose="020B0604020202020204" pitchFamily="34" charset="0"/>
              <a:cs typeface="Arial" panose="020B0604020202020204" pitchFamily="34" charset="0"/>
            </a:endParaRPr>
          </a:p>
          <a:p>
            <a:pPr>
              <a:spcBef>
                <a:spcPts val="1200"/>
              </a:spcBef>
              <a:buFontTx/>
              <a:buChar char="-"/>
            </a:pPr>
            <a:r>
              <a:rPr lang="az-Latn-AZ" altLang="en-US" dirty="0">
                <a:latin typeface="Arial" panose="020B0604020202020204" pitchFamily="34" charset="0"/>
                <a:cs typeface="Arial" panose="020B0604020202020204" pitchFamily="34" charset="0"/>
              </a:rPr>
              <a:t>Ayrı-seçkiliyin müəyyən edilməsi üçün mülkiyyətdən istifadə  ilə əlaqədar fərqli rəftar olmalıdır (ərizəçinin hüquqlarına dövlətin müdaxiləsi müstəsna olaraq hər hansı əlamətdən asılı olmalıdır və obyektiv </a:t>
            </a:r>
            <a:r>
              <a:rPr lang="az-Latn-AZ" altLang="en-US" dirty="0" err="1">
                <a:latin typeface="Arial" panose="020B0604020202020204" pitchFamily="34" charset="0"/>
                <a:cs typeface="Arial" panose="020B0604020202020204" pitchFamily="34" charset="0"/>
              </a:rPr>
              <a:t>əsaslandırması</a:t>
            </a:r>
            <a:r>
              <a:rPr lang="az-Latn-AZ" altLang="en-US" dirty="0">
                <a:latin typeface="Arial" panose="020B0604020202020204" pitchFamily="34" charset="0"/>
                <a:cs typeface="Arial" panose="020B0604020202020204" pitchFamily="34" charset="0"/>
              </a:rPr>
              <a:t> </a:t>
            </a:r>
            <a:r>
              <a:rPr lang="az-Latn-AZ" altLang="en-US" dirty="0" err="1" smtClean="0">
                <a:latin typeface="Arial" panose="020B0604020202020204" pitchFamily="34" charset="0"/>
                <a:cs typeface="Arial" panose="020B0604020202020204" pitchFamily="34" charset="0"/>
              </a:rPr>
              <a:t>olmamalıdır</a:t>
            </a:r>
            <a:r>
              <a:rPr lang="az-Latn-AZ" altLang="en-US" dirty="0" smtClean="0">
                <a:latin typeface="Arial" panose="020B0604020202020204" pitchFamily="34" charset="0"/>
                <a:cs typeface="Arial" panose="020B0604020202020204" pitchFamily="34" charset="0"/>
              </a:rPr>
              <a:t>)</a:t>
            </a:r>
            <a:endParaRPr lang="ru-RU"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4672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P1-1 </a:t>
            </a:r>
            <a:r>
              <a:rPr lang="en-US" dirty="0" smtClean="0"/>
              <a:t>&amp;</a:t>
            </a:r>
            <a:r>
              <a:rPr lang="az-Latn-AZ" dirty="0" smtClean="0"/>
              <a:t> 14</a:t>
            </a:r>
            <a:endParaRPr lang="en-US" dirty="0"/>
          </a:p>
        </p:txBody>
      </p:sp>
      <p:sp>
        <p:nvSpPr>
          <p:cNvPr id="3" name="Content Placeholder 2"/>
          <p:cNvSpPr>
            <a:spLocks noGrp="1"/>
          </p:cNvSpPr>
          <p:nvPr>
            <p:ph idx="1"/>
          </p:nvPr>
        </p:nvSpPr>
        <p:spPr/>
        <p:txBody>
          <a:bodyPr>
            <a:normAutofit fontScale="92500" lnSpcReduction="10000"/>
          </a:bodyPr>
          <a:lstStyle/>
          <a:p>
            <a:r>
              <a:rPr lang="az-Latn-AZ" dirty="0" smtClean="0"/>
              <a:t>14-cü maddə altında dövlətin mülahizə sərbəstliyi daha dardır</a:t>
            </a:r>
          </a:p>
          <a:p>
            <a:r>
              <a:rPr lang="az-Latn-AZ" dirty="0" smtClean="0"/>
              <a:t>Konvensiya ilə təminat verilən mülkiyyət hüquqlarının sərhədlərini aşır</a:t>
            </a:r>
          </a:p>
          <a:p>
            <a:r>
              <a:rPr lang="az-Latn-AZ" dirty="0" smtClean="0"/>
              <a:t>Ərizəçi sübut etməlidir ki, </a:t>
            </a:r>
            <a:r>
              <a:rPr lang="az-Latn-AZ" dirty="0" err="1" smtClean="0"/>
              <a:t>mülkiyyə</a:t>
            </a:r>
            <a:r>
              <a:rPr lang="en-US" dirty="0" smtClean="0"/>
              <a:t>t</a:t>
            </a:r>
            <a:r>
              <a:rPr lang="az-Latn-AZ" dirty="0" smtClean="0"/>
              <a:t> hüququ var, bu hüquqları həyata keçirərkən ona qarşı </a:t>
            </a:r>
            <a:r>
              <a:rPr lang="en-US" dirty="0" err="1" smtClean="0"/>
              <a:t>ayr</a:t>
            </a:r>
            <a:r>
              <a:rPr lang="az-Latn-AZ" dirty="0"/>
              <a:t>ı</a:t>
            </a:r>
            <a:r>
              <a:rPr lang="en-US" dirty="0" smtClean="0"/>
              <a:t>-se</a:t>
            </a:r>
            <a:r>
              <a:rPr lang="az-Latn-AZ" dirty="0" err="1" smtClean="0"/>
              <a:t>çkiliyə</a:t>
            </a:r>
            <a:r>
              <a:rPr lang="az-Latn-AZ" dirty="0" smtClean="0"/>
              <a:t> yol verilib. </a:t>
            </a:r>
          </a:p>
          <a:p>
            <a:r>
              <a:rPr lang="az-Latn-AZ" dirty="0" smtClean="0"/>
              <a:t>Dövlət isə fərqli rəftarın qanuna müvafiq, legitim məqsəd və proporsional olmasını sübut etməlidir.</a:t>
            </a:r>
          </a:p>
          <a:p>
            <a:r>
              <a:rPr lang="az-Latn-AZ" dirty="0" smtClean="0"/>
              <a:t>Müdafiə olunan əsaslar: əmlak daha zəif qorunur nəinki, gender, milliyyət, sosial status və s. </a:t>
            </a:r>
          </a:p>
          <a:p>
            <a:r>
              <a:rPr lang="az-Latn-AZ" dirty="0" smtClean="0"/>
              <a:t>Ola bilər ki, konvensiyanın maddəsi təklikdə götürülsəydi pozulmazdı, amma sırf ayrı-seçkilik xarakteri daşıdığından həmin maddənin pozuntusu tanına bilər (Dillər işi Belçikaya qarşı)</a:t>
            </a:r>
            <a:endParaRPr lang="en-US" dirty="0"/>
          </a:p>
        </p:txBody>
      </p:sp>
    </p:spTree>
    <p:extLst>
      <p:ext uri="{BB962C8B-B14F-4D97-AF65-F5344CB8AC3E}">
        <p14:creationId xmlns:p14="http://schemas.microsoft.com/office/powerpoint/2010/main" val="1856767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z-Latn-AZ" b="1" dirty="0" smtClean="0"/>
              <a:t>PRESEDENT HÜQUQU</a:t>
            </a:r>
            <a:endParaRPr lang="en-US" b="1" dirty="0"/>
          </a:p>
        </p:txBody>
      </p:sp>
      <p:sp>
        <p:nvSpPr>
          <p:cNvPr id="3" name="Content Placeholder 2"/>
          <p:cNvSpPr>
            <a:spLocks noGrp="1"/>
          </p:cNvSpPr>
          <p:nvPr>
            <p:ph idx="1"/>
          </p:nvPr>
        </p:nvSpPr>
        <p:spPr>
          <a:xfrm>
            <a:off x="838200" y="1956815"/>
            <a:ext cx="10515600" cy="4220147"/>
          </a:xfrm>
        </p:spPr>
        <p:txBody>
          <a:bodyPr>
            <a:normAutofit/>
          </a:bodyPr>
          <a:lstStyle/>
          <a:p>
            <a:r>
              <a:rPr lang="en-US" sz="3200" i="1" dirty="0" err="1" smtClean="0"/>
              <a:t>Marckx</a:t>
            </a:r>
            <a:r>
              <a:rPr lang="az-Latn-AZ" sz="3200" i="1" dirty="0" smtClean="0"/>
              <a:t> Belçikaya qarşı</a:t>
            </a:r>
          </a:p>
          <a:p>
            <a:r>
              <a:rPr lang="en-US" sz="3200" i="1" dirty="0" err="1" smtClean="0"/>
              <a:t>Chassagnou</a:t>
            </a:r>
            <a:r>
              <a:rPr lang="en-US" sz="3200" i="1" dirty="0" smtClean="0"/>
              <a:t> </a:t>
            </a:r>
            <a:r>
              <a:rPr lang="az-Latn-AZ" sz="3200" i="1" dirty="0" smtClean="0"/>
              <a:t>və başqaları Fransa qarşı</a:t>
            </a:r>
          </a:p>
          <a:p>
            <a:r>
              <a:rPr lang="en-US" sz="3200" i="1" dirty="0" smtClean="0"/>
              <a:t>Pine Valley</a:t>
            </a:r>
            <a:r>
              <a:rPr lang="az-Latn-AZ" sz="3200" i="1" dirty="0" smtClean="0"/>
              <a:t> </a:t>
            </a:r>
            <a:r>
              <a:rPr lang="en-US" sz="3200" i="1" dirty="0" smtClean="0"/>
              <a:t>Developments Ltd </a:t>
            </a:r>
            <a:r>
              <a:rPr lang="az-Latn-AZ" sz="3200" i="1" dirty="0" smtClean="0"/>
              <a:t>və </a:t>
            </a:r>
            <a:r>
              <a:rPr lang="az-Latn-AZ" sz="3200" i="1" dirty="0" err="1" smtClean="0"/>
              <a:t>başqalaarı</a:t>
            </a:r>
            <a:r>
              <a:rPr lang="az-Latn-AZ" sz="3200" i="1" dirty="0" smtClean="0"/>
              <a:t> İrlandiyaya qarşı</a:t>
            </a:r>
          </a:p>
          <a:p>
            <a:r>
              <a:rPr lang="en-US" sz="3200" i="1" dirty="0" err="1" smtClean="0"/>
              <a:t>Gaygusuz</a:t>
            </a:r>
            <a:r>
              <a:rPr lang="az-Latn-AZ" sz="3200" i="1" dirty="0" smtClean="0"/>
              <a:t> Avstriyaya qarşı</a:t>
            </a:r>
            <a:endParaRPr lang="ru-RU" sz="3200" i="1" dirty="0" smtClean="0"/>
          </a:p>
          <a:p>
            <a:r>
              <a:rPr lang="az-Latn-AZ" sz="3200" i="1" dirty="0" smtClean="0"/>
              <a:t>Dillər Belçikaya qarşı</a:t>
            </a:r>
            <a:endParaRPr lang="en-US" sz="3200" i="1" dirty="0"/>
          </a:p>
        </p:txBody>
      </p:sp>
    </p:spTree>
    <p:extLst>
      <p:ext uri="{BB962C8B-B14F-4D97-AF65-F5344CB8AC3E}">
        <p14:creationId xmlns:p14="http://schemas.microsoft.com/office/powerpoint/2010/main" val="3521946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defRPr/>
            </a:pPr>
            <a:r>
              <a:rPr lang="az-Latn-AZ" sz="3600" b="1" dirty="0">
                <a:cs typeface="Times New Roman" pitchFamily="18" charset="0"/>
              </a:rPr>
              <a:t>Ayrı-seçkiliyin qadağan olunması-ll</a:t>
            </a:r>
            <a:endParaRPr lang="ru-RU" sz="3600" b="1" dirty="0"/>
          </a:p>
        </p:txBody>
      </p:sp>
      <p:sp>
        <p:nvSpPr>
          <p:cNvPr id="3" name="Содержимое 2"/>
          <p:cNvSpPr>
            <a:spLocks noGrp="1"/>
          </p:cNvSpPr>
          <p:nvPr>
            <p:ph idx="1"/>
          </p:nvPr>
        </p:nvSpPr>
        <p:spPr/>
        <p:txBody>
          <a:bodyPr>
            <a:normAutofit fontScale="92500" lnSpcReduction="20000"/>
          </a:bodyPr>
          <a:lstStyle/>
          <a:p>
            <a:pPr algn="just">
              <a:buFont typeface="Wingdings" panose="05000000000000000000" pitchFamily="2" charset="2"/>
              <a:buNone/>
              <a:defRPr/>
            </a:pPr>
            <a:r>
              <a:rPr lang="az-Latn-AZ" i="1" dirty="0" smtClean="0">
                <a:latin typeface="Times New Roman" pitchFamily="18" charset="0"/>
                <a:cs typeface="Times New Roman" pitchFamily="18" charset="0"/>
              </a:rPr>
              <a:t>	</a:t>
            </a:r>
            <a:r>
              <a:rPr lang="az-Latn-AZ" i="1" dirty="0" smtClean="0">
                <a:cs typeface="Times New Roman" pitchFamily="18" charset="0"/>
              </a:rPr>
              <a:t>Beynəlxalq sənədlər:</a:t>
            </a:r>
          </a:p>
          <a:p>
            <a:pPr algn="just">
              <a:buFont typeface="Wingdings" panose="05000000000000000000" pitchFamily="2" charset="2"/>
              <a:buNone/>
              <a:defRPr/>
            </a:pPr>
            <a:endParaRPr lang="az-Latn-AZ" i="1" dirty="0" smtClean="0">
              <a:cs typeface="Times New Roman" pitchFamily="18" charset="0"/>
            </a:endParaRPr>
          </a:p>
          <a:p>
            <a:pPr algn="just">
              <a:defRPr/>
            </a:pPr>
            <a:r>
              <a:rPr lang="az-Latn-AZ" dirty="0" smtClean="0">
                <a:cs typeface="Times New Roman" pitchFamily="18" charset="0"/>
              </a:rPr>
              <a:t>Qadınlara qarşı Ayrı-seçkiliyin Bütün Formalarının Ləğvi haqqında Beynəlxalq Pakt (1979)</a:t>
            </a:r>
          </a:p>
          <a:p>
            <a:pPr algn="just">
              <a:defRPr/>
            </a:pPr>
            <a:endParaRPr lang="az-Latn-AZ" dirty="0" smtClean="0">
              <a:cs typeface="Times New Roman" pitchFamily="18" charset="0"/>
            </a:endParaRPr>
          </a:p>
          <a:p>
            <a:pPr algn="just">
              <a:defRPr/>
            </a:pPr>
            <a:r>
              <a:rPr lang="az-Latn-AZ" dirty="0" smtClean="0">
                <a:cs typeface="Times New Roman" pitchFamily="18" charset="0"/>
              </a:rPr>
              <a:t>İnsan Hüquqları haqqında Amerika Konvensiyası (1-ci və 24-cü maddələr)</a:t>
            </a:r>
          </a:p>
          <a:p>
            <a:pPr algn="just">
              <a:defRPr/>
            </a:pPr>
            <a:endParaRPr lang="az-Latn-AZ" dirty="0" smtClean="0">
              <a:cs typeface="Times New Roman" pitchFamily="18" charset="0"/>
            </a:endParaRPr>
          </a:p>
          <a:p>
            <a:pPr algn="just">
              <a:defRPr/>
            </a:pPr>
            <a:r>
              <a:rPr lang="az-Latn-AZ" dirty="0" smtClean="0">
                <a:cs typeface="Times New Roman" pitchFamily="18" charset="0"/>
              </a:rPr>
              <a:t>İnsan və Xalqların Hüquqları haqqında Afrika Konvensiyası (2-ci və 3-cü maddələr)</a:t>
            </a:r>
          </a:p>
          <a:p>
            <a:pPr algn="just">
              <a:defRPr/>
            </a:pPr>
            <a:endParaRPr lang="en-US" dirty="0" smtClean="0">
              <a:cs typeface="Times New Roman" pitchFamily="18" charset="0"/>
            </a:endParaRPr>
          </a:p>
          <a:p>
            <a:pPr algn="just">
              <a:defRPr/>
            </a:pPr>
            <a:r>
              <a:rPr lang="az-Latn-AZ" dirty="0" smtClean="0">
                <a:cs typeface="Times New Roman" pitchFamily="18" charset="0"/>
              </a:rPr>
              <a:t>Avropa </a:t>
            </a:r>
            <a:r>
              <a:rPr lang="en-US" dirty="0" err="1" smtClean="0">
                <a:cs typeface="Times New Roman" pitchFamily="18" charset="0"/>
              </a:rPr>
              <a:t>Sosial</a:t>
            </a:r>
            <a:r>
              <a:rPr lang="en-US" dirty="0" smtClean="0">
                <a:cs typeface="Times New Roman" pitchFamily="18" charset="0"/>
              </a:rPr>
              <a:t> </a:t>
            </a:r>
            <a:r>
              <a:rPr lang="en-US" dirty="0" err="1" smtClean="0">
                <a:cs typeface="Times New Roman" pitchFamily="18" charset="0"/>
              </a:rPr>
              <a:t>Xartiya</a:t>
            </a:r>
            <a:r>
              <a:rPr lang="az-Latn-AZ" dirty="0" smtClean="0">
                <a:cs typeface="Times New Roman" pitchFamily="18" charset="0"/>
              </a:rPr>
              <a:t>sı (1961,1996)</a:t>
            </a:r>
            <a:r>
              <a:rPr lang="en-US" dirty="0" smtClean="0">
                <a:cs typeface="Times New Roman" pitchFamily="18" charset="0"/>
              </a:rPr>
              <a:t>– </a:t>
            </a:r>
            <a:r>
              <a:rPr lang="en-US" dirty="0" err="1" smtClean="0">
                <a:cs typeface="Times New Roman" pitchFamily="18" charset="0"/>
              </a:rPr>
              <a:t>madd</a:t>
            </a:r>
            <a:r>
              <a:rPr lang="az-Latn-AZ" dirty="0" smtClean="0">
                <a:cs typeface="Times New Roman" pitchFamily="18" charset="0"/>
              </a:rPr>
              <a:t>ə “E”</a:t>
            </a:r>
            <a:endParaRPr lang="en-US" dirty="0" smtClean="0">
              <a:cs typeface="Times New Roman" pitchFamily="18" charset="0"/>
            </a:endParaRPr>
          </a:p>
        </p:txBody>
      </p:sp>
      <p:sp>
        <p:nvSpPr>
          <p:cNvPr id="4" name="Номер слайда 3"/>
          <p:cNvSpPr>
            <a:spLocks noGrp="1"/>
          </p:cNvSpPr>
          <p:nvPr>
            <p:ph type="sldNum" sz="quarter" idx="12"/>
          </p:nvPr>
        </p:nvSpPr>
        <p:spPr/>
        <p:txBody>
          <a:bodyPr>
            <a:normAutofit/>
          </a:bodyPr>
          <a:lstStyle/>
          <a:p>
            <a:pPr>
              <a:defRPr/>
            </a:pPr>
            <a:fld id="{C333080E-512D-489B-925A-19B8655F1544}" type="slidenum">
              <a:rPr lang="ru-RU"/>
              <a:pPr>
                <a:defRPr/>
              </a:pPr>
              <a:t>3</a:t>
            </a:fld>
            <a:endParaRPr lang="ru-RU"/>
          </a:p>
        </p:txBody>
      </p:sp>
    </p:spTree>
    <p:extLst>
      <p:ext uri="{BB962C8B-B14F-4D97-AF65-F5344CB8AC3E}">
        <p14:creationId xmlns:p14="http://schemas.microsoft.com/office/powerpoint/2010/main" val="13416790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871" y="446882"/>
            <a:ext cx="8103689" cy="2852737"/>
          </a:xfrm>
        </p:spPr>
        <p:txBody>
          <a:bodyPr/>
          <a:lstStyle/>
          <a:p>
            <a:r>
              <a:rPr lang="az-Latn-AZ" b="1" dirty="0" smtClean="0">
                <a:solidFill>
                  <a:srgbClr val="FF0000"/>
                </a:solidFill>
                <a:latin typeface="Times New Roman" panose="02020603050405020304" pitchFamily="18" charset="0"/>
                <a:cs typeface="Times New Roman" panose="02020603050405020304" pitchFamily="18" charset="0"/>
              </a:rPr>
              <a:t>DİQQƏTİNİZƏ VƏ İŞTİRAKINIZA GÖRƏ TƏŞƏKKÜR EDİRİK!</a:t>
            </a:r>
            <a:endParaRPr lang="en-US" b="1" dirty="0">
              <a:solidFill>
                <a:srgbClr val="FF0000"/>
              </a:solidFill>
              <a:latin typeface="Times New Roman" panose="02020603050405020304" pitchFamily="18" charset="0"/>
              <a:cs typeface="Times New Roman" panose="02020603050405020304" pitchFamily="18" charset="0"/>
            </a:endParaRPr>
          </a:p>
        </p:txBody>
      </p:sp>
      <p:pic>
        <p:nvPicPr>
          <p:cNvPr id="5" name="Picture 2" descr="C:\Documents and Settings\vefa.rustam\My Documents\Dropbox\2 article 13\Action\7d2c43ed-8571-4b8b-804b-330ecc55ad5d-w500-h500.jpg"/>
          <p:cNvPicPr>
            <a:picLocks noChangeAspect="1" noChangeArrowheads="1"/>
          </p:cNvPicPr>
          <p:nvPr/>
        </p:nvPicPr>
        <p:blipFill>
          <a:blip r:embed="rId2"/>
          <a:srcRect/>
          <a:stretch>
            <a:fillRect/>
          </a:stretch>
        </p:blipFill>
        <p:spPr bwMode="auto">
          <a:xfrm>
            <a:off x="8911771" y="3299619"/>
            <a:ext cx="2552700" cy="2552700"/>
          </a:xfrm>
          <a:prstGeom prst="rect">
            <a:avLst/>
          </a:prstGeom>
          <a:noFill/>
        </p:spPr>
      </p:pic>
      <p:sp>
        <p:nvSpPr>
          <p:cNvPr id="3" name="TextBox 2"/>
          <p:cNvSpPr txBox="1"/>
          <p:nvPr/>
        </p:nvSpPr>
        <p:spPr>
          <a:xfrm>
            <a:off x="2129499" y="3668028"/>
            <a:ext cx="5742432" cy="1815882"/>
          </a:xfrm>
          <a:prstGeom prst="rect">
            <a:avLst/>
          </a:prstGeom>
          <a:noFill/>
        </p:spPr>
        <p:txBody>
          <a:bodyPr wrap="square" rtlCol="0">
            <a:spAutoFit/>
          </a:bodyPr>
          <a:lstStyle/>
          <a:p>
            <a:pPr algn="ctr"/>
            <a:r>
              <a:rPr lang="az-Latn-AZ" sz="2800" dirty="0">
                <a:solidFill>
                  <a:schemeClr val="accent3">
                    <a:lumMod val="50000"/>
                  </a:schemeClr>
                </a:solidFill>
              </a:rPr>
              <a:t>Vəfa RÜSTƏM</a:t>
            </a:r>
          </a:p>
          <a:p>
            <a:pPr algn="ctr"/>
            <a:r>
              <a:rPr lang="en-US" sz="2800" dirty="0">
                <a:solidFill>
                  <a:schemeClr val="accent3">
                    <a:lumMod val="50000"/>
                  </a:schemeClr>
                </a:solidFill>
              </a:rPr>
              <a:t>&amp;</a:t>
            </a:r>
          </a:p>
          <a:p>
            <a:pPr algn="ctr"/>
            <a:r>
              <a:rPr lang="en-US" sz="2800" dirty="0" err="1">
                <a:solidFill>
                  <a:schemeClr val="accent3">
                    <a:lumMod val="50000"/>
                  </a:schemeClr>
                </a:solidFill>
              </a:rPr>
              <a:t>Emin</a:t>
            </a:r>
            <a:r>
              <a:rPr lang="az-Latn-AZ" sz="2800" dirty="0">
                <a:solidFill>
                  <a:schemeClr val="accent3">
                    <a:lumMod val="50000"/>
                  </a:schemeClr>
                </a:solidFill>
              </a:rPr>
              <a:t> ABBASOV</a:t>
            </a:r>
            <a:endParaRPr lang="ru-RU" sz="2800" dirty="0">
              <a:solidFill>
                <a:schemeClr val="accent3">
                  <a:lumMod val="50000"/>
                </a:schemeClr>
              </a:solidFill>
            </a:endParaRPr>
          </a:p>
          <a:p>
            <a:endParaRPr lang="en-US" sz="2800" dirty="0"/>
          </a:p>
        </p:txBody>
      </p:sp>
    </p:spTree>
    <p:extLst>
      <p:ext uri="{BB962C8B-B14F-4D97-AF65-F5344CB8AC3E}">
        <p14:creationId xmlns:p14="http://schemas.microsoft.com/office/powerpoint/2010/main" val="1112939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914400" y="1916114"/>
            <a:ext cx="10492740"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eaLnBrk="1" hangingPunct="1">
              <a:spcBef>
                <a:spcPct val="50000"/>
              </a:spcBef>
              <a:buClrTx/>
              <a:buSzTx/>
              <a:buFontTx/>
              <a:buNone/>
            </a:pPr>
            <a:r>
              <a:rPr lang="az-Latn-AZ" altLang="ru-RU" sz="3600" b="1" i="1" dirty="0">
                <a:latin typeface="+mn-lt"/>
              </a:rPr>
              <a:t>Maddə 14:</a:t>
            </a:r>
            <a:endParaRPr lang="en-US" altLang="ru-RU" sz="3600" b="1" i="1" dirty="0">
              <a:latin typeface="+mn-lt"/>
            </a:endParaRPr>
          </a:p>
          <a:p>
            <a:pPr eaLnBrk="1" hangingPunct="1">
              <a:spcBef>
                <a:spcPct val="50000"/>
              </a:spcBef>
              <a:buClrTx/>
              <a:buSzTx/>
              <a:buFontTx/>
              <a:buNone/>
            </a:pPr>
            <a:r>
              <a:rPr lang="en-GB" altLang="ru-RU" sz="2400" i="1" dirty="0" err="1">
                <a:latin typeface="+mn-lt"/>
              </a:rPr>
              <a:t>Ayrı-seçkiliyin</a:t>
            </a:r>
            <a:r>
              <a:rPr lang="en-GB" altLang="ru-RU" sz="2400" i="1" dirty="0">
                <a:latin typeface="+mn-lt"/>
              </a:rPr>
              <a:t> </a:t>
            </a:r>
            <a:r>
              <a:rPr lang="en-GB" altLang="ru-RU" sz="2400" i="1" dirty="0" err="1">
                <a:latin typeface="+mn-lt"/>
              </a:rPr>
              <a:t>qadağan</a:t>
            </a:r>
            <a:r>
              <a:rPr lang="en-GB" altLang="ru-RU" sz="2400" i="1" dirty="0">
                <a:latin typeface="+mn-lt"/>
              </a:rPr>
              <a:t> </a:t>
            </a:r>
            <a:r>
              <a:rPr lang="en-GB" altLang="ru-RU" sz="2400" i="1" dirty="0" err="1">
                <a:latin typeface="+mn-lt"/>
              </a:rPr>
              <a:t>olunması</a:t>
            </a:r>
            <a:endParaRPr lang="en-GB" altLang="ru-RU" sz="2400" i="1" dirty="0">
              <a:latin typeface="+mn-lt"/>
            </a:endParaRPr>
          </a:p>
          <a:p>
            <a:pPr eaLnBrk="1" hangingPunct="1">
              <a:spcBef>
                <a:spcPct val="50000"/>
              </a:spcBef>
              <a:buClrTx/>
              <a:buSzTx/>
              <a:buFontTx/>
              <a:buNone/>
            </a:pPr>
            <a:r>
              <a:rPr lang="en-GB" altLang="ru-RU" sz="2400" i="1" dirty="0">
                <a:latin typeface="+mn-lt"/>
              </a:rPr>
              <a:t>Bu </a:t>
            </a:r>
            <a:r>
              <a:rPr lang="en-GB" altLang="ru-RU" sz="2400" i="1" dirty="0" err="1">
                <a:latin typeface="+mn-lt"/>
              </a:rPr>
              <a:t>Konvensiyada</a:t>
            </a:r>
            <a:r>
              <a:rPr lang="en-GB" altLang="ru-RU" sz="2400" i="1" dirty="0">
                <a:latin typeface="+mn-lt"/>
              </a:rPr>
              <a:t> </a:t>
            </a:r>
            <a:r>
              <a:rPr lang="en-GB" altLang="ru-RU" sz="2400" i="1" dirty="0" err="1">
                <a:latin typeface="+mn-lt"/>
              </a:rPr>
              <a:t>təsbit</a:t>
            </a:r>
            <a:r>
              <a:rPr lang="en-GB" altLang="ru-RU" sz="2400" i="1" dirty="0">
                <a:latin typeface="+mn-lt"/>
              </a:rPr>
              <a:t> </a:t>
            </a:r>
            <a:r>
              <a:rPr lang="en-GB" altLang="ru-RU" sz="2400" i="1" dirty="0" err="1">
                <a:latin typeface="+mn-lt"/>
              </a:rPr>
              <a:t>olunmuş</a:t>
            </a:r>
            <a:r>
              <a:rPr lang="en-GB" altLang="ru-RU" sz="2400" i="1" dirty="0">
                <a:latin typeface="+mn-lt"/>
              </a:rPr>
              <a:t> </a:t>
            </a:r>
            <a:r>
              <a:rPr lang="en-GB" altLang="ru-RU" sz="2400" i="1" dirty="0" err="1">
                <a:latin typeface="+mn-lt"/>
              </a:rPr>
              <a:t>hüquq</a:t>
            </a:r>
            <a:r>
              <a:rPr lang="en-GB" altLang="ru-RU" sz="2400" i="1" dirty="0">
                <a:latin typeface="+mn-lt"/>
              </a:rPr>
              <a:t> </a:t>
            </a:r>
            <a:r>
              <a:rPr lang="en-GB" altLang="ru-RU" sz="2400" i="1" dirty="0" err="1">
                <a:latin typeface="+mn-lt"/>
              </a:rPr>
              <a:t>və</a:t>
            </a:r>
            <a:r>
              <a:rPr lang="en-GB" altLang="ru-RU" sz="2400" i="1" dirty="0">
                <a:latin typeface="+mn-lt"/>
              </a:rPr>
              <a:t> </a:t>
            </a:r>
            <a:r>
              <a:rPr lang="en-GB" altLang="ru-RU" sz="2400" i="1" dirty="0" err="1">
                <a:latin typeface="+mn-lt"/>
              </a:rPr>
              <a:t>azadlıqlardan</a:t>
            </a:r>
            <a:r>
              <a:rPr lang="en-GB" altLang="ru-RU" sz="2400" i="1" dirty="0">
                <a:latin typeface="+mn-lt"/>
              </a:rPr>
              <a:t> </a:t>
            </a:r>
            <a:r>
              <a:rPr lang="en-GB" altLang="ru-RU" sz="2400" i="1" dirty="0" err="1">
                <a:latin typeface="+mn-lt"/>
              </a:rPr>
              <a:t>istifadə</a:t>
            </a:r>
            <a:r>
              <a:rPr lang="en-GB" altLang="ru-RU" sz="2400" i="1" dirty="0">
                <a:latin typeface="+mn-lt"/>
              </a:rPr>
              <a:t> </a:t>
            </a:r>
            <a:r>
              <a:rPr lang="en-GB" altLang="ru-RU" sz="2400" i="1" dirty="0" err="1">
                <a:latin typeface="+mn-lt"/>
              </a:rPr>
              <a:t>cins</a:t>
            </a:r>
            <a:r>
              <a:rPr lang="en-GB" altLang="ru-RU" sz="2400" i="1" dirty="0">
                <a:latin typeface="+mn-lt"/>
              </a:rPr>
              <a:t>, </a:t>
            </a:r>
            <a:r>
              <a:rPr lang="en-GB" altLang="ru-RU" sz="2400" i="1" dirty="0" err="1">
                <a:latin typeface="+mn-lt"/>
              </a:rPr>
              <a:t>irq</a:t>
            </a:r>
            <a:r>
              <a:rPr lang="en-GB" altLang="ru-RU" sz="2400" i="1" dirty="0">
                <a:latin typeface="+mn-lt"/>
              </a:rPr>
              <a:t>, </a:t>
            </a:r>
            <a:r>
              <a:rPr lang="en-GB" altLang="ru-RU" sz="2400" i="1" dirty="0" err="1">
                <a:latin typeface="+mn-lt"/>
              </a:rPr>
              <a:t>dərinin</a:t>
            </a:r>
            <a:r>
              <a:rPr lang="en-GB" altLang="ru-RU" sz="2400" i="1" dirty="0">
                <a:latin typeface="+mn-lt"/>
              </a:rPr>
              <a:t> </a:t>
            </a:r>
            <a:r>
              <a:rPr lang="en-GB" altLang="ru-RU" sz="2400" i="1" dirty="0" err="1">
                <a:latin typeface="+mn-lt"/>
              </a:rPr>
              <a:t>rəngi</a:t>
            </a:r>
            <a:r>
              <a:rPr lang="en-GB" altLang="ru-RU" sz="2400" i="1" dirty="0">
                <a:latin typeface="+mn-lt"/>
              </a:rPr>
              <a:t>, </a:t>
            </a:r>
            <a:r>
              <a:rPr lang="en-GB" altLang="ru-RU" sz="2400" i="1" dirty="0" err="1">
                <a:latin typeface="+mn-lt"/>
              </a:rPr>
              <a:t>dil</a:t>
            </a:r>
            <a:r>
              <a:rPr lang="en-GB" altLang="ru-RU" sz="2400" i="1" dirty="0">
                <a:latin typeface="+mn-lt"/>
              </a:rPr>
              <a:t>, din, </a:t>
            </a:r>
            <a:r>
              <a:rPr lang="en-GB" altLang="ru-RU" sz="2400" i="1" dirty="0" err="1">
                <a:latin typeface="+mn-lt"/>
              </a:rPr>
              <a:t>siyasi</a:t>
            </a:r>
            <a:r>
              <a:rPr lang="en-GB" altLang="ru-RU" sz="2400" i="1" dirty="0">
                <a:latin typeface="+mn-lt"/>
              </a:rPr>
              <a:t> </a:t>
            </a:r>
            <a:r>
              <a:rPr lang="en-GB" altLang="ru-RU" sz="2400" i="1" dirty="0" err="1">
                <a:latin typeface="+mn-lt"/>
              </a:rPr>
              <a:t>və</a:t>
            </a:r>
            <a:r>
              <a:rPr lang="en-GB" altLang="ru-RU" sz="2400" i="1" dirty="0">
                <a:latin typeface="+mn-lt"/>
              </a:rPr>
              <a:t> </a:t>
            </a:r>
            <a:r>
              <a:rPr lang="en-GB" altLang="ru-RU" sz="2400" i="1" dirty="0" err="1">
                <a:latin typeface="+mn-lt"/>
              </a:rPr>
              <a:t>digər</a:t>
            </a:r>
            <a:r>
              <a:rPr lang="en-GB" altLang="ru-RU" sz="2400" i="1" dirty="0">
                <a:latin typeface="+mn-lt"/>
              </a:rPr>
              <a:t> </a:t>
            </a:r>
            <a:r>
              <a:rPr lang="en-GB" altLang="ru-RU" sz="2400" i="1" dirty="0" err="1">
                <a:latin typeface="+mn-lt"/>
              </a:rPr>
              <a:t>baxışlar</a:t>
            </a:r>
            <a:r>
              <a:rPr lang="en-GB" altLang="ru-RU" sz="2400" i="1" dirty="0">
                <a:latin typeface="+mn-lt"/>
              </a:rPr>
              <a:t>, </a:t>
            </a:r>
            <a:r>
              <a:rPr lang="en-GB" altLang="ru-RU" sz="2400" i="1" dirty="0" err="1">
                <a:latin typeface="+mn-lt"/>
              </a:rPr>
              <a:t>milli</a:t>
            </a:r>
            <a:r>
              <a:rPr lang="en-GB" altLang="ru-RU" sz="2400" i="1" dirty="0">
                <a:latin typeface="+mn-lt"/>
              </a:rPr>
              <a:t> </a:t>
            </a:r>
            <a:r>
              <a:rPr lang="en-GB" altLang="ru-RU" sz="2400" i="1" dirty="0" err="1">
                <a:latin typeface="+mn-lt"/>
              </a:rPr>
              <a:t>və</a:t>
            </a:r>
            <a:r>
              <a:rPr lang="en-GB" altLang="ru-RU" sz="2400" i="1" dirty="0">
                <a:latin typeface="+mn-lt"/>
              </a:rPr>
              <a:t> </a:t>
            </a:r>
            <a:r>
              <a:rPr lang="en-GB" altLang="ru-RU" sz="2400" i="1" dirty="0" err="1">
                <a:latin typeface="+mn-lt"/>
              </a:rPr>
              <a:t>ya</a:t>
            </a:r>
            <a:r>
              <a:rPr lang="en-GB" altLang="ru-RU" sz="2400" i="1" dirty="0">
                <a:latin typeface="+mn-lt"/>
              </a:rPr>
              <a:t> </a:t>
            </a:r>
            <a:r>
              <a:rPr lang="en-GB" altLang="ru-RU" sz="2400" i="1" dirty="0" err="1">
                <a:latin typeface="+mn-lt"/>
              </a:rPr>
              <a:t>sosial</a:t>
            </a:r>
            <a:r>
              <a:rPr lang="en-GB" altLang="ru-RU" sz="2400" i="1" dirty="0">
                <a:latin typeface="+mn-lt"/>
              </a:rPr>
              <a:t> </a:t>
            </a:r>
            <a:r>
              <a:rPr lang="en-GB" altLang="ru-RU" sz="2400" i="1" dirty="0" err="1">
                <a:latin typeface="+mn-lt"/>
              </a:rPr>
              <a:t>mənşə</a:t>
            </a:r>
            <a:r>
              <a:rPr lang="en-GB" altLang="ru-RU" sz="2400" i="1" dirty="0">
                <a:latin typeface="+mn-lt"/>
              </a:rPr>
              <a:t>, </a:t>
            </a:r>
            <a:r>
              <a:rPr lang="en-GB" altLang="ru-RU" sz="2400" i="1" dirty="0" err="1">
                <a:latin typeface="+mn-lt"/>
              </a:rPr>
              <a:t>milli</a:t>
            </a:r>
            <a:r>
              <a:rPr lang="en-GB" altLang="ru-RU" sz="2400" i="1" dirty="0">
                <a:latin typeface="+mn-lt"/>
              </a:rPr>
              <a:t> </a:t>
            </a:r>
            <a:r>
              <a:rPr lang="en-GB" altLang="ru-RU" sz="2400" i="1" dirty="0" err="1">
                <a:latin typeface="+mn-lt"/>
              </a:rPr>
              <a:t>azlıqlara</a:t>
            </a:r>
            <a:r>
              <a:rPr lang="en-GB" altLang="ru-RU" sz="2400" i="1" dirty="0">
                <a:latin typeface="+mn-lt"/>
              </a:rPr>
              <a:t> </a:t>
            </a:r>
            <a:r>
              <a:rPr lang="en-GB" altLang="ru-RU" sz="2400" i="1" dirty="0" err="1">
                <a:latin typeface="+mn-lt"/>
              </a:rPr>
              <a:t>mənsubiyyət</a:t>
            </a:r>
            <a:r>
              <a:rPr lang="en-GB" altLang="ru-RU" sz="2400" i="1" dirty="0">
                <a:latin typeface="+mn-lt"/>
              </a:rPr>
              <a:t>, </a:t>
            </a:r>
            <a:r>
              <a:rPr lang="en-GB" altLang="ru-RU" sz="2400" i="1" dirty="0" err="1">
                <a:latin typeface="+mn-lt"/>
              </a:rPr>
              <a:t>əmlak</a:t>
            </a:r>
            <a:r>
              <a:rPr lang="en-GB" altLang="ru-RU" sz="2400" i="1" dirty="0">
                <a:latin typeface="+mn-lt"/>
              </a:rPr>
              <a:t> </a:t>
            </a:r>
            <a:r>
              <a:rPr lang="en-GB" altLang="ru-RU" sz="2400" i="1" dirty="0" err="1">
                <a:latin typeface="+mn-lt"/>
              </a:rPr>
              <a:t>vəziyyəti</a:t>
            </a:r>
            <a:r>
              <a:rPr lang="en-GB" altLang="ru-RU" sz="2400" i="1" dirty="0">
                <a:latin typeface="+mn-lt"/>
              </a:rPr>
              <a:t>, </a:t>
            </a:r>
            <a:r>
              <a:rPr lang="en-GB" altLang="ru-RU" sz="2400" i="1" dirty="0" err="1">
                <a:latin typeface="+mn-lt"/>
              </a:rPr>
              <a:t>doğum</a:t>
            </a:r>
            <a:r>
              <a:rPr lang="en-GB" altLang="ru-RU" sz="2400" i="1" dirty="0">
                <a:latin typeface="+mn-lt"/>
              </a:rPr>
              <a:t> </a:t>
            </a:r>
            <a:r>
              <a:rPr lang="en-GB" altLang="ru-RU" sz="2400" i="1" dirty="0" err="1">
                <a:latin typeface="+mn-lt"/>
              </a:rPr>
              <a:t>və</a:t>
            </a:r>
            <a:r>
              <a:rPr lang="en-GB" altLang="ru-RU" sz="2400" i="1" dirty="0">
                <a:latin typeface="+mn-lt"/>
              </a:rPr>
              <a:t> </a:t>
            </a:r>
            <a:r>
              <a:rPr lang="en-GB" altLang="ru-RU" sz="2400" i="1" dirty="0" err="1">
                <a:latin typeface="+mn-lt"/>
              </a:rPr>
              <a:t>ya</a:t>
            </a:r>
            <a:r>
              <a:rPr lang="en-GB" altLang="ru-RU" sz="2400" i="1" dirty="0">
                <a:latin typeface="+mn-lt"/>
              </a:rPr>
              <a:t> </a:t>
            </a:r>
            <a:r>
              <a:rPr lang="en-GB" altLang="ru-RU" sz="2400" i="1" dirty="0" err="1">
                <a:latin typeface="+mn-lt"/>
              </a:rPr>
              <a:t>hər</a:t>
            </a:r>
            <a:r>
              <a:rPr lang="en-GB" altLang="ru-RU" sz="2400" i="1" dirty="0">
                <a:latin typeface="+mn-lt"/>
              </a:rPr>
              <a:t> </a:t>
            </a:r>
            <a:r>
              <a:rPr lang="en-GB" altLang="ru-RU" sz="2400" i="1" dirty="0" err="1">
                <a:latin typeface="+mn-lt"/>
              </a:rPr>
              <a:t>hansı</a:t>
            </a:r>
            <a:r>
              <a:rPr lang="en-GB" altLang="ru-RU" sz="2400" i="1" dirty="0">
                <a:latin typeface="+mn-lt"/>
              </a:rPr>
              <a:t> </a:t>
            </a:r>
            <a:r>
              <a:rPr lang="en-GB" altLang="ru-RU" sz="2400" i="1" dirty="0" err="1">
                <a:latin typeface="+mn-lt"/>
              </a:rPr>
              <a:t>digər</a:t>
            </a:r>
            <a:r>
              <a:rPr lang="en-GB" altLang="ru-RU" sz="2400" i="1" dirty="0">
                <a:latin typeface="+mn-lt"/>
              </a:rPr>
              <a:t> </a:t>
            </a:r>
            <a:r>
              <a:rPr lang="en-GB" altLang="ru-RU" sz="2400" i="1" dirty="0" err="1">
                <a:latin typeface="+mn-lt"/>
              </a:rPr>
              <a:t>əlamətlərə</a:t>
            </a:r>
            <a:r>
              <a:rPr lang="en-GB" altLang="ru-RU" sz="2400" i="1" dirty="0">
                <a:latin typeface="+mn-lt"/>
              </a:rPr>
              <a:t> </a:t>
            </a:r>
            <a:r>
              <a:rPr lang="en-GB" altLang="ru-RU" sz="2400" i="1" dirty="0" err="1">
                <a:latin typeface="+mn-lt"/>
              </a:rPr>
              <a:t>görə</a:t>
            </a:r>
            <a:r>
              <a:rPr lang="en-GB" altLang="ru-RU" sz="2400" i="1" dirty="0">
                <a:latin typeface="+mn-lt"/>
              </a:rPr>
              <a:t> </a:t>
            </a:r>
            <a:r>
              <a:rPr lang="en-GB" altLang="ru-RU" sz="2400" i="1" dirty="0" err="1">
                <a:latin typeface="+mn-lt"/>
              </a:rPr>
              <a:t>ayrı</a:t>
            </a:r>
            <a:r>
              <a:rPr lang="en-GB" altLang="ru-RU" sz="2400" i="1" dirty="0">
                <a:latin typeface="+mn-lt"/>
              </a:rPr>
              <a:t> </a:t>
            </a:r>
            <a:r>
              <a:rPr lang="en-GB" altLang="ru-RU" sz="2400" i="1" dirty="0" err="1">
                <a:latin typeface="+mn-lt"/>
              </a:rPr>
              <a:t>seçkilik</a:t>
            </a:r>
            <a:r>
              <a:rPr lang="en-GB" altLang="ru-RU" sz="2400" i="1" dirty="0">
                <a:latin typeface="+mn-lt"/>
              </a:rPr>
              <a:t> </a:t>
            </a:r>
            <a:r>
              <a:rPr lang="en-GB" altLang="ru-RU" sz="2400" i="1" dirty="0" err="1">
                <a:latin typeface="+mn-lt"/>
              </a:rPr>
              <a:t>olmadan</a:t>
            </a:r>
            <a:r>
              <a:rPr lang="en-GB" altLang="ru-RU" sz="2400" i="1" dirty="0">
                <a:latin typeface="+mn-lt"/>
              </a:rPr>
              <a:t> </a:t>
            </a:r>
            <a:r>
              <a:rPr lang="en-GB" altLang="ru-RU" sz="2400" i="1" dirty="0" err="1">
                <a:latin typeface="+mn-lt"/>
              </a:rPr>
              <a:t>təmin</a:t>
            </a:r>
            <a:r>
              <a:rPr lang="en-GB" altLang="ru-RU" sz="2400" i="1" dirty="0">
                <a:latin typeface="+mn-lt"/>
              </a:rPr>
              <a:t> </a:t>
            </a:r>
            <a:r>
              <a:rPr lang="en-GB" altLang="ru-RU" sz="2400" i="1" dirty="0" err="1">
                <a:latin typeface="+mn-lt"/>
              </a:rPr>
              <a:t>olunmalıdır</a:t>
            </a:r>
            <a:r>
              <a:rPr lang="en-GB" altLang="ru-RU" i="1" dirty="0">
                <a:latin typeface="+mn-lt"/>
              </a:rPr>
              <a:t>.</a:t>
            </a:r>
          </a:p>
        </p:txBody>
      </p:sp>
      <p:sp>
        <p:nvSpPr>
          <p:cNvPr id="2" name="Rectangle 1"/>
          <p:cNvSpPr/>
          <p:nvPr/>
        </p:nvSpPr>
        <p:spPr>
          <a:xfrm>
            <a:off x="1165860" y="333376"/>
            <a:ext cx="10081259" cy="1200329"/>
          </a:xfrm>
          <a:prstGeom prst="rect">
            <a:avLst/>
          </a:prstGeom>
        </p:spPr>
        <p:txBody>
          <a:bodyPr wrap="square">
            <a:spAutoFit/>
          </a:bodyPr>
          <a:lstStyle/>
          <a:p>
            <a:pPr algn="ctr" eaLnBrk="1" hangingPunct="1">
              <a:spcBef>
                <a:spcPct val="50000"/>
              </a:spcBef>
              <a:defRPr/>
            </a:pPr>
            <a:r>
              <a:rPr lang="az-Latn-AZ" altLang="ru-RU" sz="3600" b="1" dirty="0">
                <a:cs typeface="Arial" charset="0"/>
              </a:rPr>
              <a:t>İnsan Hüquqları və Əsas Azadlıqların Müdafiəsi Haqqında Avropa Konvensiyası</a:t>
            </a:r>
          </a:p>
        </p:txBody>
      </p:sp>
    </p:spTree>
    <p:extLst>
      <p:ext uri="{BB962C8B-B14F-4D97-AF65-F5344CB8AC3E}">
        <p14:creationId xmlns:p14="http://schemas.microsoft.com/office/powerpoint/2010/main" val="2849806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836613"/>
            <a:ext cx="9113520" cy="1079500"/>
          </a:xfrm>
        </p:spPr>
        <p:txBody>
          <a:bodyPr>
            <a:normAutofit/>
          </a:bodyPr>
          <a:lstStyle/>
          <a:p>
            <a:pPr>
              <a:defRPr/>
            </a:pPr>
            <a:r>
              <a:rPr lang="az-Latn-AZ" sz="4800" b="1" dirty="0" smtClean="0"/>
              <a:t>14-cü maddənin məqsədi</a:t>
            </a:r>
            <a:endParaRPr lang="ru-RU" sz="4800" b="1" dirty="0"/>
          </a:p>
        </p:txBody>
      </p:sp>
      <p:sp>
        <p:nvSpPr>
          <p:cNvPr id="3" name="Содержимое 2"/>
          <p:cNvSpPr>
            <a:spLocks noGrp="1"/>
          </p:cNvSpPr>
          <p:nvPr>
            <p:ph idx="1"/>
          </p:nvPr>
        </p:nvSpPr>
        <p:spPr>
          <a:xfrm>
            <a:off x="914400" y="1989138"/>
            <a:ext cx="10439400" cy="4248150"/>
          </a:xfrm>
        </p:spPr>
        <p:txBody>
          <a:bodyPr>
            <a:normAutofit/>
          </a:bodyPr>
          <a:lstStyle/>
          <a:p>
            <a:pPr algn="just">
              <a:buFont typeface="Wingdings" panose="05000000000000000000" pitchFamily="2" charset="2"/>
              <a:buNone/>
              <a:defRPr/>
            </a:pPr>
            <a:r>
              <a:rPr lang="az-Latn-AZ" sz="4000" dirty="0">
                <a:latin typeface="Times New Roman" pitchFamily="18" charset="0"/>
                <a:cs typeface="Times New Roman" pitchFamily="18" charset="0"/>
              </a:rPr>
              <a:t>  </a:t>
            </a:r>
            <a:r>
              <a:rPr lang="az-Latn-AZ" sz="4800" dirty="0">
                <a:latin typeface="Times New Roman" pitchFamily="18" charset="0"/>
                <a:cs typeface="Times New Roman" pitchFamily="18" charset="0"/>
              </a:rPr>
              <a:t>Konvensiyanın və </a:t>
            </a:r>
            <a:r>
              <a:rPr lang="az-Latn-AZ" sz="4800" dirty="0" smtClean="0">
                <a:latin typeface="Times New Roman" pitchFamily="18" charset="0"/>
                <a:cs typeface="Times New Roman" pitchFamily="18" charset="0"/>
              </a:rPr>
              <a:t>onun Protokollarının </a:t>
            </a:r>
            <a:r>
              <a:rPr lang="az-Latn-AZ" sz="4800" dirty="0">
                <a:latin typeface="Times New Roman" pitchFamily="18" charset="0"/>
                <a:cs typeface="Times New Roman" pitchFamily="18" charset="0"/>
              </a:rPr>
              <a:t>müddəaları </a:t>
            </a:r>
            <a:r>
              <a:rPr lang="az-Latn-AZ" sz="4800" dirty="0" smtClean="0">
                <a:latin typeface="Times New Roman" pitchFamily="18" charset="0"/>
                <a:cs typeface="Times New Roman" pitchFamily="18" charset="0"/>
              </a:rPr>
              <a:t>ilə qorunan </a:t>
            </a:r>
            <a:r>
              <a:rPr lang="az-Latn-AZ" sz="4800" dirty="0">
                <a:latin typeface="Times New Roman" pitchFamily="18" charset="0"/>
                <a:cs typeface="Times New Roman" pitchFamily="18" charset="0"/>
              </a:rPr>
              <a:t>hüquq və </a:t>
            </a:r>
            <a:r>
              <a:rPr lang="az-Latn-AZ" sz="4800" dirty="0" err="1" smtClean="0">
                <a:latin typeface="Times New Roman" pitchFamily="18" charset="0"/>
                <a:cs typeface="Times New Roman" pitchFamily="18" charset="0"/>
              </a:rPr>
              <a:t>azadlıqlardan</a:t>
            </a:r>
            <a:r>
              <a:rPr lang="az-Latn-AZ" sz="4800" dirty="0" smtClean="0">
                <a:latin typeface="Times New Roman" pitchFamily="18" charset="0"/>
                <a:cs typeface="Times New Roman" pitchFamily="18" charset="0"/>
              </a:rPr>
              <a:t> </a:t>
            </a:r>
            <a:r>
              <a:rPr lang="az-Latn-AZ" sz="4800" u="sng" dirty="0" smtClean="0">
                <a:latin typeface="Times New Roman" pitchFamily="18" charset="0"/>
                <a:cs typeface="Times New Roman" pitchFamily="18" charset="0"/>
              </a:rPr>
              <a:t>istifadə </a:t>
            </a:r>
            <a:r>
              <a:rPr lang="az-Latn-AZ" sz="4800" u="sng" dirty="0">
                <a:latin typeface="Times New Roman" pitchFamily="18" charset="0"/>
                <a:cs typeface="Times New Roman" pitchFamily="18" charset="0"/>
              </a:rPr>
              <a:t>zamanı</a:t>
            </a:r>
            <a:r>
              <a:rPr lang="az-Latn-AZ" sz="4800" dirty="0">
                <a:latin typeface="Times New Roman" pitchFamily="18" charset="0"/>
                <a:cs typeface="Times New Roman" pitchFamily="18" charset="0"/>
              </a:rPr>
              <a:t> fərdləri ayrı</a:t>
            </a:r>
            <a:r>
              <a:rPr lang="en-US" sz="4800" dirty="0" smtClean="0">
                <a:latin typeface="Times New Roman" pitchFamily="18" charset="0"/>
                <a:cs typeface="Times New Roman" pitchFamily="18" charset="0"/>
              </a:rPr>
              <a:t>-</a:t>
            </a:r>
            <a:r>
              <a:rPr lang="az-Latn-AZ" sz="4800" dirty="0" smtClean="0">
                <a:latin typeface="Times New Roman" pitchFamily="18" charset="0"/>
                <a:cs typeface="Times New Roman" pitchFamily="18" charset="0"/>
              </a:rPr>
              <a:t>seçkilikdən qorumaq.</a:t>
            </a:r>
            <a:endParaRPr lang="ru-RU" sz="4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pPr>
              <a:defRPr/>
            </a:pPr>
            <a:fld id="{64F1CB0A-A36E-4D37-86F1-B9660A73E24C}" type="slidenum">
              <a:rPr lang="ru-RU"/>
              <a:pPr>
                <a:defRPr/>
              </a:pPr>
              <a:t>5</a:t>
            </a:fld>
            <a:endParaRPr lang="ru-RU"/>
          </a:p>
        </p:txBody>
      </p:sp>
    </p:spTree>
    <p:extLst>
      <p:ext uri="{BB962C8B-B14F-4D97-AF65-F5344CB8AC3E}">
        <p14:creationId xmlns:p14="http://schemas.microsoft.com/office/powerpoint/2010/main" val="179293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451100" y="1557338"/>
            <a:ext cx="7200900" cy="418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50000"/>
              </a:lnSpc>
              <a:spcBef>
                <a:spcPct val="50000"/>
              </a:spcBef>
              <a:buFontTx/>
              <a:buChar char="•"/>
              <a:defRPr/>
            </a:pPr>
            <a:r>
              <a:rPr lang="en-US" altLang="ru-RU" sz="2800" dirty="0">
                <a:cs typeface="Arial" charset="0"/>
              </a:rPr>
              <a:t> M</a:t>
            </a:r>
            <a:r>
              <a:rPr lang="az-Latn-AZ" altLang="ru-RU" sz="2800" dirty="0">
                <a:cs typeface="Arial" charset="0"/>
              </a:rPr>
              <a:t>üdafiə olunan əsaslar</a:t>
            </a:r>
            <a:endParaRPr lang="en-US" altLang="ru-RU" sz="2800" dirty="0">
              <a:cs typeface="Arial" charset="0"/>
            </a:endParaRPr>
          </a:p>
          <a:p>
            <a:pPr eaLnBrk="1" hangingPunct="1">
              <a:lnSpc>
                <a:spcPct val="150000"/>
              </a:lnSpc>
              <a:spcBef>
                <a:spcPct val="50000"/>
              </a:spcBef>
              <a:buFontTx/>
              <a:buChar char="•"/>
              <a:defRPr/>
            </a:pPr>
            <a:r>
              <a:rPr lang="en-GB" altLang="ru-RU" sz="2800" dirty="0">
                <a:cs typeface="Arial" charset="0"/>
              </a:rPr>
              <a:t> </a:t>
            </a:r>
            <a:r>
              <a:rPr lang="az-Latn-AZ" altLang="ru-RU" sz="2800" dirty="0">
                <a:cs typeface="Arial" charset="0"/>
              </a:rPr>
              <a:t>Şübhəli qruplar </a:t>
            </a:r>
            <a:r>
              <a:rPr lang="az-Latn-AZ" altLang="ru-RU" sz="2400" dirty="0">
                <a:cs typeface="Arial" charset="0"/>
              </a:rPr>
              <a:t>(Əsasların iyerarxiyası)</a:t>
            </a:r>
            <a:endParaRPr lang="en-GB" altLang="ru-RU" sz="2800" dirty="0">
              <a:cs typeface="Arial" charset="0"/>
            </a:endParaRPr>
          </a:p>
          <a:p>
            <a:pPr eaLnBrk="1" hangingPunct="1">
              <a:lnSpc>
                <a:spcPct val="150000"/>
              </a:lnSpc>
              <a:spcBef>
                <a:spcPct val="50000"/>
              </a:spcBef>
              <a:buFontTx/>
              <a:buChar char="•"/>
              <a:defRPr/>
            </a:pPr>
            <a:r>
              <a:rPr lang="en-US" altLang="ru-RU" sz="2800" dirty="0">
                <a:cs typeface="Arial" charset="0"/>
              </a:rPr>
              <a:t> </a:t>
            </a:r>
            <a:r>
              <a:rPr lang="az-Latn-AZ" altLang="ru-RU" sz="2800" dirty="0">
                <a:cs typeface="Arial" charset="0"/>
              </a:rPr>
              <a:t>Birbaşa ayrıseçkilik</a:t>
            </a:r>
          </a:p>
          <a:p>
            <a:pPr eaLnBrk="1" hangingPunct="1">
              <a:lnSpc>
                <a:spcPct val="150000"/>
              </a:lnSpc>
              <a:spcBef>
                <a:spcPct val="50000"/>
              </a:spcBef>
              <a:buFontTx/>
              <a:buChar char="•"/>
              <a:defRPr/>
            </a:pPr>
            <a:r>
              <a:rPr lang="az-Latn-AZ" altLang="ru-RU" sz="2800" dirty="0">
                <a:cs typeface="Arial" charset="0"/>
              </a:rPr>
              <a:t> Dolayı ayrıseçkilik</a:t>
            </a:r>
            <a:endParaRPr lang="en-GB" altLang="ru-RU" sz="2800" dirty="0">
              <a:cs typeface="Arial" charset="0"/>
            </a:endParaRPr>
          </a:p>
          <a:p>
            <a:pPr eaLnBrk="1" hangingPunct="1">
              <a:lnSpc>
                <a:spcPct val="150000"/>
              </a:lnSpc>
              <a:spcBef>
                <a:spcPct val="50000"/>
              </a:spcBef>
              <a:buFontTx/>
              <a:buChar char="•"/>
              <a:defRPr/>
            </a:pPr>
            <a:r>
              <a:rPr lang="en-GB" altLang="ru-RU" sz="2800" dirty="0">
                <a:cs typeface="Arial" charset="0"/>
              </a:rPr>
              <a:t> </a:t>
            </a:r>
            <a:r>
              <a:rPr lang="az-Latn-AZ" altLang="ru-RU" sz="2800" dirty="0">
                <a:cs typeface="Arial" charset="0"/>
              </a:rPr>
              <a:t>Pozitiv </a:t>
            </a:r>
            <a:r>
              <a:rPr lang="en-US" altLang="ru-RU" sz="2800" dirty="0">
                <a:cs typeface="Arial" charset="0"/>
              </a:rPr>
              <a:t>t</a:t>
            </a:r>
            <a:r>
              <a:rPr lang="az-Latn-AZ" altLang="ru-RU" sz="2800" dirty="0">
                <a:cs typeface="Arial" charset="0"/>
              </a:rPr>
              <a:t>ədbirlər</a:t>
            </a:r>
            <a:endParaRPr lang="en-GB" altLang="ru-RU" dirty="0">
              <a:cs typeface="Arial" charset="0"/>
            </a:endParaRPr>
          </a:p>
        </p:txBody>
      </p:sp>
      <p:sp>
        <p:nvSpPr>
          <p:cNvPr id="2" name="Rectangle 1"/>
          <p:cNvSpPr/>
          <p:nvPr/>
        </p:nvSpPr>
        <p:spPr>
          <a:xfrm>
            <a:off x="2343150" y="404813"/>
            <a:ext cx="7416800" cy="823752"/>
          </a:xfrm>
          <a:prstGeom prst="rect">
            <a:avLst/>
          </a:prstGeom>
        </p:spPr>
        <p:txBody>
          <a:bodyPr>
            <a:spAutoFit/>
          </a:bodyPr>
          <a:lstStyle/>
          <a:p>
            <a:pPr algn="ctr" eaLnBrk="1" hangingPunct="1">
              <a:lnSpc>
                <a:spcPct val="150000"/>
              </a:lnSpc>
              <a:spcBef>
                <a:spcPct val="50000"/>
              </a:spcBef>
              <a:defRPr/>
            </a:pPr>
            <a:r>
              <a:rPr lang="az-Latn-AZ" altLang="ru-RU" sz="3600" b="1" dirty="0">
                <a:cs typeface="Arial" charset="0"/>
              </a:rPr>
              <a:t>Ayrıseçkiliyin anlayışı</a:t>
            </a:r>
            <a:endParaRPr lang="en-GB" altLang="ru-RU" sz="3600" b="1" dirty="0">
              <a:cs typeface="Arial" charset="0"/>
            </a:endParaRPr>
          </a:p>
        </p:txBody>
      </p:sp>
    </p:spTree>
    <p:extLst>
      <p:ext uri="{BB962C8B-B14F-4D97-AF65-F5344CB8AC3E}">
        <p14:creationId xmlns:p14="http://schemas.microsoft.com/office/powerpoint/2010/main" val="632491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1828800" y="401639"/>
            <a:ext cx="8534400" cy="1368425"/>
          </a:xfrm>
        </p:spPr>
        <p:txBody>
          <a:bodyPr/>
          <a:lstStyle/>
          <a:p>
            <a:r>
              <a:rPr lang="az-Latn-AZ" altLang="en-US" sz="3600" b="1" dirty="0"/>
              <a:t>14-cü </a:t>
            </a:r>
            <a:r>
              <a:rPr lang="az-Latn-AZ" altLang="en-US" sz="3600" b="1" dirty="0" err="1"/>
              <a:t>mad</a:t>
            </a:r>
            <a:r>
              <a:rPr lang="az-Latn-AZ" altLang="en-US" sz="3600" b="1" dirty="0"/>
              <a:t>. xarakteri və əhatə dairəsi. </a:t>
            </a:r>
            <a:r>
              <a:rPr lang="en-US" altLang="en-US" sz="3600" b="1" dirty="0"/>
              <a:t/>
            </a:r>
            <a:br>
              <a:rPr lang="en-US" altLang="en-US" sz="3600" b="1" dirty="0"/>
            </a:br>
            <a:r>
              <a:rPr lang="az-Latn-AZ" altLang="en-US" sz="3600" b="1" dirty="0"/>
              <a:t>	“Birbaşa” ayrı-seçkilik:</a:t>
            </a:r>
            <a:endParaRPr lang="ru-RU" altLang="en-US" sz="3600" b="1" dirty="0"/>
          </a:p>
        </p:txBody>
      </p:sp>
      <p:sp>
        <p:nvSpPr>
          <p:cNvPr id="3" name="Содержимое 2"/>
          <p:cNvSpPr>
            <a:spLocks noGrp="1"/>
          </p:cNvSpPr>
          <p:nvPr>
            <p:ph idx="1"/>
          </p:nvPr>
        </p:nvSpPr>
        <p:spPr>
          <a:xfrm>
            <a:off x="891540" y="2147888"/>
            <a:ext cx="10462260" cy="4324350"/>
          </a:xfrm>
        </p:spPr>
        <p:txBody>
          <a:bodyPr>
            <a:normAutofit/>
          </a:bodyPr>
          <a:lstStyle/>
          <a:p>
            <a:pPr algn="just">
              <a:defRPr/>
            </a:pPr>
            <a:r>
              <a:rPr lang="az-Latn-AZ" sz="3600" dirty="0" smtClean="0"/>
              <a:t>Qadağan olunan əlamətlər və ya səbəblər, məsələn, irq,cins əlamətləri </a:t>
            </a:r>
            <a:r>
              <a:rPr lang="en-US" sz="3600" dirty="0" smtClean="0"/>
              <a:t>(</a:t>
            </a:r>
            <a:r>
              <a:rPr lang="az-Latn-AZ" sz="3600" dirty="0" smtClean="0"/>
              <a:t>və ya  fəaliyyət qabiliyyətinin olmaması </a:t>
            </a:r>
            <a:r>
              <a:rPr lang="en-US" sz="3600" dirty="0" smtClean="0"/>
              <a:t>) </a:t>
            </a:r>
            <a:r>
              <a:rPr lang="az-Latn-AZ" sz="3600" dirty="0" smtClean="0"/>
              <a:t>əsasında fərdə və ya fərdlər qrupuna qarşı daha əlverişsiz rəftar</a:t>
            </a:r>
            <a:r>
              <a:rPr lang="en-US" sz="3600" dirty="0" smtClean="0"/>
              <a:t>… </a:t>
            </a:r>
            <a:endParaRPr lang="ru-RU" sz="3600" dirty="0"/>
          </a:p>
        </p:txBody>
      </p:sp>
      <p:sp>
        <p:nvSpPr>
          <p:cNvPr id="4" name="Номер слайда 3"/>
          <p:cNvSpPr>
            <a:spLocks noGrp="1"/>
          </p:cNvSpPr>
          <p:nvPr>
            <p:ph type="sldNum" sz="quarter" idx="12"/>
          </p:nvPr>
        </p:nvSpPr>
        <p:spPr/>
        <p:txBody>
          <a:bodyPr>
            <a:normAutofit/>
          </a:bodyPr>
          <a:lstStyle/>
          <a:p>
            <a:pPr>
              <a:defRPr/>
            </a:pPr>
            <a:fld id="{2B0080D5-0EEF-49F4-95E1-F5F0E1765018}" type="slidenum">
              <a:rPr lang="ru-RU"/>
              <a:pPr>
                <a:defRPr/>
              </a:pPr>
              <a:t>7</a:t>
            </a:fld>
            <a:endParaRPr lang="ru-RU"/>
          </a:p>
        </p:txBody>
      </p:sp>
    </p:spTree>
    <p:extLst>
      <p:ext uri="{BB962C8B-B14F-4D97-AF65-F5344CB8AC3E}">
        <p14:creationId xmlns:p14="http://schemas.microsoft.com/office/powerpoint/2010/main" val="124513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7320" y="-148796"/>
            <a:ext cx="9464040" cy="7006796"/>
          </a:xfrm>
          <a:prstGeom prst="rect">
            <a:avLst/>
          </a:prstGeom>
        </p:spPr>
      </p:pic>
    </p:spTree>
    <p:extLst>
      <p:ext uri="{BB962C8B-B14F-4D97-AF65-F5344CB8AC3E}">
        <p14:creationId xmlns:p14="http://schemas.microsoft.com/office/powerpoint/2010/main" val="3441520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6400" y="260350"/>
            <a:ext cx="8534400" cy="1081088"/>
          </a:xfrm>
        </p:spPr>
        <p:txBody>
          <a:bodyPr>
            <a:noAutofit/>
          </a:bodyPr>
          <a:lstStyle/>
          <a:p>
            <a:pPr>
              <a:defRPr/>
            </a:pPr>
            <a:r>
              <a:rPr lang="az-Latn-AZ" sz="2800" b="1" dirty="0">
                <a:latin typeface="+mn-lt"/>
              </a:rPr>
              <a:t>14-cü mad.xarakteri və əhatə dairəsi. </a:t>
            </a:r>
            <a:br>
              <a:rPr lang="az-Latn-AZ" sz="2800" b="1" dirty="0">
                <a:latin typeface="+mn-lt"/>
              </a:rPr>
            </a:br>
            <a:r>
              <a:rPr lang="az-Latn-AZ" sz="2800" b="1" dirty="0">
                <a:latin typeface="+mn-lt"/>
              </a:rPr>
              <a:t>D</a:t>
            </a:r>
            <a:r>
              <a:rPr lang="az-Latn-AZ" sz="2800" b="1" dirty="0"/>
              <a:t>olayı ayrı-seçkilik:</a:t>
            </a:r>
            <a:endParaRPr lang="ru-RU" sz="2800" b="1" dirty="0">
              <a:latin typeface="+mn-lt"/>
            </a:endParaRPr>
          </a:p>
        </p:txBody>
      </p:sp>
      <p:sp>
        <p:nvSpPr>
          <p:cNvPr id="3" name="Содержимое 2"/>
          <p:cNvSpPr>
            <a:spLocks noGrp="1"/>
          </p:cNvSpPr>
          <p:nvPr>
            <p:ph idx="1"/>
          </p:nvPr>
        </p:nvSpPr>
        <p:spPr>
          <a:xfrm>
            <a:off x="1981200" y="1484314"/>
            <a:ext cx="8229600" cy="5000625"/>
          </a:xfrm>
        </p:spPr>
        <p:txBody>
          <a:bodyPr>
            <a:normAutofit/>
          </a:bodyPr>
          <a:lstStyle/>
          <a:p>
            <a:pPr>
              <a:buFont typeface="Wingdings" panose="05000000000000000000" pitchFamily="2" charset="2"/>
              <a:buNone/>
              <a:defRPr/>
            </a:pPr>
            <a:endParaRPr lang="az-Latn-AZ" b="1" dirty="0" smtClean="0"/>
          </a:p>
          <a:p>
            <a:pPr algn="just">
              <a:defRPr/>
            </a:pPr>
            <a:r>
              <a:rPr lang="az-Latn-AZ" dirty="0" smtClean="0"/>
              <a:t>Dolayı ayrı-seçkilik o zaman baş verir ki, hər hansı praktika, qayda, tələb və ya şərt zahirən neytral olsa da, konkret qruplara  qeyri-mütənasib təsir göstərir (həmin praktika, qayda, tələb və ya şərt o halda dolayı ayrı-seçkilik sayılmır ki, ona haqq qazandırmaq mümkün olsun)</a:t>
            </a:r>
            <a:r>
              <a:rPr lang="en-US" dirty="0" smtClean="0"/>
              <a:t> –  </a:t>
            </a:r>
            <a:r>
              <a:rPr lang="en-US" i="1" dirty="0" err="1" smtClean="0"/>
              <a:t>Cordan</a:t>
            </a:r>
            <a:r>
              <a:rPr lang="en-US" i="1" dirty="0" smtClean="0"/>
              <a:t>  BK (2001)</a:t>
            </a:r>
            <a:endParaRPr lang="az-Latn-AZ" i="1" dirty="0" smtClean="0"/>
          </a:p>
          <a:p>
            <a:pPr>
              <a:defRPr/>
            </a:pPr>
            <a:endParaRPr lang="az-Latn-AZ" i="1" dirty="0" smtClean="0"/>
          </a:p>
          <a:p>
            <a:pPr algn="just">
              <a:defRPr/>
            </a:pPr>
            <a:r>
              <a:rPr lang="az-Latn-AZ" i="1" dirty="0"/>
              <a:t>Nə Məhkəmə, nə Konvensiya dolayı ayrı-seçkilik  anlayışından istifadə etməsələr də, Konvensiya mahiyyət etibarı ilə  onu əhatə edir </a:t>
            </a:r>
          </a:p>
          <a:p>
            <a:pPr>
              <a:defRPr/>
            </a:pPr>
            <a:endParaRPr lang="ru-RU" dirty="0" smtClean="0"/>
          </a:p>
          <a:p>
            <a:pPr>
              <a:defRPr/>
            </a:pPr>
            <a:endParaRPr lang="ru-RU" dirty="0"/>
          </a:p>
        </p:txBody>
      </p:sp>
      <p:sp>
        <p:nvSpPr>
          <p:cNvPr id="4" name="Номер слайда 3"/>
          <p:cNvSpPr>
            <a:spLocks noGrp="1"/>
          </p:cNvSpPr>
          <p:nvPr>
            <p:ph type="sldNum" sz="quarter" idx="12"/>
          </p:nvPr>
        </p:nvSpPr>
        <p:spPr/>
        <p:txBody>
          <a:bodyPr>
            <a:normAutofit/>
          </a:bodyPr>
          <a:lstStyle/>
          <a:p>
            <a:pPr>
              <a:defRPr/>
            </a:pPr>
            <a:fld id="{1F9A3E1D-ED5D-4FBD-AAE6-529FA338673E}" type="slidenum">
              <a:rPr lang="ru-RU"/>
              <a:pPr>
                <a:defRPr/>
              </a:pPr>
              <a:t>9</a:t>
            </a:fld>
            <a:endParaRPr lang="ru-RU"/>
          </a:p>
        </p:txBody>
      </p:sp>
    </p:spTree>
    <p:extLst>
      <p:ext uri="{BB962C8B-B14F-4D97-AF65-F5344CB8AC3E}">
        <p14:creationId xmlns:p14="http://schemas.microsoft.com/office/powerpoint/2010/main" val="1985951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əf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3183</Words>
  <Application>Microsoft Office PowerPoint</Application>
  <PresentationFormat>Custom</PresentationFormat>
  <Paragraphs>327</Paragraphs>
  <Slides>30</Slides>
  <Notes>15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“Avropa İnsan Hüquqları Konvensiyasının 14-cü Maddəsi (Ayrı-seçkiliyin qadağan olunması) ilə birgə götürülməklə 1 saylı Protokolun 1-ci Maddəsi (Mülkiyyətin müdafiəsi) </vt:lpstr>
      <vt:lpstr>Ayrı-seçkiliyin qadağan olunması-l</vt:lpstr>
      <vt:lpstr>Ayrı-seçkiliyin qadağan olunması-ll</vt:lpstr>
      <vt:lpstr>PowerPoint Presentation</vt:lpstr>
      <vt:lpstr>14-cü maddənin məqsədi</vt:lpstr>
      <vt:lpstr>PowerPoint Presentation</vt:lpstr>
      <vt:lpstr>14-cü mad. xarakteri və əhatə dairəsi.   “Birbaşa” ayrı-seçkilik:</vt:lpstr>
      <vt:lpstr>PowerPoint Presentation</vt:lpstr>
      <vt:lpstr>14-cü mad.xarakteri və əhatə dairəsi.  Dolayı ayrı-seçkilik:</vt:lpstr>
      <vt:lpstr>Pozitiv tədbirlər</vt:lpstr>
      <vt:lpstr>PowerPoint Presentation</vt:lpstr>
      <vt:lpstr>SÜBUTETMƏ YÜKÜ</vt:lpstr>
      <vt:lpstr>Sübutetmə</vt:lpstr>
      <vt:lpstr>Məhdudiyyətlər</vt:lpstr>
      <vt:lpstr>14-cü maddənin xarakteri və əhatə dairəsi</vt:lpstr>
      <vt:lpstr>14-cü mad. xarakteri və əhatə dairəsi:  ayrı-seçkiliyin anlayışı</vt:lpstr>
      <vt:lpstr>14-cü mad.xarakteri və əhatə dairəsi:  ayrı-seçkiliyin anlayışı</vt:lpstr>
      <vt:lpstr>Ayrı-seçkiliyin əsasları</vt:lpstr>
      <vt:lpstr>AYRISEÇKİLİYİN SADALANMAYAN ƏSASLARI</vt:lpstr>
      <vt:lpstr>Ayrı-seçkiliyin əsasları</vt:lpstr>
      <vt:lpstr>Dövlətin pozitiv öhdəlikləri</vt:lpstr>
      <vt:lpstr>PowerPoint Presentation</vt:lpstr>
      <vt:lpstr>PowerPoint Presentation</vt:lpstr>
      <vt:lpstr>PowerPoint Presentation</vt:lpstr>
      <vt:lpstr>PowerPoint Presentation</vt:lpstr>
      <vt:lpstr>1 saylı Protokolun 1-ci maddəsi və  14-cü maddə</vt:lpstr>
      <vt:lpstr>PowerPoint Presentation</vt:lpstr>
      <vt:lpstr>P1-1 &amp; 14</vt:lpstr>
      <vt:lpstr>PRESEDENT HÜQUQU</vt:lpstr>
      <vt:lpstr>DİQQƏTİNİZƏ VƏ İŞTİRAKINIZA GÖRƏ TƏŞƏKKÜR EDİRİK!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“Avropa İnsan Hüquqları Konvensiyasının 14-cü Maddəsi (Ayrı-seçkiliyin qadağan olunması) ilə birgə götürülməklə 1 saylı Protokolun 1-ci Maddəsi (Mülkiyyətin müdafiəsi) </dc:title>
  <dc:creator>Vefa Rustam</dc:creator>
  <cp:lastModifiedBy>ROVSHANOVA Vafa</cp:lastModifiedBy>
  <cp:revision>24</cp:revision>
  <dcterms:created xsi:type="dcterms:W3CDTF">2015-12-16T07:42:43Z</dcterms:created>
  <dcterms:modified xsi:type="dcterms:W3CDTF">2016-07-02T10:04:36Z</dcterms:modified>
</cp:coreProperties>
</file>