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1"/>
  </p:notesMasterIdLst>
  <p:sldIdLst>
    <p:sldId id="327" r:id="rId2"/>
    <p:sldId id="328" r:id="rId3"/>
    <p:sldId id="336" r:id="rId4"/>
    <p:sldId id="338" r:id="rId5"/>
    <p:sldId id="337" r:id="rId6"/>
    <p:sldId id="335" r:id="rId7"/>
    <p:sldId id="334" r:id="rId8"/>
    <p:sldId id="330" r:id="rId9"/>
    <p:sldId id="339" r:id="rId10"/>
    <p:sldId id="331" r:id="rId11"/>
    <p:sldId id="344" r:id="rId12"/>
    <p:sldId id="345" r:id="rId13"/>
    <p:sldId id="346" r:id="rId14"/>
    <p:sldId id="332" r:id="rId15"/>
    <p:sldId id="343" r:id="rId16"/>
    <p:sldId id="333" r:id="rId17"/>
    <p:sldId id="341" r:id="rId18"/>
    <p:sldId id="340" r:id="rId19"/>
    <p:sldId id="295" r:id="rId20"/>
  </p:sldIdLst>
  <p:sldSz cx="9144000" cy="6858000" type="screen4x3"/>
  <p:notesSz cx="6858000" cy="9947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snapToObjects="1">
      <p:cViewPr>
        <p:scale>
          <a:sx n="104" d="100"/>
          <a:sy n="104" d="100"/>
        </p:scale>
        <p:origin x="-396" y="4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6C8E9C10-A1DB-4CC4-BD45-1E6D82EB7153}" type="datetimeFigureOut">
              <a:rPr lang="en-US" smtClean="0"/>
              <a:pPr/>
              <a:t>7/21/2017</a:t>
            </a:fld>
            <a:endParaRPr lang="en-US"/>
          </a:p>
        </p:txBody>
      </p:sp>
      <p:sp>
        <p:nvSpPr>
          <p:cNvPr id="4" name="Slide Image Placeholder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724956"/>
            <a:ext cx="5486400" cy="447627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84E93267-E40A-4687-A2D4-5AE689A3DE6B}" type="slidenum">
              <a:rPr lang="en-US" smtClean="0"/>
              <a:pPr/>
              <a:t>‹#›</a:t>
            </a:fld>
            <a:endParaRPr lang="en-US"/>
          </a:p>
        </p:txBody>
      </p:sp>
    </p:spTree>
    <p:extLst>
      <p:ext uri="{BB962C8B-B14F-4D97-AF65-F5344CB8AC3E}">
        <p14:creationId xmlns:p14="http://schemas.microsoft.com/office/powerpoint/2010/main" xmlns="" val="13535128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cs-CZ"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Click to edit Master subtitle style</a:t>
            </a:r>
            <a:endParaRPr lang="en-US" dirty="0"/>
          </a:p>
        </p:txBody>
      </p:sp>
      <p:sp>
        <p:nvSpPr>
          <p:cNvPr id="4" name="Date Placeholder 3"/>
          <p:cNvSpPr>
            <a:spLocks noGrp="1"/>
          </p:cNvSpPr>
          <p:nvPr>
            <p:ph type="dt" sz="half" idx="10"/>
          </p:nvPr>
        </p:nvSpPr>
        <p:spPr/>
        <p:txBody>
          <a:bodyPr/>
          <a:lstStyle/>
          <a:p>
            <a:fld id="{E9C325F0-9967-C14C-969E-BC013F61F766}" type="datetimeFigureOut">
              <a:rPr lang="en-US" smtClean="0"/>
              <a:pPr/>
              <a:t>7/21/2017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AED55-2F83-9442-A302-8C53733C13A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Date Placeholder 3"/>
          <p:cNvSpPr>
            <a:spLocks noGrp="1"/>
          </p:cNvSpPr>
          <p:nvPr>
            <p:ph type="dt" sz="half" idx="10"/>
          </p:nvPr>
        </p:nvSpPr>
        <p:spPr/>
        <p:txBody>
          <a:bodyPr/>
          <a:lstStyle/>
          <a:p>
            <a:fld id="{E9C325F0-9967-C14C-969E-BC013F61F766}" type="datetimeFigureOut">
              <a:rPr lang="en-US" smtClean="0"/>
              <a:pPr/>
              <a:t>7/21/2017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AED55-2F83-9442-A302-8C53733C13A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9C325F0-9967-C14C-969E-BC013F61F766}" type="datetimeFigureOut">
              <a:rPr lang="en-US" smtClean="0"/>
              <a:pPr/>
              <a:t>7/21/2017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AED55-2F83-9442-A302-8C53733C13A7}"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cs-CZ"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Date Placeholder 3"/>
          <p:cNvSpPr>
            <a:spLocks noGrp="1"/>
          </p:cNvSpPr>
          <p:nvPr>
            <p:ph type="dt" sz="half" idx="10"/>
          </p:nvPr>
        </p:nvSpPr>
        <p:spPr/>
        <p:txBody>
          <a:bodyPr/>
          <a:lstStyle/>
          <a:p>
            <a:fld id="{E9C325F0-9967-C14C-969E-BC013F61F766}" type="datetimeFigureOut">
              <a:rPr lang="en-US" smtClean="0"/>
              <a:pPr/>
              <a:t>7/21/2017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AED55-2F83-9442-A302-8C53733C13A7}" type="slidenum">
              <a:rPr lang="en-US" smtClean="0"/>
              <a:pPr/>
              <a:t>‹#›</a:t>
            </a:fld>
            <a:endParaRPr lang="en-US"/>
          </a:p>
        </p:txBody>
      </p:sp>
      <p:sp>
        <p:nvSpPr>
          <p:cNvPr id="7" name="Title 6"/>
          <p:cNvSpPr>
            <a:spLocks noGrp="1"/>
          </p:cNvSpPr>
          <p:nvPr>
            <p:ph type="title"/>
          </p:nvPr>
        </p:nvSpPr>
        <p:spPr/>
        <p:txBody>
          <a:bodyPr/>
          <a:lstStyle/>
          <a:p>
            <a:r>
              <a:rPr lang="cs-CZ"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cs-CZ"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Click to edit Master text styles</a:t>
            </a:r>
          </a:p>
        </p:txBody>
      </p:sp>
      <p:sp>
        <p:nvSpPr>
          <p:cNvPr id="4" name="Date Placeholder 3"/>
          <p:cNvSpPr>
            <a:spLocks noGrp="1"/>
          </p:cNvSpPr>
          <p:nvPr>
            <p:ph type="dt" sz="half" idx="10"/>
          </p:nvPr>
        </p:nvSpPr>
        <p:spPr/>
        <p:txBody>
          <a:bodyPr/>
          <a:lstStyle/>
          <a:p>
            <a:fld id="{E9C325F0-9967-C14C-969E-BC013F61F766}" type="datetimeFigureOut">
              <a:rPr lang="en-US" smtClean="0"/>
              <a:pPr/>
              <a:t>7/21/2017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AED55-2F83-9442-A302-8C53733C13A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5" name="Date Placeholder 4"/>
          <p:cNvSpPr>
            <a:spLocks noGrp="1"/>
          </p:cNvSpPr>
          <p:nvPr>
            <p:ph type="dt" sz="half" idx="10"/>
          </p:nvPr>
        </p:nvSpPr>
        <p:spPr/>
        <p:txBody>
          <a:bodyPr/>
          <a:lstStyle/>
          <a:p>
            <a:fld id="{E9C325F0-9967-C14C-969E-BC013F61F766}" type="datetimeFigureOut">
              <a:rPr lang="en-US" smtClean="0"/>
              <a:pPr/>
              <a:t>7/21/2017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5AED55-2F83-9442-A302-8C53733C13A7}"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dirty="0"/>
          </a:p>
        </p:txBody>
      </p:sp>
      <p:sp>
        <p:nvSpPr>
          <p:cNvPr id="7" name="Date Placeholder 6"/>
          <p:cNvSpPr>
            <a:spLocks noGrp="1"/>
          </p:cNvSpPr>
          <p:nvPr>
            <p:ph type="dt" sz="half" idx="10"/>
          </p:nvPr>
        </p:nvSpPr>
        <p:spPr/>
        <p:txBody>
          <a:bodyPr/>
          <a:lstStyle/>
          <a:p>
            <a:fld id="{E9C325F0-9967-C14C-969E-BC013F61F766}" type="datetimeFigureOut">
              <a:rPr lang="en-US" smtClean="0"/>
              <a:pPr/>
              <a:t>7/21/2017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5AED55-2F83-9442-A302-8C53733C13A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Date Placeholder 2"/>
          <p:cNvSpPr>
            <a:spLocks noGrp="1"/>
          </p:cNvSpPr>
          <p:nvPr>
            <p:ph type="dt" sz="half" idx="10"/>
          </p:nvPr>
        </p:nvSpPr>
        <p:spPr/>
        <p:txBody>
          <a:bodyPr/>
          <a:lstStyle/>
          <a:p>
            <a:fld id="{E9C325F0-9967-C14C-969E-BC013F61F766}" type="datetimeFigureOut">
              <a:rPr lang="en-US" smtClean="0"/>
              <a:pPr/>
              <a:t>7/21/2017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5AED55-2F83-9442-A302-8C53733C13A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E9C325F0-9967-C14C-969E-BC013F61F766}" type="datetimeFigureOut">
              <a:rPr lang="en-US" smtClean="0"/>
              <a:pPr/>
              <a:t>7/21/2017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5AED55-2F83-9442-A302-8C53733C13A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9C325F0-9967-C14C-969E-BC013F61F766}" type="datetimeFigureOut">
              <a:rPr lang="en-US" smtClean="0"/>
              <a:pPr/>
              <a:t>7/21/2017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5AED55-2F83-9442-A302-8C53733C13A7}"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cs-CZ"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cs-CZ"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sp>
        <p:nvSpPr>
          <p:cNvPr id="5" name="Date Placeholder 4"/>
          <p:cNvSpPr>
            <a:spLocks noGrp="1"/>
          </p:cNvSpPr>
          <p:nvPr>
            <p:ph type="dt" sz="half" idx="10"/>
          </p:nvPr>
        </p:nvSpPr>
        <p:spPr/>
        <p:txBody>
          <a:bodyPr/>
          <a:lstStyle/>
          <a:p>
            <a:fld id="{E9C325F0-9967-C14C-969E-BC013F61F766}" type="datetimeFigureOut">
              <a:rPr lang="en-US" smtClean="0"/>
              <a:pPr/>
              <a:t>7/21/2017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5AED55-2F83-9442-A302-8C53733C13A7}"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Drag picture to placeholder or click icon to add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cs-CZ"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E9C325F0-9967-C14C-969E-BC013F61F766}" type="datetimeFigureOut">
              <a:rPr lang="en-US" smtClean="0"/>
              <a:pPr/>
              <a:t>7/21/2017</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C5AED55-2F83-9442-A302-8C53733C13A7}"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00584"/>
            <a:ext cx="8229600" cy="5239512"/>
          </a:xfrm>
        </p:spPr>
        <p:txBody>
          <a:bodyPr>
            <a:normAutofit/>
          </a:bodyPr>
          <a:lstStyle/>
          <a:p>
            <a:r>
              <a:rPr lang="az-Latn-AZ" sz="4600" b="1" dirty="0" smtClean="0">
                <a:solidFill>
                  <a:schemeClr val="tx2"/>
                </a:solidFill>
                <a:latin typeface="Times New Roman" pitchFamily="18" charset="0"/>
                <a:cs typeface="Times New Roman" pitchFamily="18" charset="0"/>
              </a:rPr>
              <a:t>Ayrı-seçkiliyin </a:t>
            </a:r>
            <a:br>
              <a:rPr lang="az-Latn-AZ" sz="4600" b="1" dirty="0" smtClean="0">
                <a:solidFill>
                  <a:schemeClr val="tx2"/>
                </a:solidFill>
                <a:latin typeface="Times New Roman" pitchFamily="18" charset="0"/>
                <a:cs typeface="Times New Roman" pitchFamily="18" charset="0"/>
              </a:rPr>
            </a:br>
            <a:r>
              <a:rPr lang="az-Latn-AZ" sz="4600" b="1" dirty="0" smtClean="0">
                <a:solidFill>
                  <a:schemeClr val="tx2"/>
                </a:solidFill>
                <a:latin typeface="Times New Roman" pitchFamily="18" charset="0"/>
                <a:cs typeface="Times New Roman" pitchFamily="18" charset="0"/>
              </a:rPr>
              <a:t>əsasları </a:t>
            </a:r>
            <a:br>
              <a:rPr lang="az-Latn-AZ" sz="4600" b="1" dirty="0" smtClean="0">
                <a:solidFill>
                  <a:schemeClr val="tx2"/>
                </a:solidFill>
                <a:latin typeface="Times New Roman" pitchFamily="18" charset="0"/>
                <a:cs typeface="Times New Roman" pitchFamily="18" charset="0"/>
              </a:rPr>
            </a:br>
            <a:r>
              <a:rPr lang="az-Latn-AZ" sz="4600" b="1" dirty="0" smtClean="0">
                <a:solidFill>
                  <a:schemeClr val="tx2"/>
                </a:solidFill>
                <a:latin typeface="Times New Roman" pitchFamily="18" charset="0"/>
                <a:cs typeface="Times New Roman" pitchFamily="18" charset="0"/>
              </a:rPr>
              <a:t/>
            </a:r>
            <a:br>
              <a:rPr lang="az-Latn-AZ" sz="4600" b="1" dirty="0" smtClean="0">
                <a:solidFill>
                  <a:schemeClr val="tx2"/>
                </a:solidFill>
                <a:latin typeface="Times New Roman" pitchFamily="18" charset="0"/>
                <a:cs typeface="Times New Roman" pitchFamily="18" charset="0"/>
              </a:rPr>
            </a:br>
            <a:r>
              <a:rPr lang="az-Latn-AZ" sz="2700" b="1" dirty="0" smtClean="0">
                <a:solidFill>
                  <a:schemeClr val="tx2"/>
                </a:solidFill>
                <a:latin typeface="Times New Roman" pitchFamily="18" charset="0"/>
                <a:cs typeface="Times New Roman" pitchFamily="18" charset="0"/>
              </a:rPr>
              <a:t>Hakim: Elşad Şamayev</a:t>
            </a:r>
            <a:br>
              <a:rPr lang="az-Latn-AZ" sz="2700" b="1" dirty="0" smtClean="0">
                <a:solidFill>
                  <a:schemeClr val="tx2"/>
                </a:solidFill>
                <a:latin typeface="Times New Roman" pitchFamily="18" charset="0"/>
                <a:cs typeface="Times New Roman" pitchFamily="18" charset="0"/>
              </a:rPr>
            </a:br>
            <a:r>
              <a:rPr lang="az-Latn-AZ" sz="2700" b="1" dirty="0" smtClean="0">
                <a:solidFill>
                  <a:schemeClr val="tx2"/>
                </a:solidFill>
                <a:latin typeface="Times New Roman" pitchFamily="18" charset="0"/>
                <a:cs typeface="Times New Roman" pitchFamily="18" charset="0"/>
              </a:rPr>
              <a:t>2017</a:t>
            </a:r>
            <a:endParaRPr lang="en-US" sz="2700" b="1" cap="all" dirty="0">
              <a:ln/>
              <a:solidFill>
                <a:schemeClr val="tx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2897530214"/>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r>
              <a:rPr lang="en-US" b="1" dirty="0" err="1" smtClean="0"/>
              <a:t>Ayrı-seçkiliyin</a:t>
            </a:r>
            <a:r>
              <a:rPr lang="en-US" b="1" dirty="0" smtClean="0"/>
              <a:t> </a:t>
            </a:r>
            <a:r>
              <a:rPr lang="en-US" b="1" dirty="0" err="1" smtClean="0"/>
              <a:t>əsasları</a:t>
            </a:r>
            <a:r>
              <a:rPr lang="az-Latn-AZ" b="1" dirty="0" smtClean="0"/>
              <a:t/>
            </a:r>
            <a:br>
              <a:rPr lang="az-Latn-AZ" b="1" dirty="0" smtClean="0"/>
            </a:br>
            <a:r>
              <a:rPr lang="en-US" b="1" dirty="0" smtClean="0">
                <a:latin typeface="Times New Roman" pitchFamily="18" charset="0"/>
                <a:cs typeface="Times New Roman" pitchFamily="18" charset="0"/>
              </a:rPr>
              <a:t>1</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Sadalanan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əsaslar</a:t>
            </a:r>
            <a:r>
              <a:rPr lang="en-US" b="1" dirty="0">
                <a:latin typeface="Times New Roman" pitchFamily="18" charset="0"/>
                <a:cs typeface="Times New Roman" pitchFamily="18" charset="0"/>
              </a:rPr>
              <a:t>:</a:t>
            </a:r>
            <a:endParaRPr lang="ru-RU" dirty="0"/>
          </a:p>
        </p:txBody>
      </p:sp>
      <p:sp>
        <p:nvSpPr>
          <p:cNvPr id="5" name="Прямоугольник 4"/>
          <p:cNvSpPr/>
          <p:nvPr/>
        </p:nvSpPr>
        <p:spPr>
          <a:xfrm>
            <a:off x="365760" y="1732431"/>
            <a:ext cx="8321040" cy="4508927"/>
          </a:xfrm>
          <a:prstGeom prst="rect">
            <a:avLst/>
          </a:prstGeom>
        </p:spPr>
        <p:txBody>
          <a:bodyPr wrap="square">
            <a:spAutoFit/>
          </a:bodyPr>
          <a:lstStyle/>
          <a:p>
            <a:pPr marL="742950" indent="-742950" fontAlgn="base">
              <a:buAutoNum type="arabicPeriod"/>
            </a:pPr>
            <a:r>
              <a:rPr lang="en-US" sz="3600" dirty="0" err="1" smtClean="0">
                <a:latin typeface="Times New Roman" pitchFamily="18" charset="0"/>
                <a:cs typeface="Times New Roman" pitchFamily="18" charset="0"/>
              </a:rPr>
              <a:t>Cins</a:t>
            </a:r>
            <a:r>
              <a:rPr lang="az-Latn-AZ" sz="3600" dirty="0" smtClean="0">
                <a:latin typeface="Times New Roman" pitchFamily="18" charset="0"/>
                <a:cs typeface="Times New Roman" pitchFamily="18" charset="0"/>
              </a:rPr>
              <a:t> (və gender mənsubiyyəti)</a:t>
            </a:r>
          </a:p>
          <a:p>
            <a:pPr marL="285750" indent="-285750" fontAlgn="base">
              <a:spcBef>
                <a:spcPts val="600"/>
              </a:spcBef>
              <a:spcAft>
                <a:spcPts val="600"/>
              </a:spcAft>
              <a:buFontTx/>
              <a:buChar char="-"/>
            </a:pPr>
            <a:r>
              <a:rPr lang="az-Latn-AZ" dirty="0" smtClean="0">
                <a:latin typeface="Times New Roman" pitchFamily="18" charset="0"/>
                <a:cs typeface="Times New Roman" pitchFamily="18" charset="0"/>
              </a:rPr>
              <a:t>Ünal </a:t>
            </a:r>
            <a:r>
              <a:rPr lang="az-Latn-AZ" dirty="0">
                <a:latin typeface="Times New Roman" pitchFamily="18" charset="0"/>
                <a:cs typeface="Times New Roman" pitchFamily="18" charset="0"/>
              </a:rPr>
              <a:t>Tekeli Türkiyəyə qarşı </a:t>
            </a:r>
            <a:r>
              <a:rPr lang="az-Latn-AZ" dirty="0" smtClean="0">
                <a:latin typeface="Times New Roman" pitchFamily="18" charset="0"/>
                <a:cs typeface="Times New Roman" pitchFamily="18" charset="0"/>
              </a:rPr>
              <a:t>(milli qanunvericilikdə qadının </a:t>
            </a:r>
            <a:r>
              <a:rPr lang="az-Latn-AZ" dirty="0">
                <a:latin typeface="Times New Roman" pitchFamily="18" charset="0"/>
                <a:cs typeface="Times New Roman" pitchFamily="18" charset="0"/>
              </a:rPr>
              <a:t>evləndikdən sonra ərinin </a:t>
            </a:r>
            <a:r>
              <a:rPr lang="az-Latn-AZ" dirty="0" smtClean="0">
                <a:latin typeface="Times New Roman" pitchFamily="18" charset="0"/>
                <a:cs typeface="Times New Roman" pitchFamily="18" charset="0"/>
              </a:rPr>
              <a:t>adını götürmək öhdəliyi).</a:t>
            </a:r>
          </a:p>
          <a:p>
            <a:pPr marL="285750" indent="-285750" fontAlgn="base">
              <a:spcBef>
                <a:spcPts val="600"/>
              </a:spcBef>
              <a:spcAft>
                <a:spcPts val="600"/>
              </a:spcAft>
              <a:buFontTx/>
              <a:buChar char="-"/>
            </a:pPr>
            <a:r>
              <a:rPr lang="az-Latn-AZ" dirty="0">
                <a:latin typeface="Times New Roman" pitchFamily="18" charset="0"/>
                <a:cs typeface="Times New Roman" pitchFamily="18" charset="0"/>
              </a:rPr>
              <a:t>Zarb Adami Maltaya qarşı </a:t>
            </a:r>
            <a:r>
              <a:rPr lang="az-Latn-AZ" dirty="0" smtClean="0">
                <a:latin typeface="Times New Roman" pitchFamily="18" charset="0"/>
                <a:cs typeface="Times New Roman" pitchFamily="18" charset="0"/>
              </a:rPr>
              <a:t>(andlılar məhkəməsində </a:t>
            </a:r>
            <a:r>
              <a:rPr lang="az-Latn-AZ" dirty="0">
                <a:latin typeface="Times New Roman" pitchFamily="18" charset="0"/>
                <a:cs typeface="Times New Roman" pitchFamily="18" charset="0"/>
              </a:rPr>
              <a:t>işləməyə </a:t>
            </a:r>
            <a:r>
              <a:rPr lang="az-Latn-AZ" dirty="0" smtClean="0">
                <a:latin typeface="Times New Roman" pitchFamily="18" charset="0"/>
                <a:cs typeface="Times New Roman" pitchFamily="18" charset="0"/>
              </a:rPr>
              <a:t>çağırılmaqda kişilərə üstünlük verilməsi)</a:t>
            </a:r>
          </a:p>
          <a:p>
            <a:pPr marL="285750" indent="-285750" fontAlgn="base">
              <a:spcBef>
                <a:spcPts val="600"/>
              </a:spcBef>
              <a:spcAft>
                <a:spcPts val="600"/>
              </a:spcAft>
              <a:buFontTx/>
              <a:buChar char="-"/>
            </a:pPr>
            <a:r>
              <a:rPr lang="az-Latn-AZ" dirty="0" smtClean="0">
                <a:latin typeface="Times New Roman" pitchFamily="18" charset="0"/>
                <a:cs typeface="Times New Roman" pitchFamily="18" charset="0"/>
              </a:rPr>
              <a:t>Christine </a:t>
            </a:r>
            <a:r>
              <a:rPr lang="az-Latn-AZ" dirty="0">
                <a:latin typeface="Times New Roman" pitchFamily="18" charset="0"/>
                <a:cs typeface="Times New Roman" pitchFamily="18" charset="0"/>
              </a:rPr>
              <a:t>Goodwin Birləşmiş Krallığa qarşı </a:t>
            </a:r>
            <a:r>
              <a:rPr lang="az-Latn-AZ" dirty="0" smtClean="0">
                <a:latin typeface="Times New Roman" pitchFamily="18" charset="0"/>
                <a:cs typeface="Times New Roman" pitchFamily="18" charset="0"/>
              </a:rPr>
              <a:t>/ I</a:t>
            </a:r>
            <a:r>
              <a:rPr lang="az-Latn-AZ" dirty="0">
                <a:latin typeface="Times New Roman" pitchFamily="18" charset="0"/>
                <a:cs typeface="Times New Roman" pitchFamily="18" charset="0"/>
              </a:rPr>
              <a:t>. </a:t>
            </a:r>
            <a:r>
              <a:rPr lang="az-Latn-AZ" dirty="0" smtClean="0">
                <a:latin typeface="Times New Roman" pitchFamily="18" charset="0"/>
                <a:cs typeface="Times New Roman" pitchFamily="18" charset="0"/>
              </a:rPr>
              <a:t>Birləşmiş Krallığa </a:t>
            </a:r>
            <a:r>
              <a:rPr lang="az-Latn-AZ" dirty="0">
                <a:latin typeface="Times New Roman" pitchFamily="18" charset="0"/>
                <a:cs typeface="Times New Roman" pitchFamily="18" charset="0"/>
              </a:rPr>
              <a:t>qarşı </a:t>
            </a:r>
            <a:r>
              <a:rPr lang="az-Latn-AZ" dirty="0" smtClean="0">
                <a:latin typeface="Times New Roman" pitchFamily="18" charset="0"/>
                <a:cs typeface="Times New Roman" pitchFamily="18" charset="0"/>
              </a:rPr>
              <a:t>işlər (kişidən-qadına cinsdəyişmə </a:t>
            </a:r>
            <a:r>
              <a:rPr lang="az-Latn-AZ" dirty="0">
                <a:latin typeface="Times New Roman" pitchFamily="18" charset="0"/>
                <a:cs typeface="Times New Roman" pitchFamily="18" charset="0"/>
              </a:rPr>
              <a:t>üçün cərrahi əməliyyat etdirmiş ərizəçilər </a:t>
            </a:r>
            <a:r>
              <a:rPr lang="az-Latn-AZ" dirty="0" smtClean="0">
                <a:latin typeface="Times New Roman" pitchFamily="18" charset="0"/>
                <a:cs typeface="Times New Roman" pitchFamily="18" charset="0"/>
              </a:rPr>
              <a:t>şikayət etmişdilər </a:t>
            </a:r>
            <a:r>
              <a:rPr lang="az-Latn-AZ" dirty="0">
                <a:latin typeface="Times New Roman" pitchFamily="18" charset="0"/>
                <a:cs typeface="Times New Roman" pitchFamily="18" charset="0"/>
              </a:rPr>
              <a:t>ki, hökumət cinslərini göstərmək üçün onların </a:t>
            </a:r>
            <a:r>
              <a:rPr lang="az-Latn-AZ" dirty="0" smtClean="0">
                <a:latin typeface="Times New Roman" pitchFamily="18" charset="0"/>
                <a:cs typeface="Times New Roman" pitchFamily="18" charset="0"/>
              </a:rPr>
              <a:t>doğum haqqında </a:t>
            </a:r>
            <a:r>
              <a:rPr lang="az-Latn-AZ" dirty="0">
                <a:latin typeface="Times New Roman" pitchFamily="18" charset="0"/>
                <a:cs typeface="Times New Roman" pitchFamily="18" charset="0"/>
              </a:rPr>
              <a:t>şəhadətnamələrinə dəyişiklik edilməsinə icazə </a:t>
            </a:r>
            <a:r>
              <a:rPr lang="az-Latn-AZ" dirty="0" smtClean="0">
                <a:latin typeface="Times New Roman" pitchFamily="18" charset="0"/>
                <a:cs typeface="Times New Roman" pitchFamily="18" charset="0"/>
              </a:rPr>
              <a:t>verməkdən imtina edir).</a:t>
            </a:r>
          </a:p>
          <a:p>
            <a:pPr marL="285750" indent="-285750" fontAlgn="base">
              <a:spcBef>
                <a:spcPts val="600"/>
              </a:spcBef>
              <a:spcAft>
                <a:spcPts val="600"/>
              </a:spcAft>
              <a:buFontTx/>
              <a:buChar char="-"/>
            </a:pPr>
            <a:r>
              <a:rPr lang="az-Latn-AZ" dirty="0">
                <a:latin typeface="Times New Roman" pitchFamily="18" charset="0"/>
                <a:cs typeface="Times New Roman" pitchFamily="18" charset="0"/>
              </a:rPr>
              <a:t>Stec və Başqaları Birləşmiş Krallığa qarşı </a:t>
            </a:r>
            <a:r>
              <a:rPr lang="az-Latn-AZ" dirty="0" smtClean="0">
                <a:latin typeface="Times New Roman" pitchFamily="18" charset="0"/>
                <a:cs typeface="Times New Roman" pitchFamily="18" charset="0"/>
              </a:rPr>
              <a:t>(kişilər </a:t>
            </a:r>
            <a:r>
              <a:rPr lang="az-Latn-AZ" dirty="0">
                <a:latin typeface="Times New Roman" pitchFamily="18" charset="0"/>
                <a:cs typeface="Times New Roman" pitchFamily="18" charset="0"/>
              </a:rPr>
              <a:t>və qadınlar üçün nəzərdə tutulan </a:t>
            </a:r>
            <a:r>
              <a:rPr lang="az-Latn-AZ" dirty="0" smtClean="0">
                <a:latin typeface="Times New Roman" pitchFamily="18" charset="0"/>
                <a:cs typeface="Times New Roman" pitchFamily="18" charset="0"/>
              </a:rPr>
              <a:t>fərqli pensiya </a:t>
            </a:r>
            <a:r>
              <a:rPr lang="az-Latn-AZ" dirty="0">
                <a:latin typeface="Times New Roman" pitchFamily="18" charset="0"/>
                <a:cs typeface="Times New Roman" pitchFamily="18" charset="0"/>
              </a:rPr>
              <a:t>yaşlarının nəticəsi olaraq, pensiya yaşına uyğun </a:t>
            </a:r>
            <a:r>
              <a:rPr lang="az-Latn-AZ" dirty="0" smtClean="0">
                <a:latin typeface="Times New Roman" pitchFamily="18" charset="0"/>
                <a:cs typeface="Times New Roman" pitchFamily="18" charset="0"/>
              </a:rPr>
              <a:t>olaraq müəyyənləşdirilən </a:t>
            </a:r>
            <a:r>
              <a:rPr lang="az-Latn-AZ" dirty="0">
                <a:latin typeface="Times New Roman" pitchFamily="18" charset="0"/>
                <a:cs typeface="Times New Roman" pitchFamily="18" charset="0"/>
              </a:rPr>
              <a:t>müavinətin dəyişməsinə görə ərizəçilər əlverişsiz vəziyyətə </a:t>
            </a:r>
            <a:r>
              <a:rPr lang="az-Latn-AZ" dirty="0" smtClean="0">
                <a:latin typeface="Times New Roman" pitchFamily="18" charset="0"/>
                <a:cs typeface="Times New Roman" pitchFamily="18" charset="0"/>
              </a:rPr>
              <a:t>düşüb. – Dövlətin sərbəstliyi).</a:t>
            </a:r>
          </a:p>
        </p:txBody>
      </p:sp>
    </p:spTree>
    <p:extLst>
      <p:ext uri="{BB962C8B-B14F-4D97-AF65-F5344CB8AC3E}">
        <p14:creationId xmlns:p14="http://schemas.microsoft.com/office/powerpoint/2010/main" xmlns="" val="1077279123"/>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r>
              <a:rPr lang="en-US" b="1" dirty="0" err="1" smtClean="0"/>
              <a:t>Ayrı-seçkiliyin</a:t>
            </a:r>
            <a:r>
              <a:rPr lang="en-US" b="1" dirty="0" smtClean="0"/>
              <a:t> </a:t>
            </a:r>
            <a:r>
              <a:rPr lang="en-US" b="1" dirty="0" err="1" smtClean="0"/>
              <a:t>əsasları</a:t>
            </a:r>
            <a:r>
              <a:rPr lang="az-Latn-AZ" b="1" dirty="0" smtClean="0"/>
              <a:t/>
            </a:r>
            <a:br>
              <a:rPr lang="az-Latn-AZ" b="1" dirty="0" smtClean="0"/>
            </a:br>
            <a:r>
              <a:rPr lang="en-US" b="1" dirty="0" smtClean="0">
                <a:latin typeface="Times New Roman" pitchFamily="18" charset="0"/>
                <a:cs typeface="Times New Roman" pitchFamily="18" charset="0"/>
              </a:rPr>
              <a:t>1</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Sadalanan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əsaslar</a:t>
            </a:r>
            <a:r>
              <a:rPr lang="en-US" b="1" dirty="0">
                <a:latin typeface="Times New Roman" pitchFamily="18" charset="0"/>
                <a:cs typeface="Times New Roman" pitchFamily="18" charset="0"/>
              </a:rPr>
              <a:t>:</a:t>
            </a:r>
            <a:endParaRPr lang="ru-RU" dirty="0"/>
          </a:p>
        </p:txBody>
      </p:sp>
      <p:sp>
        <p:nvSpPr>
          <p:cNvPr id="5" name="Прямоугольник 4"/>
          <p:cNvSpPr/>
          <p:nvPr/>
        </p:nvSpPr>
        <p:spPr>
          <a:xfrm>
            <a:off x="283464" y="1571937"/>
            <a:ext cx="8714232" cy="5309146"/>
          </a:xfrm>
          <a:prstGeom prst="rect">
            <a:avLst/>
          </a:prstGeom>
        </p:spPr>
        <p:txBody>
          <a:bodyPr wrap="square">
            <a:spAutoFit/>
          </a:bodyPr>
          <a:lstStyle/>
          <a:p>
            <a:pPr fontAlgn="base"/>
            <a:r>
              <a:rPr lang="az-Latn-AZ" sz="3600" dirty="0" smtClean="0">
                <a:latin typeface="Times New Roman" pitchFamily="18" charset="0"/>
                <a:cs typeface="Times New Roman" pitchFamily="18" charset="0"/>
              </a:rPr>
              <a:t>2. </a:t>
            </a:r>
            <a:r>
              <a:rPr lang="en-US" sz="3600" dirty="0" err="1" smtClean="0">
                <a:latin typeface="Times New Roman" pitchFamily="18" charset="0"/>
                <a:cs typeface="Times New Roman" pitchFamily="18" charset="0"/>
              </a:rPr>
              <a:t>İrq</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etnik</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mənsubiyyət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rəng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və</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milli</a:t>
            </a:r>
            <a:r>
              <a:rPr lang="en-US" sz="3600" dirty="0">
                <a:latin typeface="Times New Roman" pitchFamily="18" charset="0"/>
                <a:cs typeface="Times New Roman" pitchFamily="18" charset="0"/>
              </a:rPr>
              <a:t> </a:t>
            </a:r>
            <a:r>
              <a:rPr lang="en-US" sz="3600" dirty="0" err="1" smtClean="0">
                <a:latin typeface="Times New Roman" pitchFamily="18" charset="0"/>
                <a:cs typeface="Times New Roman" pitchFamily="18" charset="0"/>
              </a:rPr>
              <a:t>azlığa</a:t>
            </a:r>
            <a:r>
              <a:rPr lang="az-Latn-AZ"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mənsubiyyət</a:t>
            </a:r>
            <a:endParaRPr lang="en-US" sz="3600" dirty="0">
              <a:latin typeface="Times New Roman" pitchFamily="18" charset="0"/>
              <a:cs typeface="Times New Roman" pitchFamily="18" charset="0"/>
            </a:endParaRPr>
          </a:p>
          <a:p>
            <a:pPr marL="285750" indent="-285750" fontAlgn="base">
              <a:spcBef>
                <a:spcPts val="600"/>
              </a:spcBef>
              <a:spcAft>
                <a:spcPts val="600"/>
              </a:spcAft>
              <a:buFontTx/>
              <a:buChar char="-"/>
            </a:pPr>
            <a:r>
              <a:rPr lang="az-Latn-AZ" dirty="0">
                <a:latin typeface="Times New Roman" pitchFamily="18" charset="0"/>
                <a:cs typeface="Times New Roman" pitchFamily="18" charset="0"/>
              </a:rPr>
              <a:t>Sejdić və Finci Bosniya və Hersoqovinyaya qarşı </a:t>
            </a:r>
            <a:r>
              <a:rPr lang="az-Latn-AZ" dirty="0" smtClean="0">
                <a:latin typeface="Times New Roman" pitchFamily="18" charset="0"/>
                <a:cs typeface="Times New Roman" pitchFamily="18" charset="0"/>
              </a:rPr>
              <a:t>(Ərizəçilər seçkilərdə </a:t>
            </a:r>
            <a:r>
              <a:rPr lang="az-Latn-AZ" dirty="0">
                <a:latin typeface="Times New Roman" pitchFamily="18" charset="0"/>
                <a:cs typeface="Times New Roman" pitchFamily="18" charset="0"/>
              </a:rPr>
              <a:t>iştirak edə bilmirdilər</a:t>
            </a:r>
            <a:r>
              <a:rPr lang="az-Latn-AZ" dirty="0" smtClean="0">
                <a:latin typeface="Times New Roman" pitchFamily="18" charset="0"/>
                <a:cs typeface="Times New Roman" pitchFamily="18" charset="0"/>
              </a:rPr>
              <a:t>. 1990-cı </a:t>
            </a:r>
            <a:r>
              <a:rPr lang="az-Latn-AZ" dirty="0">
                <a:latin typeface="Times New Roman" pitchFamily="18" charset="0"/>
                <a:cs typeface="Times New Roman" pitchFamily="18" charset="0"/>
              </a:rPr>
              <a:t>illərdəki </a:t>
            </a:r>
            <a:r>
              <a:rPr lang="az-Latn-AZ" dirty="0" smtClean="0">
                <a:latin typeface="Times New Roman" pitchFamily="18" charset="0"/>
                <a:cs typeface="Times New Roman" pitchFamily="18" charset="0"/>
              </a:rPr>
              <a:t>münaqişənin sülh </a:t>
            </a:r>
            <a:r>
              <a:rPr lang="az-Latn-AZ" dirty="0">
                <a:latin typeface="Times New Roman" pitchFamily="18" charset="0"/>
                <a:cs typeface="Times New Roman" pitchFamily="18" charset="0"/>
              </a:rPr>
              <a:t>yolu ilə həllinin bir hissəsi kimi, üç əsas etnik qrup </a:t>
            </a:r>
            <a:r>
              <a:rPr lang="az-Latn-AZ" dirty="0" smtClean="0">
                <a:latin typeface="Times New Roman" pitchFamily="18" charset="0"/>
                <a:cs typeface="Times New Roman" pitchFamily="18" charset="0"/>
              </a:rPr>
              <a:t>arasında hakimiyyətin </a:t>
            </a:r>
            <a:r>
              <a:rPr lang="az-Latn-AZ" dirty="0">
                <a:latin typeface="Times New Roman" pitchFamily="18" charset="0"/>
                <a:cs typeface="Times New Roman" pitchFamily="18" charset="0"/>
              </a:rPr>
              <a:t>bölüşdürülməsi haqqında razılaşma əldə olunmuşdu ki, seçkilərdə iştirak </a:t>
            </a:r>
            <a:r>
              <a:rPr lang="az-Latn-AZ" dirty="0" smtClean="0">
                <a:latin typeface="Times New Roman" pitchFamily="18" charset="0"/>
                <a:cs typeface="Times New Roman" pitchFamily="18" charset="0"/>
              </a:rPr>
              <a:t>edən hər </a:t>
            </a:r>
            <a:r>
              <a:rPr lang="az-Latn-AZ" dirty="0">
                <a:latin typeface="Times New Roman" pitchFamily="18" charset="0"/>
                <a:cs typeface="Times New Roman" pitchFamily="18" charset="0"/>
              </a:rPr>
              <a:t>hansı namizəd Bosniya, Serb və ya Xorvat icmasına </a:t>
            </a:r>
            <a:r>
              <a:rPr lang="az-Latn-AZ" dirty="0" smtClean="0">
                <a:latin typeface="Times New Roman" pitchFamily="18" charset="0"/>
                <a:cs typeface="Times New Roman" pitchFamily="18" charset="0"/>
              </a:rPr>
              <a:t>mənsub olduğunu </a:t>
            </a:r>
            <a:r>
              <a:rPr lang="az-Latn-AZ" dirty="0">
                <a:latin typeface="Times New Roman" pitchFamily="18" charset="0"/>
                <a:cs typeface="Times New Roman" pitchFamily="18" charset="0"/>
              </a:rPr>
              <a:t>elan etməli </a:t>
            </a:r>
            <a:r>
              <a:rPr lang="az-Latn-AZ" dirty="0" smtClean="0">
                <a:latin typeface="Times New Roman" pitchFamily="18" charset="0"/>
                <a:cs typeface="Times New Roman" pitchFamily="18" charset="0"/>
              </a:rPr>
              <a:t>idi.</a:t>
            </a:r>
          </a:p>
          <a:p>
            <a:pPr fontAlgn="base"/>
            <a:r>
              <a:rPr lang="az-Latn-AZ" sz="3600" dirty="0" smtClean="0">
                <a:latin typeface="Times New Roman" pitchFamily="18" charset="0"/>
                <a:cs typeface="Times New Roman" pitchFamily="18" charset="0"/>
              </a:rPr>
              <a:t>3. Vətəndaşlıq və ya milli mənşə</a:t>
            </a:r>
            <a:endParaRPr lang="az-Latn-AZ" sz="3600" dirty="0">
              <a:latin typeface="Times New Roman" pitchFamily="18" charset="0"/>
              <a:cs typeface="Times New Roman" pitchFamily="18" charset="0"/>
            </a:endParaRPr>
          </a:p>
          <a:p>
            <a:pPr marL="285750" indent="-285750" fontAlgn="base">
              <a:buFontTx/>
              <a:buChar char="-"/>
            </a:pPr>
            <a:r>
              <a:rPr lang="az-Latn-AZ" dirty="0" smtClean="0">
                <a:latin typeface="Times New Roman" pitchFamily="18" charset="0"/>
                <a:cs typeface="Times New Roman" pitchFamily="18" charset="0"/>
              </a:rPr>
              <a:t>Zeïbek </a:t>
            </a:r>
            <a:r>
              <a:rPr lang="az-Latn-AZ" dirty="0">
                <a:latin typeface="Times New Roman" pitchFamily="18" charset="0"/>
                <a:cs typeface="Times New Roman" pitchFamily="18" charset="0"/>
              </a:rPr>
              <a:t>Yunanıstana qarşı </a:t>
            </a:r>
            <a:r>
              <a:rPr lang="az-Latn-AZ" dirty="0" smtClean="0">
                <a:latin typeface="Times New Roman" pitchFamily="18" charset="0"/>
                <a:cs typeface="Times New Roman" pitchFamily="18" charset="0"/>
              </a:rPr>
              <a:t>(ərizəçiyə ‘</a:t>
            </a:r>
            <a:r>
              <a:rPr lang="az-Latn-AZ" dirty="0">
                <a:latin typeface="Times New Roman" pitchFamily="18" charset="0"/>
                <a:cs typeface="Times New Roman" pitchFamily="18" charset="0"/>
              </a:rPr>
              <a:t>böyük ailələr’i olan şəxslər üçün nəzərdə tutulmuş </a:t>
            </a:r>
            <a:r>
              <a:rPr lang="az-Latn-AZ" dirty="0" smtClean="0">
                <a:latin typeface="Times New Roman" pitchFamily="18" charset="0"/>
                <a:cs typeface="Times New Roman" pitchFamily="18" charset="0"/>
              </a:rPr>
              <a:t>pensiyanın məsindən </a:t>
            </a:r>
            <a:r>
              <a:rPr lang="az-Latn-AZ" dirty="0">
                <a:latin typeface="Times New Roman" pitchFamily="18" charset="0"/>
                <a:cs typeface="Times New Roman" pitchFamily="18" charset="0"/>
              </a:rPr>
              <a:t>imtina </a:t>
            </a:r>
            <a:r>
              <a:rPr lang="az-Latn-AZ" dirty="0" smtClean="0">
                <a:latin typeface="Times New Roman" pitchFamily="18" charset="0"/>
                <a:cs typeface="Times New Roman" pitchFamily="18" charset="0"/>
              </a:rPr>
              <a:t>edilmişdir)</a:t>
            </a:r>
          </a:p>
          <a:p>
            <a:pPr marL="285750" indent="-285750" fontAlgn="base">
              <a:buFontTx/>
              <a:buChar char="-"/>
            </a:pPr>
            <a:r>
              <a:rPr lang="az-Latn-AZ" dirty="0" smtClean="0">
                <a:latin typeface="Times New Roman" pitchFamily="18" charset="0"/>
                <a:cs typeface="Times New Roman" pitchFamily="18" charset="0"/>
              </a:rPr>
              <a:t>C</a:t>
            </a:r>
            <a:r>
              <a:rPr lang="az-Latn-AZ" dirty="0">
                <a:latin typeface="Times New Roman" pitchFamily="18" charset="0"/>
                <a:cs typeface="Times New Roman" pitchFamily="18" charset="0"/>
              </a:rPr>
              <a:t>. Belçikaya qarşı </a:t>
            </a:r>
            <a:r>
              <a:rPr lang="az-Latn-AZ" dirty="0" smtClean="0">
                <a:latin typeface="Times New Roman" pitchFamily="18" charset="0"/>
                <a:cs typeface="Times New Roman" pitchFamily="18" charset="0"/>
              </a:rPr>
              <a:t>/ </a:t>
            </a:r>
            <a:r>
              <a:rPr lang="az-Latn-AZ" dirty="0">
                <a:latin typeface="Times New Roman" pitchFamily="18" charset="0"/>
                <a:cs typeface="Times New Roman" pitchFamily="18" charset="0"/>
              </a:rPr>
              <a:t>Moustaquim Belçikaya qarşı </a:t>
            </a:r>
            <a:r>
              <a:rPr lang="az-Latn-AZ" dirty="0" smtClean="0">
                <a:latin typeface="Times New Roman" pitchFamily="18" charset="0"/>
                <a:cs typeface="Times New Roman" pitchFamily="18" charset="0"/>
              </a:rPr>
              <a:t>(Mərakeş </a:t>
            </a:r>
            <a:r>
              <a:rPr lang="az-Latn-AZ" dirty="0">
                <a:latin typeface="Times New Roman" pitchFamily="18" charset="0"/>
                <a:cs typeface="Times New Roman" pitchFamily="18" charset="0"/>
              </a:rPr>
              <a:t>vətəndaşları olan ərizəçilər cinayət məsusliyyətinə cəlb </a:t>
            </a:r>
            <a:r>
              <a:rPr lang="az-Latn-AZ" dirty="0" smtClean="0">
                <a:latin typeface="Times New Roman" pitchFamily="18" charset="0"/>
                <a:cs typeface="Times New Roman" pitchFamily="18" charset="0"/>
              </a:rPr>
              <a:t>olunmuş və </a:t>
            </a:r>
            <a:r>
              <a:rPr lang="az-Latn-AZ" dirty="0">
                <a:latin typeface="Times New Roman" pitchFamily="18" charset="0"/>
                <a:cs typeface="Times New Roman" pitchFamily="18" charset="0"/>
              </a:rPr>
              <a:t>deportasiya olunmalı idilər</a:t>
            </a:r>
            <a:r>
              <a:rPr lang="az-Latn-AZ" dirty="0" smtClean="0">
                <a:latin typeface="Times New Roman" pitchFamily="18" charset="0"/>
                <a:cs typeface="Times New Roman" pitchFamily="18" charset="0"/>
              </a:rPr>
              <a:t>. Onlar milliyyət </a:t>
            </a:r>
            <a:r>
              <a:rPr lang="az-Latn-AZ" dirty="0">
                <a:latin typeface="Times New Roman" pitchFamily="18" charset="0"/>
                <a:cs typeface="Times New Roman" pitchFamily="18" charset="0"/>
              </a:rPr>
              <a:t>zəminində </a:t>
            </a:r>
            <a:r>
              <a:rPr lang="az-Latn-AZ" dirty="0" smtClean="0">
                <a:latin typeface="Times New Roman" pitchFamily="18" charset="0"/>
                <a:cs typeface="Times New Roman" pitchFamily="18" charset="0"/>
              </a:rPr>
              <a:t>ayrı-seçkilikdən şikayət etmiş, </a:t>
            </a:r>
            <a:r>
              <a:rPr lang="az-Latn-AZ" dirty="0">
                <a:latin typeface="Times New Roman" pitchFamily="18" charset="0"/>
                <a:cs typeface="Times New Roman" pitchFamily="18" charset="0"/>
              </a:rPr>
              <a:t>çünki oxşar vəziyyətdə nə </a:t>
            </a:r>
            <a:r>
              <a:rPr lang="az-Latn-AZ" dirty="0" smtClean="0">
                <a:latin typeface="Times New Roman" pitchFamily="18" charset="0"/>
                <a:cs typeface="Times New Roman" pitchFamily="18" charset="0"/>
              </a:rPr>
              <a:t>Belçika vətəndaşları</a:t>
            </a:r>
            <a:r>
              <a:rPr lang="az-Latn-AZ" dirty="0">
                <a:latin typeface="Times New Roman" pitchFamily="18" charset="0"/>
                <a:cs typeface="Times New Roman" pitchFamily="18" charset="0"/>
              </a:rPr>
              <a:t>, nə də Aİ-nın digər Üzv Dövlətlərindən olan əcnəbilər </a:t>
            </a:r>
            <a:r>
              <a:rPr lang="az-Latn-AZ" dirty="0" smtClean="0">
                <a:latin typeface="Times New Roman" pitchFamily="18" charset="0"/>
                <a:cs typeface="Times New Roman" pitchFamily="18" charset="0"/>
              </a:rPr>
              <a:t>deportasiya oluna </a:t>
            </a:r>
            <a:r>
              <a:rPr lang="az-Latn-AZ" dirty="0">
                <a:latin typeface="Times New Roman" pitchFamily="18" charset="0"/>
                <a:cs typeface="Times New Roman" pitchFamily="18" charset="0"/>
              </a:rPr>
              <a:t>bilməzdilər</a:t>
            </a:r>
            <a:r>
              <a:rPr lang="az-Latn-AZ" dirty="0" smtClean="0">
                <a:latin typeface="Times New Roman" pitchFamily="18" charset="0"/>
                <a:cs typeface="Times New Roman" pitchFamily="18" charset="0"/>
              </a:rPr>
              <a:t>. --</a:t>
            </a:r>
            <a:endParaRPr lang="az-Latn-AZ" dirty="0">
              <a:latin typeface="Times New Roman" pitchFamily="18" charset="0"/>
              <a:cs typeface="Times New Roman" pitchFamily="18" charset="0"/>
            </a:endParaRPr>
          </a:p>
          <a:p>
            <a:pPr marL="285750" indent="-285750" fontAlgn="base">
              <a:spcBef>
                <a:spcPts val="600"/>
              </a:spcBef>
              <a:spcAft>
                <a:spcPts val="600"/>
              </a:spcAft>
              <a:buFontTx/>
              <a:buChar char="-"/>
            </a:pPr>
            <a:endParaRPr lang="az-Latn-AZ"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3815602670"/>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r>
              <a:rPr lang="en-US" b="1" dirty="0" err="1" smtClean="0"/>
              <a:t>Ayrı-seçkiliyin</a:t>
            </a:r>
            <a:r>
              <a:rPr lang="en-US" b="1" dirty="0" smtClean="0"/>
              <a:t> </a:t>
            </a:r>
            <a:r>
              <a:rPr lang="en-US" b="1" dirty="0" err="1" smtClean="0"/>
              <a:t>əsasları</a:t>
            </a:r>
            <a:r>
              <a:rPr lang="az-Latn-AZ" b="1" dirty="0" smtClean="0"/>
              <a:t/>
            </a:r>
            <a:br>
              <a:rPr lang="az-Latn-AZ" b="1" dirty="0" smtClean="0"/>
            </a:br>
            <a:r>
              <a:rPr lang="en-US" b="1" dirty="0" smtClean="0">
                <a:latin typeface="Times New Roman" pitchFamily="18" charset="0"/>
                <a:cs typeface="Times New Roman" pitchFamily="18" charset="0"/>
              </a:rPr>
              <a:t>1</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Sadalanan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əsaslar</a:t>
            </a:r>
            <a:r>
              <a:rPr lang="en-US" b="1" dirty="0">
                <a:latin typeface="Times New Roman" pitchFamily="18" charset="0"/>
                <a:cs typeface="Times New Roman" pitchFamily="18" charset="0"/>
              </a:rPr>
              <a:t>:</a:t>
            </a:r>
            <a:endParaRPr lang="ru-RU" dirty="0"/>
          </a:p>
        </p:txBody>
      </p:sp>
      <p:sp>
        <p:nvSpPr>
          <p:cNvPr id="5" name="Прямоугольник 4"/>
          <p:cNvSpPr/>
          <p:nvPr/>
        </p:nvSpPr>
        <p:spPr>
          <a:xfrm>
            <a:off x="283464" y="1571937"/>
            <a:ext cx="8714232" cy="5709255"/>
          </a:xfrm>
          <a:prstGeom prst="rect">
            <a:avLst/>
          </a:prstGeom>
        </p:spPr>
        <p:txBody>
          <a:bodyPr wrap="square">
            <a:spAutoFit/>
          </a:bodyPr>
          <a:lstStyle/>
          <a:p>
            <a:pPr fontAlgn="base"/>
            <a:r>
              <a:rPr lang="az-Latn-AZ" sz="3600" dirty="0" smtClean="0">
                <a:latin typeface="Times New Roman" pitchFamily="18" charset="0"/>
                <a:cs typeface="Times New Roman" pitchFamily="18" charset="0"/>
              </a:rPr>
              <a:t>4</a:t>
            </a:r>
            <a:r>
              <a:rPr lang="az-Latn-AZ" sz="3600" dirty="0">
                <a:latin typeface="Times New Roman" pitchFamily="18" charset="0"/>
                <a:cs typeface="Times New Roman" pitchFamily="18" charset="0"/>
              </a:rPr>
              <a:t>. Din və ya etiqad </a:t>
            </a:r>
            <a:endParaRPr lang="az-Latn-AZ" sz="3600" dirty="0" smtClean="0">
              <a:latin typeface="Times New Roman" pitchFamily="18" charset="0"/>
              <a:cs typeface="Times New Roman" pitchFamily="18" charset="0"/>
            </a:endParaRPr>
          </a:p>
          <a:p>
            <a:pPr marL="285750" indent="-285750" fontAlgn="base">
              <a:buFontTx/>
              <a:buChar char="-"/>
            </a:pPr>
            <a:r>
              <a:rPr lang="az-Latn-AZ" dirty="0">
                <a:latin typeface="Times New Roman" pitchFamily="18" charset="0"/>
                <a:cs typeface="Times New Roman" pitchFamily="18" charset="0"/>
              </a:rPr>
              <a:t>Köse və Başqaları Türkiyəyə qarşı </a:t>
            </a:r>
            <a:r>
              <a:rPr lang="az-Latn-AZ" dirty="0" smtClean="0">
                <a:latin typeface="Times New Roman" pitchFamily="18" charset="0"/>
                <a:cs typeface="Times New Roman" pitchFamily="18" charset="0"/>
              </a:rPr>
              <a:t>(məktəbdə </a:t>
            </a:r>
            <a:r>
              <a:rPr lang="az-Latn-AZ" dirty="0">
                <a:latin typeface="Times New Roman" pitchFamily="18" charset="0"/>
                <a:cs typeface="Times New Roman" pitchFamily="18" charset="0"/>
              </a:rPr>
              <a:t>qızların </a:t>
            </a:r>
            <a:r>
              <a:rPr lang="az-Latn-AZ" dirty="0" smtClean="0">
                <a:latin typeface="Times New Roman" pitchFamily="18" charset="0"/>
                <a:cs typeface="Times New Roman" pitchFamily="18" charset="0"/>
              </a:rPr>
              <a:t>hicab geyinməsini </a:t>
            </a:r>
            <a:r>
              <a:rPr lang="az-Latn-AZ" dirty="0">
                <a:latin typeface="Times New Roman" pitchFamily="18" charset="0"/>
                <a:cs typeface="Times New Roman" pitchFamily="18" charset="0"/>
              </a:rPr>
              <a:t>qadağan edən geyim kodeksi </a:t>
            </a:r>
            <a:r>
              <a:rPr lang="az-Latn-AZ" dirty="0" smtClean="0">
                <a:latin typeface="Times New Roman" pitchFamily="18" charset="0"/>
                <a:cs typeface="Times New Roman" pitchFamily="18" charset="0"/>
              </a:rPr>
              <a:t>haqqında) ---</a:t>
            </a:r>
          </a:p>
          <a:p>
            <a:pPr marL="285750" indent="-285750" fontAlgn="base">
              <a:buFontTx/>
              <a:buChar char="-"/>
            </a:pPr>
            <a:endParaRPr lang="az-Latn-AZ" dirty="0">
              <a:latin typeface="Times New Roman" pitchFamily="18" charset="0"/>
              <a:cs typeface="Times New Roman" pitchFamily="18" charset="0"/>
            </a:endParaRPr>
          </a:p>
          <a:p>
            <a:pPr fontAlgn="base"/>
            <a:r>
              <a:rPr lang="az-Latn-AZ" sz="3600" dirty="0" smtClean="0">
                <a:latin typeface="Times New Roman" pitchFamily="18" charset="0"/>
                <a:cs typeface="Times New Roman" pitchFamily="18" charset="0"/>
              </a:rPr>
              <a:t>5. Dil</a:t>
            </a:r>
            <a:endParaRPr lang="az-Latn-AZ" sz="3600" dirty="0">
              <a:latin typeface="Times New Roman" pitchFamily="18" charset="0"/>
              <a:cs typeface="Times New Roman" pitchFamily="18" charset="0"/>
            </a:endParaRPr>
          </a:p>
          <a:p>
            <a:pPr marL="285750" indent="-285750" fontAlgn="base">
              <a:buFontTx/>
              <a:buChar char="-"/>
            </a:pPr>
            <a:r>
              <a:rPr lang="az-Latn-AZ" dirty="0" smtClean="0">
                <a:latin typeface="Times New Roman" pitchFamily="18" charset="0"/>
                <a:cs typeface="Times New Roman" pitchFamily="18" charset="0"/>
              </a:rPr>
              <a:t>Belgium </a:t>
            </a:r>
            <a:r>
              <a:rPr lang="az-Latn-AZ" dirty="0">
                <a:latin typeface="Times New Roman" pitchFamily="18" charset="0"/>
                <a:cs typeface="Times New Roman" pitchFamily="18" charset="0"/>
              </a:rPr>
              <a:t>Linguistic </a:t>
            </a:r>
            <a:r>
              <a:rPr lang="az-Latn-AZ" dirty="0" smtClean="0">
                <a:latin typeface="Times New Roman" pitchFamily="18" charset="0"/>
                <a:cs typeface="Times New Roman" pitchFamily="18" charset="0"/>
              </a:rPr>
              <a:t>işi (Dövlət </a:t>
            </a:r>
            <a:r>
              <a:rPr lang="az-Latn-AZ" dirty="0">
                <a:latin typeface="Times New Roman" pitchFamily="18" charset="0"/>
                <a:cs typeface="Times New Roman" pitchFamily="18" charset="0"/>
              </a:rPr>
              <a:t>tərəfindən və </a:t>
            </a:r>
            <a:r>
              <a:rPr lang="az-Latn-AZ" dirty="0" smtClean="0">
                <a:latin typeface="Times New Roman" pitchFamily="18" charset="0"/>
                <a:cs typeface="Times New Roman" pitchFamily="18" charset="0"/>
              </a:rPr>
              <a:t>ya Dövlətin </a:t>
            </a:r>
            <a:r>
              <a:rPr lang="az-Latn-AZ" dirty="0">
                <a:latin typeface="Times New Roman" pitchFamily="18" charset="0"/>
                <a:cs typeface="Times New Roman" pitchFamily="18" charset="0"/>
              </a:rPr>
              <a:t>dəstəyi ilə təmin olunan təhsil regionun fransız və ya </a:t>
            </a:r>
            <a:r>
              <a:rPr lang="az-Latn-AZ" dirty="0" smtClean="0">
                <a:latin typeface="Times New Roman" pitchFamily="18" charset="0"/>
                <a:cs typeface="Times New Roman" pitchFamily="18" charset="0"/>
              </a:rPr>
              <a:t>holland dilli </a:t>
            </a:r>
            <a:r>
              <a:rPr lang="az-Latn-AZ" dirty="0">
                <a:latin typeface="Times New Roman" pitchFamily="18" charset="0"/>
                <a:cs typeface="Times New Roman" pitchFamily="18" charset="0"/>
              </a:rPr>
              <a:t>olmasından asılı olaraq ya fransız ya da holland dilində olmalıdır</a:t>
            </a:r>
            <a:r>
              <a:rPr lang="az-Latn-AZ" dirty="0" smtClean="0">
                <a:latin typeface="Times New Roman" pitchFamily="18" charset="0"/>
                <a:cs typeface="Times New Roman" pitchFamily="18" charset="0"/>
              </a:rPr>
              <a:t>. Holland </a:t>
            </a:r>
            <a:r>
              <a:rPr lang="az-Latn-AZ" dirty="0">
                <a:latin typeface="Times New Roman" pitchFamily="18" charset="0"/>
                <a:cs typeface="Times New Roman" pitchFamily="18" charset="0"/>
              </a:rPr>
              <a:t>dilli regionda yaşayan fransız dilli uşaqların </a:t>
            </a:r>
            <a:r>
              <a:rPr lang="az-Latn-AZ" dirty="0" smtClean="0">
                <a:latin typeface="Times New Roman" pitchFamily="18" charset="0"/>
                <a:cs typeface="Times New Roman" pitchFamily="18" charset="0"/>
              </a:rPr>
              <a:t>valideynləri şikayət </a:t>
            </a:r>
            <a:r>
              <a:rPr lang="az-Latn-AZ" dirty="0">
                <a:latin typeface="Times New Roman" pitchFamily="18" charset="0"/>
                <a:cs typeface="Times New Roman" pitchFamily="18" charset="0"/>
              </a:rPr>
              <a:t>etdilər ki, bu qayda onların uşaqlarının fransız dilində </a:t>
            </a:r>
            <a:r>
              <a:rPr lang="az-Latn-AZ" dirty="0" smtClean="0">
                <a:latin typeface="Times New Roman" pitchFamily="18" charset="0"/>
                <a:cs typeface="Times New Roman" pitchFamily="18" charset="0"/>
              </a:rPr>
              <a:t>təhsil almasına </a:t>
            </a:r>
            <a:r>
              <a:rPr lang="az-Latn-AZ" dirty="0">
                <a:latin typeface="Times New Roman" pitchFamily="18" charset="0"/>
                <a:cs typeface="Times New Roman" pitchFamily="18" charset="0"/>
              </a:rPr>
              <a:t>mane olur və ya bunu əhəmiyyətli dərəcədə çətinləşdirir</a:t>
            </a:r>
            <a:r>
              <a:rPr lang="az-Latn-AZ" dirty="0" smtClean="0">
                <a:latin typeface="Times New Roman" pitchFamily="18" charset="0"/>
                <a:cs typeface="Times New Roman" pitchFamily="18" charset="0"/>
              </a:rPr>
              <a:t>.) ---</a:t>
            </a:r>
          </a:p>
          <a:p>
            <a:pPr marL="285750" indent="-285750" fontAlgn="base">
              <a:buFontTx/>
              <a:buChar char="-"/>
            </a:pPr>
            <a:endParaRPr lang="az-Latn-AZ" dirty="0">
              <a:latin typeface="Times New Roman" pitchFamily="18" charset="0"/>
              <a:cs typeface="Times New Roman" pitchFamily="18" charset="0"/>
            </a:endParaRPr>
          </a:p>
          <a:p>
            <a:pPr fontAlgn="base"/>
            <a:r>
              <a:rPr lang="az-Latn-AZ" sz="3600" dirty="0" smtClean="0">
                <a:latin typeface="Times New Roman" pitchFamily="18" charset="0"/>
                <a:cs typeface="Times New Roman" pitchFamily="18" charset="0"/>
              </a:rPr>
              <a:t>6. </a:t>
            </a:r>
            <a:r>
              <a:rPr lang="az-Latn-AZ" sz="3600" dirty="0">
                <a:latin typeface="Times New Roman" pitchFamily="18" charset="0"/>
                <a:cs typeface="Times New Roman" pitchFamily="18" charset="0"/>
              </a:rPr>
              <a:t>Sosial mənsubiyyət, doğum və mülkiyyət</a:t>
            </a:r>
          </a:p>
          <a:p>
            <a:pPr fontAlgn="base"/>
            <a:r>
              <a:rPr lang="az-Latn-AZ" dirty="0">
                <a:latin typeface="Times New Roman" pitchFamily="18" charset="0"/>
                <a:cs typeface="Times New Roman" pitchFamily="18" charset="0"/>
              </a:rPr>
              <a:t>- Mazurek Fransaya qarşı </a:t>
            </a:r>
            <a:r>
              <a:rPr lang="az-Latn-AZ" dirty="0" smtClean="0">
                <a:latin typeface="Times New Roman" pitchFamily="18" charset="0"/>
                <a:cs typeface="Times New Roman" pitchFamily="18" charset="0"/>
              </a:rPr>
              <a:t>(nikahdan </a:t>
            </a:r>
            <a:r>
              <a:rPr lang="az-Latn-AZ" dirty="0">
                <a:latin typeface="Times New Roman" pitchFamily="18" charset="0"/>
                <a:cs typeface="Times New Roman" pitchFamily="18" charset="0"/>
              </a:rPr>
              <a:t>kənar doğulmuş </a:t>
            </a:r>
            <a:r>
              <a:rPr lang="az-Latn-AZ" dirty="0" smtClean="0">
                <a:latin typeface="Times New Roman" pitchFamily="18" charset="0"/>
                <a:cs typeface="Times New Roman" pitchFamily="18" charset="0"/>
              </a:rPr>
              <a:t>bir şəxsin anasına </a:t>
            </a:r>
            <a:r>
              <a:rPr lang="az-Latn-AZ" dirty="0">
                <a:latin typeface="Times New Roman" pitchFamily="18" charset="0"/>
                <a:cs typeface="Times New Roman" pitchFamily="18" charset="0"/>
              </a:rPr>
              <a:t>məxsus əmlakın dörddə birindən artığını varis </a:t>
            </a:r>
            <a:r>
              <a:rPr lang="az-Latn-AZ" dirty="0" smtClean="0">
                <a:latin typeface="Times New Roman" pitchFamily="18" charset="0"/>
                <a:cs typeface="Times New Roman" pitchFamily="18" charset="0"/>
              </a:rPr>
              <a:t>kimi əldə </a:t>
            </a:r>
            <a:r>
              <a:rPr lang="az-Latn-AZ" dirty="0">
                <a:latin typeface="Times New Roman" pitchFamily="18" charset="0"/>
                <a:cs typeface="Times New Roman" pitchFamily="18" charset="0"/>
              </a:rPr>
              <a:t>edə bilməsinə imkan </a:t>
            </a:r>
            <a:r>
              <a:rPr lang="az-Latn-AZ" dirty="0" smtClean="0">
                <a:latin typeface="Times New Roman" pitchFamily="18" charset="0"/>
                <a:cs typeface="Times New Roman" pitchFamily="18" charset="0"/>
              </a:rPr>
              <a:t>verməməsi).</a:t>
            </a:r>
            <a:endParaRPr lang="az-Latn-AZ" dirty="0">
              <a:latin typeface="Times New Roman" pitchFamily="18" charset="0"/>
              <a:cs typeface="Times New Roman" pitchFamily="18" charset="0"/>
            </a:endParaRPr>
          </a:p>
          <a:p>
            <a:pPr fontAlgn="base"/>
            <a:endParaRPr lang="az-Latn-AZ" dirty="0">
              <a:latin typeface="Times New Roman" pitchFamily="18" charset="0"/>
              <a:cs typeface="Times New Roman" pitchFamily="18" charset="0"/>
            </a:endParaRPr>
          </a:p>
          <a:p>
            <a:pPr fontAlgn="base"/>
            <a:endParaRPr lang="az-Latn-AZ" dirty="0">
              <a:latin typeface="Times New Roman" pitchFamily="18" charset="0"/>
              <a:cs typeface="Times New Roman" pitchFamily="18" charset="0"/>
            </a:endParaRPr>
          </a:p>
          <a:p>
            <a:pPr marL="285750" indent="-285750" fontAlgn="base">
              <a:spcBef>
                <a:spcPts val="600"/>
              </a:spcBef>
              <a:spcAft>
                <a:spcPts val="600"/>
              </a:spcAft>
              <a:buFontTx/>
              <a:buChar char="-"/>
            </a:pPr>
            <a:endParaRPr lang="az-Latn-AZ"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4264214262"/>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r>
              <a:rPr lang="en-US" b="1" dirty="0" err="1" smtClean="0"/>
              <a:t>Ayrı-seçkiliyin</a:t>
            </a:r>
            <a:r>
              <a:rPr lang="en-US" b="1" dirty="0" smtClean="0"/>
              <a:t> </a:t>
            </a:r>
            <a:r>
              <a:rPr lang="en-US" b="1" dirty="0" err="1" smtClean="0"/>
              <a:t>əsasları</a:t>
            </a:r>
            <a:r>
              <a:rPr lang="az-Latn-AZ" b="1" dirty="0" smtClean="0"/>
              <a:t/>
            </a:r>
            <a:br>
              <a:rPr lang="az-Latn-AZ" b="1" dirty="0" smtClean="0"/>
            </a:br>
            <a:r>
              <a:rPr lang="en-US" b="1" dirty="0" smtClean="0">
                <a:latin typeface="Times New Roman" pitchFamily="18" charset="0"/>
                <a:cs typeface="Times New Roman" pitchFamily="18" charset="0"/>
              </a:rPr>
              <a:t>1</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Sadalanan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əsaslar</a:t>
            </a:r>
            <a:r>
              <a:rPr lang="en-US" b="1" dirty="0">
                <a:latin typeface="Times New Roman" pitchFamily="18" charset="0"/>
                <a:cs typeface="Times New Roman" pitchFamily="18" charset="0"/>
              </a:rPr>
              <a:t>:</a:t>
            </a:r>
            <a:endParaRPr lang="ru-RU" dirty="0"/>
          </a:p>
        </p:txBody>
      </p:sp>
      <p:sp>
        <p:nvSpPr>
          <p:cNvPr id="5" name="Прямоугольник 4"/>
          <p:cNvSpPr/>
          <p:nvPr/>
        </p:nvSpPr>
        <p:spPr>
          <a:xfrm>
            <a:off x="283464" y="1571937"/>
            <a:ext cx="8714232" cy="2385268"/>
          </a:xfrm>
          <a:prstGeom prst="rect">
            <a:avLst/>
          </a:prstGeom>
        </p:spPr>
        <p:txBody>
          <a:bodyPr wrap="square">
            <a:spAutoFit/>
          </a:bodyPr>
          <a:lstStyle/>
          <a:p>
            <a:pPr fontAlgn="base"/>
            <a:r>
              <a:rPr lang="az-Latn-AZ" sz="3600" dirty="0" smtClean="0">
                <a:latin typeface="Times New Roman" pitchFamily="18" charset="0"/>
                <a:cs typeface="Times New Roman" pitchFamily="18" charset="0"/>
              </a:rPr>
              <a:t>7. </a:t>
            </a:r>
            <a:r>
              <a:rPr lang="es-ES" sz="3600" dirty="0" err="1">
                <a:latin typeface="Times New Roman" pitchFamily="18" charset="0"/>
                <a:cs typeface="Times New Roman" pitchFamily="18" charset="0"/>
              </a:rPr>
              <a:t>Siyasi</a:t>
            </a:r>
            <a:r>
              <a:rPr lang="es-ES" sz="3600" dirty="0">
                <a:latin typeface="Times New Roman" pitchFamily="18" charset="0"/>
                <a:cs typeface="Times New Roman" pitchFamily="18" charset="0"/>
              </a:rPr>
              <a:t> </a:t>
            </a:r>
            <a:r>
              <a:rPr lang="es-ES" sz="3600" dirty="0" err="1">
                <a:latin typeface="Times New Roman" pitchFamily="18" charset="0"/>
                <a:cs typeface="Times New Roman" pitchFamily="18" charset="0"/>
              </a:rPr>
              <a:t>və</a:t>
            </a:r>
            <a:r>
              <a:rPr lang="es-ES" sz="3600" dirty="0">
                <a:latin typeface="Times New Roman" pitchFamily="18" charset="0"/>
                <a:cs typeface="Times New Roman" pitchFamily="18" charset="0"/>
              </a:rPr>
              <a:t> ya </a:t>
            </a:r>
            <a:r>
              <a:rPr lang="es-ES" sz="3600" dirty="0" err="1">
                <a:latin typeface="Times New Roman" pitchFamily="18" charset="0"/>
                <a:cs typeface="Times New Roman" pitchFamily="18" charset="0"/>
              </a:rPr>
              <a:t>digər</a:t>
            </a:r>
            <a:r>
              <a:rPr lang="es-ES" sz="3600" dirty="0">
                <a:latin typeface="Times New Roman" pitchFamily="18" charset="0"/>
                <a:cs typeface="Times New Roman" pitchFamily="18" charset="0"/>
              </a:rPr>
              <a:t> </a:t>
            </a:r>
            <a:r>
              <a:rPr lang="es-ES" sz="3600" dirty="0" err="1">
                <a:latin typeface="Times New Roman" pitchFamily="18" charset="0"/>
                <a:cs typeface="Times New Roman" pitchFamily="18" charset="0"/>
              </a:rPr>
              <a:t>fikir</a:t>
            </a:r>
            <a:endParaRPr lang="es-ES" sz="3600" dirty="0">
              <a:latin typeface="Times New Roman" pitchFamily="18" charset="0"/>
              <a:cs typeface="Times New Roman" pitchFamily="18" charset="0"/>
            </a:endParaRPr>
          </a:p>
          <a:p>
            <a:pPr algn="just" fontAlgn="base"/>
            <a:r>
              <a:rPr lang="az-Latn-AZ" dirty="0">
                <a:latin typeface="Times New Roman" pitchFamily="18" charset="0"/>
                <a:cs typeface="Times New Roman" pitchFamily="18" charset="0"/>
              </a:rPr>
              <a:t>- Castells İspaniyaya qarşı </a:t>
            </a:r>
            <a:r>
              <a:rPr lang="az-Latn-AZ" dirty="0" smtClean="0">
                <a:latin typeface="Times New Roman" pitchFamily="18" charset="0"/>
                <a:cs typeface="Times New Roman" pitchFamily="18" charset="0"/>
              </a:rPr>
              <a:t>işi (Hökumətin Bask ölkəsində </a:t>
            </a:r>
            <a:r>
              <a:rPr lang="az-Latn-AZ" dirty="0">
                <a:latin typeface="Times New Roman" pitchFamily="18" charset="0"/>
                <a:cs typeface="Times New Roman" pitchFamily="18" charset="0"/>
              </a:rPr>
              <a:t>terror aktlarına qarşı </a:t>
            </a:r>
            <a:r>
              <a:rPr lang="az-Latn-AZ" dirty="0" smtClean="0">
                <a:latin typeface="Times New Roman" pitchFamily="18" charset="0"/>
                <a:cs typeface="Times New Roman" pitchFamily="18" charset="0"/>
              </a:rPr>
              <a:t>hərəkətsizliyini </a:t>
            </a:r>
            <a:r>
              <a:rPr lang="az-Latn-AZ" dirty="0">
                <a:latin typeface="Times New Roman" pitchFamily="18" charset="0"/>
                <a:cs typeface="Times New Roman" pitchFamily="18" charset="0"/>
              </a:rPr>
              <a:t>tənqid etdikdən </a:t>
            </a:r>
            <a:r>
              <a:rPr lang="az-Latn-AZ" dirty="0" smtClean="0">
                <a:latin typeface="Times New Roman" pitchFamily="18" charset="0"/>
                <a:cs typeface="Times New Roman" pitchFamily="18" charset="0"/>
              </a:rPr>
              <a:t>sonra hökuməti </a:t>
            </a:r>
            <a:r>
              <a:rPr lang="az-Latn-AZ" dirty="0">
                <a:latin typeface="Times New Roman" pitchFamily="18" charset="0"/>
                <a:cs typeface="Times New Roman" pitchFamily="18" charset="0"/>
              </a:rPr>
              <a:t>‘təhqir etməyə’ görə cinayət məsuliyyətinə cəlb </a:t>
            </a:r>
            <a:r>
              <a:rPr lang="az-Latn-AZ" dirty="0" smtClean="0">
                <a:latin typeface="Times New Roman" pitchFamily="18" charset="0"/>
                <a:cs typeface="Times New Roman" pitchFamily="18" charset="0"/>
              </a:rPr>
              <a:t>olunmuş parlament </a:t>
            </a:r>
            <a:r>
              <a:rPr lang="az-Latn-AZ" dirty="0">
                <a:latin typeface="Times New Roman" pitchFamily="18" charset="0"/>
                <a:cs typeface="Times New Roman" pitchFamily="18" charset="0"/>
              </a:rPr>
              <a:t>üzvü </a:t>
            </a:r>
            <a:r>
              <a:rPr lang="az-Latn-AZ" dirty="0" smtClean="0">
                <a:latin typeface="Times New Roman" pitchFamily="18" charset="0"/>
                <a:cs typeface="Times New Roman" pitchFamily="18" charset="0"/>
              </a:rPr>
              <a:t>haqqında).</a:t>
            </a:r>
            <a:endParaRPr lang="az-Latn-AZ" dirty="0">
              <a:latin typeface="Times New Roman" pitchFamily="18" charset="0"/>
              <a:cs typeface="Times New Roman" pitchFamily="18" charset="0"/>
            </a:endParaRPr>
          </a:p>
          <a:p>
            <a:pPr fontAlgn="base"/>
            <a:endParaRPr lang="az-Latn-AZ" dirty="0">
              <a:latin typeface="Times New Roman" pitchFamily="18" charset="0"/>
              <a:cs typeface="Times New Roman" pitchFamily="18" charset="0"/>
            </a:endParaRPr>
          </a:p>
          <a:p>
            <a:pPr fontAlgn="base"/>
            <a:endParaRPr lang="az-Latn-AZ" dirty="0">
              <a:latin typeface="Times New Roman" pitchFamily="18" charset="0"/>
              <a:cs typeface="Times New Roman" pitchFamily="18" charset="0"/>
            </a:endParaRPr>
          </a:p>
          <a:p>
            <a:pPr marL="285750" indent="-285750" fontAlgn="base">
              <a:spcBef>
                <a:spcPts val="600"/>
              </a:spcBef>
              <a:spcAft>
                <a:spcPts val="600"/>
              </a:spcAft>
              <a:buFontTx/>
              <a:buChar char="-"/>
            </a:pPr>
            <a:endParaRPr lang="az-Latn-AZ"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3394631603"/>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r>
              <a:rPr lang="en-US" b="1" dirty="0" err="1"/>
              <a:t>Ayrı-seçkiliyin</a:t>
            </a:r>
            <a:r>
              <a:rPr lang="en-US" b="1" dirty="0"/>
              <a:t> </a:t>
            </a:r>
            <a:r>
              <a:rPr lang="en-US" b="1" dirty="0" err="1"/>
              <a:t>əsasları</a:t>
            </a:r>
            <a:r>
              <a:rPr lang="az-Latn-AZ" b="1" dirty="0"/>
              <a:t/>
            </a:r>
            <a:br>
              <a:rPr lang="az-Latn-AZ" b="1" dirty="0"/>
            </a:br>
            <a:r>
              <a:rPr lang="en-US" b="1" dirty="0" smtClean="0">
                <a:latin typeface="Times New Roman" pitchFamily="18" charset="0"/>
                <a:cs typeface="Times New Roman" pitchFamily="18" charset="0"/>
              </a:rPr>
              <a:t>2</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Sadalanmayan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əsaslar</a:t>
            </a:r>
            <a:r>
              <a:rPr lang="en-US" b="1"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5" name="Прямоугольник 4"/>
          <p:cNvSpPr/>
          <p:nvPr/>
        </p:nvSpPr>
        <p:spPr>
          <a:xfrm>
            <a:off x="356616" y="1723287"/>
            <a:ext cx="8321040" cy="3693319"/>
          </a:xfrm>
          <a:prstGeom prst="rect">
            <a:avLst/>
          </a:prstGeom>
        </p:spPr>
        <p:txBody>
          <a:bodyPr wrap="square">
            <a:spAutoFit/>
          </a:bodyPr>
          <a:lstStyle/>
          <a:p>
            <a:pPr marL="742950" indent="-742950" fontAlgn="base">
              <a:buAutoNum type="arabicPeriod"/>
            </a:pPr>
            <a:r>
              <a:rPr lang="en-US" sz="3600" dirty="0" err="1" smtClean="0">
                <a:latin typeface="Times New Roman" pitchFamily="18" charset="0"/>
                <a:cs typeface="Times New Roman" pitchFamily="18" charset="0"/>
              </a:rPr>
              <a:t>Seksual</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oriyentasiya</a:t>
            </a:r>
            <a:endParaRPr lang="az-Latn-AZ" sz="3600" dirty="0" smtClean="0">
              <a:latin typeface="Times New Roman" pitchFamily="18" charset="0"/>
              <a:cs typeface="Times New Roman" pitchFamily="18" charset="0"/>
            </a:endParaRPr>
          </a:p>
          <a:p>
            <a:pPr fontAlgn="base"/>
            <a:r>
              <a:rPr lang="az-Latn-AZ" dirty="0">
                <a:latin typeface="Times New Roman" pitchFamily="18" charset="0"/>
                <a:cs typeface="Times New Roman" pitchFamily="18" charset="0"/>
              </a:rPr>
              <a:t>- </a:t>
            </a:r>
            <a:r>
              <a:rPr lang="az-Latn-AZ" dirty="0" smtClean="0">
                <a:latin typeface="Times New Roman" pitchFamily="18" charset="0"/>
                <a:cs typeface="Times New Roman" pitchFamily="18" charset="0"/>
              </a:rPr>
              <a:t>S.L</a:t>
            </a:r>
            <a:r>
              <a:rPr lang="az-Latn-AZ" dirty="0">
                <a:latin typeface="Times New Roman" pitchFamily="18" charset="0"/>
                <a:cs typeface="Times New Roman" pitchFamily="18" charset="0"/>
              </a:rPr>
              <a:t>. Avstriyaya qarşı </a:t>
            </a:r>
            <a:r>
              <a:rPr lang="az-Latn-AZ" dirty="0" smtClean="0">
                <a:latin typeface="Times New Roman" pitchFamily="18" charset="0"/>
                <a:cs typeface="Times New Roman" pitchFamily="18" charset="0"/>
              </a:rPr>
              <a:t>(Milli qanunvericiliyin tərəflərdən </a:t>
            </a:r>
            <a:r>
              <a:rPr lang="az-Latn-AZ" dirty="0">
                <a:latin typeface="Times New Roman" pitchFamily="18" charset="0"/>
                <a:cs typeface="Times New Roman" pitchFamily="18" charset="0"/>
              </a:rPr>
              <a:t>birinin yaşı on səkkizdən aşağı olan </a:t>
            </a:r>
            <a:r>
              <a:rPr lang="az-Latn-AZ" dirty="0" smtClean="0">
                <a:latin typeface="Times New Roman" pitchFamily="18" charset="0"/>
                <a:cs typeface="Times New Roman" pitchFamily="18" charset="0"/>
              </a:rPr>
              <a:t>kişilər arasında </a:t>
            </a:r>
            <a:r>
              <a:rPr lang="az-Latn-AZ" dirty="0">
                <a:latin typeface="Times New Roman" pitchFamily="18" charset="0"/>
                <a:cs typeface="Times New Roman" pitchFamily="18" charset="0"/>
              </a:rPr>
              <a:t>razılıq əsasında olan cinsi münasibətləri cinayət əməli kimi</a:t>
            </a:r>
          </a:p>
          <a:p>
            <a:pPr fontAlgn="base"/>
            <a:r>
              <a:rPr lang="az-Latn-AZ" dirty="0">
                <a:latin typeface="Times New Roman" pitchFamily="18" charset="0"/>
                <a:cs typeface="Times New Roman" pitchFamily="18" charset="0"/>
              </a:rPr>
              <a:t>müəyyən </a:t>
            </a:r>
            <a:r>
              <a:rPr lang="az-Latn-AZ" dirty="0" smtClean="0">
                <a:latin typeface="Times New Roman" pitchFamily="18" charset="0"/>
                <a:cs typeface="Times New Roman" pitchFamily="18" charset="0"/>
              </a:rPr>
              <a:t>edilməsindən, </a:t>
            </a:r>
            <a:r>
              <a:rPr lang="az-Latn-AZ" dirty="0">
                <a:latin typeface="Times New Roman" pitchFamily="18" charset="0"/>
                <a:cs typeface="Times New Roman" pitchFamily="18" charset="0"/>
              </a:rPr>
              <a:t>qadınlara isə on dörd </a:t>
            </a:r>
            <a:r>
              <a:rPr lang="az-Latn-AZ" dirty="0" smtClean="0">
                <a:latin typeface="Times New Roman" pitchFamily="18" charset="0"/>
                <a:cs typeface="Times New Roman" pitchFamily="18" charset="0"/>
              </a:rPr>
              <a:t>yaşından etibarən </a:t>
            </a:r>
            <a:r>
              <a:rPr lang="az-Latn-AZ" dirty="0">
                <a:latin typeface="Times New Roman" pitchFamily="18" charset="0"/>
                <a:cs typeface="Times New Roman" pitchFamily="18" charset="0"/>
              </a:rPr>
              <a:t>(həm lezbian, həm də heteroseksual) cinsi </a:t>
            </a:r>
            <a:r>
              <a:rPr lang="az-Latn-AZ" dirty="0" smtClean="0">
                <a:latin typeface="Times New Roman" pitchFamily="18" charset="0"/>
                <a:cs typeface="Times New Roman" pitchFamily="18" charset="0"/>
              </a:rPr>
              <a:t>münasibətdə olmağa </a:t>
            </a:r>
            <a:r>
              <a:rPr lang="az-Latn-AZ" dirty="0">
                <a:latin typeface="Times New Roman" pitchFamily="18" charset="0"/>
                <a:cs typeface="Times New Roman" pitchFamily="18" charset="0"/>
              </a:rPr>
              <a:t>icazə </a:t>
            </a:r>
            <a:r>
              <a:rPr lang="az-Latn-AZ" dirty="0" smtClean="0">
                <a:latin typeface="Times New Roman" pitchFamily="18" charset="0"/>
                <a:cs typeface="Times New Roman" pitchFamily="18" charset="0"/>
              </a:rPr>
              <a:t>verilməsindən şikayət).</a:t>
            </a:r>
          </a:p>
          <a:p>
            <a:pPr fontAlgn="base"/>
            <a:endParaRPr lang="az-Latn-AZ" dirty="0" smtClean="0">
              <a:latin typeface="Times New Roman" pitchFamily="18" charset="0"/>
              <a:cs typeface="Times New Roman" pitchFamily="18" charset="0"/>
            </a:endParaRPr>
          </a:p>
          <a:p>
            <a:pPr fontAlgn="base"/>
            <a:r>
              <a:rPr lang="az-Latn-AZ" dirty="0" smtClean="0">
                <a:latin typeface="Times New Roman" pitchFamily="18" charset="0"/>
                <a:cs typeface="Times New Roman" pitchFamily="18" charset="0"/>
              </a:rPr>
              <a:t>- E.B</a:t>
            </a:r>
            <a:r>
              <a:rPr lang="az-Latn-AZ" dirty="0">
                <a:latin typeface="Times New Roman" pitchFamily="18" charset="0"/>
                <a:cs typeface="Times New Roman" pitchFamily="18" charset="0"/>
              </a:rPr>
              <a:t>. Fransaya qarşı </a:t>
            </a:r>
            <a:r>
              <a:rPr lang="az-Latn-AZ" dirty="0" smtClean="0">
                <a:latin typeface="Times New Roman" pitchFamily="18" charset="0"/>
                <a:cs typeface="Times New Roman" pitchFamily="18" charset="0"/>
              </a:rPr>
              <a:t>(ərizəçi xanımın evində «kişi </a:t>
            </a:r>
            <a:r>
              <a:rPr lang="az-Latn-AZ" dirty="0">
                <a:latin typeface="Times New Roman" pitchFamily="18" charset="0"/>
                <a:cs typeface="Times New Roman" pitchFamily="18" charset="0"/>
              </a:rPr>
              <a:t>rolunu oynayan </a:t>
            </a:r>
            <a:r>
              <a:rPr lang="az-Latn-AZ" dirty="0" smtClean="0">
                <a:latin typeface="Times New Roman" pitchFamily="18" charset="0"/>
                <a:cs typeface="Times New Roman" pitchFamily="18" charset="0"/>
              </a:rPr>
              <a:t>yoxdur» əsası ilə uşağı övladlığa götürməkdən imtina).</a:t>
            </a:r>
          </a:p>
          <a:p>
            <a:pPr fontAlgn="base"/>
            <a:endParaRPr lang="az-Latn-AZ" dirty="0" smtClean="0">
              <a:latin typeface="Times New Roman" pitchFamily="18" charset="0"/>
              <a:cs typeface="Times New Roman" pitchFamily="18" charset="0"/>
            </a:endParaRPr>
          </a:p>
          <a:p>
            <a:pPr fontAlgn="base"/>
            <a:r>
              <a:rPr lang="az-Latn-AZ" dirty="0" smtClean="0">
                <a:latin typeface="Times New Roman" pitchFamily="18" charset="0"/>
                <a:cs typeface="Times New Roman" pitchFamily="18" charset="0"/>
              </a:rPr>
              <a:t>- Karner </a:t>
            </a:r>
            <a:r>
              <a:rPr lang="az-Latn-AZ" dirty="0">
                <a:latin typeface="Times New Roman" pitchFamily="18" charset="0"/>
                <a:cs typeface="Times New Roman" pitchFamily="18" charset="0"/>
              </a:rPr>
              <a:t>Avstriyaya qarşı </a:t>
            </a:r>
            <a:r>
              <a:rPr lang="az-Latn-AZ" dirty="0" smtClean="0">
                <a:latin typeface="Times New Roman" pitchFamily="18" charset="0"/>
                <a:cs typeface="Times New Roman" pitchFamily="18" charset="0"/>
              </a:rPr>
              <a:t>(sahib vəfat etdikdə onun qohumunun və ya ‘həyat yoldaşının’ avtomatik olaraq icarə müqaviləsinin tərəfi olmasını müəyən edən milli qanunvericiliyin təfsiri haqqında)</a:t>
            </a:r>
          </a:p>
        </p:txBody>
      </p:sp>
    </p:spTree>
    <p:extLst>
      <p:ext uri="{BB962C8B-B14F-4D97-AF65-F5344CB8AC3E}">
        <p14:creationId xmlns:p14="http://schemas.microsoft.com/office/powerpoint/2010/main" xmlns="" val="2702788352"/>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r>
              <a:rPr lang="en-US" b="1" dirty="0" err="1"/>
              <a:t>Ayrı-seçkiliyin</a:t>
            </a:r>
            <a:r>
              <a:rPr lang="en-US" b="1" dirty="0"/>
              <a:t> </a:t>
            </a:r>
            <a:r>
              <a:rPr lang="en-US" b="1" dirty="0" err="1"/>
              <a:t>əsasları</a:t>
            </a:r>
            <a:r>
              <a:rPr lang="az-Latn-AZ" b="1" dirty="0"/>
              <a:t/>
            </a:r>
            <a:br>
              <a:rPr lang="az-Latn-AZ" b="1" dirty="0"/>
            </a:br>
            <a:r>
              <a:rPr lang="en-US" b="1" dirty="0" smtClean="0">
                <a:latin typeface="Times New Roman" pitchFamily="18" charset="0"/>
                <a:cs typeface="Times New Roman" pitchFamily="18" charset="0"/>
              </a:rPr>
              <a:t>2</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Sadalanmayan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əsaslar</a:t>
            </a:r>
            <a:r>
              <a:rPr lang="en-US" b="1"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5" name="Прямоугольник 4"/>
          <p:cNvSpPr/>
          <p:nvPr/>
        </p:nvSpPr>
        <p:spPr>
          <a:xfrm>
            <a:off x="356616" y="1723287"/>
            <a:ext cx="8321040" cy="4801314"/>
          </a:xfrm>
          <a:prstGeom prst="rect">
            <a:avLst/>
          </a:prstGeom>
        </p:spPr>
        <p:txBody>
          <a:bodyPr wrap="square">
            <a:spAutoFit/>
          </a:bodyPr>
          <a:lstStyle/>
          <a:p>
            <a:pPr fontAlgn="base"/>
            <a:r>
              <a:rPr lang="az-Latn-AZ" sz="3600" dirty="0" smtClean="0">
                <a:latin typeface="Times New Roman" pitchFamily="18" charset="0"/>
                <a:cs typeface="Times New Roman" pitchFamily="18" charset="0"/>
              </a:rPr>
              <a:t>2. Əlillik</a:t>
            </a:r>
          </a:p>
          <a:p>
            <a:pPr marL="285750" indent="-285750" fontAlgn="base">
              <a:buFontTx/>
              <a:buChar char="-"/>
            </a:pPr>
            <a:r>
              <a:rPr lang="az-Latn-AZ" dirty="0" smtClean="0">
                <a:latin typeface="Times New Roman" pitchFamily="18" charset="0"/>
                <a:cs typeface="Times New Roman" pitchFamily="18" charset="0"/>
              </a:rPr>
              <a:t>Glor </a:t>
            </a:r>
            <a:r>
              <a:rPr lang="az-Latn-AZ" dirty="0">
                <a:latin typeface="Times New Roman" pitchFamily="18" charset="0"/>
                <a:cs typeface="Times New Roman" pitchFamily="18" charset="0"/>
              </a:rPr>
              <a:t>Isveçrəyə qarşı </a:t>
            </a:r>
            <a:r>
              <a:rPr lang="az-Latn-AZ" dirty="0" smtClean="0">
                <a:latin typeface="Times New Roman" pitchFamily="18" charset="0"/>
                <a:cs typeface="Times New Roman" pitchFamily="18" charset="0"/>
              </a:rPr>
              <a:t>(diabetik olan ərizəçi</a:t>
            </a:r>
            <a:r>
              <a:rPr lang="az-Latn-AZ" dirty="0">
                <a:latin typeface="Times New Roman" pitchFamily="18" charset="0"/>
                <a:cs typeface="Times New Roman" pitchFamily="18" charset="0"/>
              </a:rPr>
              <a:t>, milli qanunvericiliyin bunu ‘kiçik’ əlillik hesab etməsinə </a:t>
            </a:r>
            <a:r>
              <a:rPr lang="az-Latn-AZ" dirty="0" smtClean="0">
                <a:latin typeface="Times New Roman" pitchFamily="18" charset="0"/>
                <a:cs typeface="Times New Roman" pitchFamily="18" charset="0"/>
              </a:rPr>
              <a:t>baxmayaraq, əlil </a:t>
            </a:r>
            <a:r>
              <a:rPr lang="az-Latn-AZ" dirty="0">
                <a:latin typeface="Times New Roman" pitchFamily="18" charset="0"/>
                <a:cs typeface="Times New Roman" pitchFamily="18" charset="0"/>
              </a:rPr>
              <a:t>hesab oluna </a:t>
            </a:r>
            <a:r>
              <a:rPr lang="az-Latn-AZ" dirty="0" smtClean="0">
                <a:latin typeface="Times New Roman" pitchFamily="18" charset="0"/>
                <a:cs typeface="Times New Roman" pitchFamily="18" charset="0"/>
              </a:rPr>
              <a:t>bilərdi. </a:t>
            </a:r>
            <a:r>
              <a:rPr lang="az-Latn-AZ" dirty="0">
                <a:latin typeface="Times New Roman" pitchFamily="18" charset="0"/>
                <a:cs typeface="Times New Roman" pitchFamily="18" charset="0"/>
              </a:rPr>
              <a:t>Ərizəçi hərbi xidmətini başa </a:t>
            </a:r>
            <a:r>
              <a:rPr lang="az-Latn-AZ" dirty="0" smtClean="0">
                <a:latin typeface="Times New Roman" pitchFamily="18" charset="0"/>
                <a:cs typeface="Times New Roman" pitchFamily="18" charset="0"/>
              </a:rPr>
              <a:t>vura bilməməyini </a:t>
            </a:r>
            <a:r>
              <a:rPr lang="az-Latn-AZ" dirty="0">
                <a:latin typeface="Times New Roman" pitchFamily="18" charset="0"/>
                <a:cs typeface="Times New Roman" pitchFamily="18" charset="0"/>
              </a:rPr>
              <a:t>kompensasiya etmək üçün vergi ödəməli </a:t>
            </a:r>
            <a:r>
              <a:rPr lang="az-Latn-AZ" dirty="0" smtClean="0">
                <a:latin typeface="Times New Roman" pitchFamily="18" charset="0"/>
                <a:cs typeface="Times New Roman" pitchFamily="18" charset="0"/>
              </a:rPr>
              <a:t>idi)</a:t>
            </a:r>
          </a:p>
          <a:p>
            <a:pPr fontAlgn="base"/>
            <a:endParaRPr lang="az-Latn-AZ" dirty="0">
              <a:latin typeface="Times New Roman" pitchFamily="18" charset="0"/>
              <a:cs typeface="Times New Roman" pitchFamily="18" charset="0"/>
            </a:endParaRPr>
          </a:p>
          <a:p>
            <a:pPr fontAlgn="base"/>
            <a:r>
              <a:rPr lang="az-Latn-AZ" sz="3600" dirty="0" smtClean="0">
                <a:latin typeface="Times New Roman" pitchFamily="18" charset="0"/>
                <a:cs typeface="Times New Roman" pitchFamily="18" charset="0"/>
              </a:rPr>
              <a:t>3. Yaş</a:t>
            </a:r>
            <a:endParaRPr lang="az-Latn-AZ" sz="3600" dirty="0">
              <a:latin typeface="Times New Roman" pitchFamily="18" charset="0"/>
              <a:cs typeface="Times New Roman" pitchFamily="18" charset="0"/>
            </a:endParaRPr>
          </a:p>
          <a:p>
            <a:pPr marL="285750" indent="-285750" fontAlgn="base">
              <a:buFontTx/>
              <a:buChar char="-"/>
            </a:pPr>
            <a:r>
              <a:rPr lang="az-Latn-AZ" dirty="0">
                <a:latin typeface="Times New Roman" pitchFamily="18" charset="0"/>
                <a:cs typeface="Times New Roman" pitchFamily="18" charset="0"/>
              </a:rPr>
              <a:t>Schwizgebel İsveçrəyə qarşı </a:t>
            </a:r>
            <a:r>
              <a:rPr lang="az-Latn-AZ" dirty="0" smtClean="0">
                <a:latin typeface="Times New Roman" pitchFamily="18" charset="0"/>
                <a:cs typeface="Times New Roman" pitchFamily="18" charset="0"/>
              </a:rPr>
              <a:t>(47 </a:t>
            </a:r>
            <a:r>
              <a:rPr lang="az-Latn-AZ" dirty="0">
                <a:latin typeface="Times New Roman" pitchFamily="18" charset="0"/>
                <a:cs typeface="Times New Roman" pitchFamily="18" charset="0"/>
              </a:rPr>
              <a:t>yaşlı subay </a:t>
            </a:r>
            <a:r>
              <a:rPr lang="az-Latn-AZ" dirty="0" smtClean="0">
                <a:latin typeface="Times New Roman" pitchFamily="18" charset="0"/>
                <a:cs typeface="Times New Roman" pitchFamily="18" charset="0"/>
              </a:rPr>
              <a:t>ana övladlığa </a:t>
            </a:r>
            <a:r>
              <a:rPr lang="az-Latn-AZ" dirty="0">
                <a:latin typeface="Times New Roman" pitchFamily="18" charset="0"/>
                <a:cs typeface="Times New Roman" pitchFamily="18" charset="0"/>
              </a:rPr>
              <a:t>uşaq götürməklə bağlı müraciətinin rədd </a:t>
            </a:r>
            <a:r>
              <a:rPr lang="az-Latn-AZ" dirty="0" smtClean="0">
                <a:latin typeface="Times New Roman" pitchFamily="18" charset="0"/>
                <a:cs typeface="Times New Roman" pitchFamily="18" charset="0"/>
              </a:rPr>
              <a:t>edilməsindən şikayət etmişdi). – pozuntu müəyyən edilməyib</a:t>
            </a:r>
          </a:p>
          <a:p>
            <a:pPr marL="285750" indent="-285750" fontAlgn="base">
              <a:buFontTx/>
              <a:buChar char="-"/>
            </a:pPr>
            <a:endParaRPr lang="az-Latn-AZ" dirty="0" smtClean="0">
              <a:latin typeface="Times New Roman" pitchFamily="18" charset="0"/>
              <a:cs typeface="Times New Roman" pitchFamily="18" charset="0"/>
            </a:endParaRPr>
          </a:p>
          <a:p>
            <a:pPr fontAlgn="base"/>
            <a:r>
              <a:rPr lang="az-Latn-AZ" sz="3600" dirty="0" smtClean="0">
                <a:latin typeface="Times New Roman" pitchFamily="18" charset="0"/>
                <a:cs typeface="Times New Roman" pitchFamily="18" charset="0"/>
              </a:rPr>
              <a:t>4. Nikah münasibətləri</a:t>
            </a:r>
            <a:endParaRPr lang="az-Latn-AZ" sz="3600" dirty="0">
              <a:latin typeface="Times New Roman" pitchFamily="18" charset="0"/>
              <a:cs typeface="Times New Roman" pitchFamily="18" charset="0"/>
            </a:endParaRPr>
          </a:p>
          <a:p>
            <a:pPr marL="285750" indent="-285750" fontAlgn="base">
              <a:buFontTx/>
              <a:buChar char="-"/>
            </a:pPr>
            <a:r>
              <a:rPr lang="az-Latn-AZ" dirty="0" smtClean="0">
                <a:latin typeface="Times New Roman" pitchFamily="18" charset="0"/>
                <a:cs typeface="Times New Roman" pitchFamily="18" charset="0"/>
              </a:rPr>
              <a:t>Petrov </a:t>
            </a:r>
            <a:r>
              <a:rPr lang="az-Latn-AZ" dirty="0">
                <a:latin typeface="Times New Roman" pitchFamily="18" charset="0"/>
                <a:cs typeface="Times New Roman" pitchFamily="18" charset="0"/>
              </a:rPr>
              <a:t>Bolqarıstana qarşı </a:t>
            </a:r>
            <a:r>
              <a:rPr lang="az-Latn-AZ" dirty="0" smtClean="0">
                <a:latin typeface="Times New Roman" pitchFamily="18" charset="0"/>
                <a:cs typeface="Times New Roman" pitchFamily="18" charset="0"/>
              </a:rPr>
              <a:t>(həbsxanada </a:t>
            </a:r>
            <a:r>
              <a:rPr lang="az-Latn-AZ" dirty="0">
                <a:latin typeface="Times New Roman" pitchFamily="18" charset="0"/>
                <a:cs typeface="Times New Roman" pitchFamily="18" charset="0"/>
              </a:rPr>
              <a:t>dustaqların ayda </a:t>
            </a:r>
            <a:r>
              <a:rPr lang="az-Latn-AZ" dirty="0" smtClean="0">
                <a:latin typeface="Times New Roman" pitchFamily="18" charset="0"/>
                <a:cs typeface="Times New Roman" pitchFamily="18" charset="0"/>
              </a:rPr>
              <a:t>iki dəfə </a:t>
            </a:r>
            <a:r>
              <a:rPr lang="az-Latn-AZ" dirty="0">
                <a:latin typeface="Times New Roman" pitchFamily="18" charset="0"/>
                <a:cs typeface="Times New Roman" pitchFamily="18" charset="0"/>
              </a:rPr>
              <a:t>öz həyat yoldaşlarına telefonla zəng etməsinə icazə </a:t>
            </a:r>
            <a:r>
              <a:rPr lang="az-Latn-AZ" dirty="0" smtClean="0">
                <a:latin typeface="Times New Roman" pitchFamily="18" charset="0"/>
                <a:cs typeface="Times New Roman" pitchFamily="18" charset="0"/>
              </a:rPr>
              <a:t>verildiyi haldaç Ərizəçiyə dörd </a:t>
            </a:r>
            <a:r>
              <a:rPr lang="az-Latn-AZ" dirty="0">
                <a:latin typeface="Times New Roman" pitchFamily="18" charset="0"/>
                <a:cs typeface="Times New Roman" pitchFamily="18" charset="0"/>
              </a:rPr>
              <a:t>il birlikdə </a:t>
            </a:r>
            <a:r>
              <a:rPr lang="az-Latn-AZ" dirty="0" smtClean="0">
                <a:latin typeface="Times New Roman" pitchFamily="18" charset="0"/>
                <a:cs typeface="Times New Roman" pitchFamily="18" charset="0"/>
              </a:rPr>
              <a:t>yaşadığı və bir </a:t>
            </a:r>
            <a:r>
              <a:rPr lang="az-Latn-AZ" dirty="0">
                <a:latin typeface="Times New Roman" pitchFamily="18" charset="0"/>
                <a:cs typeface="Times New Roman" pitchFamily="18" charset="0"/>
              </a:rPr>
              <a:t>övladı </a:t>
            </a:r>
            <a:r>
              <a:rPr lang="az-Latn-AZ" dirty="0" smtClean="0">
                <a:latin typeface="Times New Roman" pitchFamily="18" charset="0"/>
                <a:cs typeface="Times New Roman" pitchFamily="18" charset="0"/>
              </a:rPr>
              <a:t>olan </a:t>
            </a:r>
            <a:r>
              <a:rPr lang="az-Latn-AZ" dirty="0">
                <a:latin typeface="Times New Roman" pitchFamily="18" charset="0"/>
                <a:cs typeface="Times New Roman" pitchFamily="18" charset="0"/>
              </a:rPr>
              <a:t>öz partnyoru ilə </a:t>
            </a:r>
            <a:r>
              <a:rPr lang="az-Latn-AZ" dirty="0" smtClean="0">
                <a:latin typeface="Times New Roman" pitchFamily="18" charset="0"/>
                <a:cs typeface="Times New Roman" pitchFamily="18" charset="0"/>
              </a:rPr>
              <a:t>danışa bilmirdi)</a:t>
            </a:r>
            <a:endParaRPr lang="az-Latn-AZ" dirty="0">
              <a:latin typeface="Times New Roman" pitchFamily="18" charset="0"/>
              <a:cs typeface="Times New Roman" pitchFamily="18" charset="0"/>
            </a:endParaRPr>
          </a:p>
          <a:p>
            <a:pPr fontAlgn="base"/>
            <a:endParaRPr lang="az-Latn-AZ" dirty="0">
              <a:latin typeface="Times New Roman" pitchFamily="18" charset="0"/>
              <a:cs typeface="Times New Roman" pitchFamily="18" charset="0"/>
            </a:endParaRPr>
          </a:p>
        </p:txBody>
      </p:sp>
    </p:spTree>
    <p:extLst>
      <p:ext uri="{BB962C8B-B14F-4D97-AF65-F5344CB8AC3E}">
        <p14:creationId xmlns:p14="http://schemas.microsoft.com/office/powerpoint/2010/main" xmlns="" val="390411548"/>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a:t>Diskriminasiyanın</a:t>
            </a:r>
            <a:r>
              <a:rPr lang="en-US" dirty="0"/>
              <a:t> </a:t>
            </a:r>
            <a:r>
              <a:rPr lang="en-US" dirty="0" err="1"/>
              <a:t>növləri</a:t>
            </a:r>
            <a:endParaRPr lang="en-US" dirty="0"/>
          </a:p>
        </p:txBody>
      </p:sp>
      <p:sp>
        <p:nvSpPr>
          <p:cNvPr id="6" name="Прямоугольник 5"/>
          <p:cNvSpPr/>
          <p:nvPr/>
        </p:nvSpPr>
        <p:spPr>
          <a:xfrm>
            <a:off x="384048" y="1859340"/>
            <a:ext cx="8449056" cy="1815882"/>
          </a:xfrm>
          <a:prstGeom prst="rect">
            <a:avLst/>
          </a:prstGeom>
        </p:spPr>
        <p:txBody>
          <a:bodyPr wrap="square">
            <a:spAutoFit/>
          </a:bodyPr>
          <a:lstStyle/>
          <a:p>
            <a:pPr fontAlgn="base"/>
            <a:r>
              <a:rPr lang="en-US" sz="2800" dirty="0"/>
              <a:t/>
            </a:r>
            <a:br>
              <a:rPr lang="en-US" sz="2800" dirty="0"/>
            </a:br>
            <a:r>
              <a:rPr lang="az-Latn-AZ" sz="2800" dirty="0" smtClean="0"/>
              <a:t>- </a:t>
            </a:r>
            <a:r>
              <a:rPr lang="en-US" sz="2800" dirty="0" err="1" smtClean="0"/>
              <a:t>Birbaşa</a:t>
            </a:r>
            <a:r>
              <a:rPr lang="en-US" sz="2800" dirty="0" smtClean="0"/>
              <a:t> </a:t>
            </a:r>
            <a:r>
              <a:rPr lang="en-US" sz="2800" dirty="0" err="1" smtClean="0"/>
              <a:t>diskriminasiya</a:t>
            </a:r>
            <a:r>
              <a:rPr lang="en-US" sz="2800" dirty="0" smtClean="0"/>
              <a:t>;</a:t>
            </a:r>
            <a:endParaRPr lang="az-Latn-AZ" sz="2800" dirty="0" smtClean="0"/>
          </a:p>
          <a:p>
            <a:pPr fontAlgn="base"/>
            <a:endParaRPr lang="az-Latn-AZ" sz="2800" dirty="0"/>
          </a:p>
          <a:p>
            <a:pPr fontAlgn="base"/>
            <a:r>
              <a:rPr lang="az-Latn-AZ" sz="2800" dirty="0" smtClean="0"/>
              <a:t>- </a:t>
            </a:r>
            <a:r>
              <a:rPr lang="en-US" sz="2800" dirty="0" err="1" smtClean="0"/>
              <a:t>Dolayı</a:t>
            </a:r>
            <a:r>
              <a:rPr lang="en-US" sz="2800" dirty="0" smtClean="0"/>
              <a:t> </a:t>
            </a:r>
            <a:r>
              <a:rPr lang="en-US" sz="2800" dirty="0" err="1"/>
              <a:t>diskriminasiya</a:t>
            </a:r>
            <a:r>
              <a:rPr lang="en-US" sz="2800" dirty="0"/>
              <a:t>.</a:t>
            </a:r>
          </a:p>
        </p:txBody>
      </p:sp>
    </p:spTree>
    <p:extLst>
      <p:ext uri="{BB962C8B-B14F-4D97-AF65-F5344CB8AC3E}">
        <p14:creationId xmlns:p14="http://schemas.microsoft.com/office/powerpoint/2010/main" xmlns="" val="646172691"/>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fontAlgn="base"/>
            <a:r>
              <a:rPr lang="en-US" sz="3200" dirty="0">
                <a:solidFill>
                  <a:schemeClr val="tx1"/>
                </a:solidFill>
                <a:latin typeface="Times New Roman" pitchFamily="18" charset="0"/>
                <a:cs typeface="Times New Roman" pitchFamily="18" charset="0"/>
              </a:rPr>
              <a:t>14-cü </a:t>
            </a:r>
            <a:r>
              <a:rPr lang="en-US" sz="3200" dirty="0" err="1">
                <a:solidFill>
                  <a:schemeClr val="tx1"/>
                </a:solidFill>
                <a:latin typeface="Times New Roman" pitchFamily="18" charset="0"/>
                <a:cs typeface="Times New Roman" pitchFamily="18" charset="0"/>
              </a:rPr>
              <a:t>Maddənin</a:t>
            </a:r>
            <a:r>
              <a:rPr lang="en-US" sz="3200" dirty="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əhatə</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dairəsi</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p:txBody>
      </p:sp>
      <p:sp>
        <p:nvSpPr>
          <p:cNvPr id="6" name="Прямоугольник 5"/>
          <p:cNvSpPr/>
          <p:nvPr/>
        </p:nvSpPr>
        <p:spPr>
          <a:xfrm>
            <a:off x="384048" y="1859340"/>
            <a:ext cx="8449056" cy="4401205"/>
          </a:xfrm>
          <a:prstGeom prst="rect">
            <a:avLst/>
          </a:prstGeom>
        </p:spPr>
        <p:txBody>
          <a:bodyPr wrap="square">
            <a:spAutoFit/>
          </a:bodyPr>
          <a:lstStyle/>
          <a:p>
            <a:pPr fontAlgn="base"/>
            <a:r>
              <a:rPr lang="en-US" sz="2800" dirty="0" smtClean="0"/>
              <a:t>• </a:t>
            </a:r>
            <a:r>
              <a:rPr lang="en-US" sz="2800" dirty="0" err="1" smtClean="0"/>
              <a:t>maddi</a:t>
            </a:r>
            <a:r>
              <a:rPr lang="en-US" sz="2800" dirty="0" smtClean="0"/>
              <a:t> </a:t>
            </a:r>
            <a:r>
              <a:rPr lang="en-US" sz="2800" dirty="0" err="1"/>
              <a:t>hüququn</a:t>
            </a:r>
            <a:r>
              <a:rPr lang="en-US" sz="2800" dirty="0"/>
              <a:t> </a:t>
            </a:r>
            <a:r>
              <a:rPr lang="en-US" sz="2800" dirty="0" err="1" smtClean="0"/>
              <a:t>birbaşa</a:t>
            </a:r>
            <a:r>
              <a:rPr lang="az-Latn-AZ" sz="2800" dirty="0" smtClean="0"/>
              <a:t> </a:t>
            </a:r>
            <a:r>
              <a:rPr lang="en-US" sz="2800" dirty="0" err="1" smtClean="0"/>
              <a:t>pozuntusu</a:t>
            </a:r>
            <a:r>
              <a:rPr lang="en-US" sz="2800" dirty="0" smtClean="0"/>
              <a:t> </a:t>
            </a:r>
            <a:r>
              <a:rPr lang="en-US" sz="2800" dirty="0" err="1"/>
              <a:t>olmadığı</a:t>
            </a:r>
            <a:r>
              <a:rPr lang="en-US" sz="2800" dirty="0"/>
              <a:t> </a:t>
            </a:r>
            <a:r>
              <a:rPr lang="en-US" sz="2800" dirty="0" err="1"/>
              <a:t>hallarda</a:t>
            </a:r>
            <a:r>
              <a:rPr lang="en-US" sz="2800" dirty="0"/>
              <a:t> </a:t>
            </a:r>
            <a:r>
              <a:rPr lang="en-US" sz="2800" dirty="0" err="1"/>
              <a:t>belə</a:t>
            </a:r>
            <a:r>
              <a:rPr lang="en-US" sz="2800" dirty="0"/>
              <a:t>, </a:t>
            </a:r>
            <a:r>
              <a:rPr lang="en-US" sz="2800" dirty="0" err="1"/>
              <a:t>Məhkəmə</a:t>
            </a:r>
            <a:r>
              <a:rPr lang="en-US" sz="2800" dirty="0"/>
              <a:t> </a:t>
            </a:r>
            <a:r>
              <a:rPr lang="en-US" sz="2800" dirty="0" err="1"/>
              <a:t>şikayətlərə</a:t>
            </a:r>
            <a:r>
              <a:rPr lang="en-US" sz="2800" dirty="0"/>
              <a:t> </a:t>
            </a:r>
            <a:r>
              <a:rPr lang="en-US" sz="2800" dirty="0" err="1"/>
              <a:t>maddi</a:t>
            </a:r>
            <a:r>
              <a:rPr lang="en-US" sz="2800" dirty="0"/>
              <a:t> </a:t>
            </a:r>
            <a:r>
              <a:rPr lang="en-US" sz="2800" dirty="0" err="1"/>
              <a:t>hüquq</a:t>
            </a:r>
            <a:r>
              <a:rPr lang="en-US" sz="2800" dirty="0"/>
              <a:t> </a:t>
            </a:r>
            <a:r>
              <a:rPr lang="en-US" sz="2800" dirty="0" err="1"/>
              <a:t>ilə</a:t>
            </a:r>
            <a:endParaRPr lang="en-US" sz="2800" dirty="0"/>
          </a:p>
          <a:p>
            <a:pPr fontAlgn="base"/>
            <a:r>
              <a:rPr lang="en-US" sz="2800" dirty="0" err="1"/>
              <a:t>birlikdə</a:t>
            </a:r>
            <a:r>
              <a:rPr lang="en-US" sz="2800" dirty="0"/>
              <a:t> </a:t>
            </a:r>
            <a:r>
              <a:rPr lang="en-US" sz="2800" dirty="0" err="1"/>
              <a:t>götürülmüş</a:t>
            </a:r>
            <a:r>
              <a:rPr lang="en-US" sz="2800" dirty="0"/>
              <a:t> 14-cü </a:t>
            </a:r>
            <a:r>
              <a:rPr lang="en-US" sz="2800" dirty="0" err="1"/>
              <a:t>Maddə</a:t>
            </a:r>
            <a:r>
              <a:rPr lang="en-US" sz="2800" dirty="0"/>
              <a:t> </a:t>
            </a:r>
            <a:r>
              <a:rPr lang="en-US" sz="2800" dirty="0" err="1"/>
              <a:t>əsasında</a:t>
            </a:r>
            <a:r>
              <a:rPr lang="en-US" sz="2800" dirty="0"/>
              <a:t> </a:t>
            </a:r>
            <a:r>
              <a:rPr lang="en-US" sz="2800" dirty="0" err="1" smtClean="0"/>
              <a:t>bax</a:t>
            </a:r>
            <a:r>
              <a:rPr lang="az-Latn-AZ" sz="2800" dirty="0" smtClean="0"/>
              <a:t>ır</a:t>
            </a:r>
            <a:endParaRPr lang="en-US" sz="2800" dirty="0"/>
          </a:p>
          <a:p>
            <a:pPr fontAlgn="base"/>
            <a:r>
              <a:rPr lang="en-US" sz="2800" dirty="0"/>
              <a:t>• </a:t>
            </a:r>
            <a:r>
              <a:rPr lang="en-US" sz="2800" dirty="0" smtClean="0"/>
              <a:t>AİHK-in </a:t>
            </a:r>
            <a:r>
              <a:rPr lang="en-US" sz="2800" dirty="0" err="1"/>
              <a:t>əhatə</a:t>
            </a:r>
            <a:r>
              <a:rPr lang="en-US" sz="2800" dirty="0"/>
              <a:t> </a:t>
            </a:r>
            <a:r>
              <a:rPr lang="en-US" sz="2800" dirty="0" err="1"/>
              <a:t>dairəsi</a:t>
            </a:r>
            <a:r>
              <a:rPr lang="en-US" sz="2800" dirty="0"/>
              <a:t> </a:t>
            </a:r>
            <a:r>
              <a:rPr lang="en-US" sz="2800" dirty="0" err="1"/>
              <a:t>təmin</a:t>
            </a:r>
            <a:r>
              <a:rPr lang="en-US" sz="2800" dirty="0"/>
              <a:t> </a:t>
            </a:r>
            <a:r>
              <a:rPr lang="en-US" sz="2800" dirty="0" err="1"/>
              <a:t>olunan</a:t>
            </a:r>
            <a:r>
              <a:rPr lang="en-US" sz="2800" dirty="0"/>
              <a:t> </a:t>
            </a:r>
            <a:r>
              <a:rPr lang="en-US" sz="2800" dirty="0" err="1"/>
              <a:t>hüquqlar</a:t>
            </a:r>
            <a:endParaRPr lang="en-US" sz="2800" dirty="0"/>
          </a:p>
          <a:p>
            <a:pPr fontAlgn="base"/>
            <a:r>
              <a:rPr lang="en-US" sz="2800" dirty="0" err="1"/>
              <a:t>siyahısından</a:t>
            </a:r>
            <a:r>
              <a:rPr lang="en-US" sz="2800" dirty="0"/>
              <a:t> </a:t>
            </a:r>
            <a:r>
              <a:rPr lang="en-US" sz="2800" dirty="0" err="1"/>
              <a:t>kənara</a:t>
            </a:r>
            <a:r>
              <a:rPr lang="en-US" sz="2800" dirty="0"/>
              <a:t> </a:t>
            </a:r>
            <a:r>
              <a:rPr lang="en-US" sz="2800" dirty="0" err="1"/>
              <a:t>çıxır</a:t>
            </a:r>
            <a:r>
              <a:rPr lang="en-US" sz="2800" dirty="0"/>
              <a:t>. Bu </a:t>
            </a:r>
            <a:r>
              <a:rPr lang="en-US" sz="2800" dirty="0" err="1"/>
              <a:t>səbəbdən</a:t>
            </a:r>
            <a:r>
              <a:rPr lang="en-US" sz="2800" dirty="0"/>
              <a:t>, </a:t>
            </a:r>
            <a:r>
              <a:rPr lang="en-US" sz="2800" dirty="0" err="1"/>
              <a:t>işin</a:t>
            </a:r>
            <a:r>
              <a:rPr lang="en-US" sz="2800" dirty="0"/>
              <a:t> </a:t>
            </a:r>
            <a:r>
              <a:rPr lang="en-US" sz="2800" dirty="0" err="1"/>
              <a:t>faktlarının</a:t>
            </a:r>
            <a:r>
              <a:rPr lang="en-US" sz="2800" dirty="0"/>
              <a:t> AİHK </a:t>
            </a:r>
            <a:r>
              <a:rPr lang="en-US" sz="2800" dirty="0" err="1"/>
              <a:t>ilə</a:t>
            </a:r>
            <a:r>
              <a:rPr lang="en-US" sz="2800" dirty="0"/>
              <a:t> </a:t>
            </a:r>
            <a:r>
              <a:rPr lang="en-US" sz="2800" dirty="0" err="1" smtClean="0"/>
              <a:t>müdafiəsi</a:t>
            </a:r>
            <a:r>
              <a:rPr lang="az-Latn-AZ" sz="2800" dirty="0" smtClean="0"/>
              <a:t> </a:t>
            </a:r>
            <a:r>
              <a:rPr lang="en-US" sz="2800" dirty="0" err="1" smtClean="0"/>
              <a:t>nəzərdə</a:t>
            </a:r>
            <a:r>
              <a:rPr lang="en-US" sz="2800" dirty="0" smtClean="0"/>
              <a:t> </a:t>
            </a:r>
            <a:r>
              <a:rPr lang="en-US" sz="2800" dirty="0" err="1"/>
              <a:t>tutulan</a:t>
            </a:r>
            <a:r>
              <a:rPr lang="en-US" sz="2800" dirty="0"/>
              <a:t> </a:t>
            </a:r>
            <a:r>
              <a:rPr lang="en-US" sz="2800" dirty="0" err="1"/>
              <a:t>məsələlərə</a:t>
            </a:r>
            <a:r>
              <a:rPr lang="en-US" sz="2800" dirty="0"/>
              <a:t> aid </a:t>
            </a:r>
            <a:r>
              <a:rPr lang="en-US" sz="2800" dirty="0" err="1"/>
              <a:t>olması</a:t>
            </a:r>
            <a:r>
              <a:rPr lang="en-US" sz="2800" dirty="0"/>
              <a:t> </a:t>
            </a:r>
            <a:r>
              <a:rPr lang="en-US" sz="2800" dirty="0" err="1"/>
              <a:t>yetərli</a:t>
            </a:r>
            <a:r>
              <a:rPr lang="en-US" sz="2800" dirty="0"/>
              <a:t> </a:t>
            </a:r>
            <a:r>
              <a:rPr lang="en-US" sz="2800" dirty="0" err="1"/>
              <a:t>ola</a:t>
            </a:r>
            <a:r>
              <a:rPr lang="en-US" sz="2800" dirty="0"/>
              <a:t> </a:t>
            </a:r>
            <a:r>
              <a:rPr lang="en-US" sz="2800" dirty="0" err="1"/>
              <a:t>bilər</a:t>
            </a:r>
            <a:r>
              <a:rPr lang="en-US" sz="2800" dirty="0" smtClean="0"/>
              <a:t>.</a:t>
            </a:r>
            <a:r>
              <a:rPr lang="az-Latn-AZ" sz="2800" dirty="0"/>
              <a:t> </a:t>
            </a:r>
            <a:endParaRPr lang="az-Latn-AZ" sz="2800" dirty="0" smtClean="0"/>
          </a:p>
          <a:p>
            <a:pPr fontAlgn="base"/>
            <a:r>
              <a:rPr lang="az-Latn-AZ" sz="2800" dirty="0" smtClean="0"/>
              <a:t>Misal: E.B</a:t>
            </a:r>
            <a:r>
              <a:rPr lang="az-Latn-AZ" sz="2800" dirty="0"/>
              <a:t>. Fransaya </a:t>
            </a:r>
            <a:r>
              <a:rPr lang="az-Latn-AZ" sz="2800" dirty="0" smtClean="0"/>
              <a:t>qarşı (eyni cinsli şəxslərin uşsğı övladlığa götürməsi)</a:t>
            </a:r>
            <a:endParaRPr lang="az-Latn-AZ" sz="2800" dirty="0"/>
          </a:p>
          <a:p>
            <a:pPr fontAlgn="base"/>
            <a:endParaRPr lang="en-US" sz="2800" dirty="0"/>
          </a:p>
        </p:txBody>
      </p:sp>
    </p:spTree>
    <p:extLst>
      <p:ext uri="{BB962C8B-B14F-4D97-AF65-F5344CB8AC3E}">
        <p14:creationId xmlns:p14="http://schemas.microsoft.com/office/powerpoint/2010/main" xmlns="" val="319461411"/>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solidFill>
                  <a:schemeClr val="tx1"/>
                </a:solidFill>
                <a:latin typeface="Times New Roman" pitchFamily="18" charset="0"/>
                <a:cs typeface="Times New Roman" pitchFamily="18" charset="0"/>
              </a:rPr>
              <a:t>AYRI-SEÇKİLİK TESTİ</a:t>
            </a:r>
            <a:endParaRPr lang="ru-RU" dirty="0">
              <a:solidFill>
                <a:schemeClr val="tx1"/>
              </a:solidFill>
              <a:latin typeface="Times New Roman" pitchFamily="18" charset="0"/>
              <a:cs typeface="Times New Roman" pitchFamily="18" charset="0"/>
            </a:endParaRPr>
          </a:p>
        </p:txBody>
      </p:sp>
      <p:sp>
        <p:nvSpPr>
          <p:cNvPr id="6" name="Прямоугольник 5"/>
          <p:cNvSpPr/>
          <p:nvPr/>
        </p:nvSpPr>
        <p:spPr>
          <a:xfrm>
            <a:off x="384048" y="1859340"/>
            <a:ext cx="8449056" cy="3293209"/>
          </a:xfrm>
          <a:prstGeom prst="rect">
            <a:avLst/>
          </a:prstGeom>
        </p:spPr>
        <p:txBody>
          <a:bodyPr wrap="square">
            <a:spAutoFit/>
          </a:bodyPr>
          <a:lstStyle/>
          <a:p>
            <a:pPr marL="514350" indent="-514350" fontAlgn="base">
              <a:buAutoNum type="arabicPeriod"/>
            </a:pPr>
            <a:r>
              <a:rPr lang="en-US" sz="2600" dirty="0" err="1" smtClean="0">
                <a:latin typeface="Times New Roman" pitchFamily="18" charset="0"/>
                <a:cs typeface="Times New Roman" pitchFamily="18" charset="0"/>
              </a:rPr>
              <a:t>Ayri-seçkilik</a:t>
            </a:r>
            <a:r>
              <a:rPr lang="en-US" sz="2600" dirty="0" smtClean="0">
                <a:latin typeface="Times New Roman" pitchFamily="18" charset="0"/>
                <a:cs typeface="Times New Roman" pitchFamily="18" charset="0"/>
              </a:rPr>
              <a:t> </a:t>
            </a:r>
            <a:r>
              <a:rPr lang="en-US" sz="2600" dirty="0" err="1">
                <a:latin typeface="Times New Roman" pitchFamily="18" charset="0"/>
                <a:cs typeface="Times New Roman" pitchFamily="18" charset="0"/>
              </a:rPr>
              <a:t>barədə</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şikayət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Konvensiya</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ilə</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qorunan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hər</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hansı</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hüququn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təsir</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dairəsinə</a:t>
            </a:r>
            <a:r>
              <a:rPr lang="en-US" sz="2600" dirty="0">
                <a:latin typeface="Times New Roman" pitchFamily="18" charset="0"/>
                <a:cs typeface="Times New Roman" pitchFamily="18" charset="0"/>
              </a:rPr>
              <a:t> </a:t>
            </a:r>
            <a:r>
              <a:rPr lang="en-US" sz="2600" dirty="0" err="1" smtClean="0">
                <a:latin typeface="Times New Roman" pitchFamily="18" charset="0"/>
                <a:cs typeface="Times New Roman" pitchFamily="18" charset="0"/>
              </a:rPr>
              <a:t>düşürmü</a:t>
            </a:r>
            <a:r>
              <a:rPr lang="en-US" sz="2600" dirty="0" smtClean="0">
                <a:latin typeface="Times New Roman" pitchFamily="18" charset="0"/>
                <a:cs typeface="Times New Roman" pitchFamily="18" charset="0"/>
              </a:rPr>
              <a:t>?</a:t>
            </a:r>
            <a:endParaRPr lang="az-Latn-AZ" sz="2600" dirty="0" smtClean="0">
              <a:latin typeface="Times New Roman" pitchFamily="18" charset="0"/>
              <a:cs typeface="Times New Roman" pitchFamily="18" charset="0"/>
            </a:endParaRPr>
          </a:p>
          <a:p>
            <a:pPr marL="514350" indent="-514350" fontAlgn="base">
              <a:buAutoNum type="arabicPeriod"/>
            </a:pPr>
            <a:r>
              <a:rPr lang="en-US" sz="2600" dirty="0" err="1" smtClean="0">
                <a:latin typeface="Times New Roman" pitchFamily="18" charset="0"/>
                <a:cs typeface="Times New Roman" pitchFamily="18" charset="0"/>
              </a:rPr>
              <a:t>Eyni</a:t>
            </a:r>
            <a:r>
              <a:rPr lang="en-US" sz="2600" dirty="0" smtClean="0">
                <a:latin typeface="Times New Roman" pitchFamily="18" charset="0"/>
                <a:cs typeface="Times New Roman" pitchFamily="18" charset="0"/>
              </a:rPr>
              <a:t> </a:t>
            </a:r>
            <a:r>
              <a:rPr lang="en-US" sz="2600" dirty="0" err="1">
                <a:latin typeface="Times New Roman" pitchFamily="18" charset="0"/>
                <a:cs typeface="Times New Roman" pitchFamily="18" charset="0"/>
              </a:rPr>
              <a:t>hallar</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üzrə</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fərqli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rəftara</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yol</a:t>
            </a:r>
            <a:r>
              <a:rPr lang="en-US" sz="2600" dirty="0">
                <a:latin typeface="Times New Roman" pitchFamily="18" charset="0"/>
                <a:cs typeface="Times New Roman" pitchFamily="18" charset="0"/>
              </a:rPr>
              <a:t> </a:t>
            </a:r>
            <a:r>
              <a:rPr lang="en-US" sz="2600" dirty="0" err="1" smtClean="0">
                <a:latin typeface="Times New Roman" pitchFamily="18" charset="0"/>
                <a:cs typeface="Times New Roman" pitchFamily="18" charset="0"/>
              </a:rPr>
              <a:t>verilibmi</a:t>
            </a:r>
            <a:r>
              <a:rPr lang="en-US" sz="2600" dirty="0" smtClean="0">
                <a:latin typeface="Times New Roman" pitchFamily="18" charset="0"/>
                <a:cs typeface="Times New Roman" pitchFamily="18" charset="0"/>
              </a:rPr>
              <a:t>?</a:t>
            </a:r>
            <a:endParaRPr lang="az-Latn-AZ" sz="2600" dirty="0" smtClean="0">
              <a:latin typeface="Times New Roman" pitchFamily="18" charset="0"/>
              <a:cs typeface="Times New Roman" pitchFamily="18" charset="0"/>
            </a:endParaRPr>
          </a:p>
          <a:p>
            <a:pPr marL="514350" indent="-514350" fontAlgn="base">
              <a:buAutoNum type="arabicPeriod"/>
            </a:pPr>
            <a:r>
              <a:rPr lang="en-US" sz="2600" dirty="0" err="1" smtClean="0">
                <a:latin typeface="Times New Roman" pitchFamily="18" charset="0"/>
                <a:cs typeface="Times New Roman" pitchFamily="18" charset="0"/>
              </a:rPr>
              <a:t>Fərqli</a:t>
            </a:r>
            <a:r>
              <a:rPr lang="en-US" sz="2600" dirty="0" smtClean="0">
                <a:latin typeface="Times New Roman" pitchFamily="18" charset="0"/>
                <a:cs typeface="Times New Roman" pitchFamily="18" charset="0"/>
              </a:rPr>
              <a:t> </a:t>
            </a:r>
            <a:r>
              <a:rPr lang="en-US" sz="2600" dirty="0" err="1">
                <a:latin typeface="Times New Roman" pitchFamily="18" charset="0"/>
                <a:cs typeface="Times New Roman" pitchFamily="18" charset="0"/>
              </a:rPr>
              <a:t>rəftar</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obyektiv</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və</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ağlabatan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əsasa</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malikdirmi</a:t>
            </a:r>
            <a:r>
              <a:rPr lang="en-US" sz="2600" dirty="0">
                <a:latin typeface="Times New Roman" pitchFamily="18" charset="0"/>
                <a:cs typeface="Times New Roman" pitchFamily="18" charset="0"/>
              </a:rPr>
              <a:t>?</a:t>
            </a:r>
          </a:p>
          <a:p>
            <a:r>
              <a:rPr lang="en-US" sz="2600" dirty="0">
                <a:latin typeface="Times New Roman" pitchFamily="18" charset="0"/>
                <a:cs typeface="Times New Roman" pitchFamily="18" charset="0"/>
              </a:rPr>
              <a:t>    - </a:t>
            </a:r>
            <a:r>
              <a:rPr lang="en-US" sz="2600" dirty="0" err="1">
                <a:latin typeface="Times New Roman" pitchFamily="18" charset="0"/>
                <a:cs typeface="Times New Roman" pitchFamily="18" charset="0"/>
              </a:rPr>
              <a:t>fərqli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rəftar</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qanuni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məqsəd</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daşıyırmı</a:t>
            </a:r>
            <a:r>
              <a:rPr lang="en-US" sz="2600" dirty="0">
                <a:latin typeface="Times New Roman" pitchFamily="18" charset="0"/>
                <a:cs typeface="Times New Roman" pitchFamily="18" charset="0"/>
              </a:rPr>
              <a:t>?</a:t>
            </a:r>
          </a:p>
          <a:p>
            <a:r>
              <a:rPr lang="en-US" sz="2600" dirty="0">
                <a:latin typeface="Times New Roman" pitchFamily="18" charset="0"/>
                <a:cs typeface="Times New Roman" pitchFamily="18" charset="0"/>
              </a:rPr>
              <a:t>    - </a:t>
            </a:r>
            <a:r>
              <a:rPr lang="en-US" sz="2600" dirty="0" err="1">
                <a:latin typeface="Times New Roman" pitchFamily="18" charset="0"/>
                <a:cs typeface="Times New Roman" pitchFamily="18" charset="0"/>
              </a:rPr>
              <a:t>tətbiq</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edilən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vasitələr</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qanuni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məqsədə</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mütənasibdirmi</a:t>
            </a:r>
            <a:r>
              <a:rPr lang="en-US" sz="2600" dirty="0">
                <a:latin typeface="Times New Roman" pitchFamily="18" charset="0"/>
                <a:cs typeface="Times New Roman" pitchFamily="18" charset="0"/>
              </a:rPr>
              <a:t>?</a:t>
            </a:r>
          </a:p>
          <a:p>
            <a:r>
              <a:rPr lang="en-US" sz="2600" dirty="0">
                <a:latin typeface="Times New Roman" pitchFamily="18" charset="0"/>
                <a:cs typeface="Times New Roman" pitchFamily="18" charset="0"/>
              </a:rPr>
              <a:t>4.   </a:t>
            </a:r>
            <a:r>
              <a:rPr lang="en-US" sz="2600" dirty="0" err="1" smtClean="0">
                <a:latin typeface="Times New Roman" pitchFamily="18" charset="0"/>
                <a:cs typeface="Times New Roman" pitchFamily="18" charset="0"/>
              </a:rPr>
              <a:t>Fərqli</a:t>
            </a:r>
            <a:r>
              <a:rPr lang="en-US" sz="2600" dirty="0" smtClean="0">
                <a:latin typeface="Times New Roman" pitchFamily="18" charset="0"/>
                <a:cs typeface="Times New Roman" pitchFamily="18" charset="0"/>
              </a:rPr>
              <a:t> </a:t>
            </a:r>
            <a:r>
              <a:rPr lang="en-US" sz="2600" dirty="0" err="1">
                <a:latin typeface="Times New Roman" pitchFamily="18" charset="0"/>
                <a:cs typeface="Times New Roman" pitchFamily="18" charset="0"/>
              </a:rPr>
              <a:t>rəftar</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edərkən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dövlət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diskresion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səlahiyyət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həddini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aşıbmı</a:t>
            </a:r>
            <a:r>
              <a:rPr lang="en-US" sz="2600" dirty="0">
                <a:latin typeface="Times New Roman" pitchFamily="18" charset="0"/>
                <a:cs typeface="Times New Roman" pitchFamily="18" charset="0"/>
              </a:rPr>
              <a:t>?</a:t>
            </a:r>
            <a:endParaRPr lang="en-US" sz="2600" dirty="0">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2273959769"/>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1"/>
          <p:cNvSpPr txBox="1">
            <a:spLocks/>
          </p:cNvSpPr>
          <p:nvPr/>
        </p:nvSpPr>
        <p:spPr>
          <a:xfrm>
            <a:off x="826874" y="2294253"/>
            <a:ext cx="7408333" cy="1767840"/>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lgn="ctr">
              <a:buFont typeface="Symbol" pitchFamily="18" charset="2"/>
              <a:buNone/>
            </a:pPr>
            <a:r>
              <a:rPr lang="az-Latn-AZ" sz="4800" i="1" dirty="0" smtClean="0">
                <a:solidFill>
                  <a:schemeClr val="tx1"/>
                </a:solidFill>
                <a:latin typeface="Arial" pitchFamily="34" charset="0"/>
                <a:cs typeface="Arial" pitchFamily="34" charset="0"/>
              </a:rPr>
              <a:t>Diqqətinizə görə </a:t>
            </a:r>
          </a:p>
          <a:p>
            <a:pPr marL="0" indent="0" algn="ctr">
              <a:buFont typeface="Symbol" pitchFamily="18" charset="2"/>
              <a:buNone/>
            </a:pPr>
            <a:r>
              <a:rPr lang="az-Latn-AZ" sz="4800" i="1" dirty="0" smtClean="0">
                <a:solidFill>
                  <a:schemeClr val="tx1"/>
                </a:solidFill>
                <a:latin typeface="Arial" pitchFamily="34" charset="0"/>
                <a:cs typeface="Arial" pitchFamily="34" charset="0"/>
              </a:rPr>
              <a:t>Təşəkkür edirəm !</a:t>
            </a:r>
          </a:p>
        </p:txBody>
      </p:sp>
    </p:spTree>
    <p:extLst>
      <p:ext uri="{BB962C8B-B14F-4D97-AF65-F5344CB8AC3E}">
        <p14:creationId xmlns:p14="http://schemas.microsoft.com/office/powerpoint/2010/main" xmlns="" val="913255536"/>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00584"/>
            <a:ext cx="8229600" cy="2121408"/>
          </a:xfrm>
        </p:spPr>
        <p:txBody>
          <a:bodyPr>
            <a:normAutofit/>
          </a:bodyPr>
          <a:lstStyle/>
          <a:p>
            <a:r>
              <a:rPr lang="az-Latn-AZ" sz="3600" b="1" dirty="0" smtClean="0">
                <a:solidFill>
                  <a:schemeClr val="tx2"/>
                </a:solidFill>
                <a:latin typeface="Times New Roman" pitchFamily="18" charset="0"/>
                <a:cs typeface="Times New Roman" pitchFamily="18" charset="0"/>
              </a:rPr>
              <a:t>Azərbaycan Respublikasının Konstitusiyası</a:t>
            </a:r>
            <a:endParaRPr lang="en-US" sz="3500" b="1" cap="all" dirty="0">
              <a:ln/>
              <a:solidFill>
                <a:schemeClr val="tx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cs typeface="Times New Roman" pitchFamily="18" charset="0"/>
            </a:endParaRPr>
          </a:p>
        </p:txBody>
      </p:sp>
      <p:sp>
        <p:nvSpPr>
          <p:cNvPr id="2" name="Rectangle 1"/>
          <p:cNvSpPr/>
          <p:nvPr/>
        </p:nvSpPr>
        <p:spPr>
          <a:xfrm>
            <a:off x="457199" y="2118142"/>
            <a:ext cx="8421625" cy="3970318"/>
          </a:xfrm>
          <a:prstGeom prst="rect">
            <a:avLst/>
          </a:prstGeom>
        </p:spPr>
        <p:txBody>
          <a:bodyPr wrap="square">
            <a:spAutoFit/>
          </a:bodyPr>
          <a:lstStyle/>
          <a:p>
            <a:pPr algn="just" fontAlgn="base"/>
            <a:r>
              <a:rPr lang="en-US" dirty="0" err="1">
                <a:latin typeface="Times New Roman" pitchFamily="18" charset="0"/>
                <a:cs typeface="Times New Roman" pitchFamily="18" charset="0"/>
              </a:rPr>
              <a:t>Maddə</a:t>
            </a:r>
            <a:r>
              <a:rPr lang="en-US" dirty="0">
                <a:latin typeface="Times New Roman" pitchFamily="18" charset="0"/>
                <a:cs typeface="Times New Roman" pitchFamily="18" charset="0"/>
              </a:rPr>
              <a:t> 25. </a:t>
            </a:r>
            <a:r>
              <a:rPr lang="en-US" b="1" dirty="0" err="1">
                <a:latin typeface="Times New Roman" pitchFamily="18" charset="0"/>
                <a:cs typeface="Times New Roman" pitchFamily="18" charset="0"/>
              </a:rPr>
              <a:t>Bərabərlik</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hüququ</a:t>
            </a:r>
            <a:endParaRPr lang="en-US" dirty="0">
              <a:latin typeface="Times New Roman" pitchFamily="18" charset="0"/>
              <a:cs typeface="Times New Roman" pitchFamily="18" charset="0"/>
            </a:endParaRPr>
          </a:p>
          <a:p>
            <a:pPr algn="just" fontAlgn="base"/>
            <a:r>
              <a:rPr lang="en-US" dirty="0">
                <a:latin typeface="Times New Roman" pitchFamily="18" charset="0"/>
                <a:cs typeface="Times New Roman" pitchFamily="18" charset="0"/>
              </a:rPr>
              <a:t>I. </a:t>
            </a:r>
            <a:r>
              <a:rPr lang="en-US" dirty="0" err="1">
                <a:latin typeface="Times New Roman" pitchFamily="18" charset="0"/>
                <a:cs typeface="Times New Roman" pitchFamily="18" charset="0"/>
              </a:rPr>
              <a:t>Hamı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qanun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məhkəmə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qarşısında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bərabərdir</a:t>
            </a:r>
            <a:r>
              <a:rPr lang="en-US" dirty="0">
                <a:latin typeface="Times New Roman" pitchFamily="18" charset="0"/>
                <a:cs typeface="Times New Roman" pitchFamily="18" charset="0"/>
              </a:rPr>
              <a:t>.</a:t>
            </a:r>
          </a:p>
          <a:p>
            <a:pPr algn="just" fontAlgn="base"/>
            <a:r>
              <a:rPr lang="en-US" dirty="0">
                <a:latin typeface="Times New Roman" pitchFamily="18" charset="0"/>
                <a:cs typeface="Times New Roman" pitchFamily="18" charset="0"/>
              </a:rPr>
              <a:t>II. </a:t>
            </a:r>
            <a:r>
              <a:rPr lang="en-US" dirty="0" err="1">
                <a:latin typeface="Times New Roman" pitchFamily="18" charset="0"/>
                <a:cs typeface="Times New Roman" pitchFamily="18" charset="0"/>
              </a:rPr>
              <a:t>Kişi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ilə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qadının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eyni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hüquqları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azadlıqları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vardır</a:t>
            </a:r>
            <a:r>
              <a:rPr lang="en-US" dirty="0">
                <a:latin typeface="Times New Roman" pitchFamily="18" charset="0"/>
                <a:cs typeface="Times New Roman" pitchFamily="18" charset="0"/>
              </a:rPr>
              <a:t>.</a:t>
            </a:r>
          </a:p>
          <a:p>
            <a:pPr algn="just" fontAlgn="base"/>
            <a:r>
              <a:rPr lang="en-US" dirty="0">
                <a:latin typeface="Times New Roman" pitchFamily="18" charset="0"/>
                <a:cs typeface="Times New Roman" pitchFamily="18" charset="0"/>
              </a:rPr>
              <a:t>III. </a:t>
            </a:r>
            <a:r>
              <a:rPr lang="en-US" dirty="0" err="1">
                <a:latin typeface="Times New Roman" pitchFamily="18" charset="0"/>
                <a:cs typeface="Times New Roman" pitchFamily="18" charset="0"/>
              </a:rPr>
              <a:t>Dövlət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irqindən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milliyyətindən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dinindən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dilindən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cinsindən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mənşəyindən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əmlak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vəziyyətindən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qulluq</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mövqeyindən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əqidəsindən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siyasi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partiyalara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həmkarlar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ittifaqlarına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digər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ictimai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birliklərə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mənsubiyyətindən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asılı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olmayaraq</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hər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kəsin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hüquq</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azadlıqlarının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bərabərliyinə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təminat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verir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İnsan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vətəndaş</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hüquqlarını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azadlıqlarını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irqi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milli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cinsi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mənşəyi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əqidə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siyasi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sosial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mənsubiyyətə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görə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məhdudlaşdırmaq</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qadağandır</a:t>
            </a:r>
            <a:r>
              <a:rPr lang="en-US" dirty="0">
                <a:latin typeface="Times New Roman" pitchFamily="18" charset="0"/>
                <a:cs typeface="Times New Roman" pitchFamily="18" charset="0"/>
              </a:rPr>
              <a:t>.</a:t>
            </a:r>
          </a:p>
          <a:p>
            <a:pPr algn="just" fontAlgn="base"/>
            <a:r>
              <a:rPr lang="en-US" dirty="0">
                <a:latin typeface="Times New Roman" pitchFamily="18" charset="0"/>
                <a:cs typeface="Times New Roman" pitchFamily="18" charset="0"/>
              </a:rPr>
              <a:t>IV. </a:t>
            </a:r>
            <a:r>
              <a:rPr lang="en-US" dirty="0" err="1">
                <a:latin typeface="Times New Roman" pitchFamily="18" charset="0"/>
                <a:cs typeface="Times New Roman" pitchFamily="18" charset="0"/>
              </a:rPr>
              <a:t>Heç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kəsə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maddənin</a:t>
            </a:r>
            <a:r>
              <a:rPr lang="en-US" dirty="0">
                <a:latin typeface="Times New Roman" pitchFamily="18" charset="0"/>
                <a:cs typeface="Times New Roman" pitchFamily="18" charset="0"/>
              </a:rPr>
              <a:t> III </a:t>
            </a:r>
            <a:r>
              <a:rPr lang="en-US" dirty="0" err="1">
                <a:latin typeface="Times New Roman" pitchFamily="18" charset="0"/>
                <a:cs typeface="Times New Roman" pitchFamily="18" charset="0"/>
              </a:rPr>
              <a:t>hissəsində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göstərilən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əsaslara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görə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zərər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vurula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bilməz</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güzəştlər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imtiyazlar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verilə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bilməz</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yaxud</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güzəştlərin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imtiyazların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verilməsindən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imtina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oluna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bilməz</a:t>
            </a:r>
            <a:r>
              <a:rPr lang="en-US" dirty="0">
                <a:latin typeface="Times New Roman" pitchFamily="18" charset="0"/>
                <a:cs typeface="Times New Roman" pitchFamily="18" charset="0"/>
              </a:rPr>
              <a:t>. </a:t>
            </a:r>
          </a:p>
          <a:p>
            <a:pPr algn="just" fontAlgn="base"/>
            <a:r>
              <a:rPr lang="en-US" dirty="0">
                <a:latin typeface="Times New Roman" pitchFamily="18" charset="0"/>
                <a:cs typeface="Times New Roman" pitchFamily="18" charset="0"/>
              </a:rPr>
              <a:t>V. </a:t>
            </a:r>
            <a:r>
              <a:rPr lang="en-US" dirty="0" err="1">
                <a:latin typeface="Times New Roman" pitchFamily="18" charset="0"/>
                <a:cs typeface="Times New Roman" pitchFamily="18" charset="0"/>
              </a:rPr>
              <a:t>Hüquq</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vəzifələrlə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bağlı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qərarlar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qəbul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edən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dövlət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orqanları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dövlət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hakimiyyəti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səlahiyyətlərinin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daşıyıcıları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ilə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münasibətlərdə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hər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kəsin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bərabər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hüquqları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təmin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edilir</a:t>
            </a:r>
            <a:r>
              <a:rPr lang="en-US" dirty="0">
                <a:latin typeface="Times New Roman" pitchFamily="18" charset="0"/>
                <a:cs typeface="Times New Roman" pitchFamily="18" charset="0"/>
              </a:rPr>
              <a:t>.</a:t>
            </a:r>
          </a:p>
        </p:txBody>
      </p:sp>
    </p:spTree>
    <p:extLst>
      <p:ext uri="{BB962C8B-B14F-4D97-AF65-F5344CB8AC3E}">
        <p14:creationId xmlns:p14="http://schemas.microsoft.com/office/powerpoint/2010/main" xmlns="" val="4275155798"/>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00584"/>
            <a:ext cx="8229600" cy="2121408"/>
          </a:xfrm>
        </p:spPr>
        <p:txBody>
          <a:bodyPr>
            <a:normAutofit/>
          </a:bodyPr>
          <a:lstStyle/>
          <a:p>
            <a:r>
              <a:rPr lang="az-Latn-AZ" sz="3600" b="1" dirty="0" smtClean="0">
                <a:solidFill>
                  <a:schemeClr val="tx2"/>
                </a:solidFill>
                <a:latin typeface="Times New Roman" pitchFamily="18" charset="0"/>
                <a:cs typeface="Times New Roman" pitchFamily="18" charset="0"/>
              </a:rPr>
              <a:t>Azərbaycan Respublikasının Cinayət-Prosessual Məcəlləsi</a:t>
            </a:r>
            <a:endParaRPr lang="en-US" sz="3500" b="1" cap="all" dirty="0">
              <a:ln/>
              <a:solidFill>
                <a:schemeClr val="tx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cs typeface="Times New Roman" pitchFamily="18" charset="0"/>
            </a:endParaRPr>
          </a:p>
        </p:txBody>
      </p:sp>
      <p:sp>
        <p:nvSpPr>
          <p:cNvPr id="2" name="Rectangle 1"/>
          <p:cNvSpPr/>
          <p:nvPr/>
        </p:nvSpPr>
        <p:spPr>
          <a:xfrm>
            <a:off x="457199" y="2118142"/>
            <a:ext cx="8421625" cy="3816429"/>
          </a:xfrm>
          <a:prstGeom prst="rect">
            <a:avLst/>
          </a:prstGeom>
        </p:spPr>
        <p:txBody>
          <a:bodyPr wrap="square">
            <a:spAutoFit/>
          </a:bodyPr>
          <a:lstStyle/>
          <a:p>
            <a:pPr algn="just"/>
            <a:r>
              <a:rPr lang="az-Latn-AZ" sz="2200" b="1" dirty="0">
                <a:latin typeface="Times New Roman" pitchFamily="18" charset="0"/>
                <a:cs typeface="Times New Roman" pitchFamily="18" charset="0"/>
              </a:rPr>
              <a:t>Maddə 11. Hər kəsin qanun və məhkəmə qarşısında hüquq bərabərliyi</a:t>
            </a:r>
            <a:endParaRPr lang="az-Latn-AZ" sz="2200" dirty="0">
              <a:latin typeface="Times New Roman" pitchFamily="18" charset="0"/>
              <a:cs typeface="Times New Roman" pitchFamily="18" charset="0"/>
            </a:endParaRPr>
          </a:p>
          <a:p>
            <a:pPr algn="just"/>
            <a:r>
              <a:rPr lang="az-Latn-AZ" sz="2200" b="1" dirty="0">
                <a:latin typeface="Times New Roman" pitchFamily="18" charset="0"/>
                <a:cs typeface="Times New Roman" pitchFamily="18" charset="0"/>
              </a:rPr>
              <a:t> </a:t>
            </a:r>
            <a:endParaRPr lang="az-Latn-AZ" sz="2200" dirty="0">
              <a:latin typeface="Times New Roman" pitchFamily="18" charset="0"/>
              <a:cs typeface="Times New Roman" pitchFamily="18" charset="0"/>
            </a:endParaRPr>
          </a:p>
          <a:p>
            <a:pPr algn="just"/>
            <a:r>
              <a:rPr lang="az-Latn-AZ" sz="2200" dirty="0">
                <a:latin typeface="Times New Roman" pitchFamily="18" charset="0"/>
                <a:cs typeface="Times New Roman" pitchFamily="18" charset="0"/>
              </a:rPr>
              <a:t>11.1. Azərbaycan Respublikasında cinayət prosesi hər kəsin qanun və məhkəmə qarşısında hüquq bərabərliyi əsasında həyata keçirilir.</a:t>
            </a:r>
          </a:p>
          <a:p>
            <a:pPr algn="just"/>
            <a:r>
              <a:rPr lang="az-Latn-AZ" sz="2200" dirty="0">
                <a:latin typeface="Times New Roman" pitchFamily="18" charset="0"/>
                <a:cs typeface="Times New Roman" pitchFamily="18" charset="0"/>
              </a:rPr>
              <a:t>11.2. Cinayət prosesini həyata keçirən orqanlar cinayət prosesində iştirak edən şəxslərdən hər hansı birinə vətəndaşlıq, sosial, cinsi, irqi, milli, siyasi və dini mənsubiyyətindən, dilindən, mənşəyindən, əmlak vəziyyətindən, qulluq mövqeyindən, əqidəsindən, yaşayış yerindən və olduğu yerdən asılı olmayaraq və qanunla əsaslandırılmamış digər mülahizələrə görə üstünlük vermir.</a:t>
            </a:r>
            <a:endParaRPr lang="az-Latn-AZ" sz="2200" dirty="0">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23402015"/>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00584"/>
            <a:ext cx="8229600" cy="2121408"/>
          </a:xfrm>
        </p:spPr>
        <p:txBody>
          <a:bodyPr>
            <a:normAutofit/>
          </a:bodyPr>
          <a:lstStyle/>
          <a:p>
            <a:r>
              <a:rPr lang="az-Latn-AZ" sz="3600" b="1" dirty="0" smtClean="0">
                <a:solidFill>
                  <a:schemeClr val="tx2"/>
                </a:solidFill>
                <a:latin typeface="Times New Roman" pitchFamily="18" charset="0"/>
                <a:cs typeface="Times New Roman" pitchFamily="18" charset="0"/>
              </a:rPr>
              <a:t>Azərbaycan Respublikasının </a:t>
            </a:r>
            <a:br>
              <a:rPr lang="az-Latn-AZ" sz="3600" b="1" dirty="0" smtClean="0">
                <a:solidFill>
                  <a:schemeClr val="tx2"/>
                </a:solidFill>
                <a:latin typeface="Times New Roman" pitchFamily="18" charset="0"/>
                <a:cs typeface="Times New Roman" pitchFamily="18" charset="0"/>
              </a:rPr>
            </a:br>
            <a:r>
              <a:rPr lang="az-Latn-AZ" sz="3600" b="1" dirty="0" smtClean="0">
                <a:solidFill>
                  <a:schemeClr val="tx2"/>
                </a:solidFill>
                <a:latin typeface="Times New Roman" pitchFamily="18" charset="0"/>
                <a:cs typeface="Times New Roman" pitchFamily="18" charset="0"/>
              </a:rPr>
              <a:t>Cinayət Məcəlləsi</a:t>
            </a:r>
            <a:endParaRPr lang="en-US" sz="3500" b="1" cap="all" dirty="0">
              <a:ln/>
              <a:solidFill>
                <a:schemeClr val="tx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cs typeface="Times New Roman" pitchFamily="18" charset="0"/>
            </a:endParaRPr>
          </a:p>
        </p:txBody>
      </p:sp>
      <p:sp>
        <p:nvSpPr>
          <p:cNvPr id="2" name="Rectangle 1"/>
          <p:cNvSpPr/>
          <p:nvPr/>
        </p:nvSpPr>
        <p:spPr>
          <a:xfrm>
            <a:off x="457199" y="2118142"/>
            <a:ext cx="8421625" cy="4154984"/>
          </a:xfrm>
          <a:prstGeom prst="rect">
            <a:avLst/>
          </a:prstGeom>
        </p:spPr>
        <p:txBody>
          <a:bodyPr wrap="square">
            <a:spAutoFit/>
          </a:bodyPr>
          <a:lstStyle/>
          <a:p>
            <a:pPr algn="just"/>
            <a:r>
              <a:rPr lang="az-Latn-AZ" sz="2400" dirty="0">
                <a:latin typeface="Times New Roman" pitchFamily="18" charset="0"/>
                <a:cs typeface="Times New Roman" pitchFamily="18" charset="0"/>
              </a:rPr>
              <a:t>Maddə 6.</a:t>
            </a:r>
            <a:r>
              <a:rPr lang="az-Latn-AZ" sz="2400" b="1" dirty="0">
                <a:latin typeface="Times New Roman" pitchFamily="18" charset="0"/>
                <a:cs typeface="Times New Roman" pitchFamily="18" charset="0"/>
              </a:rPr>
              <a:t> Qanun qarşısında bərabərlik prinsipi </a:t>
            </a:r>
            <a:endParaRPr lang="az-Latn-AZ" sz="2400" b="1" dirty="0" smtClean="0">
              <a:latin typeface="Times New Roman" pitchFamily="18" charset="0"/>
              <a:cs typeface="Times New Roman" pitchFamily="18" charset="0"/>
            </a:endParaRPr>
          </a:p>
          <a:p>
            <a:pPr algn="just"/>
            <a:r>
              <a:rPr lang="az-Latn-AZ" sz="2400" dirty="0" smtClean="0">
                <a:latin typeface="Times New Roman" pitchFamily="18" charset="0"/>
                <a:cs typeface="Times New Roman" pitchFamily="18" charset="0"/>
              </a:rPr>
              <a:t>6.1</a:t>
            </a:r>
            <a:r>
              <a:rPr lang="az-Latn-AZ" sz="2400" dirty="0">
                <a:latin typeface="Times New Roman" pitchFamily="18" charset="0"/>
                <a:cs typeface="Times New Roman" pitchFamily="18" charset="0"/>
              </a:rPr>
              <a:t>. Cinayət törətmiş şəxslər qanun qarşısında bərabərdirlər və irqindən, milliyyətindən, dinindən, dilindən, cinsindən, mənşəyindən, əmlak vəziyyətindən, qulluq mövqeyindən, əqidəsindən, siyasi partiyalara, həmkarlar ittifaqlarına və digər ictimai birliklərə mənsubiyyətindən və digər hallardan asılı olmayaraq cinayət məsuliyyətinə cəlb olunurlar.</a:t>
            </a:r>
          </a:p>
          <a:p>
            <a:pPr algn="just"/>
            <a:r>
              <a:rPr lang="az-Latn-AZ" sz="2400" dirty="0">
                <a:latin typeface="Times New Roman" pitchFamily="18" charset="0"/>
                <a:cs typeface="Times New Roman" pitchFamily="18" charset="0"/>
              </a:rPr>
              <a:t>6.2. Bu Məcəllənin 6.1-ci maddəsində nəzərdə tutulmuş əsaslara görə heç kəs cinayət məsuliyyətinə cəlb edilə və ya cəzalandırıla bilməz, yaxud cəzadan və ya cinayət məsuliyyətindən azad edilə bilməz.</a:t>
            </a:r>
          </a:p>
        </p:txBody>
      </p:sp>
    </p:spTree>
    <p:extLst>
      <p:ext uri="{BB962C8B-B14F-4D97-AF65-F5344CB8AC3E}">
        <p14:creationId xmlns:p14="http://schemas.microsoft.com/office/powerpoint/2010/main" xmlns="" val="323406386"/>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00584"/>
            <a:ext cx="8229600" cy="2121408"/>
          </a:xfrm>
        </p:spPr>
        <p:txBody>
          <a:bodyPr>
            <a:normAutofit/>
          </a:bodyPr>
          <a:lstStyle/>
          <a:p>
            <a:r>
              <a:rPr lang="az-Latn-AZ" sz="3600" b="1" dirty="0" smtClean="0">
                <a:solidFill>
                  <a:schemeClr val="tx2"/>
                </a:solidFill>
                <a:latin typeface="Times New Roman" pitchFamily="18" charset="0"/>
                <a:cs typeface="Times New Roman" pitchFamily="18" charset="0"/>
              </a:rPr>
              <a:t>Azərbaycan Respublikasının </a:t>
            </a:r>
            <a:br>
              <a:rPr lang="az-Latn-AZ" sz="3600" b="1" dirty="0" smtClean="0">
                <a:solidFill>
                  <a:schemeClr val="tx2"/>
                </a:solidFill>
                <a:latin typeface="Times New Roman" pitchFamily="18" charset="0"/>
                <a:cs typeface="Times New Roman" pitchFamily="18" charset="0"/>
              </a:rPr>
            </a:br>
            <a:r>
              <a:rPr lang="az-Latn-AZ" sz="3600" b="1" dirty="0" smtClean="0">
                <a:solidFill>
                  <a:schemeClr val="tx2"/>
                </a:solidFill>
                <a:latin typeface="Times New Roman" pitchFamily="18" charset="0"/>
                <a:cs typeface="Times New Roman" pitchFamily="18" charset="0"/>
              </a:rPr>
              <a:t>Mülki Prosessual Məcəlləsi</a:t>
            </a:r>
            <a:endParaRPr lang="en-US" sz="3500" b="1" cap="all" dirty="0">
              <a:ln/>
              <a:solidFill>
                <a:schemeClr val="tx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cs typeface="Times New Roman" pitchFamily="18" charset="0"/>
            </a:endParaRPr>
          </a:p>
        </p:txBody>
      </p:sp>
      <p:sp>
        <p:nvSpPr>
          <p:cNvPr id="2" name="Rectangle 1"/>
          <p:cNvSpPr/>
          <p:nvPr/>
        </p:nvSpPr>
        <p:spPr>
          <a:xfrm>
            <a:off x="457199" y="2118142"/>
            <a:ext cx="8421625" cy="4093428"/>
          </a:xfrm>
          <a:prstGeom prst="rect">
            <a:avLst/>
          </a:prstGeom>
        </p:spPr>
        <p:txBody>
          <a:bodyPr wrap="square">
            <a:spAutoFit/>
          </a:bodyPr>
          <a:lstStyle/>
          <a:p>
            <a:pPr algn="just"/>
            <a:r>
              <a:rPr lang="az-Latn-AZ" sz="2000" b="1" dirty="0">
                <a:latin typeface="Times New Roman" pitchFamily="18" charset="0"/>
                <a:cs typeface="Times New Roman" pitchFamily="18" charset="0"/>
              </a:rPr>
              <a:t>Maddə 8. Qanun və məhkəmə qarşısında bərabərlik </a:t>
            </a:r>
            <a:endParaRPr lang="az-Latn-AZ" sz="2000" dirty="0">
              <a:latin typeface="Times New Roman" pitchFamily="18" charset="0"/>
              <a:cs typeface="Times New Roman" pitchFamily="18" charset="0"/>
            </a:endParaRPr>
          </a:p>
          <a:p>
            <a:pPr algn="just"/>
            <a:r>
              <a:rPr lang="az-Latn-AZ" sz="2000" dirty="0">
                <a:latin typeface="Times New Roman" pitchFamily="18" charset="0"/>
                <a:cs typeface="Times New Roman" pitchFamily="18" charset="0"/>
              </a:rPr>
              <a:t> </a:t>
            </a:r>
          </a:p>
          <a:p>
            <a:pPr algn="just"/>
            <a:r>
              <a:rPr lang="az-Latn-AZ" sz="2000" dirty="0">
                <a:latin typeface="Times New Roman" pitchFamily="18" charset="0"/>
                <a:cs typeface="Times New Roman" pitchFamily="18" charset="0"/>
              </a:rPr>
              <a:t>8.1. Mülki işlər və iqtisadi mübahisələr üzrə ədalət mühakiməsi hamının qanun və məhkəmə qarşısında bərabərliyi prinsipi əsasında həyata keçirilir. </a:t>
            </a:r>
          </a:p>
          <a:p>
            <a:pPr algn="just"/>
            <a:r>
              <a:rPr lang="az-Latn-AZ" sz="2000" dirty="0">
                <a:latin typeface="Times New Roman" pitchFamily="18" charset="0"/>
                <a:cs typeface="Times New Roman" pitchFamily="18" charset="0"/>
              </a:rPr>
              <a:t>8.2. Məhkəmə irqindən, milliyyətindən, dinindən, dilindən, cinsindən, mənşəyindən, əmlak vəziyyətindən, qulluq mövqeyindən, əqidəsindən, siyasi partiyalara, həmkarlar ittifaqlarına və digər ictimai birliklərə mənsubiyyətindən, hüquqi şəxsin olduğu yerdən, tabeliyindən, mülkiyyət formasından və qanunda nəzərdə tutulmayan başqa fərqlərdən asılı olmayaraq işdə iştirak edən bütün şəxslərə eyni cür yanaşır.</a:t>
            </a:r>
          </a:p>
          <a:p>
            <a:pPr algn="just"/>
            <a:r>
              <a:rPr lang="az-Latn-AZ" sz="2000" dirty="0">
                <a:latin typeface="Times New Roman" pitchFamily="18" charset="0"/>
                <a:cs typeface="Times New Roman" pitchFamily="18" charset="0"/>
              </a:rPr>
              <a:t>8.3. Bu Məcəllənin 8.2-ci maddəsində nəzərdə tutulmuş əsaslara görə işdə iştirak edən şəxslərə zərər vurula bilməz, güzəştlər və ya imtiyazlar verilə bilməz, yaxud güzəştlərin və ya imtiyazların verilməsindən imtina oluna bilməz.</a:t>
            </a:r>
            <a:endParaRPr lang="az-Latn-AZ" sz="2000" dirty="0">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2768303480"/>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00584"/>
            <a:ext cx="8229600" cy="2121408"/>
          </a:xfrm>
        </p:spPr>
        <p:txBody>
          <a:bodyPr>
            <a:normAutofit fontScale="90000"/>
          </a:bodyPr>
          <a:lstStyle/>
          <a:p>
            <a:r>
              <a:rPr lang="en-US" sz="3600" b="1" i="1" dirty="0">
                <a:solidFill>
                  <a:schemeClr val="tx1"/>
                </a:solidFill>
                <a:latin typeface="Times New Roman" pitchFamily="18" charset="0"/>
                <a:cs typeface="Times New Roman" pitchFamily="18" charset="0"/>
              </a:rPr>
              <a:t>Gender (</a:t>
            </a:r>
            <a:r>
              <a:rPr lang="en-US" sz="3600" b="1" i="1" dirty="0" err="1">
                <a:solidFill>
                  <a:schemeClr val="tx1"/>
                </a:solidFill>
                <a:latin typeface="Times New Roman" pitchFamily="18" charset="0"/>
                <a:cs typeface="Times New Roman" pitchFamily="18" charset="0"/>
              </a:rPr>
              <a:t>kişi</a:t>
            </a:r>
            <a:r>
              <a:rPr lang="en-US" sz="3600" b="1" i="1" dirty="0">
                <a:solidFill>
                  <a:schemeClr val="tx1"/>
                </a:solidFill>
                <a:latin typeface="Times New Roman" pitchFamily="18" charset="0"/>
                <a:cs typeface="Times New Roman" pitchFamily="18" charset="0"/>
              </a:rPr>
              <a:t> </a:t>
            </a:r>
            <a:r>
              <a:rPr lang="en-US" sz="3600" b="1" i="1" dirty="0" err="1">
                <a:solidFill>
                  <a:schemeClr val="tx1"/>
                </a:solidFill>
                <a:latin typeface="Times New Roman" pitchFamily="18" charset="0"/>
                <a:cs typeface="Times New Roman" pitchFamily="18" charset="0"/>
              </a:rPr>
              <a:t>və</a:t>
            </a:r>
            <a:r>
              <a:rPr lang="en-US" sz="3600" b="1" i="1" dirty="0">
                <a:solidFill>
                  <a:schemeClr val="tx1"/>
                </a:solidFill>
                <a:latin typeface="Times New Roman" pitchFamily="18" charset="0"/>
                <a:cs typeface="Times New Roman" pitchFamily="18" charset="0"/>
              </a:rPr>
              <a:t> </a:t>
            </a:r>
            <a:r>
              <a:rPr lang="en-US" sz="3600" b="1" i="1" dirty="0" err="1">
                <a:solidFill>
                  <a:schemeClr val="tx1"/>
                </a:solidFill>
                <a:latin typeface="Times New Roman" pitchFamily="18" charset="0"/>
                <a:cs typeface="Times New Roman" pitchFamily="18" charset="0"/>
              </a:rPr>
              <a:t>qadınların</a:t>
            </a:r>
            <a:r>
              <a:rPr lang="en-US" sz="3600" b="1" i="1" dirty="0">
                <a:solidFill>
                  <a:schemeClr val="tx1"/>
                </a:solidFill>
                <a:latin typeface="Times New Roman" pitchFamily="18" charset="0"/>
                <a:cs typeface="Times New Roman" pitchFamily="18" charset="0"/>
              </a:rPr>
              <a:t>)</a:t>
            </a:r>
            <a:br>
              <a:rPr lang="en-US" sz="3600" b="1" i="1" dirty="0">
                <a:solidFill>
                  <a:schemeClr val="tx1"/>
                </a:solidFill>
                <a:latin typeface="Times New Roman" pitchFamily="18" charset="0"/>
                <a:cs typeface="Times New Roman" pitchFamily="18" charset="0"/>
              </a:rPr>
            </a:br>
            <a:r>
              <a:rPr lang="en-US" sz="3600" b="1" i="1" dirty="0" err="1">
                <a:solidFill>
                  <a:schemeClr val="tx1"/>
                </a:solidFill>
                <a:latin typeface="Times New Roman" pitchFamily="18" charset="0"/>
                <a:cs typeface="Times New Roman" pitchFamily="18" charset="0"/>
              </a:rPr>
              <a:t>bərabərliyinin</a:t>
            </a:r>
            <a:r>
              <a:rPr lang="en-US" sz="3600" b="1" i="1" dirty="0">
                <a:solidFill>
                  <a:schemeClr val="tx1"/>
                </a:solidFill>
                <a:latin typeface="Times New Roman" pitchFamily="18" charset="0"/>
                <a:cs typeface="Times New Roman" pitchFamily="18" charset="0"/>
              </a:rPr>
              <a:t> </a:t>
            </a:r>
            <a:r>
              <a:rPr lang="en-US" sz="3600" b="1" i="1" dirty="0" err="1">
                <a:solidFill>
                  <a:schemeClr val="tx1"/>
                </a:solidFill>
                <a:latin typeface="Times New Roman" pitchFamily="18" charset="0"/>
                <a:cs typeface="Times New Roman" pitchFamily="18" charset="0"/>
              </a:rPr>
              <a:t>təminatları</a:t>
            </a:r>
            <a:r>
              <a:rPr lang="en-US" sz="3600" b="1" i="1" dirty="0">
                <a:solidFill>
                  <a:schemeClr val="tx1"/>
                </a:solidFill>
                <a:latin typeface="Times New Roman" pitchFamily="18" charset="0"/>
                <a:cs typeface="Times New Roman" pitchFamily="18" charset="0"/>
              </a:rPr>
              <a:t> </a:t>
            </a:r>
            <a:r>
              <a:rPr lang="en-US" sz="3600" b="1" i="1" dirty="0" err="1">
                <a:solidFill>
                  <a:schemeClr val="tx1"/>
                </a:solidFill>
                <a:latin typeface="Times New Roman" pitchFamily="18" charset="0"/>
                <a:cs typeface="Times New Roman" pitchFamily="18" charset="0"/>
              </a:rPr>
              <a:t>haqqında</a:t>
            </a:r>
            <a:r>
              <a:rPr lang="en-US" sz="3600" b="1" i="1" dirty="0">
                <a:solidFill>
                  <a:schemeClr val="tx1"/>
                </a:solidFill>
                <a:latin typeface="Times New Roman" pitchFamily="18" charset="0"/>
                <a:cs typeface="Times New Roman" pitchFamily="18" charset="0"/>
              </a:rPr>
              <a:t>" </a:t>
            </a:r>
            <a:r>
              <a:rPr lang="en-US" sz="3600" b="1" i="1" dirty="0" err="1">
                <a:solidFill>
                  <a:schemeClr val="tx1"/>
                </a:solidFill>
                <a:latin typeface="Times New Roman" pitchFamily="18" charset="0"/>
                <a:cs typeface="Times New Roman" pitchFamily="18" charset="0"/>
              </a:rPr>
              <a:t>Azərbaycan</a:t>
            </a:r>
            <a:r>
              <a:rPr lang="en-US" sz="3600" b="1" i="1" dirty="0">
                <a:solidFill>
                  <a:schemeClr val="tx1"/>
                </a:solidFill>
                <a:latin typeface="Times New Roman" pitchFamily="18" charset="0"/>
                <a:cs typeface="Times New Roman" pitchFamily="18" charset="0"/>
              </a:rPr>
              <a:t> </a:t>
            </a:r>
            <a:r>
              <a:rPr lang="en-US" sz="3600" b="1" i="1" dirty="0" err="1">
                <a:solidFill>
                  <a:schemeClr val="tx1"/>
                </a:solidFill>
                <a:latin typeface="Times New Roman" pitchFamily="18" charset="0"/>
                <a:cs typeface="Times New Roman" pitchFamily="18" charset="0"/>
              </a:rPr>
              <a:t>Respublikasının</a:t>
            </a:r>
            <a:r>
              <a:rPr lang="en-US" sz="3600" b="1" i="1" dirty="0">
                <a:solidFill>
                  <a:schemeClr val="tx1"/>
                </a:solidFill>
                <a:latin typeface="Times New Roman" pitchFamily="18" charset="0"/>
                <a:cs typeface="Times New Roman" pitchFamily="18" charset="0"/>
              </a:rPr>
              <a:t> </a:t>
            </a:r>
            <a:br>
              <a:rPr lang="en-US" sz="3600" b="1" i="1" dirty="0">
                <a:solidFill>
                  <a:schemeClr val="tx1"/>
                </a:solidFill>
                <a:latin typeface="Times New Roman" pitchFamily="18" charset="0"/>
                <a:cs typeface="Times New Roman" pitchFamily="18" charset="0"/>
              </a:rPr>
            </a:br>
            <a:r>
              <a:rPr lang="en-US" sz="3600" b="1" i="1" dirty="0" err="1">
                <a:solidFill>
                  <a:schemeClr val="tx1"/>
                </a:solidFill>
                <a:latin typeface="Times New Roman" pitchFamily="18" charset="0"/>
                <a:cs typeface="Times New Roman" pitchFamily="18" charset="0"/>
              </a:rPr>
              <a:t>Qanunu</a:t>
            </a:r>
            <a:endParaRPr lang="en-US" sz="3600" dirty="0">
              <a:solidFill>
                <a:schemeClr val="tx1"/>
              </a:solidFill>
              <a:effectLst/>
              <a:latin typeface="Times New Roman" pitchFamily="18" charset="0"/>
              <a:cs typeface="Times New Roman" pitchFamily="18" charset="0"/>
            </a:endParaRPr>
          </a:p>
        </p:txBody>
      </p:sp>
      <p:sp>
        <p:nvSpPr>
          <p:cNvPr id="2" name="Rectangle 1"/>
          <p:cNvSpPr/>
          <p:nvPr/>
        </p:nvSpPr>
        <p:spPr>
          <a:xfrm>
            <a:off x="457199" y="2118142"/>
            <a:ext cx="8421625" cy="3693319"/>
          </a:xfrm>
          <a:prstGeom prst="rect">
            <a:avLst/>
          </a:prstGeom>
        </p:spPr>
        <p:txBody>
          <a:bodyPr wrap="square">
            <a:spAutoFit/>
          </a:bodyPr>
          <a:lstStyle/>
          <a:p>
            <a:pPr algn="just" fontAlgn="base"/>
            <a:r>
              <a:rPr lang="en-US" sz="2600" dirty="0">
                <a:latin typeface="Times New Roman" pitchFamily="18" charset="0"/>
                <a:cs typeface="Times New Roman" pitchFamily="18" charset="0"/>
              </a:rPr>
              <a:t/>
            </a:r>
            <a:br>
              <a:rPr lang="en-US" sz="2600" dirty="0">
                <a:latin typeface="Times New Roman" pitchFamily="18" charset="0"/>
                <a:cs typeface="Times New Roman" pitchFamily="18" charset="0"/>
              </a:rPr>
            </a:br>
            <a:r>
              <a:rPr lang="en-US" sz="2600" dirty="0">
                <a:latin typeface="Times New Roman" pitchFamily="18" charset="0"/>
                <a:cs typeface="Times New Roman" pitchFamily="18" charset="0"/>
              </a:rPr>
              <a:t/>
            </a:r>
            <a:br>
              <a:rPr lang="en-US" sz="2600" dirty="0">
                <a:latin typeface="Times New Roman" pitchFamily="18" charset="0"/>
                <a:cs typeface="Times New Roman" pitchFamily="18" charset="0"/>
              </a:rPr>
            </a:br>
            <a:r>
              <a:rPr lang="en-US" sz="2600" dirty="0" err="1">
                <a:latin typeface="Times New Roman" pitchFamily="18" charset="0"/>
                <a:cs typeface="Times New Roman" pitchFamily="18" charset="0"/>
              </a:rPr>
              <a:t>Maddə</a:t>
            </a:r>
            <a:r>
              <a:rPr lang="en-US" sz="2600" dirty="0">
                <a:latin typeface="Times New Roman" pitchFamily="18" charset="0"/>
                <a:cs typeface="Times New Roman" pitchFamily="18" charset="0"/>
              </a:rPr>
              <a:t> 1. Bu </a:t>
            </a:r>
            <a:r>
              <a:rPr lang="en-US" sz="2600" dirty="0" err="1">
                <a:latin typeface="Times New Roman" pitchFamily="18" charset="0"/>
                <a:cs typeface="Times New Roman" pitchFamily="18" charset="0"/>
              </a:rPr>
              <a:t>qanunun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məqsədi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cinsi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mənsubiyyətə</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görə</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ayrı-seçkiliyin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bütün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formalarını</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aradan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qaldırmaqla</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kişi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və</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qadınlara</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ictimai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həyatın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siyasi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iqtisadi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sosial</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mədəni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və</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digər</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sahələrində</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bərabər</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imkanlar</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yaratmaqla</a:t>
            </a:r>
            <a:r>
              <a:rPr lang="en-US" sz="2600" dirty="0">
                <a:latin typeface="Times New Roman" pitchFamily="18" charset="0"/>
                <a:cs typeface="Times New Roman" pitchFamily="18" charset="0"/>
              </a:rPr>
              <a:t> gender </a:t>
            </a:r>
            <a:r>
              <a:rPr lang="en-US" sz="2600" dirty="0" err="1">
                <a:latin typeface="Times New Roman" pitchFamily="18" charset="0"/>
                <a:cs typeface="Times New Roman" pitchFamily="18" charset="0"/>
              </a:rPr>
              <a:t>bərabərliyinin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təmin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edilməsindən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ibarətdir</a:t>
            </a:r>
            <a:r>
              <a:rPr lang="en-US" sz="2600" dirty="0">
                <a:latin typeface="Times New Roman" pitchFamily="18" charset="0"/>
                <a:cs typeface="Times New Roman" pitchFamily="18" charset="0"/>
              </a:rPr>
              <a:t>.</a:t>
            </a:r>
          </a:p>
          <a:p>
            <a:r>
              <a:rPr lang="en-US" sz="2600" dirty="0">
                <a:latin typeface="Times New Roman" pitchFamily="18" charset="0"/>
                <a:cs typeface="Times New Roman" pitchFamily="18" charset="0"/>
              </a:rPr>
              <a:t/>
            </a:r>
            <a:br>
              <a:rPr lang="en-US" sz="2600" dirty="0">
                <a:latin typeface="Times New Roman" pitchFamily="18" charset="0"/>
                <a:cs typeface="Times New Roman" pitchFamily="18" charset="0"/>
              </a:rPr>
            </a:br>
            <a:endParaRPr lang="en-US" sz="2600" dirty="0">
              <a:latin typeface="Times New Roman" pitchFamily="18" charset="0"/>
              <a:cs typeface="Times New Roman" pitchFamily="18" charset="0"/>
            </a:endParaRPr>
          </a:p>
        </p:txBody>
      </p:sp>
    </p:spTree>
    <p:extLst>
      <p:ext uri="{BB962C8B-B14F-4D97-AF65-F5344CB8AC3E}">
        <p14:creationId xmlns:p14="http://schemas.microsoft.com/office/powerpoint/2010/main" xmlns="" val="1511891139"/>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00584"/>
            <a:ext cx="8229600" cy="2121408"/>
          </a:xfrm>
        </p:spPr>
        <p:txBody>
          <a:bodyPr>
            <a:normAutofit/>
          </a:bodyPr>
          <a:lstStyle/>
          <a:p>
            <a:r>
              <a:rPr lang="en-US" sz="4600" dirty="0" err="1">
                <a:latin typeface="Times New Roman" pitchFamily="18" charset="0"/>
                <a:cs typeface="Times New Roman" pitchFamily="18" charset="0"/>
              </a:rPr>
              <a:t>Beynəlxalq</a:t>
            </a:r>
            <a:r>
              <a:rPr lang="en-US" sz="4600" dirty="0">
                <a:latin typeface="Times New Roman" pitchFamily="18" charset="0"/>
                <a:cs typeface="Times New Roman" pitchFamily="18" charset="0"/>
              </a:rPr>
              <a:t> </a:t>
            </a:r>
            <a:r>
              <a:rPr lang="en-US" sz="4600" dirty="0" err="1">
                <a:latin typeface="Times New Roman" pitchFamily="18" charset="0"/>
                <a:cs typeface="Times New Roman" pitchFamily="18" charset="0"/>
              </a:rPr>
              <a:t>sənədlər</a:t>
            </a:r>
            <a:endParaRPr lang="en-US" sz="4600" b="1" cap="all" dirty="0">
              <a:ln/>
              <a:solidFill>
                <a:schemeClr val="tx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cs typeface="Times New Roman" pitchFamily="18" charset="0"/>
            </a:endParaRPr>
          </a:p>
        </p:txBody>
      </p:sp>
      <p:sp>
        <p:nvSpPr>
          <p:cNvPr id="2" name="Rectangle 1"/>
          <p:cNvSpPr/>
          <p:nvPr/>
        </p:nvSpPr>
        <p:spPr>
          <a:xfrm>
            <a:off x="457199" y="2118142"/>
            <a:ext cx="8421625" cy="3816429"/>
          </a:xfrm>
          <a:prstGeom prst="rect">
            <a:avLst/>
          </a:prstGeom>
        </p:spPr>
        <p:txBody>
          <a:bodyPr wrap="square">
            <a:spAutoFit/>
          </a:bodyPr>
          <a:lstStyle/>
          <a:p>
            <a:pPr marL="285750" indent="-285750" algn="just" fontAlgn="base">
              <a:buFontTx/>
              <a:buChar char="-"/>
            </a:pPr>
            <a:r>
              <a:rPr lang="en-US" sz="2200" dirty="0" err="1" smtClean="0"/>
              <a:t>Ümumdünya</a:t>
            </a:r>
            <a:r>
              <a:rPr lang="en-US" sz="2200" dirty="0" smtClean="0"/>
              <a:t> </a:t>
            </a:r>
            <a:r>
              <a:rPr lang="en-US" sz="2200" dirty="0" err="1"/>
              <a:t>İnsan</a:t>
            </a:r>
            <a:r>
              <a:rPr lang="en-US" sz="2200" dirty="0"/>
              <a:t> </a:t>
            </a:r>
            <a:r>
              <a:rPr lang="en-US" sz="2200" dirty="0" err="1"/>
              <a:t>Haqları</a:t>
            </a:r>
            <a:r>
              <a:rPr lang="en-US" sz="2200" dirty="0"/>
              <a:t> </a:t>
            </a:r>
            <a:r>
              <a:rPr lang="en-US" sz="2200" dirty="0" err="1" smtClean="0"/>
              <a:t>Bəyannaməsi</a:t>
            </a:r>
            <a:r>
              <a:rPr lang="az-Latn-AZ" sz="2200" dirty="0" smtClean="0"/>
              <a:t> </a:t>
            </a:r>
            <a:r>
              <a:rPr lang="en-US" sz="2200" dirty="0" smtClean="0"/>
              <a:t>(</a:t>
            </a:r>
            <a:r>
              <a:rPr lang="en-US" sz="2200" dirty="0"/>
              <a:t>1948, maddə1,2</a:t>
            </a:r>
            <a:r>
              <a:rPr lang="en-US" sz="2200" dirty="0" smtClean="0"/>
              <a:t>);</a:t>
            </a:r>
            <a:endParaRPr lang="az-Latn-AZ" sz="2200" dirty="0" smtClean="0"/>
          </a:p>
          <a:p>
            <a:pPr marL="285750" indent="-285750" algn="just" fontAlgn="base">
              <a:buFontTx/>
              <a:buChar char="-"/>
            </a:pPr>
            <a:r>
              <a:rPr lang="az-Latn-AZ" sz="2200" dirty="0" smtClean="0"/>
              <a:t>İ</a:t>
            </a:r>
            <a:r>
              <a:rPr lang="en-US" sz="2200" dirty="0" err="1" smtClean="0"/>
              <a:t>qtisadi</a:t>
            </a:r>
            <a:r>
              <a:rPr lang="en-US" sz="2200" dirty="0"/>
              <a:t>, </a:t>
            </a:r>
            <a:r>
              <a:rPr lang="en-US" sz="2200" dirty="0" err="1"/>
              <a:t>sosial</a:t>
            </a:r>
            <a:r>
              <a:rPr lang="en-US" sz="2200" dirty="0"/>
              <a:t> </a:t>
            </a:r>
            <a:r>
              <a:rPr lang="en-US" sz="2200" dirty="0" err="1"/>
              <a:t>və</a:t>
            </a:r>
            <a:r>
              <a:rPr lang="en-US" sz="2200" dirty="0"/>
              <a:t> </a:t>
            </a:r>
            <a:r>
              <a:rPr lang="en-US" sz="2200" dirty="0" err="1"/>
              <a:t>mədəni</a:t>
            </a:r>
            <a:r>
              <a:rPr lang="en-US" sz="2200" dirty="0"/>
              <a:t> </a:t>
            </a:r>
            <a:r>
              <a:rPr lang="en-US" sz="2200" dirty="0" err="1"/>
              <a:t>hüquqlar</a:t>
            </a:r>
            <a:r>
              <a:rPr lang="en-US" sz="2200" dirty="0"/>
              <a:t> </a:t>
            </a:r>
            <a:r>
              <a:rPr lang="en-US" sz="2200" dirty="0" err="1"/>
              <a:t>haqqında</a:t>
            </a:r>
            <a:r>
              <a:rPr lang="en-US" sz="2200" dirty="0"/>
              <a:t> </a:t>
            </a:r>
            <a:r>
              <a:rPr lang="en-US" sz="2200" dirty="0" err="1"/>
              <a:t>Beynəlxalq</a:t>
            </a:r>
            <a:r>
              <a:rPr lang="en-US" sz="2200" dirty="0"/>
              <a:t> </a:t>
            </a:r>
            <a:r>
              <a:rPr lang="en-US" sz="2200" dirty="0" err="1" smtClean="0"/>
              <a:t>Pakt</a:t>
            </a:r>
            <a:r>
              <a:rPr lang="az-Latn-AZ" sz="2200" dirty="0" smtClean="0"/>
              <a:t> </a:t>
            </a:r>
            <a:r>
              <a:rPr lang="en-US" sz="2200" dirty="0" smtClean="0"/>
              <a:t>(</a:t>
            </a:r>
            <a:r>
              <a:rPr lang="en-US" sz="2200" dirty="0"/>
              <a:t>1966, </a:t>
            </a:r>
            <a:r>
              <a:rPr lang="en-US" sz="2200" dirty="0" err="1"/>
              <a:t>maddə</a:t>
            </a:r>
            <a:r>
              <a:rPr lang="en-US" sz="2200" dirty="0"/>
              <a:t> 2</a:t>
            </a:r>
            <a:r>
              <a:rPr lang="en-US" sz="2200" dirty="0" smtClean="0"/>
              <a:t>);</a:t>
            </a:r>
            <a:endParaRPr lang="az-Latn-AZ" sz="2200" dirty="0" smtClean="0"/>
          </a:p>
          <a:p>
            <a:pPr marL="285750" indent="-285750" algn="just" fontAlgn="base">
              <a:buFontTx/>
              <a:buChar char="-"/>
            </a:pPr>
            <a:r>
              <a:rPr lang="en-US" sz="2200" dirty="0" err="1" smtClean="0"/>
              <a:t>Mülki</a:t>
            </a:r>
            <a:r>
              <a:rPr lang="en-US" sz="2200" dirty="0" smtClean="0"/>
              <a:t> </a:t>
            </a:r>
            <a:r>
              <a:rPr lang="en-US" sz="2200" dirty="0" err="1"/>
              <a:t>və</a:t>
            </a:r>
            <a:r>
              <a:rPr lang="en-US" sz="2200" dirty="0"/>
              <a:t> </a:t>
            </a:r>
            <a:r>
              <a:rPr lang="en-US" sz="2200" dirty="0" err="1"/>
              <a:t>siyasi</a:t>
            </a:r>
            <a:r>
              <a:rPr lang="en-US" sz="2200" dirty="0"/>
              <a:t> </a:t>
            </a:r>
            <a:r>
              <a:rPr lang="en-US" sz="2200" dirty="0" err="1"/>
              <a:t>hüquqlar</a:t>
            </a:r>
            <a:r>
              <a:rPr lang="en-US" sz="2200" dirty="0"/>
              <a:t> </a:t>
            </a:r>
            <a:r>
              <a:rPr lang="en-US" sz="2200" dirty="0" err="1"/>
              <a:t>haqqında</a:t>
            </a:r>
            <a:r>
              <a:rPr lang="en-US" sz="2200" dirty="0"/>
              <a:t> </a:t>
            </a:r>
            <a:r>
              <a:rPr lang="en-US" sz="2200" dirty="0" err="1"/>
              <a:t>beynəlxalq</a:t>
            </a:r>
            <a:r>
              <a:rPr lang="en-US" sz="2200" dirty="0"/>
              <a:t> </a:t>
            </a:r>
            <a:r>
              <a:rPr lang="en-US" sz="2200" dirty="0" err="1"/>
              <a:t>Pakt</a:t>
            </a:r>
            <a:r>
              <a:rPr lang="en-US" sz="2200" dirty="0"/>
              <a:t> (1965, </a:t>
            </a:r>
            <a:r>
              <a:rPr lang="en-US" sz="2200" dirty="0" err="1"/>
              <a:t>maddə</a:t>
            </a:r>
            <a:r>
              <a:rPr lang="en-US" sz="2200" dirty="0"/>
              <a:t> </a:t>
            </a:r>
            <a:r>
              <a:rPr lang="en-US" sz="2200" dirty="0" smtClean="0"/>
              <a:t>2,26)</a:t>
            </a:r>
            <a:endParaRPr lang="az-Latn-AZ" sz="2200" dirty="0" smtClean="0"/>
          </a:p>
          <a:p>
            <a:pPr marL="285750" indent="-285750" algn="just" fontAlgn="base">
              <a:buFontTx/>
              <a:buChar char="-"/>
            </a:pPr>
            <a:r>
              <a:rPr lang="en-US" sz="2200" dirty="0" err="1" smtClean="0"/>
              <a:t>İrqi</a:t>
            </a:r>
            <a:r>
              <a:rPr lang="en-US" sz="2200" dirty="0" smtClean="0"/>
              <a:t> </a:t>
            </a:r>
            <a:r>
              <a:rPr lang="en-US" sz="2200" dirty="0" err="1"/>
              <a:t>ayrı-seçkiliyin</a:t>
            </a:r>
            <a:r>
              <a:rPr lang="en-US" sz="2200" dirty="0"/>
              <a:t> </a:t>
            </a:r>
            <a:r>
              <a:rPr lang="en-US" sz="2200" dirty="0" err="1"/>
              <a:t>bütün</a:t>
            </a:r>
            <a:r>
              <a:rPr lang="en-US" sz="2200" dirty="0"/>
              <a:t> </a:t>
            </a:r>
            <a:r>
              <a:rPr lang="en-US" sz="2200" dirty="0" err="1"/>
              <a:t>formalarının</a:t>
            </a:r>
            <a:r>
              <a:rPr lang="en-US" sz="2200" dirty="0"/>
              <a:t> </a:t>
            </a:r>
            <a:r>
              <a:rPr lang="en-US" sz="2200" dirty="0" err="1"/>
              <a:t>qadağan</a:t>
            </a:r>
            <a:r>
              <a:rPr lang="en-US" sz="2200" dirty="0"/>
              <a:t> </a:t>
            </a:r>
            <a:r>
              <a:rPr lang="en-US" sz="2200" dirty="0" err="1"/>
              <a:t>olunması</a:t>
            </a:r>
            <a:r>
              <a:rPr lang="en-US" sz="2200" dirty="0"/>
              <a:t> </a:t>
            </a:r>
            <a:r>
              <a:rPr lang="en-US" sz="2200" dirty="0" err="1"/>
              <a:t>haqqında</a:t>
            </a:r>
            <a:r>
              <a:rPr lang="en-US" sz="2200" dirty="0"/>
              <a:t> </a:t>
            </a:r>
            <a:r>
              <a:rPr lang="en-US" sz="2200" dirty="0" err="1"/>
              <a:t>Beynəlxalq</a:t>
            </a:r>
            <a:r>
              <a:rPr lang="en-US" sz="2200" dirty="0"/>
              <a:t> </a:t>
            </a:r>
            <a:r>
              <a:rPr lang="en-US" sz="2200" dirty="0" err="1"/>
              <a:t>Konvensiya</a:t>
            </a:r>
            <a:r>
              <a:rPr lang="en-US" sz="2200" dirty="0"/>
              <a:t> (1966</a:t>
            </a:r>
            <a:r>
              <a:rPr lang="en-US" sz="2200" dirty="0" smtClean="0"/>
              <a:t>);</a:t>
            </a:r>
            <a:endParaRPr lang="az-Latn-AZ" sz="2200" dirty="0" smtClean="0"/>
          </a:p>
          <a:p>
            <a:pPr marL="285750" indent="-285750" algn="just" fontAlgn="base">
              <a:buFontTx/>
              <a:buChar char="-"/>
            </a:pPr>
            <a:r>
              <a:rPr lang="en-US" sz="2200" dirty="0" err="1" smtClean="0"/>
              <a:t>Qadınlara</a:t>
            </a:r>
            <a:r>
              <a:rPr lang="en-US" sz="2200" dirty="0" smtClean="0"/>
              <a:t> </a:t>
            </a:r>
            <a:r>
              <a:rPr lang="en-US" sz="2200" dirty="0" err="1"/>
              <a:t>qarşı</a:t>
            </a:r>
            <a:r>
              <a:rPr lang="en-US" sz="2200" dirty="0"/>
              <a:t> </a:t>
            </a:r>
            <a:r>
              <a:rPr lang="en-US" sz="2200" dirty="0" err="1"/>
              <a:t>diskriminasiyanın</a:t>
            </a:r>
            <a:r>
              <a:rPr lang="en-US" sz="2200" dirty="0"/>
              <a:t> </a:t>
            </a:r>
            <a:r>
              <a:rPr lang="en-US" sz="2200" dirty="0" err="1"/>
              <a:t>bütün</a:t>
            </a:r>
            <a:r>
              <a:rPr lang="en-US" sz="2200" dirty="0"/>
              <a:t> </a:t>
            </a:r>
            <a:r>
              <a:rPr lang="en-US" sz="2200" dirty="0" err="1"/>
              <a:t>formalarının</a:t>
            </a:r>
            <a:r>
              <a:rPr lang="en-US" sz="2200" dirty="0"/>
              <a:t> </a:t>
            </a:r>
            <a:r>
              <a:rPr lang="en-US" sz="2200" dirty="0" err="1"/>
              <a:t>qadağan</a:t>
            </a:r>
            <a:r>
              <a:rPr lang="en-US" sz="2200" dirty="0"/>
              <a:t> </a:t>
            </a:r>
            <a:r>
              <a:rPr lang="en-US" sz="2200" dirty="0" err="1"/>
              <a:t>olunması</a:t>
            </a:r>
            <a:r>
              <a:rPr lang="en-US" sz="2200" dirty="0"/>
              <a:t> </a:t>
            </a:r>
            <a:r>
              <a:rPr lang="en-US" sz="2200" dirty="0" err="1"/>
              <a:t>haqqında</a:t>
            </a:r>
            <a:r>
              <a:rPr lang="en-US" sz="2200" dirty="0"/>
              <a:t> </a:t>
            </a:r>
            <a:r>
              <a:rPr lang="en-US" sz="2200" dirty="0" err="1"/>
              <a:t>Beynəlxalq</a:t>
            </a:r>
            <a:r>
              <a:rPr lang="en-US" sz="2200" dirty="0"/>
              <a:t> </a:t>
            </a:r>
            <a:r>
              <a:rPr lang="en-US" sz="2200" dirty="0" err="1"/>
              <a:t>Konvensiya</a:t>
            </a:r>
            <a:r>
              <a:rPr lang="en-US" sz="2200" dirty="0"/>
              <a:t>(1979</a:t>
            </a:r>
            <a:r>
              <a:rPr lang="en-US" sz="2200" dirty="0" smtClean="0"/>
              <a:t>);</a:t>
            </a:r>
            <a:endParaRPr lang="az-Latn-AZ" sz="2200" dirty="0" smtClean="0"/>
          </a:p>
          <a:p>
            <a:pPr marL="285750" indent="-285750" algn="just" fontAlgn="base">
              <a:buFontTx/>
              <a:buChar char="-"/>
            </a:pPr>
            <a:r>
              <a:rPr lang="en-US" sz="2200" dirty="0" err="1" smtClean="0"/>
              <a:t>Uşaq</a:t>
            </a:r>
            <a:r>
              <a:rPr lang="en-US" sz="2200" dirty="0" smtClean="0"/>
              <a:t> </a:t>
            </a:r>
            <a:r>
              <a:rPr lang="en-US" sz="2200" dirty="0" err="1"/>
              <a:t>hüquqları</a:t>
            </a:r>
            <a:r>
              <a:rPr lang="en-US" sz="2200" dirty="0"/>
              <a:t> </a:t>
            </a:r>
            <a:r>
              <a:rPr lang="en-US" sz="2200" dirty="0" err="1"/>
              <a:t>haqqında</a:t>
            </a:r>
            <a:r>
              <a:rPr lang="en-US" sz="2200" dirty="0"/>
              <a:t> </a:t>
            </a:r>
            <a:r>
              <a:rPr lang="en-US" sz="2200" dirty="0" err="1"/>
              <a:t>Konvensiya</a:t>
            </a:r>
            <a:r>
              <a:rPr lang="en-US" sz="2200" dirty="0"/>
              <a:t>(1989, </a:t>
            </a:r>
            <a:r>
              <a:rPr lang="en-US" sz="2200" dirty="0" err="1"/>
              <a:t>maddə</a:t>
            </a:r>
            <a:r>
              <a:rPr lang="en-US" sz="2200" dirty="0"/>
              <a:t> 2,23</a:t>
            </a:r>
            <a:r>
              <a:rPr lang="en-US" sz="2200" dirty="0" smtClean="0"/>
              <a:t>);</a:t>
            </a:r>
            <a:endParaRPr lang="az-Latn-AZ" sz="2200" dirty="0" smtClean="0"/>
          </a:p>
          <a:p>
            <a:pPr marL="285750" indent="-285750" algn="just" fontAlgn="base">
              <a:buFontTx/>
              <a:buChar char="-"/>
            </a:pPr>
            <a:r>
              <a:rPr lang="en-US" sz="2200" dirty="0" err="1" smtClean="0"/>
              <a:t>Əlillərin</a:t>
            </a:r>
            <a:r>
              <a:rPr lang="en-US" sz="2200" dirty="0" smtClean="0"/>
              <a:t> </a:t>
            </a:r>
            <a:r>
              <a:rPr lang="en-US" sz="2200" dirty="0" err="1"/>
              <a:t>hüquqları</a:t>
            </a:r>
            <a:r>
              <a:rPr lang="en-US" sz="2200" dirty="0"/>
              <a:t> </a:t>
            </a:r>
            <a:r>
              <a:rPr lang="en-US" sz="2200" dirty="0" err="1"/>
              <a:t>haqqında</a:t>
            </a:r>
            <a:r>
              <a:rPr lang="en-US" sz="2200" dirty="0"/>
              <a:t> </a:t>
            </a:r>
            <a:r>
              <a:rPr lang="en-US" sz="2200" dirty="0" err="1"/>
              <a:t>Konvensiya</a:t>
            </a:r>
            <a:r>
              <a:rPr lang="en-US" sz="2200" dirty="0"/>
              <a:t> (2007</a:t>
            </a:r>
            <a:r>
              <a:rPr lang="en-US" sz="2200" dirty="0" smtClean="0"/>
              <a:t>);</a:t>
            </a:r>
            <a:endParaRPr lang="en-US" sz="2200" dirty="0"/>
          </a:p>
        </p:txBody>
      </p:sp>
    </p:spTree>
    <p:extLst>
      <p:ext uri="{BB962C8B-B14F-4D97-AF65-F5344CB8AC3E}">
        <p14:creationId xmlns:p14="http://schemas.microsoft.com/office/powerpoint/2010/main" xmlns="" val="1170310753"/>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00584"/>
            <a:ext cx="8229600" cy="2121408"/>
          </a:xfrm>
        </p:spPr>
        <p:txBody>
          <a:bodyPr>
            <a:normAutofit/>
          </a:bodyPr>
          <a:lstStyle/>
          <a:p>
            <a:r>
              <a:rPr lang="az-Latn-AZ" sz="3600" b="1" dirty="0" smtClean="0">
                <a:solidFill>
                  <a:schemeClr val="tx2"/>
                </a:solidFill>
                <a:latin typeface="Times New Roman" pitchFamily="18" charset="0"/>
                <a:cs typeface="Times New Roman" pitchFamily="18" charset="0"/>
              </a:rPr>
              <a:t>Avropa İnsan Hüquqlari Konvensiyası</a:t>
            </a:r>
            <a:endParaRPr lang="en-US" sz="3500" b="1" cap="all" dirty="0">
              <a:ln/>
              <a:solidFill>
                <a:schemeClr val="tx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cs typeface="Times New Roman" pitchFamily="18" charset="0"/>
            </a:endParaRPr>
          </a:p>
        </p:txBody>
      </p:sp>
      <p:sp>
        <p:nvSpPr>
          <p:cNvPr id="2" name="Rectangle 1"/>
          <p:cNvSpPr/>
          <p:nvPr/>
        </p:nvSpPr>
        <p:spPr>
          <a:xfrm>
            <a:off x="457199" y="2118142"/>
            <a:ext cx="8421625" cy="2893100"/>
          </a:xfrm>
          <a:prstGeom prst="rect">
            <a:avLst/>
          </a:prstGeom>
        </p:spPr>
        <p:txBody>
          <a:bodyPr wrap="square">
            <a:spAutoFit/>
          </a:bodyPr>
          <a:lstStyle/>
          <a:p>
            <a:pPr fontAlgn="base"/>
            <a:r>
              <a:rPr lang="az-Latn-AZ" sz="2600" b="1" dirty="0" smtClean="0">
                <a:latin typeface="Times New Roman" pitchFamily="18" charset="0"/>
                <a:cs typeface="Times New Roman" pitchFamily="18" charset="0"/>
              </a:rPr>
              <a:t>Maddə 14.</a:t>
            </a:r>
          </a:p>
          <a:p>
            <a:pPr fontAlgn="base"/>
            <a:endParaRPr lang="az-Latn-AZ" sz="2600" dirty="0">
              <a:latin typeface="Times New Roman" pitchFamily="18" charset="0"/>
              <a:cs typeface="Times New Roman" pitchFamily="18" charset="0"/>
            </a:endParaRPr>
          </a:p>
          <a:p>
            <a:pPr algn="just" fontAlgn="base"/>
            <a:r>
              <a:rPr lang="en-US" sz="2600" dirty="0" smtClean="0">
                <a:latin typeface="Times New Roman" pitchFamily="18" charset="0"/>
                <a:cs typeface="Times New Roman" pitchFamily="18" charset="0"/>
              </a:rPr>
              <a:t>Bu </a:t>
            </a:r>
            <a:r>
              <a:rPr lang="en-US" sz="2600" dirty="0" err="1">
                <a:latin typeface="Times New Roman" pitchFamily="18" charset="0"/>
                <a:cs typeface="Times New Roman" pitchFamily="18" charset="0"/>
              </a:rPr>
              <a:t>Konvensiyada</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təsbit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olunmuş</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hüquq</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və</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azadlıqlardan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istifadə</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cins</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irq</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rəng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dil</a:t>
            </a:r>
            <a:r>
              <a:rPr lang="en-US" sz="2600" dirty="0">
                <a:latin typeface="Times New Roman" pitchFamily="18" charset="0"/>
                <a:cs typeface="Times New Roman" pitchFamily="18" charset="0"/>
              </a:rPr>
              <a:t>, din, </a:t>
            </a:r>
            <a:r>
              <a:rPr lang="en-US" sz="2600" dirty="0" err="1">
                <a:latin typeface="Times New Roman" pitchFamily="18" charset="0"/>
                <a:cs typeface="Times New Roman" pitchFamily="18" charset="0"/>
              </a:rPr>
              <a:t>siyasi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və</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digər</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baxışlar</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milli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və</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ya</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sosial</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mənşə</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milli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azlıqlara</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mənsubiyyət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əmlak</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vəziyyəti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doğum</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və</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ya</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digər</a:t>
            </a:r>
            <a:r>
              <a:rPr lang="en-US" sz="2600" dirty="0">
                <a:latin typeface="Times New Roman" pitchFamily="18" charset="0"/>
                <a:cs typeface="Times New Roman" pitchFamily="18" charset="0"/>
              </a:rPr>
              <a:t> status </a:t>
            </a:r>
            <a:r>
              <a:rPr lang="en-US" sz="2600" dirty="0" err="1">
                <a:latin typeface="Times New Roman" pitchFamily="18" charset="0"/>
                <a:cs typeface="Times New Roman" pitchFamily="18" charset="0"/>
              </a:rPr>
              <a:t>kimi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hər</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hansı</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əlamətlərinə</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görə</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ayrı-seçkilik</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olmadan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təmin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olunmalıdır</a:t>
            </a:r>
            <a:r>
              <a:rPr lang="en-US" sz="2600" dirty="0">
                <a:latin typeface="Times New Roman" pitchFamily="18" charset="0"/>
                <a:cs typeface="Times New Roman" pitchFamily="18" charset="0"/>
              </a:rPr>
              <a:t>.</a:t>
            </a:r>
          </a:p>
        </p:txBody>
      </p:sp>
    </p:spTree>
    <p:extLst>
      <p:ext uri="{BB962C8B-B14F-4D97-AF65-F5344CB8AC3E}">
        <p14:creationId xmlns:p14="http://schemas.microsoft.com/office/powerpoint/2010/main" xmlns="" val="2955229197"/>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00584"/>
            <a:ext cx="8229600" cy="2121408"/>
          </a:xfrm>
        </p:spPr>
        <p:txBody>
          <a:bodyPr>
            <a:normAutofit/>
          </a:bodyPr>
          <a:lstStyle/>
          <a:p>
            <a:r>
              <a:rPr lang="en-US" sz="3600" dirty="0" err="1"/>
              <a:t>Ayrı</a:t>
            </a:r>
            <a:r>
              <a:rPr lang="en-US" sz="3600" dirty="0"/>
              <a:t>- </a:t>
            </a:r>
            <a:r>
              <a:rPr lang="en-US" sz="3600" dirty="0" err="1"/>
              <a:t>seçkilik</a:t>
            </a:r>
            <a:r>
              <a:rPr lang="en-US" sz="3600" dirty="0"/>
              <a:t> </a:t>
            </a:r>
            <a:r>
              <a:rPr lang="en-US" sz="3600" dirty="0" err="1"/>
              <a:t>nədir</a:t>
            </a:r>
            <a:endParaRPr lang="en-US" sz="3600" dirty="0"/>
          </a:p>
        </p:txBody>
      </p:sp>
      <p:sp>
        <p:nvSpPr>
          <p:cNvPr id="2" name="Rectangle 1"/>
          <p:cNvSpPr/>
          <p:nvPr/>
        </p:nvSpPr>
        <p:spPr>
          <a:xfrm>
            <a:off x="457199" y="2118142"/>
            <a:ext cx="8421625" cy="3939540"/>
          </a:xfrm>
          <a:prstGeom prst="rect">
            <a:avLst/>
          </a:prstGeom>
        </p:spPr>
        <p:txBody>
          <a:bodyPr wrap="square">
            <a:spAutoFit/>
          </a:bodyPr>
          <a:lstStyle/>
          <a:p>
            <a:pPr fontAlgn="base"/>
            <a:r>
              <a:rPr lang="en-US" sz="2800" dirty="0"/>
              <a:t/>
            </a:r>
            <a:br>
              <a:rPr lang="en-US" sz="2800" dirty="0"/>
            </a:br>
            <a:r>
              <a:rPr lang="en-US" sz="2800" b="1" dirty="0" err="1"/>
              <a:t>Diskriminasiya</a:t>
            </a:r>
            <a:r>
              <a:rPr lang="en-US" sz="2800" b="1" dirty="0"/>
              <a:t>- </a:t>
            </a:r>
            <a:r>
              <a:rPr lang="en-US" sz="2800" b="1" dirty="0" err="1"/>
              <a:t>latın</a:t>
            </a:r>
            <a:r>
              <a:rPr lang="en-US" sz="2800" b="1" dirty="0"/>
              <a:t> </a:t>
            </a:r>
            <a:r>
              <a:rPr lang="en-US" sz="2800" b="1" dirty="0" err="1"/>
              <a:t>dilində</a:t>
            </a:r>
            <a:r>
              <a:rPr lang="en-US" sz="2800" b="1" dirty="0"/>
              <a:t> </a:t>
            </a:r>
            <a:r>
              <a:rPr lang="en-US" sz="2800" i="1" dirty="0" err="1"/>
              <a:t>discriminatio</a:t>
            </a:r>
            <a:r>
              <a:rPr lang="en-US" sz="2800" i="1" dirty="0"/>
              <a:t>- “</a:t>
            </a:r>
            <a:r>
              <a:rPr lang="en-US" sz="2800" i="1" dirty="0" err="1"/>
              <a:t>fərqləndirmək</a:t>
            </a:r>
            <a:r>
              <a:rPr lang="en-US" sz="2800" i="1" dirty="0"/>
              <a:t>” </a:t>
            </a:r>
            <a:r>
              <a:rPr lang="en-US" sz="2800" i="1" dirty="0" err="1"/>
              <a:t>sözündən</a:t>
            </a:r>
            <a:r>
              <a:rPr lang="en-US" sz="2800" i="1" dirty="0"/>
              <a:t> </a:t>
            </a:r>
            <a:r>
              <a:rPr lang="en-US" sz="2800" i="1" dirty="0" err="1"/>
              <a:t>götürülmüşdür</a:t>
            </a:r>
            <a:r>
              <a:rPr lang="en-US" sz="2800" i="1" dirty="0"/>
              <a:t>. </a:t>
            </a:r>
            <a:endParaRPr lang="en-US" sz="2800" dirty="0"/>
          </a:p>
          <a:p>
            <a:pPr fontAlgn="base"/>
            <a:r>
              <a:rPr lang="en-US" sz="2800" dirty="0"/>
              <a:t/>
            </a:r>
            <a:br>
              <a:rPr lang="en-US" sz="2800" dirty="0"/>
            </a:br>
            <a:r>
              <a:rPr lang="en-US" sz="2800" b="1" i="1" dirty="0" err="1"/>
              <a:t>Hər</a:t>
            </a:r>
            <a:r>
              <a:rPr lang="en-US" sz="2800" b="1" i="1" dirty="0"/>
              <a:t> </a:t>
            </a:r>
            <a:r>
              <a:rPr lang="en-US" sz="2800" b="1" i="1" dirty="0" err="1"/>
              <a:t>hansı</a:t>
            </a:r>
            <a:r>
              <a:rPr lang="en-US" sz="2800" b="1" i="1" dirty="0"/>
              <a:t> </a:t>
            </a:r>
            <a:r>
              <a:rPr lang="en-US" sz="2800" b="1" i="1" dirty="0" err="1"/>
              <a:t>bir</a:t>
            </a:r>
            <a:r>
              <a:rPr lang="en-US" sz="2800" b="1" i="1" dirty="0"/>
              <a:t> </a:t>
            </a:r>
            <a:r>
              <a:rPr lang="en-US" sz="2800" b="1" i="1" dirty="0" err="1"/>
              <a:t>əlamətə</a:t>
            </a:r>
            <a:r>
              <a:rPr lang="en-US" sz="2800" b="1" i="1" dirty="0"/>
              <a:t> </a:t>
            </a:r>
            <a:r>
              <a:rPr lang="en-US" sz="2800" b="1" i="1" dirty="0" err="1"/>
              <a:t>görə</a:t>
            </a:r>
            <a:r>
              <a:rPr lang="en-US" sz="2800" b="1" i="1" dirty="0"/>
              <a:t> </a:t>
            </a:r>
            <a:r>
              <a:rPr lang="en-US" sz="2800" b="1" i="1" dirty="0" err="1"/>
              <a:t>insanların</a:t>
            </a:r>
            <a:r>
              <a:rPr lang="en-US" sz="2800" b="1" i="1" dirty="0"/>
              <a:t> </a:t>
            </a:r>
            <a:r>
              <a:rPr lang="en-US" sz="2800" b="1" i="1" dirty="0" err="1"/>
              <a:t>hüquq</a:t>
            </a:r>
            <a:r>
              <a:rPr lang="en-US" sz="2800" b="1" i="1" dirty="0"/>
              <a:t> </a:t>
            </a:r>
            <a:r>
              <a:rPr lang="en-US" sz="2800" b="1" i="1" dirty="0" err="1"/>
              <a:t>və</a:t>
            </a:r>
            <a:r>
              <a:rPr lang="en-US" sz="2800" b="1" i="1" dirty="0"/>
              <a:t> </a:t>
            </a:r>
            <a:r>
              <a:rPr lang="en-US" sz="2800" b="1" i="1" dirty="0" err="1"/>
              <a:t>vəzifələndə</a:t>
            </a:r>
            <a:r>
              <a:rPr lang="en-US" sz="2800" b="1" i="1" dirty="0"/>
              <a:t> </a:t>
            </a:r>
            <a:r>
              <a:rPr lang="en-US" sz="2800" b="1" i="1" dirty="0" err="1"/>
              <a:t>əsassız</a:t>
            </a:r>
            <a:r>
              <a:rPr lang="en-US" sz="2800" b="1" i="1" dirty="0"/>
              <a:t> </a:t>
            </a:r>
            <a:r>
              <a:rPr lang="en-US" sz="2800" b="1" i="1" dirty="0" err="1"/>
              <a:t>fərq</a:t>
            </a:r>
            <a:r>
              <a:rPr lang="en-US" sz="2800" b="1" i="1" dirty="0"/>
              <a:t> </a:t>
            </a:r>
            <a:r>
              <a:rPr lang="en-US" sz="2800" b="1" i="1" dirty="0" err="1"/>
              <a:t>qoyulmasıdır</a:t>
            </a:r>
            <a:r>
              <a:rPr lang="en-US" sz="2800" b="1" i="1" dirty="0"/>
              <a:t>.</a:t>
            </a:r>
            <a:endParaRPr lang="en-US" sz="2800" dirty="0"/>
          </a:p>
          <a:p>
            <a:r>
              <a:rPr lang="en-US" sz="2800" dirty="0"/>
              <a:t/>
            </a:r>
            <a:br>
              <a:rPr lang="en-US" sz="2800" dirty="0"/>
            </a:br>
            <a:r>
              <a:rPr lang="en-US" sz="2800" dirty="0"/>
              <a:t/>
            </a:r>
            <a:br>
              <a:rPr lang="en-US" sz="2800" dirty="0"/>
            </a:br>
            <a:endParaRPr lang="en-US" sz="2600" dirty="0">
              <a:latin typeface="Times New Roman" pitchFamily="18" charset="0"/>
              <a:cs typeface="Times New Roman" pitchFamily="18" charset="0"/>
            </a:endParaRPr>
          </a:p>
        </p:txBody>
      </p:sp>
    </p:spTree>
    <p:extLst>
      <p:ext uri="{BB962C8B-B14F-4D97-AF65-F5344CB8AC3E}">
        <p14:creationId xmlns:p14="http://schemas.microsoft.com/office/powerpoint/2010/main" xmlns="" val="2039627751"/>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2863</TotalTime>
  <Words>1149</Words>
  <Application>Microsoft Office PowerPoint</Application>
  <PresentationFormat>Экран (4:3)</PresentationFormat>
  <Paragraphs>104</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Waveform</vt:lpstr>
      <vt:lpstr>Ayrı-seçkiliyin  əsasları   Hakim: Elşad Şamayev 2017</vt:lpstr>
      <vt:lpstr>Azərbaycan Respublikasının Konstitusiyası</vt:lpstr>
      <vt:lpstr>Azərbaycan Respublikasının Cinayət-Prosessual Məcəlləsi</vt:lpstr>
      <vt:lpstr>Azərbaycan Respublikasının  Cinayət Məcəlləsi</vt:lpstr>
      <vt:lpstr>Azərbaycan Respublikasının  Mülki Prosessual Məcəlləsi</vt:lpstr>
      <vt:lpstr>Gender (kişi və qadınların) bərabərliyinin təminatları haqqında" Azərbaycan Respublikasının  Qanunu</vt:lpstr>
      <vt:lpstr>Beynəlxalq sənədlər</vt:lpstr>
      <vt:lpstr>Avropa İnsan Hüquqlari Konvensiyası</vt:lpstr>
      <vt:lpstr>Ayrı- seçkilik nədir</vt:lpstr>
      <vt:lpstr>Ayrı-seçkiliyin əsasları 1. Sadalanan əsaslar:</vt:lpstr>
      <vt:lpstr>Ayrı-seçkiliyin əsasları 1. Sadalanan əsaslar:</vt:lpstr>
      <vt:lpstr>Ayrı-seçkiliyin əsasları 1. Sadalanan əsaslar:</vt:lpstr>
      <vt:lpstr>Ayrı-seçkiliyin əsasları 1. Sadalanan əsaslar:</vt:lpstr>
      <vt:lpstr>Ayrı-seçkiliyin əsasları 2. Sadalanmayan əsaslar:</vt:lpstr>
      <vt:lpstr>Ayrı-seçkiliyin əsasları 2. Sadalanmayan əsaslar:</vt:lpstr>
      <vt:lpstr>Diskriminasiyanın növləri</vt:lpstr>
      <vt:lpstr>14-cü Maddənin əhatə dairəsi:</vt:lpstr>
      <vt:lpstr>AYRI-SEÇKİLİK TESTİ</vt:lpstr>
      <vt:lpstr>Слайд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Hate Speech in International Criminal Law</dc:title>
  <dc:creator>Elshad Shamayev</dc:creator>
  <cp:lastModifiedBy>samsung</cp:lastModifiedBy>
  <cp:revision>209</cp:revision>
  <cp:lastPrinted>2017-05-04T20:45:38Z</cp:lastPrinted>
  <dcterms:modified xsi:type="dcterms:W3CDTF">2017-07-21T15:16:11Z</dcterms:modified>
</cp:coreProperties>
</file>