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9"/>
  </p:notesMasterIdLst>
  <p:sldIdLst>
    <p:sldId id="256" r:id="rId2"/>
    <p:sldId id="257" r:id="rId3"/>
    <p:sldId id="321" r:id="rId4"/>
    <p:sldId id="324" r:id="rId5"/>
    <p:sldId id="318" r:id="rId6"/>
    <p:sldId id="320" r:id="rId7"/>
    <p:sldId id="319" r:id="rId8"/>
    <p:sldId id="322" r:id="rId9"/>
    <p:sldId id="260" r:id="rId10"/>
    <p:sldId id="261" r:id="rId11"/>
    <p:sldId id="323" r:id="rId12"/>
    <p:sldId id="326" r:id="rId13"/>
    <p:sldId id="341" r:id="rId14"/>
    <p:sldId id="340" r:id="rId15"/>
    <p:sldId id="262" r:id="rId16"/>
    <p:sldId id="343" r:id="rId17"/>
    <p:sldId id="345" r:id="rId18"/>
    <p:sldId id="346" r:id="rId19"/>
    <p:sldId id="347" r:id="rId20"/>
    <p:sldId id="294" r:id="rId21"/>
    <p:sldId id="315" r:id="rId22"/>
    <p:sldId id="303" r:id="rId23"/>
    <p:sldId id="296" r:id="rId24"/>
    <p:sldId id="301" r:id="rId25"/>
    <p:sldId id="299"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42" r:id="rId46"/>
    <p:sldId id="329" r:id="rId47"/>
    <p:sldId id="333"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675"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7B8C4-A1CE-4EFC-B539-AD570C485445}" type="datetimeFigureOut">
              <a:rPr lang="ru-RU" smtClean="0"/>
              <a:pPr/>
              <a:t>21.07.2017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19B18-E7DD-43C5-B87E-7A610EABA3F9}" type="slidenum">
              <a:rPr lang="ru-RU" smtClean="0"/>
              <a:pPr/>
              <a:t>‹#›</a:t>
            </a:fld>
            <a:endParaRPr lang="ru-RU"/>
          </a:p>
        </p:txBody>
      </p:sp>
    </p:spTree>
    <p:extLst>
      <p:ext uri="{BB962C8B-B14F-4D97-AF65-F5344CB8AC3E}">
        <p14:creationId xmlns:p14="http://schemas.microsoft.com/office/powerpoint/2010/main" xmlns="" val="180925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2F19B18-E7DD-43C5-B87E-7A610EABA3F9}" type="slidenum">
              <a:rPr lang="ru-RU" smtClean="0"/>
              <a:pPr/>
              <a:t>15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2F19B18-E7DD-43C5-B87E-7A610EABA3F9}" type="slidenum">
              <a:rPr lang="ru-RU" smtClean="0"/>
              <a:pPr/>
              <a:t>25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21.07.2017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az-Latn-AZ" dirty="0" smtClean="0"/>
              <a:t>Avropa Konvensiyasında ayrı-seçkiliyin qadağan olunması</a:t>
            </a:r>
            <a:endParaRPr lang="ru-RU" dirty="0"/>
          </a:p>
        </p:txBody>
      </p:sp>
      <p:sp>
        <p:nvSpPr>
          <p:cNvPr id="3" name="Подзаголовок 2"/>
          <p:cNvSpPr>
            <a:spLocks noGrp="1"/>
          </p:cNvSpPr>
          <p:nvPr>
            <p:ph type="subTitle" idx="1"/>
          </p:nvPr>
        </p:nvSpPr>
        <p:spPr>
          <a:xfrm>
            <a:off x="1371600" y="3500438"/>
            <a:ext cx="6400800" cy="2286016"/>
          </a:xfrm>
        </p:spPr>
        <p:txBody>
          <a:bodyPr>
            <a:normAutofit lnSpcReduction="10000"/>
          </a:bodyPr>
          <a:lstStyle/>
          <a:p>
            <a:endParaRPr lang="az-Latn-AZ" dirty="0" smtClean="0"/>
          </a:p>
          <a:p>
            <a:endParaRPr lang="az-Latn-AZ" dirty="0" smtClean="0"/>
          </a:p>
          <a:p>
            <a:r>
              <a:rPr lang="az-Latn-AZ" dirty="0" smtClean="0"/>
              <a:t>Dilarə Naftaliyeva</a:t>
            </a:r>
          </a:p>
          <a:p>
            <a:r>
              <a:rPr lang="az-Latn-AZ" dirty="0" smtClean="0"/>
              <a:t>Ədliyyə </a:t>
            </a:r>
            <a:r>
              <a:rPr lang="az-Latn-AZ" dirty="0" smtClean="0"/>
              <a:t>Akademiyası</a:t>
            </a:r>
            <a:endParaRPr lang="en-US" dirty="0" smtClean="0"/>
          </a:p>
          <a:p>
            <a:r>
              <a:rPr lang="en-US" smtClean="0"/>
              <a:t>2017</a:t>
            </a:r>
            <a:endParaRPr lang="az-Latn-A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2400" b="1" dirty="0" smtClean="0">
                <a:latin typeface="Times New Roman" pitchFamily="18" charset="0"/>
                <a:cs typeface="Times New Roman" pitchFamily="18" charset="0"/>
              </a:rPr>
              <a:t/>
            </a:r>
            <a:br>
              <a:rPr lang="az-Latn-AZ" sz="2400" b="1" dirty="0" smtClean="0">
                <a:latin typeface="Times New Roman" pitchFamily="18" charset="0"/>
                <a:cs typeface="Times New Roman" pitchFamily="18" charset="0"/>
              </a:rPr>
            </a:br>
            <a:r>
              <a:rPr lang="en-US" sz="2800" b="1" i="1" dirty="0" err="1" smtClean="0">
                <a:latin typeface="Times New Roman" pitchFamily="18" charset="0"/>
                <a:cs typeface="Times New Roman" pitchFamily="18" charset="0"/>
              </a:rPr>
              <a:t>Qadınlara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qarşı</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ayrı</a:t>
            </a:r>
            <a:r>
              <a:rPr lang="en-US" sz="2800" b="1" i="1" dirty="0" smtClean="0">
                <a:latin typeface="Times New Roman" pitchFamily="18" charset="0"/>
                <a:cs typeface="Times New Roman" pitchFamily="18" charset="0"/>
              </a:rPr>
              <a:t> - </a:t>
            </a:r>
            <a:r>
              <a:rPr lang="en-US" sz="2800" b="1" i="1" dirty="0" err="1" smtClean="0">
                <a:latin typeface="Times New Roman" pitchFamily="18" charset="0"/>
                <a:cs typeface="Times New Roman" pitchFamily="18" charset="0"/>
              </a:rPr>
              <a:t>seçkiliyin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bütün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formalarının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ləğv</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edilməsi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haqqında"Konvensiyada</a:t>
            </a:r>
            <a:r>
              <a:rPr lang="en-US" sz="2800" b="1" i="1" dirty="0" smtClean="0">
                <a:latin typeface="Times New Roman" pitchFamily="18" charset="0"/>
                <a:cs typeface="Times New Roman" pitchFamily="18" charset="0"/>
              </a:rPr>
              <a:t> (1979)</a:t>
            </a:r>
            <a:endParaRPr lang="ru-RU" sz="28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pPr algn="ctr">
              <a:buNone/>
            </a:pPr>
            <a:r>
              <a:rPr lang="az-Latn-AZ" dirty="0" smtClean="0"/>
              <a:t>	</a:t>
            </a:r>
          </a:p>
          <a:p>
            <a:pPr algn="ctr">
              <a:buNone/>
            </a:pPr>
            <a:r>
              <a:rPr lang="az-Latn-AZ" dirty="0" smtClean="0">
                <a:latin typeface="Times New Roman" pitchFamily="18" charset="0"/>
                <a:cs typeface="Times New Roman" pitchFamily="18" charset="0"/>
              </a:rPr>
              <a:t>Maddə 1. </a:t>
            </a:r>
          </a:p>
          <a:p>
            <a:pPr algn="just">
              <a:buNone/>
            </a:pPr>
            <a:r>
              <a:rPr lang="az-Latn-AZ" dirty="0" smtClean="0">
                <a:latin typeface="Times New Roman" pitchFamily="18" charset="0"/>
                <a:cs typeface="Times New Roman" pitchFamily="18" charset="0"/>
              </a:rPr>
              <a:t>		B</a:t>
            </a:r>
            <a:r>
              <a:rPr lang="en-US" dirty="0" smtClean="0">
                <a:latin typeface="Times New Roman" pitchFamily="18" charset="0"/>
                <a:cs typeface="Times New Roman" pitchFamily="18" charset="0"/>
              </a:rPr>
              <a:t>u </a:t>
            </a:r>
            <a:r>
              <a:rPr lang="en-US" dirty="0" err="1" smtClean="0">
                <a:latin typeface="Times New Roman" pitchFamily="18" charset="0"/>
                <a:cs typeface="Times New Roman" pitchFamily="18" charset="0"/>
              </a:rPr>
              <a:t>Konvensiyanın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məqsədləri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üçün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qadınlar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barəsində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ayrı-seçkilik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anlayışı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qadınların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ailə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vəziyyətlərindən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asılı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olmayaraq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qadınların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hüquq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bərabərliyi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əsasında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hüquqlarının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siyasi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iqtisadi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mədəni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mülki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digər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sahələrdə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əsas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azadlıqların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zəiflədilməsinə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yaxud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tanınmasını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qadınların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istifadə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etməsini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yaxud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həyata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keçirməsini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heçə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endirməyə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yönəldilmiş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əlamətə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görə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hər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fərqləndirmə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istisna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yaxud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məhdudiyyət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deməkdir</a:t>
            </a:r>
            <a:r>
              <a:rPr lang="en-US"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143000"/>
          </a:xfrm>
        </p:spPr>
        <p:txBody>
          <a:bodyPr/>
          <a:lstStyle/>
          <a:p>
            <a:pPr algn="ctr"/>
            <a:r>
              <a:rPr lang="az-Latn-AZ" b="1" i="1" dirty="0" smtClean="0">
                <a:latin typeface="Times New Roman" pitchFamily="18" charset="0"/>
                <a:cs typeface="Times New Roman" pitchFamily="18" charset="0"/>
              </a:rPr>
              <a:t>Bərabərlik prinsipi</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az-Latn-AZ" sz="3000" dirty="0" smtClean="0">
                <a:latin typeface="Times New Roman" pitchFamily="18" charset="0"/>
                <a:cs typeface="Times New Roman" pitchFamily="18" charset="0"/>
              </a:rPr>
              <a:t>bərabərlik bərabər formada tənzimlənməlidir</a:t>
            </a:r>
          </a:p>
          <a:p>
            <a:pPr algn="just"/>
            <a:r>
              <a:rPr lang="az-Latn-AZ" sz="3000" dirty="0" smtClean="0">
                <a:latin typeface="Times New Roman" pitchFamily="18" charset="0"/>
                <a:cs typeface="Times New Roman" pitchFamily="18" charset="0"/>
              </a:rPr>
              <a:t> yəni, eyni vəziyyətdə olan insanlarla</a:t>
            </a:r>
          </a:p>
          <a:p>
            <a:pPr algn="just"/>
            <a:r>
              <a:rPr lang="az-Latn-AZ" sz="3000" dirty="0" smtClean="0">
                <a:latin typeface="Times New Roman" pitchFamily="18" charset="0"/>
                <a:cs typeface="Times New Roman" pitchFamily="18" charset="0"/>
              </a:rPr>
              <a:t> eyni cür davranılmalı və</a:t>
            </a:r>
          </a:p>
          <a:p>
            <a:pPr algn="just"/>
            <a:r>
              <a:rPr lang="az-Latn-AZ" sz="3000" dirty="0" smtClean="0">
                <a:latin typeface="Times New Roman" pitchFamily="18" charset="0"/>
                <a:cs typeface="Times New Roman" pitchFamily="18" charset="0"/>
              </a:rPr>
              <a:t> eyni qaydalar tətbiq olunmalıdır</a:t>
            </a:r>
            <a:r>
              <a:rPr lang="ru-RU" sz="3000" dirty="0" smtClean="0">
                <a:latin typeface="Times New Roman" pitchFamily="18" charset="0"/>
                <a:cs typeface="Times New Roman" pitchFamily="18" charset="0"/>
              </a:rPr>
              <a:t>. </a:t>
            </a:r>
            <a:endParaRPr lang="az-Latn-AZ"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i="1" dirty="0" smtClean="0">
                <a:latin typeface="Times New Roman" pitchFamily="18" charset="0"/>
                <a:cs typeface="Times New Roman" pitchFamily="18" charset="0"/>
              </a:rPr>
              <a:t>Diskriminasiyanın anlayışı</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az-Latn-AZ" dirty="0" smtClean="0"/>
          </a:p>
          <a:p>
            <a:pPr algn="just">
              <a:buNone/>
            </a:pPr>
            <a:r>
              <a:rPr lang="az-Latn-AZ" dirty="0" smtClean="0"/>
              <a:t>		Diskriminasiya- hüquqi cəhətdən mövcud olmayan əlamətlərə görə şəxslər arasında əsaslı fərqlər qoyulmasıdır ki bu fərqli münasibət onların hüquq və azadlıqlarının həyata keçirilməsini məhdudlaşdırır.  </a:t>
            </a:r>
            <a:endParaRPr lang="ru-RU" dirty="0" smtClean="0"/>
          </a:p>
          <a:p>
            <a:pPr algn="just">
              <a:buNone/>
            </a:pPr>
            <a:r>
              <a:rPr lang="az-Latn-AZ" dirty="0" smtClean="0"/>
              <a:t>		Avropa Məhkəməsinin hüquqi təcrübəsinə əsasən, diskriminasiya- eyni vəziyyətdə olan şəxslərə qarşı tətbiq edilən, </a:t>
            </a:r>
            <a:r>
              <a:rPr lang="az-Latn-AZ" dirty="0" smtClean="0">
                <a:solidFill>
                  <a:srgbClr val="FF0000"/>
                </a:solidFill>
              </a:rPr>
              <a:t>obyektiv və ağlabatan əsasları olmayan </a:t>
            </a:r>
            <a:r>
              <a:rPr lang="az-Latn-AZ" dirty="0" smtClean="0"/>
              <a:t>fərqli münasibətdir.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dirty="0" smtClean="0">
                <a:latin typeface="Times New Roman" pitchFamily="18" charset="0"/>
                <a:cs typeface="Times New Roman" pitchFamily="18" charset="0"/>
              </a:rPr>
              <a:t>Diskriminasiyanın formaları</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b="1" i="1" dirty="0" smtClean="0"/>
              <a:t>Fərqləndirmək</a:t>
            </a:r>
          </a:p>
          <a:p>
            <a:endParaRPr lang="az-Latn-AZ" b="1" i="1" dirty="0" smtClean="0"/>
          </a:p>
          <a:p>
            <a:r>
              <a:rPr lang="az-Latn-AZ" b="1" i="1" dirty="0" smtClean="0"/>
              <a:t>İstisna etmək</a:t>
            </a:r>
          </a:p>
          <a:p>
            <a:endParaRPr lang="az-Latn-AZ" b="1" i="1" dirty="0" smtClean="0"/>
          </a:p>
          <a:p>
            <a:r>
              <a:rPr lang="az-Latn-AZ" b="1" i="1" dirty="0" smtClean="0"/>
              <a:t>Məhdudlaşdırmaq</a:t>
            </a:r>
            <a:endParaRPr lang="ru-RU" b="1" i="1" dirty="0"/>
          </a:p>
        </p:txBody>
      </p:sp>
    </p:spTree>
    <p:extLst>
      <p:ext uri="{BB962C8B-B14F-4D97-AF65-F5344CB8AC3E}">
        <p14:creationId xmlns:p14="http://schemas.microsoft.com/office/powerpoint/2010/main" xmlns="" val="20074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t>Münasibətdə fərq diskriminasiya xarakteri daşımır:</a:t>
            </a:r>
            <a:endParaRPr lang="ru-RU" b="1" dirty="0"/>
          </a:p>
        </p:txBody>
      </p:sp>
      <p:sp>
        <p:nvSpPr>
          <p:cNvPr id="3" name="Объект 2"/>
          <p:cNvSpPr>
            <a:spLocks noGrp="1"/>
          </p:cNvSpPr>
          <p:nvPr>
            <p:ph idx="1"/>
          </p:nvPr>
        </p:nvSpPr>
        <p:spPr/>
        <p:txBody>
          <a:bodyPr/>
          <a:lstStyle/>
          <a:p>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1. Qoyulan fərq obyektiv və ağlabatan əsaslandırılıbsa;</a:t>
            </a:r>
          </a:p>
          <a:p>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2. qoyulan fərq qanuni məqsəd daşıyırsa;</a:t>
            </a:r>
          </a:p>
          <a:p>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3. qoyulan məqsədlə istifadə olunan vasitə arasında mütənasiblik vardırsa.</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067036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i="1" dirty="0" err="1" smtClean="0">
                <a:latin typeface="Times New Roman" pitchFamily="18" charset="0"/>
                <a:cs typeface="Times New Roman" pitchFamily="18" charset="0"/>
              </a:rPr>
              <a:t>İnsan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hüquqlarının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və</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əsas</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azadlıqların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müdafiəsi</a:t>
            </a: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2800" b="1" i="1" dirty="0" err="1" smtClean="0">
                <a:latin typeface="Times New Roman" pitchFamily="18" charset="0"/>
                <a:cs typeface="Times New Roman" pitchFamily="18" charset="0"/>
              </a:rPr>
              <a:t>haqqında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Avropa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Konvensiyası</a:t>
            </a:r>
            <a:r>
              <a:rPr lang="en-US" sz="2800" b="1" i="1" dirty="0" smtClean="0">
                <a:latin typeface="Times New Roman" pitchFamily="18" charset="0"/>
                <a:cs typeface="Times New Roman" pitchFamily="18" charset="0"/>
              </a:rPr>
              <a:t> (1950)</a:t>
            </a:r>
            <a:endParaRPr lang="ru-RU" sz="28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dirty="0" smtClean="0"/>
              <a:t>	</a:t>
            </a:r>
          </a:p>
          <a:p>
            <a:pPr algn="ctr">
              <a:buNone/>
            </a:pPr>
            <a:r>
              <a:rPr lang="az-Latn-AZ" dirty="0" smtClean="0"/>
              <a:t>	</a:t>
            </a:r>
            <a:r>
              <a:rPr lang="az-Latn-AZ" sz="2800" dirty="0" smtClean="0">
                <a:solidFill>
                  <a:schemeClr val="tx2"/>
                </a:solidFill>
                <a:latin typeface="Times New Roman" pitchFamily="18" charset="0"/>
                <a:cs typeface="Times New Roman" pitchFamily="18" charset="0"/>
              </a:rPr>
              <a:t>Maddə 14.</a:t>
            </a:r>
          </a:p>
          <a:p>
            <a:pPr algn="just">
              <a:buNone/>
            </a:pPr>
            <a:r>
              <a:rPr lang="az-Latn-AZ" dirty="0" smtClean="0"/>
              <a:t>	</a:t>
            </a:r>
            <a:r>
              <a:rPr lang="az-Latn-AZ"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Bu </a:t>
            </a:r>
            <a:r>
              <a:rPr lang="en-US" sz="2800" dirty="0" err="1" smtClean="0">
                <a:solidFill>
                  <a:srgbClr val="FF0000"/>
                </a:solidFill>
                <a:latin typeface="Times New Roman" pitchFamily="18" charset="0"/>
                <a:cs typeface="Times New Roman" pitchFamily="18" charset="0"/>
              </a:rPr>
              <a:t>Konvensiyada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təsbit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olunmuş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hüquq</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və</a:t>
            </a:r>
            <a:r>
              <a:rPr lang="az-Latn-AZ"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azadlıqlardan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istifadə</a:t>
            </a:r>
            <a:r>
              <a:rPr lang="en-US" sz="2800" dirty="0" smtClean="0">
                <a:solidFill>
                  <a:srgbClr val="FF0000"/>
                </a:solidFill>
                <a:latin typeface="Times New Roman" pitchFamily="18" charset="0"/>
                <a:cs typeface="Times New Roman" pitchFamily="18" charset="0"/>
              </a:rPr>
              <a:t> </a:t>
            </a:r>
            <a:r>
              <a:rPr lang="en-US" sz="2800" dirty="0" err="1" smtClean="0">
                <a:latin typeface="Times New Roman" pitchFamily="18" charset="0"/>
                <a:cs typeface="Times New Roman" pitchFamily="18" charset="0"/>
              </a:rPr>
              <a:t>cins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irq</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dərinin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rəngi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dil</a:t>
            </a:r>
            <a:r>
              <a:rPr lang="en-US" sz="2800" dirty="0" smtClean="0">
                <a:latin typeface="Times New Roman" pitchFamily="18" charset="0"/>
                <a:cs typeface="Times New Roman" pitchFamily="18" charset="0"/>
              </a:rPr>
              <a:t>, din, </a:t>
            </a:r>
            <a:r>
              <a:rPr lang="en-US" sz="2800" dirty="0" err="1" smtClean="0">
                <a:latin typeface="Times New Roman" pitchFamily="18" charset="0"/>
                <a:cs typeface="Times New Roman" pitchFamily="18" charset="0"/>
              </a:rPr>
              <a:t>siyasi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digər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baxışlar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milli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sosial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mənşə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milli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azlıqlara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mənsubiyyət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əmlak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vəziyyəti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doğum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hansı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digər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əlamətlərə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görə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ayrı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seçkilik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olmadan</a:t>
            </a:r>
            <a:r>
              <a:rPr lang="en-US" sz="2800" dirty="0" smtClean="0">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təmin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olunmalıdır</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latin typeface="Times New Roman" pitchFamily="18" charset="0"/>
                <a:cs typeface="Times New Roman" pitchFamily="18" charset="0"/>
              </a:rPr>
              <a:t>Hər hansı digər əlamətlərə görə</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Seksual orientasiya</a:t>
            </a:r>
          </a:p>
          <a:p>
            <a:r>
              <a:rPr lang="az-Latn-AZ" dirty="0" smtClean="0"/>
              <a:t>Ailə vəziyyəti</a:t>
            </a:r>
          </a:p>
          <a:p>
            <a:r>
              <a:rPr lang="az-Latn-AZ" dirty="0" smtClean="0"/>
              <a:t>Nikahdan kənar doğulma</a:t>
            </a:r>
          </a:p>
          <a:p>
            <a:r>
              <a:rPr lang="az-Latn-AZ" dirty="0" smtClean="0"/>
              <a:t>Professional status</a:t>
            </a:r>
          </a:p>
          <a:p>
            <a:r>
              <a:rPr lang="az-Latn-AZ" dirty="0" smtClean="0"/>
              <a:t>Hərbi mükəlləfiyyətə münasibət</a:t>
            </a:r>
          </a:p>
          <a:p>
            <a:r>
              <a:rPr lang="az-Latn-AZ" dirty="0" smtClean="0"/>
              <a:t>Dini baxışlara görə hərbi xidmətdən imtina</a:t>
            </a:r>
          </a:p>
          <a:p>
            <a:r>
              <a:rPr lang="az-Latn-AZ" dirty="0" smtClean="0"/>
              <a:t>Əlillik</a:t>
            </a:r>
            <a:endParaRPr lang="ru-RU" dirty="0"/>
          </a:p>
        </p:txBody>
      </p:sp>
    </p:spTree>
    <p:extLst>
      <p:ext uri="{BB962C8B-B14F-4D97-AF65-F5344CB8AC3E}">
        <p14:creationId xmlns:p14="http://schemas.microsoft.com/office/powerpoint/2010/main" xmlns="" val="3699373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b="1" i="1" dirty="0" smtClean="0"/>
              <a:t>14- cü maddənin tətbiq dairəsi</a:t>
            </a:r>
            <a:endParaRPr lang="ru-RU" b="1" i="1" dirty="0"/>
          </a:p>
        </p:txBody>
      </p:sp>
      <p:sp>
        <p:nvSpPr>
          <p:cNvPr id="3" name="Содержимое 2"/>
          <p:cNvSpPr>
            <a:spLocks noGrp="1"/>
          </p:cNvSpPr>
          <p:nvPr>
            <p:ph idx="1"/>
          </p:nvPr>
        </p:nvSpPr>
        <p:spPr/>
        <p:txBody>
          <a:bodyPr/>
          <a:lstStyle/>
          <a:p>
            <a:r>
              <a:rPr lang="en-US" sz="3200" b="1" dirty="0" err="1" smtClean="0">
                <a:solidFill>
                  <a:schemeClr val="tx2"/>
                </a:solidFill>
                <a:latin typeface="Times New Roman" pitchFamily="18" charset="0"/>
                <a:cs typeface="Times New Roman" pitchFamily="18" charset="0"/>
              </a:rPr>
              <a:t>Marckx</a:t>
            </a:r>
            <a:r>
              <a:rPr lang="en-US" sz="3200" b="1" dirty="0" smtClean="0">
                <a:solidFill>
                  <a:schemeClr val="tx2"/>
                </a:solidFill>
                <a:latin typeface="Times New Roman" pitchFamily="18" charset="0"/>
                <a:cs typeface="Times New Roman" pitchFamily="18" charset="0"/>
              </a:rPr>
              <a:t> v. Belgium</a:t>
            </a:r>
            <a:r>
              <a:rPr lang="en-US" sz="3200" dirty="0" smtClean="0">
                <a:solidFill>
                  <a:schemeClr val="tx2"/>
                </a:solidFill>
                <a:latin typeface="Times New Roman" pitchFamily="18" charset="0"/>
                <a:cs typeface="Times New Roman" pitchFamily="18" charset="0"/>
              </a:rPr>
              <a:t> (application No. 6833/74) 1979</a:t>
            </a:r>
            <a:r>
              <a:rPr lang="en-US" sz="2800" dirty="0" smtClean="0">
                <a:latin typeface="Times New Roman" pitchFamily="18" charset="0"/>
                <a:cs typeface="Times New Roman" pitchFamily="18" charset="0"/>
              </a:rPr>
              <a:t>.</a:t>
            </a:r>
            <a:endParaRPr lang="az-Latn-AZ" dirty="0" smtClean="0"/>
          </a:p>
          <a:p>
            <a:pPr algn="just"/>
            <a:r>
              <a:rPr lang="az-Latn-AZ" dirty="0" smtClean="0">
                <a:latin typeface="Times New Roman" pitchFamily="18" charset="0"/>
                <a:cs typeface="Times New Roman" pitchFamily="18" charset="0"/>
              </a:rPr>
              <a:t>14-cü maddə «müstəqil mövcud deyil», belə ki, o yalnız Konvensiya ilə təminat verilmiş digər hüquq və azadlıqlara münasibətdə qüvvədə ola bilər.</a:t>
            </a:r>
          </a:p>
          <a:p>
            <a:endParaRPr lang="az-Latn-AZ" dirty="0" smtClean="0"/>
          </a:p>
          <a:p>
            <a:endParaRPr lang="en-US" dirty="0" smtClean="0"/>
          </a:p>
        </p:txBody>
      </p:sp>
    </p:spTree>
    <p:extLst>
      <p:ext uri="{BB962C8B-B14F-4D97-AF65-F5344CB8AC3E}">
        <p14:creationId xmlns:p14="http://schemas.microsoft.com/office/powerpoint/2010/main" xmlns="" val="2550134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t>14-cü maddənin avtonom xarakteri</a:t>
            </a:r>
            <a:endParaRPr lang="ru-RU" b="1" dirty="0"/>
          </a:p>
        </p:txBody>
      </p:sp>
      <p:sp>
        <p:nvSpPr>
          <p:cNvPr id="3" name="Объект 2"/>
          <p:cNvSpPr>
            <a:spLocks noGrp="1"/>
          </p:cNvSpPr>
          <p:nvPr>
            <p:ph idx="1"/>
          </p:nvPr>
        </p:nvSpPr>
        <p:spPr/>
        <p:txBody>
          <a:bodyPr>
            <a:normAutofit lnSpcReduction="10000"/>
          </a:bodyPr>
          <a:lstStyle/>
          <a:p>
            <a:r>
              <a:rPr lang="en-US" sz="3200" b="1" dirty="0">
                <a:solidFill>
                  <a:schemeClr val="tx2"/>
                </a:solidFill>
                <a:latin typeface="Times New Roman" pitchFamily="18" charset="0"/>
                <a:cs typeface="Times New Roman" pitchFamily="18" charset="0"/>
              </a:rPr>
              <a:t>Belgium Linguistics' </a:t>
            </a:r>
            <a:r>
              <a:rPr lang="az-Latn-AZ" sz="3200" b="1" dirty="0" smtClean="0">
                <a:solidFill>
                  <a:schemeClr val="tx2"/>
                </a:solidFill>
                <a:latin typeface="Times New Roman" pitchFamily="18" charset="0"/>
                <a:cs typeface="Times New Roman" pitchFamily="18" charset="0"/>
              </a:rPr>
              <a:t>v. Begium </a:t>
            </a:r>
            <a:r>
              <a:rPr lang="en-US" sz="3200" b="1" dirty="0" smtClean="0">
                <a:solidFill>
                  <a:schemeClr val="tx2"/>
                </a:solidFill>
                <a:latin typeface="Times New Roman" pitchFamily="18" charset="0"/>
                <a:cs typeface="Times New Roman" pitchFamily="18" charset="0"/>
              </a:rPr>
              <a:t>(Application </a:t>
            </a:r>
            <a:r>
              <a:rPr lang="en-US" sz="3200" b="1" dirty="0">
                <a:solidFill>
                  <a:schemeClr val="tx2"/>
                </a:solidFill>
                <a:latin typeface="Times New Roman" pitchFamily="18" charset="0"/>
                <a:cs typeface="Times New Roman" pitchFamily="18" charset="0"/>
              </a:rPr>
              <a:t>no 1474/62; 1677/62; 1691/62; 1769/63; 1994/63; 2126/64)</a:t>
            </a:r>
            <a:endParaRPr lang="az-Latn-AZ" sz="3200" b="1" dirty="0">
              <a:solidFill>
                <a:schemeClr val="tx2"/>
              </a:solidFill>
              <a:latin typeface="Times New Roman" pitchFamily="18" charset="0"/>
              <a:cs typeface="Times New Roman" pitchFamily="18" charset="0"/>
            </a:endParaRPr>
          </a:p>
          <a:p>
            <a:endParaRPr lang="az-Latn-AZ" dirty="0"/>
          </a:p>
          <a:p>
            <a:pPr algn="just"/>
            <a:r>
              <a:rPr lang="az-Latn-AZ" dirty="0" smtClean="0">
                <a:latin typeface="Times New Roman" pitchFamily="18" charset="0"/>
                <a:cs typeface="Times New Roman" pitchFamily="18" charset="0"/>
              </a:rPr>
              <a:t>«14 </a:t>
            </a:r>
            <a:r>
              <a:rPr lang="az-Latn-AZ" dirty="0">
                <a:latin typeface="Times New Roman" pitchFamily="18" charset="0"/>
                <a:cs typeface="Times New Roman" pitchFamily="18" charset="0"/>
              </a:rPr>
              <a:t>cü maddə yalnız Konvensiyada nəzərdə tutulmuş hüquq və azadlıqların pozulması hallarında maddi hüquqlarla birlikdə götürülməklə tətbiq oluna bilər. Lakin, görülən tədbir özlüyündə 14-cü maddədə müəyyən olunan ayrı-seçkilik xarakteri daşıyırsa bu maddənin pozuntusu hesab oluna </a:t>
            </a:r>
            <a:r>
              <a:rPr lang="az-Latn-AZ" dirty="0" smtClean="0">
                <a:latin typeface="Times New Roman" pitchFamily="18" charset="0"/>
                <a:cs typeface="Times New Roman" pitchFamily="18" charset="0"/>
              </a:rPr>
              <a:t>bilər». </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882824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a:t>14-cü maddənin avtonom xarakteri</a:t>
            </a:r>
            <a:endParaRPr lang="ru-RU" dirty="0"/>
          </a:p>
        </p:txBody>
      </p:sp>
      <p:sp>
        <p:nvSpPr>
          <p:cNvPr id="3" name="Объект 2"/>
          <p:cNvSpPr>
            <a:spLocks noGrp="1"/>
          </p:cNvSpPr>
          <p:nvPr>
            <p:ph idx="1"/>
          </p:nvPr>
        </p:nvSpPr>
        <p:spPr/>
        <p:txBody>
          <a:bodyPr/>
          <a:lstStyle/>
          <a:p>
            <a:r>
              <a:rPr lang="az-Latn-AZ" sz="3200" b="1" dirty="0" smtClean="0">
                <a:solidFill>
                  <a:schemeClr val="tx2"/>
                </a:solidFill>
                <a:latin typeface="Times New Roman" pitchFamily="18" charset="0"/>
                <a:cs typeface="Times New Roman" pitchFamily="18" charset="0"/>
              </a:rPr>
              <a:t>İnze v. Austria  </a:t>
            </a:r>
          </a:p>
          <a:p>
            <a:endParaRPr lang="az-Latn-AZ" b="1" dirty="0">
              <a:solidFill>
                <a:schemeClr val="tx2"/>
              </a:solidFill>
            </a:endParaRPr>
          </a:p>
          <a:p>
            <a:pPr algn="just"/>
            <a:r>
              <a:rPr lang="az-Latn-AZ" dirty="0" smtClean="0">
                <a:latin typeface="Times New Roman" pitchFamily="18" charset="0"/>
                <a:cs typeface="Times New Roman" pitchFamily="18" charset="0"/>
              </a:rPr>
              <a:t>« hüquq pozuntu 1 saylı Protokolun 1-ci maddəsinin altında verisə də Məhkəmə öz ü14 cü maddənin pozuntusunun olduğunu müəyyən edə bilər»</a:t>
            </a:r>
          </a:p>
        </p:txBody>
      </p:sp>
    </p:spTree>
    <p:extLst>
      <p:ext uri="{BB962C8B-B14F-4D97-AF65-F5344CB8AC3E}">
        <p14:creationId xmlns:p14="http://schemas.microsoft.com/office/powerpoint/2010/main" xmlns="" val="2778676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dirty="0" smtClean="0">
                <a:latin typeface="Times New Roman" pitchFamily="18" charset="0"/>
                <a:cs typeface="Times New Roman" pitchFamily="18" charset="0"/>
              </a:rPr>
              <a:t>Ayrı-seçkiliyin yolverilməz əsasları:</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endParaRPr lang="ru-RU" sz="4000" b="1" i="1" dirty="0">
              <a:latin typeface="Times New Roman" pitchFamily="18" charset="0"/>
              <a:cs typeface="Times New Roman" pitchFamily="18" charset="0"/>
            </a:endParaRPr>
          </a:p>
        </p:txBody>
      </p:sp>
      <p:sp>
        <p:nvSpPr>
          <p:cNvPr id="6" name="Содержимое 5"/>
          <p:cNvSpPr>
            <a:spLocks noGrp="1"/>
          </p:cNvSpPr>
          <p:nvPr>
            <p:ph idx="1"/>
          </p:nvPr>
        </p:nvSpPr>
        <p:spPr/>
        <p:txBody>
          <a:bodyPr>
            <a:normAutofit/>
          </a:bodyPr>
          <a:lstStyle/>
          <a:p>
            <a:pPr algn="just">
              <a:buNone/>
            </a:pPr>
            <a:r>
              <a:rPr lang="az-Latn-AZ" sz="2800" b="1" dirty="0" smtClean="0">
                <a:solidFill>
                  <a:schemeClr val="tx2"/>
                </a:solidFill>
                <a:latin typeface="Times New Roman" pitchFamily="18" charset="0"/>
                <a:cs typeface="Times New Roman" pitchFamily="18" charset="0"/>
              </a:rPr>
              <a:t>	</a:t>
            </a:r>
          </a:p>
          <a:p>
            <a:pPr algn="just">
              <a:buNone/>
            </a:pPr>
            <a:r>
              <a:rPr lang="az-Latn-AZ" sz="2800" b="1" dirty="0" smtClean="0">
                <a:solidFill>
                  <a:schemeClr val="tx2"/>
                </a:solidFill>
                <a:latin typeface="Times New Roman" pitchFamily="18" charset="0"/>
                <a:cs typeface="Times New Roman" pitchFamily="18" charset="0"/>
              </a:rPr>
              <a:t>	Birləşmiş Millətlər Təşkilatının Nizamnaməsinin 55-ci maddəsi Dövlətləri </a:t>
            </a:r>
            <a:r>
              <a:rPr lang="az-Latn-AZ" sz="2800" b="1" dirty="0" smtClean="0">
                <a:solidFill>
                  <a:srgbClr val="FF0000"/>
                </a:solidFill>
                <a:latin typeface="Times New Roman" pitchFamily="18" charset="0"/>
                <a:cs typeface="Times New Roman" pitchFamily="18" charset="0"/>
              </a:rPr>
              <a:t>irqindən, cinsindən, dilindən və dinindən </a:t>
            </a:r>
            <a:r>
              <a:rPr lang="az-Latn-AZ" sz="2800" b="1" dirty="0" smtClean="0">
                <a:solidFill>
                  <a:schemeClr val="tx2"/>
                </a:solidFill>
                <a:latin typeface="Times New Roman" pitchFamily="18" charset="0"/>
                <a:cs typeface="Times New Roman" pitchFamily="18" charset="0"/>
              </a:rPr>
              <a:t>asılı olmayaraq, insan hüquqlarına hörmət etməyə çağırır.</a:t>
            </a:r>
          </a:p>
          <a:p>
            <a:pPr algn="ct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b="1" i="1" dirty="0" smtClean="0"/>
              <a:t>14-cü maddənin köməkçi rolu”</a:t>
            </a:r>
            <a:endParaRPr lang="ru-RU" b="1" i="1" dirty="0"/>
          </a:p>
        </p:txBody>
      </p:sp>
      <p:sp>
        <p:nvSpPr>
          <p:cNvPr id="3" name="Содержимое 2"/>
          <p:cNvSpPr>
            <a:spLocks noGrp="1"/>
          </p:cNvSpPr>
          <p:nvPr>
            <p:ph idx="1"/>
          </p:nvPr>
        </p:nvSpPr>
        <p:spPr/>
        <p:txBody>
          <a:bodyPr>
            <a:normAutofit/>
          </a:bodyPr>
          <a:lstStyle/>
          <a:p>
            <a:r>
              <a:rPr lang="az-Latn-AZ" sz="2800" b="1" dirty="0" smtClean="0">
                <a:solidFill>
                  <a:schemeClr val="tx2"/>
                </a:solidFill>
                <a:latin typeface="Times New Roman" pitchFamily="18" charset="0"/>
                <a:cs typeface="Times New Roman" pitchFamily="18" charset="0"/>
              </a:rPr>
              <a:t>Airey v. İreland</a:t>
            </a:r>
          </a:p>
          <a:p>
            <a:r>
              <a:rPr lang="az-Latn-AZ" sz="2800" b="1" dirty="0" smtClean="0">
                <a:solidFill>
                  <a:schemeClr val="tx2"/>
                </a:solidFill>
                <a:latin typeface="Times New Roman" pitchFamily="18" charset="0"/>
                <a:cs typeface="Times New Roman" pitchFamily="18" charset="0"/>
              </a:rPr>
              <a:t>X and Y v. Netherlands</a:t>
            </a:r>
          </a:p>
          <a:p>
            <a:endParaRPr lang="az-Latn-AZ" sz="2400" b="1" i="1" dirty="0" smtClean="0">
              <a:latin typeface="Times New Roman" pitchFamily="18" charset="0"/>
              <a:cs typeface="Times New Roman" pitchFamily="18" charset="0"/>
            </a:endParaRPr>
          </a:p>
          <a:p>
            <a:pPr algn="just"/>
            <a:r>
              <a:rPr lang="az-Latn-AZ" sz="2400" i="1" dirty="0" smtClean="0">
                <a:latin typeface="Times New Roman" pitchFamily="18" charset="0"/>
                <a:cs typeface="Times New Roman" pitchFamily="18" charset="0"/>
              </a:rPr>
              <a:t>Əgər maddi hüquq pozuntusu müəyyən edilərsə Məhkəmə 14-cü maddənin pozuntusuna ayrıca baxmaya bilər.</a:t>
            </a:r>
          </a:p>
          <a:p>
            <a:pPr marL="0" indent="0" algn="just">
              <a:buNone/>
            </a:pPr>
            <a:endParaRPr lang="az-Latn-AZ" sz="2400" i="1" dirty="0" smtClean="0">
              <a:latin typeface="Times New Roman" pitchFamily="18" charset="0"/>
              <a:cs typeface="Times New Roman" pitchFamily="18" charset="0"/>
            </a:endParaRPr>
          </a:p>
          <a:p>
            <a:pPr algn="just"/>
            <a:r>
              <a:rPr lang="az-Latn-AZ" sz="2400" i="1" dirty="0" smtClean="0">
                <a:latin typeface="Times New Roman" pitchFamily="18" charset="0"/>
                <a:cs typeface="Times New Roman" pitchFamily="18" charset="0"/>
              </a:rPr>
              <a:t>« Məhkəmə maddi hüquq pozuntusunu müəyyən etdikdən sonra o halda 14-cü maddənin pozuntusuna baxır ki, baxılan hüququn istifadəsinə münasibətdə açıq qeyri bərabərlik baxılan işin əsas aspekti olsun».</a:t>
            </a: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i="1" dirty="0" smtClean="0">
                <a:latin typeface="Times New Roman" pitchFamily="18" charset="0"/>
                <a:cs typeface="Times New Roman" pitchFamily="18" charset="0"/>
              </a:rPr>
              <a:t>Diskriminasiyanın anlayışı </a:t>
            </a:r>
            <a:br>
              <a:rPr lang="az-Latn-AZ" sz="4000" b="1" i="1" dirty="0" smtClean="0">
                <a:latin typeface="Times New Roman" pitchFamily="18" charset="0"/>
                <a:cs typeface="Times New Roman" pitchFamily="18" charset="0"/>
              </a:rPr>
            </a:br>
            <a:r>
              <a:rPr lang="az-Latn-AZ" sz="4000" b="1" i="1" dirty="0" smtClean="0">
                <a:latin typeface="Times New Roman" pitchFamily="18" charset="0"/>
                <a:cs typeface="Times New Roman" pitchFamily="18" charset="0"/>
              </a:rPr>
              <a:t>(birbaşa ayrı-seçkilik)</a:t>
            </a: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az-Latn-AZ" b="1" dirty="0" smtClean="0">
                <a:solidFill>
                  <a:schemeClr val="tx2"/>
                </a:solidFill>
              </a:rPr>
              <a:t>Kjeldsen v.Denmark </a:t>
            </a:r>
            <a:r>
              <a:rPr lang="az-Latn-AZ" dirty="0" smtClean="0"/>
              <a:t>« ayrı-ayrı şəxslərin və ya şəxslər qrupunun hər hansı bir şəxsi əlamətinə xüsusiyyətinə əsaslanan ayrı-seçkilik münasibəti»</a:t>
            </a:r>
          </a:p>
          <a:p>
            <a:pPr marL="0" indent="0">
              <a:buNone/>
            </a:pPr>
            <a:endParaRPr lang="az-Latn-AZ" dirty="0" smtClean="0"/>
          </a:p>
          <a:p>
            <a:r>
              <a:rPr lang="az-Latn-AZ" b="1" dirty="0" smtClean="0"/>
              <a:t> </a:t>
            </a:r>
            <a:r>
              <a:rPr lang="az-Latn-AZ" b="1" dirty="0" smtClean="0">
                <a:solidFill>
                  <a:schemeClr val="tx2"/>
                </a:solidFill>
              </a:rPr>
              <a:t>Abdulaziz, Cabales and Balkandali v. United Kingdom- </a:t>
            </a:r>
            <a:r>
              <a:rPr lang="az-Latn-AZ" dirty="0" smtClean="0"/>
              <a:t>«Konvensiyada nəzərədə tutulmuş hər hansı əsas olmadan hər hər hansı şəxsin digər şəxslərlə münasibətdə daha az əlverişli münasibətə məruz qalması».</a:t>
            </a:r>
            <a:endParaRPr lang="az-Latn-AZ"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fontScale="90000"/>
          </a:bodyPr>
          <a:lstStyle/>
          <a:p>
            <a:pPr algn="ctr"/>
            <a:r>
              <a:rPr lang="az-Latn-AZ" sz="4000" b="1" i="1" dirty="0" smtClean="0">
                <a:latin typeface="Times New Roman" pitchFamily="18" charset="0"/>
                <a:cs typeface="Times New Roman" pitchFamily="18" charset="0"/>
              </a:rPr>
              <a:t>Dolayı ayrı-seçkilik</a:t>
            </a: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a:xfrm>
            <a:off x="323528" y="1916832"/>
            <a:ext cx="8229600" cy="4389120"/>
          </a:xfrm>
        </p:spPr>
        <p:txBody>
          <a:bodyPr/>
          <a:lstStyle/>
          <a:p>
            <a:pPr marL="0" indent="0">
              <a:buNone/>
            </a:pPr>
            <a:r>
              <a:rPr lang="az-Latn-AZ" sz="3200" b="1" dirty="0" smtClean="0">
                <a:solidFill>
                  <a:schemeClr val="tx2"/>
                </a:solidFill>
                <a:latin typeface="Times New Roman" pitchFamily="18" charset="0"/>
                <a:cs typeface="Times New Roman" pitchFamily="18" charset="0"/>
              </a:rPr>
              <a:t>Zarb Adami v. Malta </a:t>
            </a:r>
            <a:r>
              <a:rPr lang="az-Latn-AZ" dirty="0" smtClean="0">
                <a:solidFill>
                  <a:schemeClr val="tx2"/>
                </a:solidFill>
                <a:latin typeface="Times New Roman" pitchFamily="18" charset="0"/>
                <a:cs typeface="Times New Roman" pitchFamily="18" charset="0"/>
              </a:rPr>
              <a:t>- </a:t>
            </a:r>
            <a:r>
              <a:rPr lang="az-Latn-AZ" dirty="0" smtClean="0">
                <a:latin typeface="Times New Roman" pitchFamily="18" charset="0"/>
                <a:cs typeface="Times New Roman" pitchFamily="18" charset="0"/>
              </a:rPr>
              <a:t>«Konvensiyaya potensial olaraq zidd olan diskriminasiya təkcə qanunvericilikdə nəzərdə tutulmuş tədbir deyil, faktiki halın nəticəsində meydana çıxa bilər»</a:t>
            </a:r>
          </a:p>
          <a:p>
            <a:pPr marL="0" indent="0">
              <a:buNone/>
            </a:pPr>
            <a:endParaRPr lang="az-Latn-AZ" dirty="0">
              <a:latin typeface="Times New Roman" pitchFamily="18" charset="0"/>
              <a:cs typeface="Times New Roman" pitchFamily="18" charset="0"/>
            </a:endParaRPr>
          </a:p>
          <a:p>
            <a:pPr marL="0" indent="0">
              <a:buNone/>
            </a:pPr>
            <a:r>
              <a:rPr lang="az-Latn-AZ" sz="3600" b="1" dirty="0" smtClean="0">
                <a:solidFill>
                  <a:schemeClr val="tx2"/>
                </a:solidFill>
                <a:latin typeface="Times New Roman" pitchFamily="18" charset="0"/>
                <a:cs typeface="Times New Roman" pitchFamily="18" charset="0"/>
              </a:rPr>
              <a:t>D.H and others v. Czech Republic- </a:t>
            </a:r>
            <a:r>
              <a:rPr lang="az-Latn-AZ" dirty="0" smtClean="0">
                <a:latin typeface="Times New Roman" pitchFamily="18" charset="0"/>
                <a:cs typeface="Times New Roman" pitchFamily="18" charset="0"/>
              </a:rPr>
              <a:t>«diskriminasiya qəsdən edilməyə də bilərhər hansı bir hərəkətin nəticəsi kimi baş verə bilər»</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i="1" dirty="0" smtClean="0">
                <a:latin typeface="Times New Roman" pitchFamily="18" charset="0"/>
                <a:cs typeface="Times New Roman" pitchFamily="18" charset="0"/>
              </a:rPr>
              <a:t>14-cü maddəyə dair şikayətlərə münasibətdə Məhkəmənin mövqeyi</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az-Latn-AZ" dirty="0" smtClean="0"/>
          </a:p>
          <a:p>
            <a:r>
              <a:rPr lang="az-Latn-AZ" dirty="0"/>
              <a:t>Ş</a:t>
            </a:r>
            <a:r>
              <a:rPr lang="az-Latn-AZ" dirty="0" smtClean="0"/>
              <a:t>ikayət təminat verilən maddi hüququn dairəsinə düşürmü?</a:t>
            </a:r>
          </a:p>
          <a:p>
            <a:r>
              <a:rPr lang="az-Latn-AZ" dirty="0" smtClean="0"/>
              <a:t>Maddi hüquq pozuntusu varmı?</a:t>
            </a:r>
          </a:p>
          <a:p>
            <a:r>
              <a:rPr lang="az-Latn-AZ" dirty="0" smtClean="0"/>
              <a:t>Rəftarda fərqli münasibət varmı?</a:t>
            </a:r>
          </a:p>
          <a:p>
            <a:pPr lvl="1"/>
            <a:r>
              <a:rPr lang="az-Latn-AZ" dirty="0"/>
              <a:t>r</a:t>
            </a:r>
            <a:r>
              <a:rPr lang="az-Latn-AZ" dirty="0" smtClean="0"/>
              <a:t>əftardakı münasibət qanuni məqsəd daşıyırmı;</a:t>
            </a:r>
          </a:p>
          <a:p>
            <a:pPr lvl="1"/>
            <a:r>
              <a:rPr lang="az-Latn-AZ" dirty="0"/>
              <a:t>r</a:t>
            </a:r>
            <a:r>
              <a:rPr lang="az-Latn-AZ" dirty="0" smtClean="0"/>
              <a:t>əftar qanuni məqsədə uyğundurmu;</a:t>
            </a:r>
          </a:p>
          <a:p>
            <a:pPr lvl="1"/>
            <a:r>
              <a:rPr lang="az-Latn-AZ" dirty="0" smtClean="0"/>
              <a:t>fərqli rəftar dövlətin mülahizə sərbəstliyindən kənara çıxırmı.</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i="1" dirty="0" smtClean="0">
                <a:latin typeface="Times New Roman" pitchFamily="18" charset="0"/>
                <a:cs typeface="Times New Roman" pitchFamily="18" charset="0"/>
              </a:rPr>
              <a:t>Tətbiq dairəsi testi</a:t>
            </a:r>
            <a:br>
              <a:rPr lang="az-Latn-AZ" b="1" i="1" dirty="0" smtClean="0">
                <a:latin typeface="Times New Roman" pitchFamily="18" charset="0"/>
                <a:cs typeface="Times New Roman" pitchFamily="18" charset="0"/>
              </a:rPr>
            </a:br>
            <a:r>
              <a:rPr lang="az-Latn-AZ" b="1" i="1" dirty="0" smtClean="0">
                <a:latin typeface="Times New Roman" pitchFamily="18" charset="0"/>
                <a:cs typeface="Times New Roman" pitchFamily="18" charset="0"/>
              </a:rPr>
              <a:t>şikayət təminat verilən hüququn dairəsinə düşürmü</a:t>
            </a:r>
            <a:endParaRPr lang="ru-RU"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endParaRPr lang="az-Latn-AZ" dirty="0" smtClean="0">
              <a:solidFill>
                <a:schemeClr val="tx2"/>
              </a:solidFill>
              <a:latin typeface="Times New Roman" pitchFamily="18" charset="0"/>
              <a:cs typeface="Times New Roman" pitchFamily="18" charset="0"/>
            </a:endParaRPr>
          </a:p>
          <a:p>
            <a:pPr algn="just">
              <a:buNone/>
            </a:pPr>
            <a:r>
              <a:rPr lang="az-Latn-AZ" dirty="0" smtClean="0">
                <a:solidFill>
                  <a:schemeClr val="tx2"/>
                </a:solidFill>
                <a:latin typeface="Times New Roman" pitchFamily="18" charset="0"/>
                <a:cs typeface="Times New Roman" pitchFamily="18" charset="0"/>
              </a:rPr>
              <a:t>Sidabras and Dahlstrom v. Lithuania</a:t>
            </a:r>
          </a:p>
          <a:p>
            <a:pPr algn="just">
              <a:buNone/>
            </a:pPr>
            <a:r>
              <a:rPr lang="az-Latn-AZ" dirty="0" smtClean="0">
                <a:solidFill>
                  <a:schemeClr val="tx2"/>
                </a:solidFill>
                <a:latin typeface="Times New Roman" pitchFamily="18" charset="0"/>
                <a:cs typeface="Times New Roman" pitchFamily="18" charset="0"/>
              </a:rPr>
              <a:t>Okpisz v. Germany </a:t>
            </a:r>
          </a:p>
          <a:p>
            <a:pPr algn="just">
              <a:buNone/>
            </a:pPr>
            <a:r>
              <a:rPr lang="az-Latn-AZ" dirty="0" smtClean="0">
                <a:latin typeface="Times New Roman" pitchFamily="18" charset="0"/>
                <a:cs typeface="Times New Roman" pitchFamily="18" charset="0"/>
              </a:rPr>
              <a:t>« 14-cü maddə Konvensiya və ona dair əlavə Protokolların maddi müddəalarını tamamlayır. Lakin onun müəyyən mənada avtonom xüsusiyyəti var. Hüquq pozuntusunun bu və ya digər şəkildə maddi hüquq normalarının əhatə dairəsinə düşdüyü hallarda Məhkəmə bu maddəni tətbiq edə bilər». </a:t>
            </a:r>
          </a:p>
          <a:p>
            <a:pPr algn="just">
              <a:buNone/>
            </a:pPr>
            <a:endParaRPr lang="az-Latn-AZ" dirty="0" smtClean="0">
              <a:solidFill>
                <a:schemeClr val="tx2"/>
              </a:solidFill>
              <a:latin typeface="Times New Roman" pitchFamily="18" charset="0"/>
              <a:cs typeface="Times New Roman" pitchFamily="18" charset="0"/>
            </a:endParaRPr>
          </a:p>
          <a:p>
            <a:pPr algn="just">
              <a:buNone/>
            </a:pPr>
            <a:endParaRPr lang="az-Latn-AZ" dirty="0" smtClean="0">
              <a:solidFill>
                <a:schemeClr val="tx2"/>
              </a:solidFill>
              <a:latin typeface="Times New Roman" pitchFamily="18" charset="0"/>
              <a:cs typeface="Times New Roman" pitchFamily="18" charset="0"/>
            </a:endParaRPr>
          </a:p>
          <a:p>
            <a:pPr algn="just">
              <a:buNone/>
            </a:pPr>
            <a:endParaRPr lang="en-US" dirty="0" smtClean="0">
              <a:solidFill>
                <a:schemeClr val="tx2"/>
              </a:solidFill>
              <a:latin typeface="Times New Roman" pitchFamily="18" charset="0"/>
              <a:cs typeface="Times New Roman" pitchFamily="18" charset="0"/>
            </a:endParaRPr>
          </a:p>
          <a:p>
            <a:pPr>
              <a:buNone/>
            </a:pPr>
            <a:endParaRPr lang="en-US" dirty="0" smtClean="0"/>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dirty="0">
                <a:latin typeface="Times New Roman" pitchFamily="18" charset="0"/>
                <a:cs typeface="Times New Roman" pitchFamily="18" charset="0"/>
              </a:rPr>
              <a:t>Maddi hüquq pozuntusu varmı?</a:t>
            </a:r>
            <a:br>
              <a:rPr lang="az-Latn-AZ" sz="4000" b="1" dirty="0">
                <a:latin typeface="Times New Roman" pitchFamily="18" charset="0"/>
                <a:cs typeface="Times New Roman" pitchFamily="18" charset="0"/>
              </a:rPr>
            </a:b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en-US" dirty="0" smtClean="0">
              <a:solidFill>
                <a:schemeClr val="tx2"/>
              </a:solidFill>
            </a:endParaRPr>
          </a:p>
          <a:p>
            <a:r>
              <a:rPr lang="az-Latn-AZ" dirty="0" smtClean="0"/>
              <a:t>Məhkəmə 14-cü maddə ilə birlikdə şikayət verilmiş hüquq pozuntusunun olub-olmadığını müəyyən edir.</a:t>
            </a:r>
          </a:p>
          <a:p>
            <a:r>
              <a:rPr lang="az-Latn-AZ" dirty="0" smtClean="0"/>
              <a:t>Bu zaman Məhkəmə maddi hüquq pozuntusunun olduğunu müəyyən edirsə, diskriminasiyaya dair şikayətin baxılan işin əsas aspekti olduğu hallar istisna olmaqla 14-cü maddəyə baxmır.</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Times New Roman" pitchFamily="18" charset="0"/>
                <a:cs typeface="Times New Roman" pitchFamily="18" charset="0"/>
              </a:rPr>
              <a:t>Rəftarda fər qoyulmuşdurmu</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sz="3200" b="1" dirty="0" smtClean="0">
                <a:solidFill>
                  <a:schemeClr val="tx2"/>
                </a:solidFill>
                <a:latin typeface="Times New Roman" pitchFamily="18" charset="0"/>
                <a:cs typeface="Times New Roman" pitchFamily="18" charset="0"/>
              </a:rPr>
              <a:t>Odievere v.France-  </a:t>
            </a:r>
          </a:p>
          <a:p>
            <a:r>
              <a:rPr lang="az-Latn-AZ" sz="3200" b="1" dirty="0" smtClean="0">
                <a:solidFill>
                  <a:schemeClr val="tx2"/>
                </a:solidFill>
                <a:latin typeface="Times New Roman" pitchFamily="18" charset="0"/>
                <a:cs typeface="Times New Roman" pitchFamily="18" charset="0"/>
              </a:rPr>
              <a:t>Mizzi v. Malta</a:t>
            </a:r>
          </a:p>
          <a:p>
            <a:endParaRPr lang="az-Latn-AZ" dirty="0"/>
          </a:p>
          <a:p>
            <a:r>
              <a:rPr lang="az-Latn-AZ" dirty="0" smtClean="0"/>
              <a:t>Eyni vəziyyətdə olan şəxslərin onlara münasibətdə daha əlverişli hüquqlara malik olması sübut edilməlidir.</a:t>
            </a:r>
            <a:endParaRPr lang="ru-RU" dirty="0"/>
          </a:p>
        </p:txBody>
      </p:sp>
    </p:spTree>
    <p:extLst>
      <p:ext uri="{BB962C8B-B14F-4D97-AF65-F5344CB8AC3E}">
        <p14:creationId xmlns:p14="http://schemas.microsoft.com/office/powerpoint/2010/main" xmlns="" val="1620700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Xüsusi rəftar olunasından imtina</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Thlimennos v. Greece</a:t>
            </a:r>
          </a:p>
          <a:p>
            <a:r>
              <a:rPr lang="az-Latn-AZ" dirty="0" smtClean="0"/>
              <a:t>Timishev v. Russia</a:t>
            </a:r>
          </a:p>
          <a:p>
            <a:pPr marL="0" indent="0">
              <a:buNone/>
            </a:pPr>
            <a:endParaRPr lang="az-Latn-AZ" dirty="0" smtClean="0"/>
          </a:p>
          <a:p>
            <a:r>
              <a:rPr lang="az-Latn-AZ" dirty="0" smtClean="0"/>
              <a:t>Hər hansı bir əsasa görə məsələn, dini inanc və ya milli mənsubiyyətə görə şəxslə xüsusi rəftar edilməlidir.  </a:t>
            </a:r>
            <a:endParaRPr lang="ru-RU" dirty="0"/>
          </a:p>
        </p:txBody>
      </p:sp>
    </p:spTree>
    <p:extLst>
      <p:ext uri="{BB962C8B-B14F-4D97-AF65-F5344CB8AC3E}">
        <p14:creationId xmlns:p14="http://schemas.microsoft.com/office/powerpoint/2010/main" xmlns="" val="17116507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400" b="1" dirty="0" smtClean="0">
                <a:latin typeface="Times New Roman" pitchFamily="18" charset="0"/>
                <a:cs typeface="Times New Roman" pitchFamily="18" charset="0"/>
              </a:rPr>
              <a:t>Fərqli rəftarın əsaslandırılması</a:t>
            </a:r>
            <a:endParaRPr lang="ru-RU" sz="44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Rəftarda fərq qoyulması ozaman obyektiv və kifayət qədər əsaslandırılmış sayılır ki, o</a:t>
            </a:r>
          </a:p>
          <a:p>
            <a:endParaRPr lang="az-Latn-AZ" dirty="0" smtClean="0"/>
          </a:p>
          <a:p>
            <a:r>
              <a:rPr lang="az-Latn-AZ" dirty="0" smtClean="0"/>
              <a:t>Qanuni məqsəd daşısın;</a:t>
            </a:r>
          </a:p>
          <a:p>
            <a:r>
              <a:rPr lang="az-Latn-AZ" dirty="0" smtClean="0"/>
              <a:t>Qanuni məqsədə çatmaq üsulları bu məqsədə mütənasib olsun.</a:t>
            </a:r>
            <a:endParaRPr lang="ru-RU" dirty="0"/>
          </a:p>
        </p:txBody>
      </p:sp>
    </p:spTree>
    <p:extLst>
      <p:ext uri="{BB962C8B-B14F-4D97-AF65-F5344CB8AC3E}">
        <p14:creationId xmlns:p14="http://schemas.microsoft.com/office/powerpoint/2010/main" xmlns="" val="80467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Times New Roman" pitchFamily="18" charset="0"/>
                <a:cs typeface="Times New Roman" pitchFamily="18" charset="0"/>
              </a:rPr>
              <a:t>Qanuni məqsəd</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solidFill>
                  <a:schemeClr val="tx2"/>
                </a:solidFill>
              </a:rPr>
              <a:t>Belgian Linguistics – </a:t>
            </a:r>
            <a:r>
              <a:rPr lang="az-Latn-AZ" dirty="0" smtClean="0"/>
              <a:t>qanuni məqsədə iki böyük dil regionları arasında vahid dil siyasətinin səmərəli həyata keçirilməsi idi.</a:t>
            </a:r>
          </a:p>
          <a:p>
            <a:endParaRPr lang="az-Latn-AZ" dirty="0" smtClean="0"/>
          </a:p>
          <a:p>
            <a:r>
              <a:rPr lang="az-Latn-AZ" dirty="0" smtClean="0">
                <a:solidFill>
                  <a:schemeClr val="tx2"/>
                </a:solidFill>
              </a:rPr>
              <a:t>Marks Belçikaya qarşı </a:t>
            </a:r>
            <a:r>
              <a:rPr lang="az-Latn-AZ" dirty="0" smtClean="0"/>
              <a:t>– qanuni məqsəd ənənəvi ailənin qorunması idi.</a:t>
            </a:r>
          </a:p>
          <a:p>
            <a:endParaRPr lang="az-Latn-AZ" dirty="0" smtClean="0"/>
          </a:p>
          <a:p>
            <a:r>
              <a:rPr lang="az-Latn-AZ" dirty="0" smtClean="0">
                <a:solidFill>
                  <a:schemeClr val="tx2"/>
                </a:solidFill>
              </a:rPr>
              <a:t>Cabela və Balkandali UK – </a:t>
            </a:r>
            <a:r>
              <a:rPr lang="az-Latn-AZ" dirty="0" smtClean="0"/>
              <a:t>qanuni məqsəd icitima qaydanın və əmək bazarının qorunması idi.</a:t>
            </a:r>
          </a:p>
          <a:p>
            <a:endParaRPr lang="ru-RU" dirty="0"/>
          </a:p>
        </p:txBody>
      </p:sp>
    </p:spTree>
    <p:extLst>
      <p:ext uri="{BB962C8B-B14F-4D97-AF65-F5344CB8AC3E}">
        <p14:creationId xmlns:p14="http://schemas.microsoft.com/office/powerpoint/2010/main" xmlns="" val="246020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sz="4800" b="1" dirty="0" smtClean="0">
                <a:latin typeface="Times New Roman" pitchFamily="18" charset="0"/>
                <a:cs typeface="Times New Roman" pitchFamily="18" charset="0"/>
              </a:rPr>
              <a:t>Ümumdünya İnsan Haqları Bəyannaməsi</a:t>
            </a:r>
            <a:r>
              <a:rPr lang="en-US" sz="4800" b="1" dirty="0" smtClean="0">
                <a:latin typeface="Times New Roman" pitchFamily="18" charset="0"/>
                <a:cs typeface="Times New Roman" pitchFamily="18" charset="0"/>
              </a:rPr>
              <a:t> </a:t>
            </a:r>
            <a:r>
              <a:rPr lang="az-Latn-AZ" sz="4800" b="1" dirty="0" smtClean="0">
                <a:latin typeface="Times New Roman" pitchFamily="18" charset="0"/>
                <a:cs typeface="Times New Roman" pitchFamily="18" charset="0"/>
              </a:rPr>
              <a:t>(1948)</a:t>
            </a:r>
            <a:endParaRPr lang="ru-RU" dirty="0"/>
          </a:p>
        </p:txBody>
      </p:sp>
      <p:sp>
        <p:nvSpPr>
          <p:cNvPr id="3" name="Содержимое 2"/>
          <p:cNvSpPr>
            <a:spLocks noGrp="1"/>
          </p:cNvSpPr>
          <p:nvPr>
            <p:ph idx="1"/>
          </p:nvPr>
        </p:nvSpPr>
        <p:spPr/>
        <p:txBody>
          <a:bodyPr>
            <a:normAutofit/>
          </a:bodyPr>
          <a:lstStyle/>
          <a:p>
            <a:pPr algn="just"/>
            <a:endParaRPr lang="az-Latn-AZ"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a:t>
            </a:r>
            <a:r>
              <a:rPr lang="az-Latn-AZ" sz="2800" dirty="0" smtClean="0">
                <a:latin typeface="Times New Roman" pitchFamily="18" charset="0"/>
                <a:cs typeface="Times New Roman" pitchFamily="18" charset="0"/>
              </a:rPr>
              <a:t>maddə</a:t>
            </a:r>
            <a:r>
              <a:rPr lang="ru-RU" sz="2800" dirty="0" smtClean="0">
                <a:latin typeface="Times New Roman" pitchFamily="18" charset="0"/>
                <a:cs typeface="Times New Roman" pitchFamily="18" charset="0"/>
              </a:rPr>
              <a:t> 2) </a:t>
            </a:r>
            <a:r>
              <a:rPr lang="az-Latn-AZ" sz="2800" dirty="0" smtClean="0">
                <a:solidFill>
                  <a:srgbClr val="FF0000"/>
                </a:solidFill>
                <a:latin typeface="Times New Roman" pitchFamily="18" charset="0"/>
                <a:cs typeface="Times New Roman" pitchFamily="18" charset="0"/>
              </a:rPr>
              <a:t>İrqindən, dərisinin rəngindən, cinsindən, dilindən, dinindən, milli və sosial mənsubiyyətindən, siyasi və ya digər əqidəsindən, əmlak vəziyyətindən və digər hallardan</a:t>
            </a:r>
            <a:r>
              <a:rPr lang="az-Latn-AZ" sz="2800" dirty="0" smtClean="0">
                <a:latin typeface="Times New Roman" pitchFamily="18" charset="0"/>
                <a:cs typeface="Times New Roman" pitchFamily="18" charset="0"/>
              </a:rPr>
              <a:t> asılı olmayaraq, hər kəs bu Bəyannamədə elan edilmiş hüquq və azadlıqlardan istifadə etməlidir.</a:t>
            </a:r>
            <a:r>
              <a:rPr lang="ru-RU" sz="2800"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Times New Roman" pitchFamily="18" charset="0"/>
                <a:cs typeface="Times New Roman" pitchFamily="18" charset="0"/>
              </a:rPr>
              <a:t>Mütənasiblik</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b="1" dirty="0" smtClean="0">
                <a:solidFill>
                  <a:schemeClr val="tx2"/>
                </a:solidFill>
              </a:rPr>
              <a:t>Belgian Linguistics – </a:t>
            </a:r>
          </a:p>
          <a:p>
            <a:endParaRPr lang="az-Latn-AZ" b="1" dirty="0" smtClean="0">
              <a:solidFill>
                <a:schemeClr val="tx2"/>
              </a:solidFill>
            </a:endParaRPr>
          </a:p>
          <a:p>
            <a:pPr algn="just"/>
            <a:r>
              <a:rPr lang="az-Latn-AZ" b="1" dirty="0" smtClean="0">
                <a:solidFill>
                  <a:schemeClr val="tx2"/>
                </a:solidFill>
              </a:rPr>
              <a:t>«</a:t>
            </a:r>
            <a:r>
              <a:rPr lang="az-Latn-AZ" dirty="0" smtClean="0"/>
              <a:t>Konvensiyada təminat verilən hüquq və azadlıqlara hörmət edilməsi və ictimai maraqlar arasındakı ədalətli balansa söykənən rəftarda fərq qoyma qadağan edilmir». </a:t>
            </a:r>
            <a:endParaRPr lang="ru-RU" dirty="0"/>
          </a:p>
        </p:txBody>
      </p:sp>
    </p:spTree>
    <p:extLst>
      <p:ext uri="{BB962C8B-B14F-4D97-AF65-F5344CB8AC3E}">
        <p14:creationId xmlns:p14="http://schemas.microsoft.com/office/powerpoint/2010/main" xmlns="" val="2937574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Dövlətlərin mülahizə sərbəstliyi</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algn="just"/>
            <a:r>
              <a:rPr lang="az-Latn-AZ" b="1" dirty="0" smtClean="0">
                <a:solidFill>
                  <a:schemeClr val="tx2"/>
                </a:solidFill>
                <a:latin typeface="Times New Roman" pitchFamily="18" charset="0"/>
                <a:cs typeface="Times New Roman" pitchFamily="18" charset="0"/>
              </a:rPr>
              <a:t>Handyside v. The UK- </a:t>
            </a:r>
          </a:p>
          <a:p>
            <a:pPr algn="just"/>
            <a:r>
              <a:rPr lang="az-Latn-AZ" b="1" dirty="0" smtClean="0">
                <a:solidFill>
                  <a:schemeClr val="tx2"/>
                </a:solidFill>
                <a:latin typeface="Times New Roman" pitchFamily="18" charset="0"/>
                <a:cs typeface="Times New Roman" pitchFamily="18" charset="0"/>
              </a:rPr>
              <a:t>Rasmussen v. Denmark</a:t>
            </a:r>
          </a:p>
          <a:p>
            <a:pPr algn="just"/>
            <a:endParaRPr lang="az-Latn-AZ" b="1" dirty="0">
              <a:solidFill>
                <a:schemeClr val="tx2"/>
              </a:solidFill>
              <a:latin typeface="Times New Roman" pitchFamily="18" charset="0"/>
              <a:cs typeface="Times New Roman" pitchFamily="18" charset="0"/>
            </a:endParaRPr>
          </a:p>
          <a:p>
            <a:pPr algn="just"/>
            <a:r>
              <a:rPr lang="az-Latn-AZ" b="1" dirty="0">
                <a:latin typeface="Times New Roman" pitchFamily="18" charset="0"/>
                <a:cs typeface="Times New Roman" pitchFamily="18" charset="0"/>
              </a:rPr>
              <a:t>M</a:t>
            </a:r>
            <a:r>
              <a:rPr lang="az-Latn-AZ" b="1" dirty="0" smtClean="0">
                <a:latin typeface="Times New Roman" pitchFamily="18" charset="0"/>
                <a:cs typeface="Times New Roman" pitchFamily="18" charset="0"/>
              </a:rPr>
              <a:t>ülahizə sərbəstliyi öhdəliklərdən, işin mahiyyətindən və gözləntilərdən asılı olaraq müəyyən edilir və bu məsələdə Dövlətlər beynəlxalq hakimdən daha yaxşı vəziyyətdədirlər. </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271859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Times New Roman" pitchFamily="18" charset="0"/>
                <a:cs typeface="Times New Roman" pitchFamily="18" charset="0"/>
              </a:rPr>
              <a:t>Müdafiə olunan əsaslar</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r>
              <a:rPr lang="az-Latn-AZ" dirty="0" smtClean="0"/>
              <a:t>Cins				</a:t>
            </a:r>
          </a:p>
          <a:p>
            <a:r>
              <a:rPr lang="az-Latn-AZ" dirty="0" smtClean="0"/>
              <a:t>Irq</a:t>
            </a:r>
          </a:p>
          <a:p>
            <a:r>
              <a:rPr lang="az-Latn-AZ" dirty="0" smtClean="0"/>
              <a:t>Dərinin rəngi</a:t>
            </a:r>
          </a:p>
          <a:p>
            <a:r>
              <a:rPr lang="az-Latn-AZ" dirty="0" smtClean="0"/>
              <a:t>Dil</a:t>
            </a:r>
          </a:p>
          <a:p>
            <a:r>
              <a:rPr lang="az-Latn-AZ" dirty="0" smtClean="0"/>
              <a:t>Din</a:t>
            </a:r>
          </a:p>
          <a:p>
            <a:r>
              <a:rPr lang="az-Latn-AZ" dirty="0" smtClean="0"/>
              <a:t>Siyasi baxışlar</a:t>
            </a:r>
          </a:p>
          <a:p>
            <a:r>
              <a:rPr lang="az-Latn-AZ" dirty="0" smtClean="0"/>
              <a:t>Milli və sosial mənşə</a:t>
            </a:r>
          </a:p>
          <a:p>
            <a:r>
              <a:rPr lang="az-Latn-AZ" dirty="0" smtClean="0"/>
              <a:t>Milli azlıqlara mənsubiyyət</a:t>
            </a:r>
          </a:p>
          <a:p>
            <a:r>
              <a:rPr lang="az-Latn-AZ" dirty="0" smtClean="0"/>
              <a:t>Əmlak vəziyyəti</a:t>
            </a:r>
          </a:p>
          <a:p>
            <a:r>
              <a:rPr lang="az-Latn-AZ" dirty="0" smtClean="0"/>
              <a:t>Doğum</a:t>
            </a:r>
          </a:p>
          <a:p>
            <a:r>
              <a:rPr lang="az-Latn-AZ" dirty="0" smtClean="0"/>
              <a:t>Hər hansı bir digər əlamətlər</a:t>
            </a:r>
          </a:p>
          <a:p>
            <a:endParaRPr lang="ru-RU" dirty="0"/>
          </a:p>
        </p:txBody>
      </p:sp>
    </p:spTree>
    <p:extLst>
      <p:ext uri="{BB962C8B-B14F-4D97-AF65-F5344CB8AC3E}">
        <p14:creationId xmlns:p14="http://schemas.microsoft.com/office/powerpoint/2010/main" xmlns="" val="34810593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4400" b="1" dirty="0" smtClean="0">
                <a:latin typeface="Times New Roman" pitchFamily="18" charset="0"/>
                <a:cs typeface="Times New Roman" pitchFamily="18" charset="0"/>
              </a:rPr>
              <a:t>Hər hansı digər əlamətlər</a:t>
            </a:r>
            <a:endParaRPr lang="ru-RU" sz="44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Ailə vəziyyəti</a:t>
            </a:r>
          </a:p>
          <a:p>
            <a:r>
              <a:rPr lang="az-Latn-AZ" dirty="0" smtClean="0"/>
              <a:t>Cinsi orientasiya</a:t>
            </a:r>
          </a:p>
          <a:p>
            <a:r>
              <a:rPr lang="az-Latn-AZ" dirty="0" smtClean="0"/>
              <a:t>Nikahda və nikahdan kənarda doğum</a:t>
            </a:r>
          </a:p>
          <a:p>
            <a:r>
              <a:rPr lang="az-Latn-AZ" dirty="0" smtClean="0"/>
              <a:t>Professioanal status</a:t>
            </a:r>
          </a:p>
          <a:p>
            <a:r>
              <a:rPr lang="az-Latn-AZ" dirty="0" smtClean="0"/>
              <a:t>Hərbi mükəlləfiyyət</a:t>
            </a:r>
          </a:p>
          <a:p>
            <a:r>
              <a:rPr lang="az-Latn-AZ" dirty="0" smtClean="0"/>
              <a:t>Əlillik</a:t>
            </a:r>
          </a:p>
          <a:p>
            <a:endParaRPr lang="az-Latn-AZ" dirty="0" smtClean="0"/>
          </a:p>
        </p:txBody>
      </p:sp>
    </p:spTree>
    <p:extLst>
      <p:ext uri="{BB962C8B-B14F-4D97-AF65-F5344CB8AC3E}">
        <p14:creationId xmlns:p14="http://schemas.microsoft.com/office/powerpoint/2010/main" xmlns="" val="809159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3600" b="1" dirty="0" smtClean="0">
                <a:latin typeface="Times New Roman" pitchFamily="18" charset="0"/>
                <a:cs typeface="Times New Roman" pitchFamily="18" charset="0"/>
              </a:rPr>
              <a:t>Cinsi əlamətə görə ayrı-seçkilik</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b="1" dirty="0" smtClean="0">
                <a:solidFill>
                  <a:schemeClr val="tx2"/>
                </a:solidFill>
              </a:rPr>
              <a:t>Unal Tekeli v Turkey</a:t>
            </a:r>
          </a:p>
          <a:p>
            <a:r>
              <a:rPr lang="az-Latn-AZ" b="1" dirty="0" smtClean="0">
                <a:solidFill>
                  <a:schemeClr val="tx2"/>
                </a:solidFill>
              </a:rPr>
              <a:t>Opuz v. Turkey</a:t>
            </a:r>
            <a:endParaRPr lang="ru-RU" b="1" dirty="0">
              <a:solidFill>
                <a:schemeClr val="tx2"/>
              </a:solidFill>
            </a:endParaRPr>
          </a:p>
        </p:txBody>
      </p:sp>
    </p:spTree>
    <p:extLst>
      <p:ext uri="{BB962C8B-B14F-4D97-AF65-F5344CB8AC3E}">
        <p14:creationId xmlns:p14="http://schemas.microsoft.com/office/powerpoint/2010/main" xmlns="" val="3270301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İrqi, etnik və dərinin rənginə görə ayrı-seçkilik</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Secic v. Croatia</a:t>
            </a:r>
          </a:p>
          <a:p>
            <a:r>
              <a:rPr lang="az-Latn-AZ" dirty="0" smtClean="0"/>
              <a:t>Moldovan and others v. Romania</a:t>
            </a:r>
          </a:p>
          <a:p>
            <a:r>
              <a:rPr lang="az-Latn-AZ" dirty="0" smtClean="0"/>
              <a:t>Timishev v. Russia</a:t>
            </a:r>
            <a:endParaRPr lang="ru-RU" dirty="0"/>
          </a:p>
        </p:txBody>
      </p:sp>
    </p:spTree>
    <p:extLst>
      <p:ext uri="{BB962C8B-B14F-4D97-AF65-F5344CB8AC3E}">
        <p14:creationId xmlns:p14="http://schemas.microsoft.com/office/powerpoint/2010/main" xmlns="" val="6537510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Dini əlamətə görə ayrı-seçkilik</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solidFill>
                  <a:schemeClr val="tx2"/>
                </a:solidFill>
              </a:rPr>
              <a:t>Palau Martinez v. France</a:t>
            </a:r>
          </a:p>
          <a:p>
            <a:r>
              <a:rPr lang="az-Latn-AZ" dirty="0" smtClean="0">
                <a:solidFill>
                  <a:schemeClr val="tx2"/>
                </a:solidFill>
              </a:rPr>
              <a:t>Members of the Gldani Congregation of Jehovas </a:t>
            </a:r>
            <a:r>
              <a:rPr lang="en-US" dirty="0" smtClean="0">
                <a:solidFill>
                  <a:schemeClr val="tx2"/>
                </a:solidFill>
              </a:rPr>
              <a:t>W</a:t>
            </a:r>
            <a:r>
              <a:rPr lang="az-Latn-AZ" dirty="0" smtClean="0">
                <a:solidFill>
                  <a:schemeClr val="tx2"/>
                </a:solidFill>
              </a:rPr>
              <a:t>itnesses v Georgia</a:t>
            </a:r>
          </a:p>
          <a:p>
            <a:r>
              <a:rPr lang="az-Latn-AZ" dirty="0" smtClean="0">
                <a:solidFill>
                  <a:schemeClr val="tx2"/>
                </a:solidFill>
              </a:rPr>
              <a:t>Leyla Şahin v. Turkey</a:t>
            </a:r>
            <a:endParaRPr lang="ru-RU" dirty="0">
              <a:solidFill>
                <a:schemeClr val="tx2"/>
              </a:solidFill>
            </a:endParaRPr>
          </a:p>
        </p:txBody>
      </p:sp>
    </p:spTree>
    <p:extLst>
      <p:ext uri="{BB962C8B-B14F-4D97-AF65-F5344CB8AC3E}">
        <p14:creationId xmlns:p14="http://schemas.microsoft.com/office/powerpoint/2010/main" xmlns="" val="864828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Milli mənsubiyyət və milli azlıqlara mənsubiyyət </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solidFill>
                  <a:schemeClr val="tx2"/>
                </a:solidFill>
              </a:rPr>
              <a:t>Gaygusuz v. Austria </a:t>
            </a:r>
          </a:p>
          <a:p>
            <a:r>
              <a:rPr lang="az-Latn-AZ" dirty="0" smtClean="0">
                <a:solidFill>
                  <a:schemeClr val="tx2"/>
                </a:solidFill>
              </a:rPr>
              <a:t>Andrejeva v. LatviaHuge Jordan v. UK</a:t>
            </a:r>
            <a:endParaRPr lang="ru-RU" dirty="0">
              <a:solidFill>
                <a:schemeClr val="tx2"/>
              </a:solidFill>
            </a:endParaRPr>
          </a:p>
        </p:txBody>
      </p:sp>
    </p:spTree>
    <p:extLst>
      <p:ext uri="{BB962C8B-B14F-4D97-AF65-F5344CB8AC3E}">
        <p14:creationId xmlns:p14="http://schemas.microsoft.com/office/powerpoint/2010/main" xmlns="" val="29968987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dirty="0" smtClean="0">
                <a:latin typeface="Times New Roman" pitchFamily="18" charset="0"/>
                <a:cs typeface="Times New Roman" pitchFamily="18" charset="0"/>
              </a:rPr>
              <a:t>Nikahda və nikahdan kənar doğulan uşaqlar arasında fərq qoymaq</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Marks v. Belgium</a:t>
            </a:r>
          </a:p>
          <a:p>
            <a:r>
              <a:rPr lang="az-Latn-AZ" dirty="0" smtClean="0"/>
              <a:t>İnze v. Austria</a:t>
            </a:r>
          </a:p>
          <a:p>
            <a:r>
              <a:rPr lang="az-Latn-AZ" dirty="0" smtClean="0"/>
              <a:t>Mazurek v. France</a:t>
            </a:r>
            <a:endParaRPr lang="ru-RU" dirty="0"/>
          </a:p>
        </p:txBody>
      </p:sp>
    </p:spTree>
    <p:extLst>
      <p:ext uri="{BB962C8B-B14F-4D97-AF65-F5344CB8AC3E}">
        <p14:creationId xmlns:p14="http://schemas.microsoft.com/office/powerpoint/2010/main" xmlns="" val="41715125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Cinsi orientasiyaya görə ayrı-seçkilik</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Frette v. France</a:t>
            </a:r>
          </a:p>
          <a:p>
            <a:r>
              <a:rPr lang="az-Latn-AZ" dirty="0" smtClean="0"/>
              <a:t>Salguerio Da Silva Mouta v. Portuqal</a:t>
            </a:r>
            <a:endParaRPr lang="ru-RU" dirty="0"/>
          </a:p>
        </p:txBody>
      </p:sp>
    </p:spTree>
    <p:extLst>
      <p:ext uri="{BB962C8B-B14F-4D97-AF65-F5344CB8AC3E}">
        <p14:creationId xmlns:p14="http://schemas.microsoft.com/office/powerpoint/2010/main" xmlns="" val="207084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sz="5400" b="1" dirty="0">
                <a:latin typeface="Times New Roman" pitchFamily="18" charset="0"/>
                <a:cs typeface="Times New Roman" pitchFamily="18" charset="0"/>
              </a:rPr>
              <a:t>Ümumdünya İnsan Haqları Bəyannaməsi</a:t>
            </a:r>
            <a:r>
              <a:rPr lang="en-US" sz="5400" b="1" dirty="0">
                <a:latin typeface="Times New Roman" pitchFamily="18" charset="0"/>
                <a:cs typeface="Times New Roman" pitchFamily="18" charset="0"/>
              </a:rPr>
              <a:t> </a:t>
            </a:r>
            <a:r>
              <a:rPr lang="az-Latn-AZ" sz="5400" b="1" dirty="0">
                <a:latin typeface="Times New Roman" pitchFamily="18" charset="0"/>
                <a:cs typeface="Times New Roman" pitchFamily="18" charset="0"/>
              </a:rPr>
              <a:t>(1948)</a:t>
            </a:r>
            <a:endParaRPr lang="ru-RU" dirty="0"/>
          </a:p>
        </p:txBody>
      </p:sp>
      <p:sp>
        <p:nvSpPr>
          <p:cNvPr id="3" name="Содержимое 2"/>
          <p:cNvSpPr>
            <a:spLocks noGrp="1"/>
          </p:cNvSpPr>
          <p:nvPr>
            <p:ph idx="1"/>
          </p:nvPr>
        </p:nvSpPr>
        <p:spPr/>
        <p:txBody>
          <a:bodyPr>
            <a:normAutofit lnSpcReduction="10000"/>
          </a:bodyPr>
          <a:lstStyle/>
          <a:p>
            <a:pPr algn="just"/>
            <a:r>
              <a:rPr lang="ru-RU" sz="2800" dirty="0" smtClean="0">
                <a:latin typeface="Times New Roman" pitchFamily="18" charset="0"/>
                <a:cs typeface="Times New Roman" pitchFamily="18" charset="0"/>
              </a:rPr>
              <a:t>(</a:t>
            </a:r>
            <a:r>
              <a:rPr lang="az-Latn-AZ" sz="2800" dirty="0" smtClean="0">
                <a:latin typeface="Times New Roman" pitchFamily="18" charset="0"/>
                <a:cs typeface="Times New Roman" pitchFamily="18" charset="0"/>
              </a:rPr>
              <a:t>maddə</a:t>
            </a:r>
            <a:r>
              <a:rPr lang="ru-RU" sz="2800" dirty="0" smtClean="0">
                <a:latin typeface="Times New Roman" pitchFamily="18" charset="0"/>
                <a:cs typeface="Times New Roman" pitchFamily="18" charset="0"/>
              </a:rPr>
              <a:t>7) </a:t>
            </a:r>
            <a:r>
              <a:rPr lang="az-Latn-AZ" sz="2800" dirty="0" smtClean="0">
                <a:latin typeface="Times New Roman" pitchFamily="18" charset="0"/>
                <a:cs typeface="Times New Roman" pitchFamily="18" charset="0"/>
              </a:rPr>
              <a:t>hamı </a:t>
            </a:r>
            <a:r>
              <a:rPr lang="az-Latn-AZ" sz="2800" dirty="0" smtClean="0">
                <a:solidFill>
                  <a:srgbClr val="FF0000"/>
                </a:solidFill>
                <a:latin typeface="Times New Roman" pitchFamily="18" charset="0"/>
                <a:cs typeface="Times New Roman" pitchFamily="18" charset="0"/>
              </a:rPr>
              <a:t>qanun qarşısında bərabərdir </a:t>
            </a:r>
            <a:r>
              <a:rPr lang="az-Latn-AZ" sz="2800" dirty="0" smtClean="0">
                <a:latin typeface="Times New Roman" pitchFamily="18" charset="0"/>
                <a:cs typeface="Times New Roman" pitchFamily="18" charset="0"/>
              </a:rPr>
              <a:t>və hər hansı fərqdən asılı olmayaraq </a:t>
            </a:r>
            <a:r>
              <a:rPr lang="az-Latn-AZ" sz="2800" dirty="0" smtClean="0">
                <a:solidFill>
                  <a:srgbClr val="FF0000"/>
                </a:solidFill>
                <a:latin typeface="Times New Roman" pitchFamily="18" charset="0"/>
                <a:cs typeface="Times New Roman" pitchFamily="18" charset="0"/>
              </a:rPr>
              <a:t>bərabər müdafiə hüququna </a:t>
            </a:r>
            <a:r>
              <a:rPr lang="az-Latn-AZ" sz="2800" dirty="0" smtClean="0">
                <a:latin typeface="Times New Roman" pitchFamily="18" charset="0"/>
                <a:cs typeface="Times New Roman" pitchFamily="18" charset="0"/>
              </a:rPr>
              <a:t>malikdir. </a:t>
            </a:r>
          </a:p>
          <a:p>
            <a:pPr algn="just">
              <a:buNone/>
            </a:pP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a:t>
            </a:r>
            <a:r>
              <a:rPr lang="az-Latn-AZ" sz="2800" dirty="0" smtClean="0">
                <a:latin typeface="Times New Roman" pitchFamily="18" charset="0"/>
                <a:cs typeface="Times New Roman" pitchFamily="18" charset="0"/>
              </a:rPr>
              <a:t>maddə</a:t>
            </a:r>
            <a:r>
              <a:rPr lang="ru-RU" sz="2800" dirty="0" smtClean="0">
                <a:latin typeface="Times New Roman" pitchFamily="18" charset="0"/>
                <a:cs typeface="Times New Roman" pitchFamily="18" charset="0"/>
              </a:rPr>
              <a:t>16) </a:t>
            </a:r>
            <a:r>
              <a:rPr lang="az-Latn-AZ" sz="2800" dirty="0" smtClean="0">
                <a:latin typeface="Times New Roman" pitchFamily="18" charset="0"/>
                <a:cs typeface="Times New Roman" pitchFamily="18" charset="0"/>
              </a:rPr>
              <a:t>yetkinlik yaşına çatmış </a:t>
            </a:r>
            <a:r>
              <a:rPr lang="az-Latn-AZ" sz="2800" dirty="0" smtClean="0">
                <a:solidFill>
                  <a:srgbClr val="FF0000"/>
                </a:solidFill>
                <a:latin typeface="Times New Roman" pitchFamily="18" charset="0"/>
                <a:cs typeface="Times New Roman" pitchFamily="18" charset="0"/>
              </a:rPr>
              <a:t>qadınlar və kişilər </a:t>
            </a:r>
            <a:r>
              <a:rPr lang="az-Latn-AZ" sz="2800" dirty="0" smtClean="0">
                <a:latin typeface="Times New Roman" pitchFamily="18" charset="0"/>
                <a:cs typeface="Times New Roman" pitchFamily="18" charset="0"/>
              </a:rPr>
              <a:t>irqi, milli, dini əlamətlərə görə heç bir məhdudiyyət olmadan nikah bağlamaq və ailə qurmaq hüququna malikdirlər. Onlar nikaha daxil olan zaman, nikah dövründə və onun xitamı zamanı bərabər imkanlara malik olmalıdırlar. </a:t>
            </a:r>
            <a:endParaRPr lang="ru-RU" sz="28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4000" b="1" dirty="0" smtClean="0">
                <a:latin typeface="Times New Roman" pitchFamily="18" charset="0"/>
                <a:cs typeface="Times New Roman" pitchFamily="18" charset="0"/>
              </a:rPr>
              <a:t>Dilə görə fərq qoyma</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Kamasinski v. Austria</a:t>
            </a:r>
          </a:p>
          <a:p>
            <a:r>
              <a:rPr lang="az-Latn-AZ" dirty="0" smtClean="0"/>
              <a:t>Orsus v Croatia</a:t>
            </a:r>
          </a:p>
          <a:p>
            <a:endParaRPr lang="ru-RU" dirty="0"/>
          </a:p>
        </p:txBody>
      </p:sp>
    </p:spTree>
    <p:extLst>
      <p:ext uri="{BB962C8B-B14F-4D97-AF65-F5344CB8AC3E}">
        <p14:creationId xmlns:p14="http://schemas.microsoft.com/office/powerpoint/2010/main" xmlns="" val="2869038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Siyasi baxışlara və sosial mənsubiyyətə görə fərq qoyma</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b="1" dirty="0" smtClean="0">
                <a:solidFill>
                  <a:schemeClr val="tx2"/>
                </a:solidFill>
              </a:rPr>
              <a:t>Feldek v. Slovakia</a:t>
            </a:r>
          </a:p>
          <a:p>
            <a:r>
              <a:rPr lang="az-Latn-AZ" b="1" dirty="0" smtClean="0">
                <a:solidFill>
                  <a:schemeClr val="tx2"/>
                </a:solidFill>
              </a:rPr>
              <a:t>Sidabras and Dziatuas v. Lithuania</a:t>
            </a:r>
          </a:p>
          <a:p>
            <a:r>
              <a:rPr lang="az-Latn-AZ" b="1" dirty="0" smtClean="0">
                <a:solidFill>
                  <a:schemeClr val="tx2"/>
                </a:solidFill>
              </a:rPr>
              <a:t>Zickus v. Lithuania</a:t>
            </a:r>
            <a:endParaRPr lang="az-Latn-AZ" b="1" dirty="0">
              <a:solidFill>
                <a:schemeClr val="tx2"/>
              </a:solidFill>
            </a:endParaRPr>
          </a:p>
        </p:txBody>
      </p:sp>
    </p:spTree>
    <p:extLst>
      <p:ext uri="{BB962C8B-B14F-4D97-AF65-F5344CB8AC3E}">
        <p14:creationId xmlns:p14="http://schemas.microsoft.com/office/powerpoint/2010/main" xmlns="" val="8611818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Əmlak vəziyyətinə görə fərq qoyma</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dirty="0" smtClean="0"/>
              <a:t>Kjartan Asmundson v. İceland</a:t>
            </a:r>
          </a:p>
          <a:p>
            <a:endParaRPr lang="az-Latn-AZ" dirty="0" smtClean="0"/>
          </a:p>
          <a:p>
            <a:endParaRPr lang="ru-RU" dirty="0"/>
          </a:p>
        </p:txBody>
      </p:sp>
    </p:spTree>
    <p:extLst>
      <p:ext uri="{BB962C8B-B14F-4D97-AF65-F5344CB8AC3E}">
        <p14:creationId xmlns:p14="http://schemas.microsoft.com/office/powerpoint/2010/main" xmlns="" val="1007945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Times New Roman" pitchFamily="18" charset="0"/>
                <a:cs typeface="Times New Roman" pitchFamily="18" charset="0"/>
              </a:rPr>
              <a:t>Ailə vəziyyəti ilə bağlı fərq qoyma</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b="1" dirty="0" smtClean="0">
                <a:solidFill>
                  <a:schemeClr val="tx2"/>
                </a:solidFill>
              </a:rPr>
              <a:t>Sahin v. Germany</a:t>
            </a:r>
          </a:p>
          <a:p>
            <a:r>
              <a:rPr lang="az-Latn-AZ" b="1" dirty="0" smtClean="0">
                <a:solidFill>
                  <a:schemeClr val="tx2"/>
                </a:solidFill>
              </a:rPr>
              <a:t>PM v UK</a:t>
            </a:r>
          </a:p>
          <a:p>
            <a:r>
              <a:rPr lang="az-Latn-AZ" b="1" dirty="0" smtClean="0">
                <a:solidFill>
                  <a:schemeClr val="tx2"/>
                </a:solidFill>
              </a:rPr>
              <a:t>Burden and Burden v. UK</a:t>
            </a:r>
            <a:endParaRPr lang="ru-RU" b="1" dirty="0">
              <a:solidFill>
                <a:schemeClr val="tx2"/>
              </a:solidFill>
            </a:endParaRPr>
          </a:p>
        </p:txBody>
      </p:sp>
    </p:spTree>
    <p:extLst>
      <p:ext uri="{BB962C8B-B14F-4D97-AF65-F5344CB8AC3E}">
        <p14:creationId xmlns:p14="http://schemas.microsoft.com/office/powerpoint/2010/main" xmlns="" val="11134411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t>Əlillik</a:t>
            </a:r>
            <a:endParaRPr lang="ru-RU" b="1" dirty="0"/>
          </a:p>
        </p:txBody>
      </p:sp>
      <p:sp>
        <p:nvSpPr>
          <p:cNvPr id="3" name="Объект 2"/>
          <p:cNvSpPr>
            <a:spLocks noGrp="1"/>
          </p:cNvSpPr>
          <p:nvPr>
            <p:ph idx="1"/>
          </p:nvPr>
        </p:nvSpPr>
        <p:spPr/>
        <p:txBody>
          <a:bodyPr/>
          <a:lstStyle/>
          <a:p>
            <a:r>
              <a:rPr lang="az-Latn-AZ" dirty="0" smtClean="0">
                <a:solidFill>
                  <a:schemeClr val="tx2"/>
                </a:solidFill>
                <a:latin typeface="Times New Roman" pitchFamily="18" charset="0"/>
                <a:cs typeface="Times New Roman" pitchFamily="18" charset="0"/>
              </a:rPr>
              <a:t>Glor v. Svitzeland</a:t>
            </a:r>
          </a:p>
          <a:p>
            <a:r>
              <a:rPr lang="az-Latn-AZ" dirty="0" smtClean="0">
                <a:solidFill>
                  <a:schemeClr val="tx2"/>
                </a:solidFill>
                <a:latin typeface="Times New Roman" pitchFamily="18" charset="0"/>
                <a:cs typeface="Times New Roman" pitchFamily="18" charset="0"/>
              </a:rPr>
              <a:t>Botta v. İtaly</a:t>
            </a:r>
          </a:p>
          <a:p>
            <a:r>
              <a:rPr lang="az-Latn-AZ" dirty="0" smtClean="0">
                <a:solidFill>
                  <a:schemeClr val="tx2"/>
                </a:solidFill>
                <a:latin typeface="Times New Roman" pitchFamily="18" charset="0"/>
                <a:cs typeface="Times New Roman" pitchFamily="18" charset="0"/>
              </a:rPr>
              <a:t>Pretty v. UK</a:t>
            </a:r>
            <a:endParaRPr lang="ru-RU"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170975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i="1" dirty="0" err="1">
                <a:latin typeface="Times New Roman" pitchFamily="18" charset="0"/>
                <a:cs typeface="Times New Roman" pitchFamily="18" charset="0"/>
              </a:rPr>
              <a:t>İnsan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Hüquqlarının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və</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Əsas</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Azadlıqların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Müdafiəsi</a:t>
            </a:r>
            <a:r>
              <a:rPr lang="en-US" sz="2800" b="1" i="1" dirty="0">
                <a:latin typeface="Times New Roman" pitchFamily="18" charset="0"/>
                <a:cs typeface="Times New Roman" pitchFamily="18" charset="0"/>
              </a:rPr>
              <a:t/>
            </a:r>
            <a:br>
              <a:rPr lang="en-US" sz="2800" b="1" i="1" dirty="0">
                <a:latin typeface="Times New Roman" pitchFamily="18" charset="0"/>
                <a:cs typeface="Times New Roman" pitchFamily="18" charset="0"/>
              </a:rPr>
            </a:br>
            <a:r>
              <a:rPr lang="en-US" sz="2800" b="1" i="1" dirty="0" err="1">
                <a:latin typeface="Times New Roman" pitchFamily="18" charset="0"/>
                <a:cs typeface="Times New Roman" pitchFamily="18" charset="0"/>
              </a:rPr>
              <a:t>Haqqında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Konvensiyaya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dair</a:t>
            </a:r>
            <a:r>
              <a:rPr lang="en-US" sz="2800" b="1" i="1" dirty="0">
                <a:latin typeface="Times New Roman" pitchFamily="18" charset="0"/>
                <a:cs typeface="Times New Roman" pitchFamily="18" charset="0"/>
              </a:rPr>
              <a:t> </a:t>
            </a:r>
            <a:r>
              <a:rPr lang="az-Latn-AZ" sz="2800" b="1" i="1" dirty="0">
                <a:latin typeface="Times New Roman" pitchFamily="18" charset="0"/>
                <a:cs typeface="Times New Roman" pitchFamily="18" charset="0"/>
              </a:rPr>
              <a:t>7</a:t>
            </a:r>
            <a:r>
              <a:rPr lang="en-US" sz="2800" b="1" i="1" dirty="0" smtClean="0">
                <a:latin typeface="Times New Roman" pitchFamily="18" charset="0"/>
                <a:cs typeface="Times New Roman" pitchFamily="18" charset="0"/>
              </a:rPr>
              <a:t> </a:t>
            </a:r>
            <a:r>
              <a:rPr lang="en-US" sz="2800" b="1" i="1" dirty="0" err="1">
                <a:latin typeface="Times New Roman" pitchFamily="18" charset="0"/>
                <a:cs typeface="Times New Roman" pitchFamily="18" charset="0"/>
              </a:rPr>
              <a:t>saylı</a:t>
            </a:r>
            <a:r>
              <a:rPr lang="en-US" sz="2800" b="1" i="1" dirty="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Protokol</a:t>
            </a:r>
            <a:r>
              <a:rPr lang="az-Latn-AZ" sz="2800" b="1" i="1" dirty="0" smtClean="0">
                <a:latin typeface="Times New Roman" pitchFamily="18" charset="0"/>
                <a:cs typeface="Times New Roman" pitchFamily="18" charset="0"/>
              </a:rPr>
              <a:t> </a:t>
            </a:r>
            <a:br>
              <a:rPr lang="az-Latn-AZ" sz="2800" b="1" i="1" dirty="0" smtClean="0">
                <a:latin typeface="Times New Roman" pitchFamily="18" charset="0"/>
                <a:cs typeface="Times New Roman" pitchFamily="18" charset="0"/>
              </a:rPr>
            </a:br>
            <a:r>
              <a:rPr lang="az-Latn-AZ" sz="2800" b="1" i="1" dirty="0" smtClean="0">
                <a:latin typeface="Times New Roman" pitchFamily="18" charset="0"/>
                <a:cs typeface="Times New Roman" pitchFamily="18" charset="0"/>
              </a:rPr>
              <a:t>22 noyabr 1984</a:t>
            </a:r>
            <a:endParaRPr lang="ru-RU" sz="2800" dirty="0"/>
          </a:p>
        </p:txBody>
      </p:sp>
      <p:sp>
        <p:nvSpPr>
          <p:cNvPr id="3" name="Объект 2"/>
          <p:cNvSpPr>
            <a:spLocks noGrp="1"/>
          </p:cNvSpPr>
          <p:nvPr>
            <p:ph idx="1"/>
          </p:nvPr>
        </p:nvSpPr>
        <p:spPr/>
        <p:txBody>
          <a:bodyPr/>
          <a:lstStyle/>
          <a:p>
            <a:pPr lvl="1" algn="ctr"/>
            <a:endParaRPr lang="az-Latn-AZ" b="1" dirty="0" smtClean="0">
              <a:latin typeface="Times New Roman" pitchFamily="18" charset="0"/>
              <a:cs typeface="Times New Roman" pitchFamily="18" charset="0"/>
            </a:endParaRPr>
          </a:p>
          <a:p>
            <a:pPr lvl="1" algn="ctr"/>
            <a:r>
              <a:rPr lang="az-Latn-AZ" b="1" dirty="0" smtClean="0">
                <a:latin typeface="Times New Roman" pitchFamily="18" charset="0"/>
                <a:cs typeface="Times New Roman" pitchFamily="18" charset="0"/>
              </a:rPr>
              <a:t>Maddə 5</a:t>
            </a:r>
          </a:p>
          <a:p>
            <a:pPr lvl="1" algn="just"/>
            <a:r>
              <a:rPr lang="az-Latn-AZ" dirty="0" smtClean="0">
                <a:latin typeface="Times New Roman" pitchFamily="18" charset="0"/>
                <a:cs typeface="Times New Roman" pitchFamily="18" charset="0"/>
              </a:rPr>
              <a:t>Ər-arvad nikaha daxil olmaq və boşanma ilə bağlı məsələlərdə öz aralraında və uşaqları ilə münasibətlərində bərabər hüquqlara malikdir və bərabər mülki hüquqi cavabdehlik daşıyırlar. Bu maddə uşaqların maraqlarına riayət olunması üçün zəruri tədbirlər görməkdə dövlətlətrə mane olmur.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5424296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800" b="1" i="1" dirty="0" err="1" smtClean="0">
                <a:latin typeface="Times New Roman" pitchFamily="18" charset="0"/>
                <a:cs typeface="Times New Roman" pitchFamily="18" charset="0"/>
              </a:rPr>
              <a:t>İnsan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Hüquqlarının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və</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Əsas</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Azadlıqların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Müdafiəsi</a:t>
            </a: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2800" b="1" i="1" dirty="0" err="1" smtClean="0">
                <a:latin typeface="Times New Roman" pitchFamily="18" charset="0"/>
                <a:cs typeface="Times New Roman" pitchFamily="18" charset="0"/>
              </a:rPr>
              <a:t>Haqqında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Konvensiyaya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dair</a:t>
            </a:r>
            <a:r>
              <a:rPr lang="en-US" sz="2800" b="1" i="1" dirty="0" smtClean="0">
                <a:latin typeface="Times New Roman" pitchFamily="18" charset="0"/>
                <a:cs typeface="Times New Roman" pitchFamily="18" charset="0"/>
              </a:rPr>
              <a:t> 12 </a:t>
            </a:r>
            <a:r>
              <a:rPr lang="en-US" sz="2800" b="1" i="1" dirty="0" err="1" smtClean="0">
                <a:latin typeface="Times New Roman" pitchFamily="18" charset="0"/>
                <a:cs typeface="Times New Roman" pitchFamily="18" charset="0"/>
              </a:rPr>
              <a:t>saylı</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Protokol</a:t>
            </a:r>
            <a:r>
              <a:rPr lang="az-Latn-AZ" sz="2800" b="1" i="1" dirty="0" smtClean="0">
                <a:latin typeface="Times New Roman" pitchFamily="18" charset="0"/>
                <a:cs typeface="Times New Roman" pitchFamily="18" charset="0"/>
              </a:rPr>
              <a:t/>
            </a:r>
            <a:br>
              <a:rPr lang="az-Latn-AZ" sz="2800" b="1" i="1" dirty="0" smtClean="0">
                <a:latin typeface="Times New Roman" pitchFamily="18" charset="0"/>
                <a:cs typeface="Times New Roman" pitchFamily="18" charset="0"/>
              </a:rPr>
            </a:br>
            <a:r>
              <a:rPr lang="az-Latn-AZ" sz="2800" b="1" i="1" dirty="0" smtClean="0">
                <a:latin typeface="Times New Roman" pitchFamily="18" charset="0"/>
                <a:cs typeface="Times New Roman" pitchFamily="18" charset="0"/>
              </a:rPr>
              <a:t>4 noyabr 2000</a:t>
            </a:r>
            <a:endParaRPr lang="ru-RU" sz="28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az-Latn-AZ" sz="2800" dirty="0" smtClean="0">
                <a:latin typeface="Times New Roman" pitchFamily="18" charset="0"/>
                <a:cs typeface="Times New Roman" pitchFamily="18" charset="0"/>
              </a:rPr>
              <a:t>Maddə 1.1. </a:t>
            </a:r>
            <a:r>
              <a:rPr lang="en-US" sz="2800" dirty="0" err="1" smtClean="0">
                <a:solidFill>
                  <a:srgbClr val="FF0000"/>
                </a:solidFill>
                <a:latin typeface="Times New Roman" pitchFamily="18" charset="0"/>
                <a:cs typeface="Times New Roman" pitchFamily="18" charset="0"/>
              </a:rPr>
              <a:t>Qanunla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nəzərdə</a:t>
            </a:r>
            <a:r>
              <a:rPr lang="az-Latn-AZ"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tutulmuş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istənilən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hüquqdan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istifadə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cins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irq</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dil</a:t>
            </a:r>
            <a:r>
              <a:rPr lang="en-US" sz="2800" dirty="0" smtClean="0">
                <a:latin typeface="Times New Roman" pitchFamily="18" charset="0"/>
                <a:cs typeface="Times New Roman" pitchFamily="18" charset="0"/>
              </a:rPr>
              <a:t>, din, </a:t>
            </a:r>
            <a:r>
              <a:rPr lang="en-US" sz="2800" dirty="0" err="1" smtClean="0">
                <a:latin typeface="Times New Roman" pitchFamily="18" charset="0"/>
                <a:cs typeface="Times New Roman" pitchFamily="18" charset="0"/>
              </a:rPr>
              <a:t>siyasi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digər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baxışlar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milli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az-Latn-AZ"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sosial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mənşə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milli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azlıqlara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mənsubiyyət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əmlak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vəziyyəti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doğum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hansı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digər</a:t>
            </a:r>
            <a:r>
              <a:rPr lang="az-Latn-AZ"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əlamətlərinə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görə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ayrı-seçkilik</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olmadan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təmin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olunmalıdır</a:t>
            </a:r>
            <a:r>
              <a:rPr lang="en-US" sz="2800" dirty="0" smtClean="0">
                <a:latin typeface="Times New Roman" pitchFamily="18" charset="0"/>
                <a:cs typeface="Times New Roman" pitchFamily="18" charset="0"/>
              </a:rPr>
              <a:t>.</a:t>
            </a:r>
          </a:p>
          <a:p>
            <a:pPr algn="just"/>
            <a:r>
              <a:rPr lang="az-Latn-AZ" sz="2800" dirty="0" smtClean="0">
                <a:latin typeface="Times New Roman" pitchFamily="18" charset="0"/>
                <a:cs typeface="Times New Roman" pitchFamily="18" charset="0"/>
              </a:rPr>
              <a:t>Maddə 2.2. H</a:t>
            </a:r>
            <a:r>
              <a:rPr lang="en-US" sz="2800" dirty="0" err="1" smtClean="0">
                <a:latin typeface="Times New Roman" pitchFamily="18" charset="0"/>
                <a:cs typeface="Times New Roman" pitchFamily="18" charset="0"/>
              </a:rPr>
              <a:t>eç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kim</a:t>
            </a:r>
            <a:r>
              <a:rPr lang="en-US" sz="2800" dirty="0" smtClean="0">
                <a:latin typeface="Times New Roman" pitchFamily="18" charset="0"/>
                <a:cs typeface="Times New Roman" pitchFamily="18" charset="0"/>
              </a:rPr>
              <a:t> 1-ci </a:t>
            </a:r>
            <a:r>
              <a:rPr lang="en-US" sz="2800" dirty="0" err="1" smtClean="0">
                <a:latin typeface="Times New Roman" pitchFamily="18" charset="0"/>
                <a:cs typeface="Times New Roman" pitchFamily="18" charset="0"/>
              </a:rPr>
              <a:t>bənddə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sadalanan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hər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hansı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əsasa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görə</a:t>
            </a:r>
            <a:r>
              <a:rPr lang="az-Latn-AZ" sz="2800" dirty="0" smtClean="0">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hər</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hansı</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dövlət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hakimiyyəti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orqanı</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tərəfindən</a:t>
            </a:r>
            <a:r>
              <a:rPr lang="en-US" sz="2800" dirty="0" smtClean="0">
                <a:solidFill>
                  <a:srgbClr val="FF0000"/>
                </a:solidFill>
                <a:latin typeface="Times New Roman" pitchFamily="18" charset="0"/>
                <a:cs typeface="Times New Roman" pitchFamily="18" charset="0"/>
              </a:rPr>
              <a:t> </a:t>
            </a:r>
            <a:r>
              <a:rPr lang="en-US" sz="2800" dirty="0" err="1" smtClean="0">
                <a:latin typeface="Times New Roman" pitchFamily="18" charset="0"/>
                <a:cs typeface="Times New Roman" pitchFamily="18" charset="0"/>
              </a:rPr>
              <a:t>ayrı-seçkiliyə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məruz</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qalmamalıdır</a:t>
            </a:r>
            <a:r>
              <a:rPr lang="en-US" sz="28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2800" b="1" i="1" dirty="0" smtClean="0">
                <a:latin typeface="Times New Roman" pitchFamily="18" charset="0"/>
                <a:cs typeface="Times New Roman" pitchFamily="18" charset="0"/>
              </a:rPr>
              <a:t>12 saylı Protokol 14 cü maddənin tətbiqi dairəsini genişləndirir və aşağıdakı hallarda ayrı-seçkilikdən müdafiəni təmin edir:</a:t>
            </a:r>
            <a:endParaRPr lang="ru-RU" sz="28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az-Latn-AZ" dirty="0" smtClean="0"/>
              <a:t>Şəxslərin </a:t>
            </a:r>
            <a:r>
              <a:rPr lang="az-Latn-AZ" dirty="0" smtClean="0">
                <a:solidFill>
                  <a:srgbClr val="FF0000"/>
                </a:solidFill>
              </a:rPr>
              <a:t>milli qanunvericiliklə </a:t>
            </a:r>
            <a:r>
              <a:rPr lang="az-Latn-AZ" dirty="0" smtClean="0"/>
              <a:t>nəzərdə tutulmuş hüquqlarından istifadə zamanı ayrı-seçkiliyə məruz qalmaması;</a:t>
            </a:r>
          </a:p>
          <a:p>
            <a:endParaRPr lang="az-Latn-AZ" dirty="0" smtClean="0"/>
          </a:p>
          <a:p>
            <a:r>
              <a:rPr lang="az-Latn-AZ" dirty="0" smtClean="0">
                <a:solidFill>
                  <a:srgbClr val="FF0000"/>
                </a:solidFill>
              </a:rPr>
              <a:t>Dövlət orqanlarının </a:t>
            </a:r>
            <a:r>
              <a:rPr lang="az-Latn-AZ" dirty="0" smtClean="0"/>
              <a:t>milli qanunvericilikdə nəzərdə tutulmuş vəzifələrindən irəli gələn hüquqlarından istifadə zamanı şəxsləri ayrı-seçkiliyə məruz qoymaması.</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i="1" dirty="0" smtClean="0">
                <a:latin typeface="Times New Roman" pitchFamily="18" charset="0"/>
                <a:cs typeface="Times New Roman" pitchFamily="18" charset="0"/>
              </a:rPr>
              <a:t>Əlillərin hüquqları haqqında Bəyannamə 1975 il</a:t>
            </a: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az-Latn-AZ" dirty="0" smtClean="0"/>
          </a:p>
          <a:p>
            <a:endParaRPr lang="az-Latn-AZ" dirty="0" smtClean="0"/>
          </a:p>
          <a:p>
            <a:r>
              <a:rPr lang="ru-RU" dirty="0" smtClean="0"/>
              <a:t>- </a:t>
            </a:r>
            <a:r>
              <a:rPr lang="az-Latn-AZ" dirty="0" smtClean="0"/>
              <a:t>əlillər</a:t>
            </a:r>
            <a:r>
              <a:rPr lang="ru-RU" dirty="0" smtClean="0"/>
              <a:t> </a:t>
            </a:r>
            <a:r>
              <a:rPr lang="az-Latn-AZ" dirty="0" smtClean="0"/>
              <a:t>– irqi, dərisinin rəngi və digər əlamətlərdən asılı olmayaraq özünə və ailəsinə münasibətdə ayrı-seçkiliyin qadağan olunması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000" b="1" i="1" dirty="0" smtClean="0">
                <a:latin typeface="Times New Roman" pitchFamily="18" charset="0"/>
                <a:cs typeface="Times New Roman" pitchFamily="18" charset="0"/>
              </a:rPr>
              <a:t>Uşaq hüquqları haqqında Konvensiya 1989</a:t>
            </a:r>
            <a:endParaRPr lang="ru-RU" sz="40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az-Latn-AZ" dirty="0" smtClean="0"/>
          </a:p>
          <a:p>
            <a:r>
              <a:rPr lang="ru-RU" dirty="0" smtClean="0"/>
              <a:t>-</a:t>
            </a:r>
            <a:r>
              <a:rPr lang="az-Latn-AZ" dirty="0" smtClean="0"/>
              <a:t>uşaqlar</a:t>
            </a:r>
            <a:r>
              <a:rPr lang="ru-RU" dirty="0" smtClean="0"/>
              <a:t>–</a:t>
            </a:r>
            <a:r>
              <a:rPr lang="az-Latn-AZ" dirty="0" smtClean="0"/>
              <a:t>irqindən, sağlamlıq vəziyyətindən, nikahda yaxud nikahdan kənar doğulmasından, valideyinlərinin yaxud qanuni nümayəndəsinin olmasından asılı olmayaraq, dövlət hər bir uşağın hüququna hörmət edir və onu təmin edir.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3600" b="1" i="1" dirty="0" smtClean="0">
                <a:latin typeface="Times New Roman" pitchFamily="18" charset="0"/>
                <a:cs typeface="Times New Roman" pitchFamily="18" charset="0"/>
              </a:rPr>
              <a:t>Işçi miqrantlar və onların ailə üzvlərinin hüquqlarının müdafiəsi haqqında Konvensiya 1990</a:t>
            </a:r>
            <a:endParaRPr lang="ru-RU" sz="36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t>-</a:t>
            </a:r>
            <a:r>
              <a:rPr lang="az-Latn-AZ" dirty="0" smtClean="0"/>
              <a:t>işçi miqrantlar və onların ailə üzvləri</a:t>
            </a:r>
            <a:r>
              <a:rPr lang="ru-RU" dirty="0" smtClean="0"/>
              <a:t>– </a:t>
            </a:r>
            <a:r>
              <a:rPr lang="az-Latn-AZ" dirty="0" smtClean="0"/>
              <a:t>dövlətlə</a:t>
            </a:r>
            <a:r>
              <a:rPr lang="ru-RU" dirty="0" smtClean="0"/>
              <a:t>г</a:t>
            </a:r>
            <a:r>
              <a:rPr lang="az-Latn-AZ" dirty="0" smtClean="0"/>
              <a:t> cinsindən, irqindən, dərisinin rəngindən, dinindən, əqidəsindən, siyasi və ya digər baxışlarından, milliyyətindən, yaşından, etnik və ya sosial vəziyyətindən və digər hallardan asılı olmayaraq onların hüquq və azadlıqlarını təmin etməli və hörmət etməlidirlər.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600" b="1" i="1" dirty="0" smtClean="0">
                <a:latin typeface="Times New Roman" pitchFamily="18" charset="0"/>
                <a:cs typeface="Times New Roman" pitchFamily="18" charset="0"/>
              </a:rPr>
              <a:t>MÜLKI VƏ SIYASI HÜQUQLAR HAQQINDA BEYNƏLXALQ PAKT </a:t>
            </a:r>
            <a:r>
              <a:rPr lang="az-Latn-AZ" sz="3600" b="1" i="1" dirty="0" smtClean="0">
                <a:latin typeface="Times New Roman" pitchFamily="18" charset="0"/>
                <a:cs typeface="Times New Roman" pitchFamily="18" charset="0"/>
              </a:rPr>
              <a:t> 1966 </a:t>
            </a:r>
            <a:endParaRPr lang="ru-RU" sz="36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en-US" dirty="0" err="1" smtClean="0"/>
              <a:t>Bütün</a:t>
            </a:r>
            <a:r>
              <a:rPr lang="en-US" dirty="0" smtClean="0"/>
              <a:t> </a:t>
            </a:r>
            <a:r>
              <a:rPr lang="en-US" dirty="0" err="1" smtClean="0"/>
              <a:t>insanlar</a:t>
            </a:r>
            <a:r>
              <a:rPr lang="en-US" dirty="0" smtClean="0"/>
              <a:t> </a:t>
            </a:r>
            <a:r>
              <a:rPr lang="en-US" dirty="0" err="1" smtClean="0">
                <a:solidFill>
                  <a:srgbClr val="FF0000"/>
                </a:solidFill>
              </a:rPr>
              <a:t>qanun</a:t>
            </a:r>
            <a:r>
              <a:rPr lang="en-US" dirty="0" smtClean="0">
                <a:solidFill>
                  <a:srgbClr val="FF0000"/>
                </a:solidFill>
              </a:rPr>
              <a:t> </a:t>
            </a:r>
            <a:r>
              <a:rPr lang="en-US" dirty="0" err="1" smtClean="0">
                <a:solidFill>
                  <a:srgbClr val="FF0000"/>
                </a:solidFill>
              </a:rPr>
              <a:t>qarşısında</a:t>
            </a:r>
            <a:r>
              <a:rPr lang="en-US" dirty="0" smtClean="0">
                <a:solidFill>
                  <a:srgbClr val="FF0000"/>
                </a:solidFill>
              </a:rPr>
              <a:t> </a:t>
            </a:r>
            <a:r>
              <a:rPr lang="en-US" dirty="0" err="1" smtClean="0">
                <a:solidFill>
                  <a:srgbClr val="FF0000"/>
                </a:solidFill>
              </a:rPr>
              <a:t>bərabərdirlər</a:t>
            </a:r>
            <a:r>
              <a:rPr lang="en-US" dirty="0" smtClean="0">
                <a:solidFill>
                  <a:srgbClr val="FF0000"/>
                </a:solidFill>
              </a:rPr>
              <a:t> </a:t>
            </a:r>
            <a:r>
              <a:rPr lang="en-US" dirty="0" err="1" smtClean="0"/>
              <a:t>və</a:t>
            </a:r>
            <a:r>
              <a:rPr lang="en-US" dirty="0" smtClean="0"/>
              <a:t> </a:t>
            </a:r>
            <a:r>
              <a:rPr lang="en-US" dirty="0" err="1" smtClean="0"/>
              <a:t>heç</a:t>
            </a:r>
            <a:r>
              <a:rPr lang="en-US" dirty="0" smtClean="0"/>
              <a:t> </a:t>
            </a:r>
            <a:r>
              <a:rPr lang="en-US" dirty="0" err="1" smtClean="0"/>
              <a:t>bir</a:t>
            </a:r>
            <a:r>
              <a:rPr lang="en-US" dirty="0" smtClean="0"/>
              <a:t> </a:t>
            </a:r>
            <a:r>
              <a:rPr lang="en-US" dirty="0" err="1" smtClean="0"/>
              <a:t>ayrı-seçkiliyə</a:t>
            </a:r>
            <a:r>
              <a:rPr lang="en-US" dirty="0" smtClean="0"/>
              <a:t> </a:t>
            </a:r>
            <a:r>
              <a:rPr lang="en-US" dirty="0" err="1" smtClean="0"/>
              <a:t>yol</a:t>
            </a:r>
            <a:r>
              <a:rPr lang="en-US" dirty="0" smtClean="0"/>
              <a:t> </a:t>
            </a:r>
            <a:r>
              <a:rPr lang="en-US" dirty="0" err="1" smtClean="0"/>
              <a:t>verilmədən</a:t>
            </a:r>
            <a:r>
              <a:rPr lang="en-US" dirty="0" smtClean="0"/>
              <a:t> </a:t>
            </a:r>
            <a:r>
              <a:rPr lang="en-US" dirty="0" err="1" smtClean="0"/>
              <a:t>qanunla</a:t>
            </a:r>
            <a:r>
              <a:rPr lang="en-US" dirty="0" smtClean="0"/>
              <a:t> </a:t>
            </a:r>
            <a:r>
              <a:rPr lang="en-US" dirty="0" err="1" smtClean="0">
                <a:solidFill>
                  <a:srgbClr val="FF0000"/>
                </a:solidFill>
              </a:rPr>
              <a:t>bərabər</a:t>
            </a:r>
            <a:r>
              <a:rPr lang="en-US" dirty="0" smtClean="0">
                <a:solidFill>
                  <a:srgbClr val="FF0000"/>
                </a:solidFill>
              </a:rPr>
              <a:t> </a:t>
            </a:r>
            <a:r>
              <a:rPr lang="en-US" dirty="0" err="1" smtClean="0">
                <a:solidFill>
                  <a:srgbClr val="FF0000"/>
                </a:solidFill>
              </a:rPr>
              <a:t>müdafiə</a:t>
            </a:r>
            <a:r>
              <a:rPr lang="en-US" dirty="0" smtClean="0">
                <a:solidFill>
                  <a:srgbClr val="FF0000"/>
                </a:solidFill>
              </a:rPr>
              <a:t> </a:t>
            </a:r>
            <a:r>
              <a:rPr lang="en-US" dirty="0" err="1" smtClean="0">
                <a:solidFill>
                  <a:srgbClr val="FF0000"/>
                </a:solidFill>
              </a:rPr>
              <a:t>olunmaq</a:t>
            </a:r>
            <a:r>
              <a:rPr lang="en-US" dirty="0" smtClean="0">
                <a:solidFill>
                  <a:srgbClr val="FF0000"/>
                </a:solidFill>
              </a:rPr>
              <a:t> </a:t>
            </a:r>
            <a:r>
              <a:rPr lang="en-US" dirty="0" err="1" smtClean="0">
                <a:solidFill>
                  <a:srgbClr val="FF0000"/>
                </a:solidFill>
              </a:rPr>
              <a:t>hüququna</a:t>
            </a:r>
            <a:r>
              <a:rPr lang="en-US" dirty="0" smtClean="0"/>
              <a:t> </a:t>
            </a:r>
            <a:r>
              <a:rPr lang="en-US" dirty="0" err="1" smtClean="0"/>
              <a:t>malikdirlər</a:t>
            </a:r>
            <a:r>
              <a:rPr lang="en-US" dirty="0" smtClean="0"/>
              <a:t>. </a:t>
            </a:r>
            <a:r>
              <a:rPr lang="en-US" dirty="0" err="1" smtClean="0"/>
              <a:t>Bununla</a:t>
            </a:r>
            <a:r>
              <a:rPr lang="en-US" dirty="0" smtClean="0"/>
              <a:t> </a:t>
            </a:r>
            <a:r>
              <a:rPr lang="en-US" dirty="0" err="1" smtClean="0"/>
              <a:t>bağlı</a:t>
            </a:r>
            <a:r>
              <a:rPr lang="en-US" dirty="0" smtClean="0"/>
              <a:t> </a:t>
            </a:r>
            <a:r>
              <a:rPr lang="en-US" dirty="0" err="1" smtClean="0"/>
              <a:t>ayrı-seçkiliyin</a:t>
            </a:r>
            <a:r>
              <a:rPr lang="en-US" dirty="0" smtClean="0"/>
              <a:t> </a:t>
            </a:r>
            <a:r>
              <a:rPr lang="en-US" dirty="0" err="1" smtClean="0"/>
              <a:t>bütün</a:t>
            </a:r>
            <a:r>
              <a:rPr lang="en-US" dirty="0" smtClean="0"/>
              <a:t> </a:t>
            </a:r>
            <a:r>
              <a:rPr lang="en-US" dirty="0" err="1" smtClean="0"/>
              <a:t>növləri</a:t>
            </a:r>
            <a:r>
              <a:rPr lang="en-US" dirty="0" smtClean="0"/>
              <a:t> </a:t>
            </a:r>
            <a:r>
              <a:rPr lang="en-US" dirty="0" err="1" smtClean="0"/>
              <a:t>qanunla</a:t>
            </a:r>
            <a:r>
              <a:rPr lang="en-US" dirty="0" smtClean="0"/>
              <a:t> </a:t>
            </a:r>
            <a:r>
              <a:rPr lang="en-US" dirty="0" err="1" smtClean="0"/>
              <a:t>qadağan</a:t>
            </a:r>
            <a:r>
              <a:rPr lang="en-US" dirty="0" smtClean="0"/>
              <a:t> </a:t>
            </a:r>
            <a:r>
              <a:rPr lang="en-US" dirty="0" err="1" smtClean="0"/>
              <a:t>olunmalıdır</a:t>
            </a:r>
            <a:r>
              <a:rPr lang="en-US" dirty="0" smtClean="0"/>
              <a:t> </a:t>
            </a:r>
            <a:r>
              <a:rPr lang="en-US" dirty="0" err="1" smtClean="0"/>
              <a:t>və</a:t>
            </a:r>
            <a:r>
              <a:rPr lang="en-US" dirty="0" smtClean="0"/>
              <a:t> </a:t>
            </a:r>
            <a:r>
              <a:rPr lang="en-US" dirty="0" err="1" smtClean="0"/>
              <a:t>qanun</a:t>
            </a:r>
            <a:r>
              <a:rPr lang="en-US" dirty="0" smtClean="0"/>
              <a:t> </a:t>
            </a:r>
            <a:r>
              <a:rPr lang="en-US" dirty="0" err="1" smtClean="0"/>
              <a:t>istənilən</a:t>
            </a:r>
            <a:r>
              <a:rPr lang="en-US" dirty="0" smtClean="0"/>
              <a:t> </a:t>
            </a:r>
            <a:r>
              <a:rPr lang="en-US" dirty="0" err="1" smtClean="0"/>
              <a:t>əlamətə</a:t>
            </a:r>
            <a:r>
              <a:rPr lang="en-US" dirty="0" smtClean="0"/>
              <a:t>: </a:t>
            </a:r>
            <a:r>
              <a:rPr lang="en-US" dirty="0" err="1" smtClean="0"/>
              <a:t>irqi</a:t>
            </a:r>
            <a:r>
              <a:rPr lang="en-US" dirty="0" smtClean="0"/>
              <a:t>, </a:t>
            </a:r>
            <a:r>
              <a:rPr lang="en-US" dirty="0" err="1" smtClean="0"/>
              <a:t>dərisinin</a:t>
            </a:r>
            <a:r>
              <a:rPr lang="en-US" dirty="0" smtClean="0"/>
              <a:t> </a:t>
            </a:r>
            <a:r>
              <a:rPr lang="en-US" dirty="0" err="1" smtClean="0"/>
              <a:t>rəngi</a:t>
            </a:r>
            <a:r>
              <a:rPr lang="en-US" dirty="0" smtClean="0"/>
              <a:t>, </a:t>
            </a:r>
            <a:r>
              <a:rPr lang="en-US" dirty="0" err="1" smtClean="0"/>
              <a:t>cinsi</a:t>
            </a:r>
            <a:r>
              <a:rPr lang="en-US" dirty="0" smtClean="0"/>
              <a:t>, </a:t>
            </a:r>
            <a:r>
              <a:rPr lang="en-US" dirty="0" err="1" smtClean="0"/>
              <a:t>dili</a:t>
            </a:r>
            <a:r>
              <a:rPr lang="en-US" dirty="0" smtClean="0"/>
              <a:t>, </a:t>
            </a:r>
            <a:r>
              <a:rPr lang="en-US" dirty="0" err="1" smtClean="0"/>
              <a:t>dini</a:t>
            </a:r>
            <a:r>
              <a:rPr lang="en-US" dirty="0" smtClean="0"/>
              <a:t>, </a:t>
            </a:r>
            <a:r>
              <a:rPr lang="en-US" dirty="0" err="1" smtClean="0"/>
              <a:t>siyasi</a:t>
            </a:r>
            <a:r>
              <a:rPr lang="en-US" dirty="0" smtClean="0"/>
              <a:t> </a:t>
            </a:r>
            <a:r>
              <a:rPr lang="en-US" dirty="0" err="1" smtClean="0"/>
              <a:t>və</a:t>
            </a:r>
            <a:r>
              <a:rPr lang="en-US" dirty="0" smtClean="0"/>
              <a:t> </a:t>
            </a:r>
            <a:r>
              <a:rPr lang="en-US" dirty="0" err="1" smtClean="0"/>
              <a:t>digər</a:t>
            </a:r>
            <a:r>
              <a:rPr lang="en-US" dirty="0" smtClean="0"/>
              <a:t> </a:t>
            </a:r>
            <a:r>
              <a:rPr lang="en-US" dirty="0" err="1" smtClean="0"/>
              <a:t>əqidələri</a:t>
            </a:r>
            <a:r>
              <a:rPr lang="en-US" dirty="0" smtClean="0"/>
              <a:t>, </a:t>
            </a:r>
            <a:r>
              <a:rPr lang="en-US" dirty="0" err="1" smtClean="0"/>
              <a:t>milli</a:t>
            </a:r>
            <a:r>
              <a:rPr lang="en-US" dirty="0" smtClean="0"/>
              <a:t> </a:t>
            </a:r>
            <a:r>
              <a:rPr lang="en-US" dirty="0" err="1" smtClean="0"/>
              <a:t>və</a:t>
            </a:r>
            <a:r>
              <a:rPr lang="en-US" dirty="0" smtClean="0"/>
              <a:t> </a:t>
            </a:r>
            <a:r>
              <a:rPr lang="en-US" dirty="0" err="1" smtClean="0"/>
              <a:t>sosial</a:t>
            </a:r>
            <a:r>
              <a:rPr lang="en-US" dirty="0" smtClean="0"/>
              <a:t> </a:t>
            </a:r>
            <a:r>
              <a:rPr lang="en-US" dirty="0" err="1" smtClean="0"/>
              <a:t>mənsubiyyəti</a:t>
            </a:r>
            <a:r>
              <a:rPr lang="en-US" dirty="0" smtClean="0"/>
              <a:t>, </a:t>
            </a:r>
            <a:r>
              <a:rPr lang="en-US" dirty="0" err="1" smtClean="0"/>
              <a:t>əmlak</a:t>
            </a:r>
            <a:r>
              <a:rPr lang="en-US" dirty="0" smtClean="0"/>
              <a:t> </a:t>
            </a:r>
            <a:r>
              <a:rPr lang="en-US" dirty="0" err="1" smtClean="0"/>
              <a:t>vəziyyəti</a:t>
            </a:r>
            <a:r>
              <a:rPr lang="en-US" dirty="0" smtClean="0"/>
              <a:t>, </a:t>
            </a:r>
            <a:r>
              <a:rPr lang="en-US" dirty="0" err="1" smtClean="0"/>
              <a:t>doğuşu</a:t>
            </a:r>
            <a:r>
              <a:rPr lang="en-US" dirty="0" smtClean="0"/>
              <a:t> </a:t>
            </a:r>
            <a:r>
              <a:rPr lang="en-US" dirty="0" err="1" smtClean="0"/>
              <a:t>və</a:t>
            </a:r>
            <a:r>
              <a:rPr lang="en-US" dirty="0" smtClean="0"/>
              <a:t> </a:t>
            </a:r>
            <a:r>
              <a:rPr lang="en-US" dirty="0" err="1" smtClean="0"/>
              <a:t>ya</a:t>
            </a:r>
            <a:r>
              <a:rPr lang="en-US" dirty="0" smtClean="0"/>
              <a:t> </a:t>
            </a:r>
            <a:r>
              <a:rPr lang="en-US" dirty="0" err="1" smtClean="0"/>
              <a:t>digər</a:t>
            </a:r>
            <a:r>
              <a:rPr lang="en-US" dirty="0" smtClean="0"/>
              <a:t> </a:t>
            </a:r>
            <a:r>
              <a:rPr lang="en-US" dirty="0" err="1" smtClean="0"/>
              <a:t>halları</a:t>
            </a:r>
            <a:r>
              <a:rPr lang="en-US" dirty="0" smtClean="0"/>
              <a:t> </a:t>
            </a:r>
            <a:r>
              <a:rPr lang="en-US" dirty="0" err="1" smtClean="0"/>
              <a:t>ilə</a:t>
            </a:r>
            <a:r>
              <a:rPr lang="en-US" dirty="0" smtClean="0"/>
              <a:t> </a:t>
            </a:r>
            <a:r>
              <a:rPr lang="en-US" dirty="0" err="1" smtClean="0"/>
              <a:t>bağlı</a:t>
            </a:r>
            <a:r>
              <a:rPr lang="en-US" dirty="0" smtClean="0"/>
              <a:t> </a:t>
            </a:r>
            <a:r>
              <a:rPr lang="en-US" dirty="0" err="1" smtClean="0"/>
              <a:t>əlamətlərə</a:t>
            </a:r>
            <a:r>
              <a:rPr lang="en-US" dirty="0" smtClean="0"/>
              <a:t> </a:t>
            </a:r>
            <a:r>
              <a:rPr lang="en-US" dirty="0" err="1" smtClean="0"/>
              <a:t>görə</a:t>
            </a:r>
            <a:r>
              <a:rPr lang="en-US" dirty="0" smtClean="0"/>
              <a:t> </a:t>
            </a:r>
            <a:r>
              <a:rPr lang="en-US" dirty="0" err="1" smtClean="0"/>
              <a:t>ayrı-seçkiliyə</a:t>
            </a:r>
            <a:r>
              <a:rPr lang="en-US" dirty="0" smtClean="0"/>
              <a:t> </a:t>
            </a:r>
            <a:r>
              <a:rPr lang="en-US" dirty="0" err="1" smtClean="0"/>
              <a:t>qarşı</a:t>
            </a:r>
            <a:r>
              <a:rPr lang="en-US" dirty="0" smtClean="0"/>
              <a:t> </a:t>
            </a:r>
            <a:r>
              <a:rPr lang="en-US" dirty="0" err="1" smtClean="0"/>
              <a:t>bütün</a:t>
            </a:r>
            <a:r>
              <a:rPr lang="en-US" dirty="0" smtClean="0"/>
              <a:t> </a:t>
            </a:r>
            <a:r>
              <a:rPr lang="en-US" dirty="0" err="1" smtClean="0"/>
              <a:t>şəxslərə</a:t>
            </a:r>
            <a:r>
              <a:rPr lang="en-US" dirty="0" smtClean="0"/>
              <a:t> </a:t>
            </a:r>
            <a:r>
              <a:rPr lang="en-US" dirty="0" err="1" smtClean="0">
                <a:solidFill>
                  <a:srgbClr val="FF0000"/>
                </a:solidFill>
              </a:rPr>
              <a:t>bərabər</a:t>
            </a:r>
            <a:r>
              <a:rPr lang="en-US" dirty="0" smtClean="0">
                <a:solidFill>
                  <a:srgbClr val="FF0000"/>
                </a:solidFill>
              </a:rPr>
              <a:t> </a:t>
            </a:r>
            <a:r>
              <a:rPr lang="en-US" dirty="0" err="1" smtClean="0">
                <a:solidFill>
                  <a:srgbClr val="FF0000"/>
                </a:solidFill>
              </a:rPr>
              <a:t>və</a:t>
            </a:r>
            <a:r>
              <a:rPr lang="en-US" dirty="0" smtClean="0">
                <a:solidFill>
                  <a:srgbClr val="FF0000"/>
                </a:solidFill>
              </a:rPr>
              <a:t> </a:t>
            </a:r>
            <a:r>
              <a:rPr lang="en-US" dirty="0" err="1" smtClean="0">
                <a:solidFill>
                  <a:srgbClr val="FF0000"/>
                </a:solidFill>
              </a:rPr>
              <a:t>səmərəli</a:t>
            </a:r>
            <a:r>
              <a:rPr lang="en-US" dirty="0" smtClean="0">
                <a:solidFill>
                  <a:srgbClr val="FF0000"/>
                </a:solidFill>
              </a:rPr>
              <a:t> </a:t>
            </a:r>
            <a:r>
              <a:rPr lang="en-US" dirty="0" err="1" smtClean="0">
                <a:solidFill>
                  <a:srgbClr val="FF0000"/>
                </a:solidFill>
              </a:rPr>
              <a:t>müdafiə</a:t>
            </a:r>
            <a:r>
              <a:rPr lang="en-US" dirty="0" smtClean="0">
                <a:solidFill>
                  <a:srgbClr val="FF0000"/>
                </a:solidFill>
              </a:rPr>
              <a:t> </a:t>
            </a:r>
            <a:r>
              <a:rPr lang="en-US" dirty="0" err="1" smtClean="0">
                <a:solidFill>
                  <a:srgbClr val="FF0000"/>
                </a:solidFill>
              </a:rPr>
              <a:t>təminatı</a:t>
            </a:r>
            <a:r>
              <a:rPr lang="en-US" dirty="0" smtClean="0">
                <a:solidFill>
                  <a:srgbClr val="FF0000"/>
                </a:solidFill>
              </a:rPr>
              <a:t> </a:t>
            </a:r>
            <a:r>
              <a:rPr lang="en-US" dirty="0" err="1" smtClean="0">
                <a:solidFill>
                  <a:srgbClr val="FF0000"/>
                </a:solidFill>
              </a:rPr>
              <a:t>verməlidir</a:t>
            </a:r>
            <a:r>
              <a:rPr lang="en-US" dirty="0" smtClean="0">
                <a:solidFill>
                  <a:srgbClr val="FF0000"/>
                </a:solidFill>
              </a:rPr>
              <a:t>. </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sz="3600" b="1" dirty="0" smtClean="0"/>
              <a:t/>
            </a:r>
            <a:br>
              <a:rPr lang="az-Latn-AZ" sz="3600" b="1" dirty="0" smtClean="0"/>
            </a:br>
            <a:r>
              <a:rPr lang="az-Latn-AZ" sz="3600" b="1" dirty="0" smtClean="0"/>
              <a:t/>
            </a:r>
            <a:br>
              <a:rPr lang="az-Latn-AZ" sz="3600" b="1" dirty="0" smtClean="0"/>
            </a:br>
            <a:r>
              <a:rPr lang="az-Latn-AZ" sz="3600" b="1" dirty="0" smtClean="0"/>
              <a:t/>
            </a:r>
            <a:br>
              <a:rPr lang="az-Latn-AZ" sz="3600" b="1" dirty="0" smtClean="0"/>
            </a:br>
            <a:r>
              <a:rPr lang="ru-RU" dirty="0" smtClean="0"/>
              <a:t/>
            </a:r>
            <a:br>
              <a:rPr lang="ru-RU" dirty="0" smtClean="0"/>
            </a:br>
            <a:r>
              <a:rPr lang="en-US" sz="3200" b="1" i="1" dirty="0" err="1" smtClean="0">
                <a:latin typeface="Times New Roman" pitchFamily="18" charset="0"/>
                <a:cs typeface="Times New Roman" pitchFamily="18" charset="0"/>
              </a:rPr>
              <a:t>İrqi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ayrı-seçkiliyin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bütün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formalarının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ləğv</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edilməsi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haqqında</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Konvensiya</a:t>
            </a:r>
            <a:r>
              <a:rPr lang="en-US" sz="3200" b="1" i="1" dirty="0" smtClean="0">
                <a:latin typeface="Times New Roman" pitchFamily="18" charset="0"/>
                <a:cs typeface="Times New Roman" pitchFamily="18" charset="0"/>
              </a:rPr>
              <a:t> (1965)</a:t>
            </a:r>
            <a:endParaRPr lang="ru-RU"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sz="2400" dirty="0" smtClean="0">
                <a:latin typeface="Times New Roman" pitchFamily="18" charset="0"/>
                <a:cs typeface="Times New Roman" pitchFamily="18" charset="0"/>
              </a:rPr>
              <a:t>Maddə 1.1.</a:t>
            </a:r>
          </a:p>
          <a:p>
            <a:pPr algn="just">
              <a:buNone/>
            </a:pPr>
            <a:r>
              <a:rPr lang="az-Latn-A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Bu </a:t>
            </a:r>
            <a:r>
              <a:rPr lang="en-US" sz="2400" dirty="0" err="1" smtClean="0">
                <a:latin typeface="Times New Roman" pitchFamily="18" charset="0"/>
                <a:cs typeface="Times New Roman" pitchFamily="18" charset="0"/>
              </a:rPr>
              <a:t>Konvensiyada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irqi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ayrı-seçkilik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ifadəsi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məqsədi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yaxud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nəticəsi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siyasi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iqtisadi,sosial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mədəni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ictimai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həyatın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hər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hansı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digər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sahəsində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insanın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hüquq</a:t>
            </a:r>
            <a:r>
              <a:rPr lang="en-US" sz="2400" dirty="0" smtClean="0">
                <a:latin typeface="Times New Roman" pitchFamily="18" charset="0"/>
                <a:cs typeface="Times New Roman" pitchFamily="18" charset="0"/>
              </a:rPr>
              <a:t> v</a:t>
            </a:r>
            <a:r>
              <a:rPr lang="az-Latn-AZ" sz="2400" dirty="0" smtClean="0">
                <a:latin typeface="Times New Roman" pitchFamily="18" charset="0"/>
                <a:cs typeface="Times New Roman" pitchFamily="18" charset="0"/>
              </a:rPr>
              <a:t>ə </a:t>
            </a:r>
            <a:r>
              <a:rPr lang="en-US" sz="2400" dirty="0" err="1" smtClean="0">
                <a:latin typeface="Times New Roman" pitchFamily="18" charset="0"/>
                <a:cs typeface="Times New Roman" pitchFamily="18" charset="0"/>
              </a:rPr>
              <a:t>azadlıqlarının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bərabər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əsasda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tanınmasını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istifadə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olunmasını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yaxud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həyata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keçirilməsini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ləğv</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etmək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pisləşdirmək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irqi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dərinin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rəngi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nəsil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milli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yaxud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etnik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mənşə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əlamətlərinə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əsaslanan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hər</a:t>
            </a:r>
            <a:r>
              <a:rPr lang="az-Latn-AZ"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hansı</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fərqləndirməni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istisnanı</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məhdudiyyəti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yaxud</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üstün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tutulmanı</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bildirir</a:t>
            </a:r>
            <a:r>
              <a:rPr lang="en-US" sz="2400" dirty="0" smtClean="0">
                <a:solidFill>
                  <a:srgbClr val="FF0000"/>
                </a:solidFill>
                <a:latin typeface="Times New Roman" pitchFamily="18" charset="0"/>
                <a:cs typeface="Times New Roman" pitchFamily="18" charset="0"/>
              </a:rPr>
              <a:t>.</a:t>
            </a:r>
            <a:endParaRPr lang="ru-RU"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3006</TotalTime>
  <Words>1429</Words>
  <Application>Microsoft Office PowerPoint</Application>
  <PresentationFormat>Экран (4:3)</PresentationFormat>
  <Paragraphs>214</Paragraphs>
  <Slides>47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Поток</vt:lpstr>
      <vt:lpstr>Avropa Konvensiyasında ayrı-seçkiliyin qadağan olunması</vt:lpstr>
      <vt:lpstr>Ayrı-seçkiliyin yolverilməz əsasları: </vt:lpstr>
      <vt:lpstr>Ümumdünya İnsan Haqları Bəyannaməsi (1948)</vt:lpstr>
      <vt:lpstr>Ümumdünya İnsan Haqları Bəyannaməsi (1948)</vt:lpstr>
      <vt:lpstr>Əlillərin hüquqları haqqında Bəyannamə 1975 il</vt:lpstr>
      <vt:lpstr>Uşaq hüquqları haqqında Konvensiya 1989</vt:lpstr>
      <vt:lpstr>Işçi miqrantlar və onların ailə üzvlərinin hüquqlarının müdafiəsi haqqında Konvensiya 1990</vt:lpstr>
      <vt:lpstr>MÜLKI VƏ SIYASI HÜQUQLAR HAQQINDA BEYNƏLXALQ PAKT  1966 </vt:lpstr>
      <vt:lpstr>    İrqi ayrı-seçkiliyin bütün formalarının ləğv edilməsi haqqında" Konvensiya (1965)</vt:lpstr>
      <vt:lpstr> Qadınlara qarşı ayrı - seçkiliyin bütün formalarının ləğv edilməsi haqqında"Konvensiyada (1979)</vt:lpstr>
      <vt:lpstr>Bərabərlik prinsipi</vt:lpstr>
      <vt:lpstr>Diskriminasiyanın anlayışı</vt:lpstr>
      <vt:lpstr>Diskriminasiyanın formaları</vt:lpstr>
      <vt:lpstr>Münasibətdə fərq diskriminasiya xarakteri daşımır:</vt:lpstr>
      <vt:lpstr>İnsan hüquqlarının və əsas azadlıqların müdafiəsi haqqında” Avropa Konvensiyası (1950)</vt:lpstr>
      <vt:lpstr>Hər hansı digər əlamətlərə görə</vt:lpstr>
      <vt:lpstr>14- cü maddənin tətbiq dairəsi</vt:lpstr>
      <vt:lpstr>14-cü maddənin avtonom xarakteri</vt:lpstr>
      <vt:lpstr>14-cü maddənin avtonom xarakteri</vt:lpstr>
      <vt:lpstr>14-cü maddənin köməkçi rolu”</vt:lpstr>
      <vt:lpstr>Diskriminasiyanın anlayışı  (birbaşa ayrı-seçkilik)</vt:lpstr>
      <vt:lpstr>Dolayı ayrı-seçkilik</vt:lpstr>
      <vt:lpstr>14-cü maddəyə dair şikayətlərə münasibətdə Məhkəmənin mövqeyi</vt:lpstr>
      <vt:lpstr>Tətbiq dairəsi testi şikayət təminat verilən hüququn dairəsinə düşürmü</vt:lpstr>
      <vt:lpstr>Maddi hüquq pozuntusu varmı? </vt:lpstr>
      <vt:lpstr>Rəftarda fər qoyulmuşdurmu</vt:lpstr>
      <vt:lpstr>Xüsusi rəftar olunasından imtina</vt:lpstr>
      <vt:lpstr>Fərqli rəftarın əsaslandırılması</vt:lpstr>
      <vt:lpstr>Qanuni məqsəd</vt:lpstr>
      <vt:lpstr>Mütənasiblik</vt:lpstr>
      <vt:lpstr>Dövlətlərin mülahizə sərbəstliyi</vt:lpstr>
      <vt:lpstr>Müdafiə olunan əsaslar</vt:lpstr>
      <vt:lpstr>Hər hansı digər əlamətlər</vt:lpstr>
      <vt:lpstr>Cinsi əlamətə görə ayrı-seçkilik</vt:lpstr>
      <vt:lpstr>İrqi, etnik və dərinin rənginə görə ayrı-seçkilik</vt:lpstr>
      <vt:lpstr>Dini əlamətə görə ayrı-seçkilik</vt:lpstr>
      <vt:lpstr>Milli mənsubiyyət və milli azlıqlara mənsubiyyət </vt:lpstr>
      <vt:lpstr>Nikahda və nikahdan kənar doğulan uşaqlar arasında fərq qoymaq</vt:lpstr>
      <vt:lpstr>Cinsi orientasiyaya görə ayrı-seçkilik</vt:lpstr>
      <vt:lpstr>Dilə görə fərq qoyma</vt:lpstr>
      <vt:lpstr>Siyasi baxışlara və sosial mənsubiyyətə görə fərq qoyma</vt:lpstr>
      <vt:lpstr>Əmlak vəziyyətinə görə fərq qoyma</vt:lpstr>
      <vt:lpstr>Ailə vəziyyəti ilə bağlı fərq qoyma</vt:lpstr>
      <vt:lpstr>Əlillik</vt:lpstr>
      <vt:lpstr>İnsan Hüquqlarının və Əsas Azadlıqların Müdafiəsi Haqqında" Konvensiyaya dair 7 saylı Protokol  22 noyabr 1984</vt:lpstr>
      <vt:lpstr>İnsan Hüquqlarının və Əsas Azadlıqların Müdafiəsi Haqqında" Konvensiyaya dair 12 saylı Protokol 4 noyabr 2000</vt:lpstr>
      <vt:lpstr>12 saylı Protokol 14 cü maddənin tətbiqi dairəsini genişləndirir və aşağıdakı hallarda ayrı-seçkilikdən müdafiəni təmin edir: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Dilara-N</dc:creator>
  <cp:lastModifiedBy>samsung</cp:lastModifiedBy>
  <cp:revision>278</cp:revision>
  <dcterms:created xsi:type="dcterms:W3CDTF">2015-08-20T09:57:44Z</dcterms:created>
  <dcterms:modified xsi:type="dcterms:W3CDTF">2017-07-21T19:19:48Z</dcterms:modified>
</cp:coreProperties>
</file>