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0"/>
  </p:notesMasterIdLst>
  <p:sldIdLst>
    <p:sldId id="256" r:id="rId2"/>
    <p:sldId id="340" r:id="rId3"/>
    <p:sldId id="380" r:id="rId4"/>
    <p:sldId id="381" r:id="rId5"/>
    <p:sldId id="346" r:id="rId6"/>
    <p:sldId id="341" r:id="rId7"/>
    <p:sldId id="342" r:id="rId8"/>
    <p:sldId id="257" r:id="rId9"/>
    <p:sldId id="321" r:id="rId10"/>
    <p:sldId id="322" r:id="rId11"/>
    <p:sldId id="262" r:id="rId12"/>
    <p:sldId id="344" r:id="rId13"/>
    <p:sldId id="294" r:id="rId14"/>
    <p:sldId id="315" r:id="rId15"/>
    <p:sldId id="295" r:id="rId16"/>
    <p:sldId id="296" r:id="rId17"/>
    <p:sldId id="301" r:id="rId18"/>
    <p:sldId id="299" r:id="rId19"/>
    <p:sldId id="329" r:id="rId20"/>
    <p:sldId id="333" r:id="rId21"/>
    <p:sldId id="304" r:id="rId22"/>
    <p:sldId id="269" r:id="rId23"/>
    <p:sldId id="270" r:id="rId24"/>
    <p:sldId id="271" r:id="rId25"/>
    <p:sldId id="273" r:id="rId26"/>
    <p:sldId id="274" r:id="rId27"/>
    <p:sldId id="275" r:id="rId28"/>
    <p:sldId id="280" r:id="rId29"/>
    <p:sldId id="331" r:id="rId30"/>
    <p:sldId id="276" r:id="rId31"/>
    <p:sldId id="277" r:id="rId32"/>
    <p:sldId id="278" r:id="rId33"/>
    <p:sldId id="281" r:id="rId34"/>
    <p:sldId id="348" r:id="rId35"/>
    <p:sldId id="386" r:id="rId36"/>
    <p:sldId id="387" r:id="rId37"/>
    <p:sldId id="385" r:id="rId38"/>
    <p:sldId id="379" r:id="rId39"/>
    <p:sldId id="283" r:id="rId40"/>
    <p:sldId id="305" r:id="rId41"/>
    <p:sldId id="384" r:id="rId42"/>
    <p:sldId id="349" r:id="rId43"/>
    <p:sldId id="389" r:id="rId44"/>
    <p:sldId id="350" r:id="rId45"/>
    <p:sldId id="351" r:id="rId46"/>
    <p:sldId id="355" r:id="rId47"/>
    <p:sldId id="373" r:id="rId48"/>
    <p:sldId id="374" r:id="rId49"/>
    <p:sldId id="391" r:id="rId50"/>
    <p:sldId id="287" r:id="rId51"/>
    <p:sldId id="309" r:id="rId52"/>
    <p:sldId id="310" r:id="rId53"/>
    <p:sldId id="353" r:id="rId54"/>
    <p:sldId id="289" r:id="rId55"/>
    <p:sldId id="332" r:id="rId56"/>
    <p:sldId id="311" r:id="rId57"/>
    <p:sldId id="388" r:id="rId58"/>
    <p:sldId id="370" r:id="rId59"/>
    <p:sldId id="371" r:id="rId60"/>
    <p:sldId id="369" r:id="rId61"/>
    <p:sldId id="354" r:id="rId62"/>
    <p:sldId id="259" r:id="rId63"/>
    <p:sldId id="267" r:id="rId64"/>
    <p:sldId id="334" r:id="rId65"/>
    <p:sldId id="335" r:id="rId66"/>
    <p:sldId id="336" r:id="rId67"/>
    <p:sldId id="337" r:id="rId68"/>
    <p:sldId id="383" r:id="rId69"/>
    <p:sldId id="382" r:id="rId70"/>
    <p:sldId id="338" r:id="rId71"/>
    <p:sldId id="360" r:id="rId72"/>
    <p:sldId id="339" r:id="rId73"/>
    <p:sldId id="356" r:id="rId74"/>
    <p:sldId id="358" r:id="rId75"/>
    <p:sldId id="362" r:id="rId76"/>
    <p:sldId id="366" r:id="rId77"/>
    <p:sldId id="368" r:id="rId78"/>
    <p:sldId id="390" r:id="rId7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7B8C4-A1CE-4EFC-B539-AD570C485445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19B18-E7DD-43C5-B87E-7A610EABA3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609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19B18-E7DD-43C5-B87E-7A610EABA3F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19B18-E7DD-43C5-B87E-7A610EABA3F9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z-Latn-AZ" dirty="0" smtClean="0"/>
              <a:t>Ayrı-seçkilik üzrə milli qanun</a:t>
            </a:r>
            <a:r>
              <a:rPr lang="en-US" dirty="0" smtClean="0"/>
              <a:t>v</a:t>
            </a:r>
            <a:r>
              <a:rPr lang="az-Latn-AZ" dirty="0" smtClean="0"/>
              <a:t>ericilik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0438"/>
            <a:ext cx="6400800" cy="2286016"/>
          </a:xfrm>
        </p:spPr>
        <p:txBody>
          <a:bodyPr>
            <a:normAutofit fontScale="92500" lnSpcReduction="20000"/>
          </a:bodyPr>
          <a:lstStyle/>
          <a:p>
            <a:endParaRPr lang="az-Latn-AZ" dirty="0" smtClean="0"/>
          </a:p>
          <a:p>
            <a:endParaRPr lang="az-Latn-AZ" dirty="0" smtClean="0"/>
          </a:p>
          <a:p>
            <a:r>
              <a:rPr lang="az-Latn-AZ" dirty="0" smtClean="0"/>
              <a:t>Vüsal Əhmədov</a:t>
            </a:r>
          </a:p>
          <a:p>
            <a:r>
              <a:rPr lang="az-Latn-AZ" dirty="0" smtClean="0"/>
              <a:t>Dilarə </a:t>
            </a:r>
            <a:r>
              <a:rPr lang="az-Latn-AZ" dirty="0" smtClean="0"/>
              <a:t>Naftaliyeva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2015</a:t>
            </a:r>
            <a:endParaRPr lang="az-Latn-AZ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MÜLKI VƏ SIYASI HÜQUQLAR HAQQINDA BEYNƏLXALQ PAKT </a:t>
            </a:r>
            <a:r>
              <a:rPr lang="az-Latn-AZ" sz="3600" b="1" i="1" dirty="0" smtClean="0">
                <a:latin typeface="Times New Roman" pitchFamily="18" charset="0"/>
                <a:cs typeface="Times New Roman" pitchFamily="18" charset="0"/>
              </a:rPr>
              <a:t> 1966 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az-Latn-AZ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az-Latn-AZ" sz="36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anun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qarşısında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bərabərdirlər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z-Latn-AZ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az-Latn-AZ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az-Latn-AZ" sz="36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ərabər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müdafiə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olunmaq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hüququna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z-Latn-AZ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az-Latn-AZ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az-Latn-AZ" sz="36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ərabər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səmərəli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müdafiə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təminatı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verməlidir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İnsan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hüquqlarının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əsas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azadlıqların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müdafiəsi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haqqında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Avropa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Konvensiyası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(1950)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z-Latn-AZ" dirty="0" smtClean="0"/>
              <a:t>	</a:t>
            </a:r>
          </a:p>
          <a:p>
            <a:pPr algn="ctr">
              <a:buNone/>
            </a:pPr>
            <a:r>
              <a:rPr lang="az-Latn-AZ" dirty="0" smtClean="0"/>
              <a:t>	</a:t>
            </a:r>
            <a:r>
              <a:rPr lang="az-Latn-AZ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Maddə 14.</a:t>
            </a:r>
          </a:p>
          <a:p>
            <a:pPr algn="just">
              <a:buNone/>
            </a:pPr>
            <a:r>
              <a:rPr lang="az-Latn-AZ" dirty="0" smtClean="0"/>
              <a:t>	</a:t>
            </a:r>
            <a:r>
              <a:rPr lang="az-Latn-A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Konvensiyada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təsbit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olunmuş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hüquq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az-Latn-A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azadlıqlardan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istifadə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cins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irq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dərinin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rəngi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din,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siyasi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digər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baxışlar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milli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mənşə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milli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azlıqlara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mənsubiyyət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əmlak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vəziyyəti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doğum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hər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hansı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digər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əlamətlərə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görə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ayrı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seçkilik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olmadan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təmin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olunmalıdır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".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z-Latn-AZ" b="1" i="1" dirty="0" smtClean="0">
                <a:latin typeface="Times New Roman" pitchFamily="18" charset="0"/>
                <a:cs typeface="Times New Roman" pitchFamily="18" charset="0"/>
              </a:rPr>
              <a:t>Diskriminasiyanın anlayışı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z-Latn-AZ" dirty="0" smtClean="0"/>
          </a:p>
          <a:p>
            <a:pPr algn="just">
              <a:buNone/>
            </a:pPr>
            <a:r>
              <a:rPr lang="az-Latn-AZ" dirty="0" smtClean="0"/>
              <a:t>		</a:t>
            </a:r>
            <a:r>
              <a:rPr lang="az-Latn-AZ" sz="3600" dirty="0" smtClean="0"/>
              <a:t>Avropa Məhkəməsinin hüquqi təcrübəsinə əsasən, diskriminasiya- eyni vəziyyətdə olan şəxslərə qarşı tətbiq edilən, obyektiv və ağlabatan əsasları olmayan fərqli münasibətdir.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75578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Latn-AZ" b="1" i="1" dirty="0" smtClean="0"/>
              <a:t>14-cü maddə müstəqil tətbiq olunmur “köməkçi, asılı hüquq”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CASE OF RASMUSSEN v. DENMARK</a:t>
            </a:r>
            <a:r>
              <a:rPr lang="az-Latn-AZ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(Application no. </a:t>
            </a:r>
            <a:r>
              <a:rPr lang="en-US" sz="2400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8777/7</a:t>
            </a:r>
            <a:r>
              <a:rPr lang="az-Latn-AZ" sz="2400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az-Latn-AZ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JUDGMENT</a:t>
            </a:r>
            <a:r>
              <a:rPr lang="az-Latn-AZ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STRASBOURG </a:t>
            </a:r>
            <a:r>
              <a:rPr lang="az-Latn-AZ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28 November 1984</a:t>
            </a:r>
            <a:endParaRPr lang="az-Latn-AZ" sz="24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z-Latn-AZ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14-cü maddə yalnız o halda avtonom xarakterə malik olur ki, mübahisələndirilən faktlar Konvensiyanın əhatə dairəsinə aid olsun.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z-Latn-AZ" sz="4000" b="1" i="1" dirty="0" smtClean="0">
                <a:latin typeface="Times New Roman" pitchFamily="18" charset="0"/>
                <a:cs typeface="Times New Roman" pitchFamily="18" charset="0"/>
              </a:rPr>
              <a:t>Konvensiyanın digər normasının pozulması zəruriliyinin istisnası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Abdulaziz</a:t>
            </a:r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Cabales</a:t>
            </a:r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Balkandali</a:t>
            </a:r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 UK (Application nos. 9214/80; 9473/81; 9474/81)</a:t>
            </a:r>
            <a:endParaRPr lang="az-Latn-AZ" sz="32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	Konvensiya </a:t>
            </a:r>
            <a:r>
              <a:rPr lang="az-Latn-AZ" sz="2800" dirty="0">
                <a:latin typeface="Times New Roman" pitchFamily="18" charset="0"/>
                <a:cs typeface="Times New Roman" pitchFamily="18" charset="0"/>
              </a:rPr>
              <a:t>ilə qorunan hüququn müstəvisinə düşməli;</a:t>
            </a:r>
          </a:p>
          <a:p>
            <a:pPr marL="0" indent="0" algn="just">
              <a:buNone/>
            </a:pP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	14-cü </a:t>
            </a:r>
            <a:r>
              <a:rPr lang="az-Latn-AZ" sz="2800" dirty="0">
                <a:latin typeface="Times New Roman" pitchFamily="18" charset="0"/>
                <a:cs typeface="Times New Roman" pitchFamily="18" charset="0"/>
              </a:rPr>
              <a:t>maddənin kontekstində baxılan faktlar mahiyyət etibarı ilə Konvensiyanın müvafiq maddəsinə yalnız toxunmalıdır, onu pozmaya da bilər. </a:t>
            </a:r>
          </a:p>
          <a:p>
            <a:pPr algn="just"/>
            <a:endParaRPr lang="az-Latn-AZ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Latn-AZ" b="1" i="1" dirty="0" smtClean="0"/>
              <a:t>14- cü maddənin avtonom xarakteri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Marckx</a:t>
            </a:r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v. Belgium</a:t>
            </a:r>
            <a:r>
              <a:rPr lang="en-US" sz="3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(application No. 6833/74) 1979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z-Latn-AZ" sz="2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az-Latn-AZ" dirty="0" smtClean="0"/>
          </a:p>
          <a:p>
            <a:pPr marL="0" indent="0" algn="just">
              <a:buNone/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Məhkəmə tə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rübəsi bu maddəyə “avtonom” xarakter vermişdir.  </a:t>
            </a:r>
            <a:endParaRPr lang="az-Latn-AZ" sz="2800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z-Latn-AZ" b="1" i="1" dirty="0" smtClean="0">
                <a:latin typeface="Times New Roman" pitchFamily="18" charset="0"/>
                <a:cs typeface="Times New Roman" pitchFamily="18" charset="0"/>
              </a:rPr>
              <a:t>14-cü maddənin köməkçi rolu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CASE OF AIREY v. IRELAND</a:t>
            </a:r>
            <a:r>
              <a:rPr lang="en-US" i="1" dirty="0" smtClean="0">
                <a:solidFill>
                  <a:schemeClr val="tx2"/>
                </a:solidFill>
              </a:rPr>
              <a:t>(Application no. </a:t>
            </a:r>
            <a:r>
              <a:rPr lang="en-US" i="1" u="sng" dirty="0" smtClean="0">
                <a:solidFill>
                  <a:schemeClr val="tx2"/>
                </a:solidFill>
              </a:rPr>
              <a:t>6289/73</a:t>
            </a:r>
            <a:r>
              <a:rPr lang="en-US" i="1" dirty="0" smtClean="0">
                <a:solidFill>
                  <a:schemeClr val="tx2"/>
                </a:solidFill>
              </a:rPr>
              <a:t>)</a:t>
            </a:r>
            <a:r>
              <a:rPr lang="az-Latn-AZ" i="1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JUDGMENT</a:t>
            </a:r>
            <a:r>
              <a:rPr lang="az-Latn-AZ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STRASBOURG </a:t>
            </a:r>
            <a:r>
              <a:rPr lang="az-Latn-AZ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9 October 1979 </a:t>
            </a:r>
          </a:p>
          <a:p>
            <a:pPr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Əgər maddi hüququ pozulubsa Məhkəmə 14-cü maddənin pozulmasına baxmaya bilər. Bu işdə bu yanaşma 14-cü maddənin köməkçi xarakteri ilə izah olundu.</a:t>
            </a:r>
          </a:p>
          <a:p>
            <a:endParaRPr lang="az-Latn-AZ" dirty="0" smtClean="0"/>
          </a:p>
          <a:p>
            <a:endParaRPr lang="az-Latn-AZ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Latn-AZ" b="1" i="1" dirty="0" smtClean="0">
                <a:latin typeface="Times New Roman" pitchFamily="18" charset="0"/>
                <a:cs typeface="Times New Roman" pitchFamily="18" charset="0"/>
              </a:rPr>
              <a:t>14 –cü maddəyə əsasən yol verilən ayrı -seçkilik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 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CASE OF VAN DER MUSSELE v. BELGIUM</a:t>
            </a:r>
            <a:r>
              <a:rPr lang="az-Latn-AZ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(Application no. </a:t>
            </a:r>
            <a:r>
              <a:rPr lang="en-US" sz="2400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8919/80</a:t>
            </a:r>
            <a:r>
              <a:rPr lang="en-US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az-Latn-AZ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JUDGMENT</a:t>
            </a:r>
            <a:r>
              <a:rPr lang="az-Latn-AZ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STRASBOURG </a:t>
            </a:r>
            <a:r>
              <a:rPr lang="az-Latn-AZ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23 November 1983 </a:t>
            </a:r>
          </a:p>
          <a:p>
            <a:pPr algn="just">
              <a:buNone/>
            </a:pPr>
            <a:r>
              <a:rPr lang="az-Latn-AZ" dirty="0" smtClean="0">
                <a:solidFill>
                  <a:schemeClr val="tx2"/>
                </a:solidFill>
              </a:rPr>
              <a:t>		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4-cü maddədə “məcburi və ya icbari əmək” anlayışında “adi vətəndaş vəzifələrinə daxil olan iş və ya xidmət” anlayışı istisna təşkil edir. 14-cü maddə burda tətbiq oluna bilməz. </a:t>
            </a:r>
          </a:p>
          <a:p>
            <a:pPr algn="just">
              <a:buNone/>
            </a:pPr>
            <a:endParaRPr lang="az-Latn-A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az-Latn-A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az-Latn-A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az-Latn-A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az-Latn-A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z-Latn-AZ" b="1" i="1" dirty="0" smtClean="0">
                <a:latin typeface="Times New Roman" pitchFamily="18" charset="0"/>
                <a:cs typeface="Times New Roman" pitchFamily="18" charset="0"/>
              </a:rPr>
              <a:t>Sübutetmə yükü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z-Latn-AZ" b="1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CASE OF ZARB ADAMI v. MALTA</a:t>
            </a:r>
            <a:r>
              <a:rPr lang="az-Latn-AZ" b="1" dirty="0" smtClean="0">
                <a:solidFill>
                  <a:schemeClr val="tx2"/>
                </a:solidFill>
              </a:rPr>
              <a:t> </a:t>
            </a:r>
            <a:r>
              <a:rPr lang="en-US" i="1" dirty="0" smtClean="0">
                <a:solidFill>
                  <a:schemeClr val="tx2"/>
                </a:solidFill>
              </a:rPr>
              <a:t>(Application no. </a:t>
            </a:r>
            <a:r>
              <a:rPr lang="en-US" i="1" u="sng" dirty="0" smtClean="0">
                <a:solidFill>
                  <a:schemeClr val="tx2"/>
                </a:solidFill>
              </a:rPr>
              <a:t>17209/02</a:t>
            </a:r>
            <a:r>
              <a:rPr lang="en-US" i="1" dirty="0" smtClean="0">
                <a:solidFill>
                  <a:schemeClr val="tx2"/>
                </a:solidFill>
              </a:rPr>
              <a:t>)</a:t>
            </a:r>
            <a:r>
              <a:rPr lang="az-Latn-AZ" i="1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JUDGMENT</a:t>
            </a:r>
            <a:r>
              <a:rPr lang="az-Latn-AZ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STRASBOURG </a:t>
            </a:r>
            <a:r>
              <a:rPr lang="az-Latn-AZ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20 June 2006</a:t>
            </a:r>
            <a:endParaRPr lang="az-Latn-AZ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	Hər hansı bir fərq Konvensiyanın 14-cü maddəsinin pozuntusuna gətirib çıxara bilməz. Bunun üçün sübut olunmalıdır ki anoloji vəziyyətdə olan digər şəxslər üstünlüklərdən istifadə edirlər və bu fərqli münasibət diskriminasiya xarakteri daşıyır.  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İnsan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Hüquqlarının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Əsas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Azadlıqların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Müdafiəsi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Haqqında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Konvensiyaya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dair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saylı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Protokol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Maddə 1.1.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Qanunla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nəzərdə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tutulmuş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istənilən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hüquqdan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istifadə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cins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irq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din,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siyasi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digər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baxışlar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milli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mənşə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milli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azlıqlara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mənsubiyyət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əmlak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vəziyyəti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doğum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hər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hansı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digər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əlamətlərinə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görə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ayrı-seçkilik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olmadan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təmin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olunmalıdır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Maddə 2.2. H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1-ci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bənddə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sadalanan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hər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hansı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əsasa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görə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hər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hansı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dövlət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hakimiyyəti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orqanı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tərəfindən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ayrı-seçkiliyə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məruz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qalmamalıdır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z-Latn-AZ" dirty="0"/>
              <a:t>Ayrı- seçkilik nədir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b="1" dirty="0"/>
              <a:t>Diskriminasiya- latın dilində </a:t>
            </a:r>
            <a:r>
              <a:rPr lang="ru-RU" i="1" dirty="0" err="1"/>
              <a:t>discriminatio</a:t>
            </a:r>
            <a:r>
              <a:rPr lang="az-Latn-AZ" i="1" dirty="0"/>
              <a:t>- “fərqləndirmək” sözündən götürülmüşdür. </a:t>
            </a:r>
            <a:endParaRPr lang="az-Latn-AZ" i="1" dirty="0" smtClean="0"/>
          </a:p>
          <a:p>
            <a:endParaRPr lang="az-Latn-AZ" i="1" dirty="0"/>
          </a:p>
          <a:p>
            <a:r>
              <a:rPr lang="az-Latn-AZ" b="1" i="1" dirty="0"/>
              <a:t>Hər hansı bir əlamətə görə insanların hüquq və vəzifələndə əsassız fərq qoyulmasıdır.</a:t>
            </a:r>
            <a:endParaRPr lang="en-US" b="1" dirty="0"/>
          </a:p>
          <a:p>
            <a:endParaRPr lang="en-US" b="1" dirty="0"/>
          </a:p>
          <a:p>
            <a:endParaRPr lang="ru-RU" dirty="0"/>
          </a:p>
        </p:txBody>
      </p:sp>
      <p:pic>
        <p:nvPicPr>
          <p:cNvPr id="4" name="Picture 4" descr="C:\Users\Dilara-N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343400"/>
            <a:ext cx="40386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62668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z-Latn-AZ" sz="2800" b="1" i="1" dirty="0" smtClean="0">
                <a:latin typeface="Times New Roman" pitchFamily="18" charset="0"/>
                <a:cs typeface="Times New Roman" pitchFamily="18" charset="0"/>
              </a:rPr>
              <a:t>12 saylı Protokol 14 cü maddənin tətbiqi dairəsini genişləndirir və aşağıdakı hallarda ayrı-seçkilikdən müdafiəni təmin edir: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/>
              <a:t>Şəxslərin </a:t>
            </a:r>
            <a:r>
              <a:rPr lang="az-Latn-AZ" dirty="0" smtClean="0">
                <a:solidFill>
                  <a:srgbClr val="FF0000"/>
                </a:solidFill>
              </a:rPr>
              <a:t>milli qanunvericiliklə </a:t>
            </a:r>
            <a:r>
              <a:rPr lang="az-Latn-AZ" dirty="0" smtClean="0"/>
              <a:t>nəzərdə tutulmuş hüquqlarından istifadə zamanı ayrı-seçkiliyə məruz qalmaması;</a:t>
            </a:r>
          </a:p>
          <a:p>
            <a:endParaRPr lang="az-Latn-AZ" dirty="0" smtClean="0"/>
          </a:p>
          <a:p>
            <a:r>
              <a:rPr lang="az-Latn-AZ" dirty="0" smtClean="0">
                <a:solidFill>
                  <a:srgbClr val="FF0000"/>
                </a:solidFill>
              </a:rPr>
              <a:t>Dövlət orqanlarının </a:t>
            </a:r>
            <a:r>
              <a:rPr lang="az-Latn-AZ" dirty="0" smtClean="0"/>
              <a:t>milli qanunvericilikdə nəzərdə tutulmuş vəzifələrindən irəli gələn hüquqlarından istifadə zamanı şəxslərin ayrı-seçkiliyə məruz qalmaması.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Latn-AZ" b="1" i="1" dirty="0" smtClean="0">
                <a:latin typeface="Times New Roman" pitchFamily="18" charset="0"/>
                <a:cs typeface="Times New Roman" pitchFamily="18" charset="0"/>
              </a:rPr>
              <a:t>Subsidiarlıq Prinsipi- Avropa Konvensiyasının 1-ci maddəsi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az-Latn-AZ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67512" lvl="2" indent="0" algn="r">
              <a:buNone/>
            </a:pP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Konvensiyanın 1-ci maddəsinə əsasən “Razılığa gələn Yüksək Tərəflər öz yurisdiksiyaında olan hər kəsin Konvensiyanını 1-ci hissəsində təminat altına alınana hüququ və əsas azadlıqlarını təmin edir”.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Latn-AZ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4400" b="1" i="1" dirty="0" smtClean="0">
                <a:latin typeface="Times New Roman" pitchFamily="18" charset="0"/>
                <a:cs typeface="Times New Roman" pitchFamily="18" charset="0"/>
              </a:rPr>
              <a:t>İZMİR BƏYANNAMƏSİ. 26-27 aprel 2011.</a:t>
            </a:r>
            <a:r>
              <a:rPr lang="az-Latn-AZ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2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Dövlətləri xüsusi diqqət göstərməyə çağırır</a:t>
            </a: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Dövlətdaxili hüquq müdafiə vasitələrinin effektivliyinə;</a:t>
            </a:r>
          </a:p>
          <a:p>
            <a:pPr marL="0" indent="0">
              <a:buNone/>
            </a:pP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	Pozulmuş hüququ bərpa etmək qabiliyyətinə;</a:t>
            </a:r>
          </a:p>
          <a:p>
            <a:pPr marL="0" indent="0">
              <a:buNone/>
            </a:pP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	Məhkəmənin qərarlarının icrasına nəzarətdə Nazirlər Komitəsi ilə əməkdaşlıq etməyə.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z-Latn-AZ" sz="4000" b="1" i="1" dirty="0" smtClean="0">
                <a:latin typeface="Times New Roman" pitchFamily="18" charset="0"/>
                <a:cs typeface="Times New Roman" pitchFamily="18" charset="0"/>
              </a:rPr>
              <a:t>BRAYTON BƏYANNAMƏSİ. 19-20 aprel 2012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	Konvensiyanın milli qanunvericilikdə təmin olunmasını;</a:t>
            </a:r>
          </a:p>
          <a:p>
            <a:pPr marL="0" indent="0">
              <a:buNone/>
            </a:pP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	Qanunvericiliyi və məhkəmə təcrübəsini Konvensiyaya uyğunlaşdırmaq;</a:t>
            </a:r>
          </a:p>
          <a:p>
            <a:pPr marL="0" indent="0">
              <a:buNone/>
            </a:pP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	Qanun layihələrinin hazırlanması zamanı onların Konvensiyaya uyğunluğuna baxılsın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z-Latn-AZ" sz="4000" b="1" i="1" dirty="0" smtClean="0">
                <a:latin typeface="Times New Roman" pitchFamily="18" charset="0"/>
                <a:cs typeface="Times New Roman" pitchFamily="18" charset="0"/>
              </a:rPr>
              <a:t>İNTERLAKEN BƏYANNAMƏSİ. 19 fevral 2010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	İştirakçı-Dövlətləri öz üzərlərinə öhdəlik götürməyə çağırır: </a:t>
            </a:r>
          </a:p>
          <a:p>
            <a:pPr marL="0" indent="0">
              <a:buNone/>
            </a:pP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	Məhkəmənin qərarlarını tam icra etmək;</a:t>
            </a:r>
          </a:p>
          <a:p>
            <a:pPr marL="0" indent="0">
              <a:buNone/>
            </a:pP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	Oxşar pozuntuların baş verməsinin qarşısının alınması üçün tədbirlər görmək;</a:t>
            </a:r>
          </a:p>
          <a:p>
            <a:pPr marL="0" indent="0">
              <a:buNone/>
            </a:pP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	Nazirlər Komitəsinin Tövsiyyələrinə əməl etmək.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z-Latn-AZ" sz="2400" b="1" i="1" smtClean="0">
                <a:latin typeface="Times New Roman" pitchFamily="18" charset="0"/>
                <a:cs typeface="Times New Roman" pitchFamily="18" charset="0"/>
              </a:rPr>
              <a:t>“Qanun layihələrinin, qüvvədə olan qanunların və hüquqtətbiqetmə təcrübəsinin Avropa Konvensiyası ilə müəyyən olunan standartlara uyğunluğunun yoxlanılmasına dair” Nazirlər Komitəsinin Üzv Dövlətlərə Tövsiyyəsi </a:t>
            </a:r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Rec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 (2004) 5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az-Latn-AZ" dirty="0" smtClean="0"/>
          </a:p>
          <a:p>
            <a:pPr marL="0" indent="0" algn="just">
              <a:buNone/>
            </a:pPr>
            <a:r>
              <a:rPr lang="az-Latn-AZ" dirty="0" smtClean="0"/>
              <a:t>	Üzv Dövlətlərə tövsiyyə edilir ki, onlar Konvensiya ilə qorunan hüquq və azadlıqlara toxunan qanunların Konvensiyaya uyğunluğun</a:t>
            </a:r>
            <a:r>
              <a:rPr lang="en-US" dirty="0" smtClean="0"/>
              <a:t>u</a:t>
            </a:r>
            <a:r>
              <a:rPr lang="az-Latn-AZ" dirty="0" smtClean="0"/>
              <a:t> sistematik olaraq yoxlasınlar. 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z-Latn-AZ" sz="2800" b="1" i="1" dirty="0" smtClean="0">
                <a:latin typeface="Times New Roman" pitchFamily="18" charset="0"/>
                <a:cs typeface="Times New Roman" pitchFamily="18" charset="0"/>
              </a:rPr>
              <a:t>“Dövlətdaxili hüquq müdafiə vasitələrinin səmərəliliyinin artırılmasına dair” Nazirlər Komitəsinin Üzv-Dövlətlərə Tövsiyyəsi”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Rec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 (2004) 6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 Nazirlər Komitəsi Üzv Dövlətlərə dövlətdaxili hüquq müdafiə vasitələrinin səmərəliliyini yoxlamağı və əgər zəruridirsə yeni müdafiə vasitələri yaratmağı tövsiyyə edir.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z-Latn-AZ" sz="2800" b="1" i="1" dirty="0" smtClean="0">
                <a:latin typeface="Times New Roman" pitchFamily="18" charset="0"/>
                <a:cs typeface="Times New Roman" pitchFamily="18" charset="0"/>
              </a:rPr>
              <a:t>İnsan Hüquqları üzrə Avropa Məhkəməsinin qərarlarının milli səviyyədə tez icra olunmasının səmərəliliyinə dair Avropa Şurası Nazirlər Komitəsinin Tövsiyyəsi. 6 fevral 2008-ci il.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z-Latn-AZ" dirty="0" smtClean="0"/>
          </a:p>
          <a:p>
            <a:r>
              <a:rPr lang="az-Latn-AZ" dirty="0" smtClean="0"/>
              <a:t>Məhkəmə tərəfindən müəyyən olunmuş pozuntuya son qoymaq və mümkün qədər onun nəticələrini aradan qaldırmaq məqsədilə </a:t>
            </a:r>
            <a:r>
              <a:rPr lang="az-Latn-AZ" dirty="0" smtClean="0">
                <a:solidFill>
                  <a:srgbClr val="FF0000"/>
                </a:solidFill>
              </a:rPr>
              <a:t>fərdi xarakterli </a:t>
            </a:r>
            <a:r>
              <a:rPr lang="az-Latn-AZ" dirty="0" smtClean="0"/>
              <a:t>tədbirlərin görülməsi;</a:t>
            </a:r>
          </a:p>
          <a:p>
            <a:r>
              <a:rPr lang="az-Latn-AZ" dirty="0" smtClean="0"/>
              <a:t>Məhkəmə qərarı ilə müəyyən olunmuş pozuntuların gələcəkdə baş verməsinin </a:t>
            </a:r>
            <a:r>
              <a:rPr lang="ru-RU" dirty="0" smtClean="0"/>
              <a:t> </a:t>
            </a:r>
            <a:r>
              <a:rPr lang="az-Latn-AZ" dirty="0" smtClean="0"/>
              <a:t>qarşısını almaq üçün </a:t>
            </a:r>
            <a:r>
              <a:rPr lang="az-Latn-AZ" dirty="0" smtClean="0">
                <a:solidFill>
                  <a:srgbClr val="FF0000"/>
                </a:solidFill>
              </a:rPr>
              <a:t>ümumi xarakterli</a:t>
            </a:r>
            <a:r>
              <a:rPr lang="az-Latn-AZ" dirty="0" smtClean="0"/>
              <a:t> tədbirlərin görülməsi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Latn-AZ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5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5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5400" b="1" i="1" dirty="0" smtClean="0">
                <a:latin typeface="Times New Roman" pitchFamily="18" charset="0"/>
                <a:cs typeface="Times New Roman" pitchFamily="18" charset="0"/>
              </a:rPr>
              <a:t>Azərbaycan Respublikasının Konstitusiyası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Maddə 148.</a:t>
            </a:r>
            <a:r>
              <a:rPr lang="en-GB" sz="2800" dirty="0" smtClean="0"/>
              <a:t> </a:t>
            </a:r>
            <a:r>
              <a:rPr lang="en-GB" sz="2800" dirty="0" err="1" smtClean="0"/>
              <a:t>Azərbaycan</a:t>
            </a:r>
            <a:r>
              <a:rPr lang="en-GB" sz="2800" dirty="0" smtClean="0"/>
              <a:t> </a:t>
            </a:r>
            <a:r>
              <a:rPr lang="en-GB" sz="2800" dirty="0" err="1" smtClean="0"/>
              <a:t>Respublikasının</a:t>
            </a:r>
            <a:r>
              <a:rPr lang="en-GB" sz="2800" dirty="0" smtClean="0"/>
              <a:t> </a:t>
            </a:r>
            <a:r>
              <a:rPr lang="en-GB" sz="2800" dirty="0" err="1" smtClean="0"/>
              <a:t>qanunvericilik</a:t>
            </a:r>
            <a:r>
              <a:rPr lang="en-GB" sz="2800" dirty="0" smtClean="0"/>
              <a:t> </a:t>
            </a:r>
            <a:r>
              <a:rPr lang="en-GB" sz="2800" dirty="0" err="1" smtClean="0"/>
              <a:t>sisteminə</a:t>
            </a:r>
            <a:r>
              <a:rPr lang="en-GB" sz="2800" dirty="0" smtClean="0"/>
              <a:t> </a:t>
            </a:r>
            <a:r>
              <a:rPr lang="en-GB" sz="2800" dirty="0" err="1" smtClean="0"/>
              <a:t>daxil</a:t>
            </a:r>
            <a:r>
              <a:rPr lang="en-GB" sz="2800" dirty="0" smtClean="0"/>
              <a:t> </a:t>
            </a:r>
            <a:r>
              <a:rPr lang="en-GB" sz="2800" dirty="0" err="1" smtClean="0"/>
              <a:t>olan</a:t>
            </a:r>
            <a:r>
              <a:rPr lang="en-GB" sz="2800" dirty="0" smtClean="0"/>
              <a:t> </a:t>
            </a:r>
            <a:r>
              <a:rPr lang="en-GB" sz="2800" dirty="0" err="1" smtClean="0"/>
              <a:t>aktlar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az-Latn-AZ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Maddə 151. </a:t>
            </a:r>
            <a:r>
              <a:rPr lang="en-GB" sz="2800" dirty="0" smtClean="0"/>
              <a:t> </a:t>
            </a:r>
            <a:r>
              <a:rPr lang="en-GB" sz="2800" dirty="0" err="1" smtClean="0"/>
              <a:t>Beynəlxalq</a:t>
            </a:r>
            <a:r>
              <a:rPr lang="en-GB" sz="2800" dirty="0" smtClean="0"/>
              <a:t> </a:t>
            </a:r>
            <a:r>
              <a:rPr lang="en-GB" sz="2800" dirty="0" err="1" smtClean="0"/>
              <a:t>aktların</a:t>
            </a:r>
            <a:r>
              <a:rPr lang="en-GB" sz="2800" dirty="0" smtClean="0"/>
              <a:t> </a:t>
            </a:r>
            <a:r>
              <a:rPr lang="en-GB" sz="2800" dirty="0" err="1" smtClean="0"/>
              <a:t>hüquqi</a:t>
            </a:r>
            <a:r>
              <a:rPr lang="en-GB" sz="2800" dirty="0" smtClean="0"/>
              <a:t> </a:t>
            </a:r>
            <a:r>
              <a:rPr lang="en-GB" sz="2800" dirty="0" err="1" smtClean="0"/>
              <a:t>qüvvəsi</a:t>
            </a:r>
            <a:endParaRPr lang="ru-RU" sz="2800" dirty="0" smtClean="0"/>
          </a:p>
          <a:p>
            <a:endParaRPr lang="az-Latn-AZ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Latn-AZ" sz="2700" b="1" i="1" dirty="0" smtClean="0">
                <a:latin typeface="Times New Roman" pitchFamily="18" charset="0"/>
                <a:cs typeface="Times New Roman" pitchFamily="18" charset="0"/>
              </a:rPr>
              <a:t>NORMATİV HÜQUQİ AKTLAR HAQQINDA KONSTİTUSİYA QANUNU</a:t>
            </a:r>
            <a:r>
              <a:rPr lang="az-Latn-AZ" sz="5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54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z-Latn-AZ" sz="3300" b="1" i="1" dirty="0" smtClean="0">
                <a:latin typeface="Times New Roman" pitchFamily="18" charset="0"/>
                <a:cs typeface="Times New Roman" pitchFamily="18" charset="0"/>
              </a:rPr>
              <a:t>Maddə 24. Azərbaycan Respublikasının beynəlxalq öhdəliklərinin həyata keçirilməsinə yönəlmiş normativ hüquqi aktların qəbul edilməsinin əsasları</a:t>
            </a:r>
          </a:p>
          <a:p>
            <a:endParaRPr lang="ru-RU" sz="33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800" b="1" i="1" dirty="0" smtClean="0">
                <a:latin typeface="Times New Roman" pitchFamily="18" charset="0"/>
                <a:cs typeface="Times New Roman" pitchFamily="18" charset="0"/>
              </a:rPr>
              <a:t>24.0.1. beynəlxalq müqavilələrin predmetini Azərbaycan Respublikasının normativ hüquqi aktları ilə tənzimlənməyən məsələlər təşkil etdikdə;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800" b="1" i="1" dirty="0" smtClean="0">
                <a:latin typeface="Times New Roman" pitchFamily="18" charset="0"/>
                <a:cs typeface="Times New Roman" pitchFamily="18" charset="0"/>
              </a:rPr>
              <a:t>24.0.2. beynəlxalq müqavilələrdən irəli gələn öhdəliklərin yerinə yetirilməsi müvafiq normativ hüquqi akt qəbul edilmədən mümkün olmadıqda;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800" b="1" i="1" dirty="0" smtClean="0">
                <a:latin typeface="Times New Roman" pitchFamily="18" charset="0"/>
                <a:cs typeface="Times New Roman" pitchFamily="18" charset="0"/>
              </a:rPr>
              <a:t>24.0.3. beynəlxalq müqavilənin tərəfləri müvafiq normativ hüquqi aktların qəbul edilməsi barədə razılığa gəldikdə.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z-Latn-AZ" dirty="0" smtClean="0"/>
              <a:t>Diskriminasiyanın elementləri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z-Latn-AZ" dirty="0"/>
          </a:p>
          <a:p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Hüquqların boğulması;</a:t>
            </a:r>
          </a:p>
          <a:p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Diskriminasiyanın əsaslandırğı yolverilməz əlamətlər;</a:t>
            </a:r>
          </a:p>
          <a:p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Belə münasibət üçün ağlabatan və obyektiv əsasların olmaması.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2207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z-Latn-AZ" sz="2400" b="1" i="1" dirty="0" smtClean="0">
                <a:latin typeface="Times New Roman" pitchFamily="18" charset="0"/>
                <a:cs typeface="Times New Roman" pitchFamily="18" charset="0"/>
              </a:rPr>
              <a:t>İNSAN HÜQUQ VƏ ƏSAS AZADLIQLARININ MÜDAFİƏSİNİN SƏMƏRƏLİLİYİNİN ARTIRILNASI ÜZRƏ MİLLİ FƏALİYYƏT PROQRAMI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z-Latn-AZ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800" b="1" i="1" dirty="0" smtClean="0">
                <a:latin typeface="Times New Roman" pitchFamily="18" charset="0"/>
                <a:cs typeface="Times New Roman" pitchFamily="18" charset="0"/>
              </a:rPr>
              <a:t>Normativ-hüquqi bazanın təkmilləşdirilməsi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halinin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ü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xt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lif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qruplar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n h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ü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quqlar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n m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ü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dafi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zərbaycan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Respublikasında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məhkəmə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sisteminin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müasirləşdirilməsi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Azərbaycan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Respublikasının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bəzi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qanunvericilik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aktlarına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dəyişikliklər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əlavələr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edilməsi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haqqında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Azərbaycan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Respublikası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Qanununun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tətbiq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edilməsi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barədə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Azərbaycan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Respublikası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Prezidentinin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Fərmanı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19 01 2006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z-Latn-A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az-Latn-A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Azərbaycan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Respublikasının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Ali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Məhkəməsinə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Azərbaycan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Respublikasının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apellyasiya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məhkəmələrinə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Naxçıvan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Muxtar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Respublikasının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Ali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Məhkəməsinə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tövsiyə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edilsin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İnsan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Hüquqları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üzrə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Avropa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Məhkəməsinin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presedent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hüququnun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öyrənilməsi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işini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təşkil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etsinlər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onu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məhkəmə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təcrübəsində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nəzərə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alsınlar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Latn-AZ" sz="1800" b="1" dirty="0" smtClean="0">
                <a:latin typeface="Times New Roman" pitchFamily="18" charset="0"/>
                <a:cs typeface="Times New Roman" pitchFamily="18" charset="0"/>
              </a:rPr>
              <a:t>ƏDALƏT MÜHAKİMƏSİNİN HƏYATA KEÇİRİLMƏSİ ZAMANI  “ İNSAN HÜQUQLARININ VƏ ƏSAS AZADLIQLARININ MÜDAFİƏSİ HAQQINDA” AVROPA KONVENSİYASI MÜDDƏALARININ VƏ INSAN HÜQUQLARI ÜZRƏ AVROPA MƏHKƏMƏSİNİN PRESEDENTLƏRİNİN TƏTBİQİ HAQQINDA AR ALİ MƏHKƏMƏSİ PLENUMUNUN QƏRARI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z-Latn-AZ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	İnsan və vətəndaş hüquq və azadlıqlarının pozulması ilə bağlı məhkəmələr milli qanunvericilik ilə yanaşı Konvensiya müddəalarını da rəhbər tutmalı və bu zaman İnsan Hüquqları üzrə Avropa Məhkəməsinin təcrübəsinə istinad etməlidirlər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z-Latn-AZ" sz="4000" b="1" i="1" dirty="0" smtClean="0">
                <a:latin typeface="Times New Roman" pitchFamily="18" charset="0"/>
                <a:cs typeface="Times New Roman" pitchFamily="18" charset="0"/>
              </a:rPr>
              <a:t>Azərbaycan Respublikasının Konstitusiyasının 25-ci maddəsi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Hamı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qanun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məhkəmə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qarşısında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bəra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bərdir;</a:t>
            </a:r>
          </a:p>
          <a:p>
            <a:pPr algn="just">
              <a:buNone/>
            </a:pPr>
            <a:endParaRPr lang="az-Latn-AZ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az-Latn-AZ" sz="2800" dirty="0">
                <a:latin typeface="Times New Roman" pitchFamily="18" charset="0"/>
                <a:cs typeface="Times New Roman" pitchFamily="18" charset="0"/>
              </a:rPr>
              <a:t>	K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işi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qadının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eyni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hüquqları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azadlıqlar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a malikdir;</a:t>
            </a:r>
          </a:p>
          <a:p>
            <a:pPr algn="just">
              <a:buNone/>
            </a:pPr>
            <a:endParaRPr lang="az-Latn-AZ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az-Latn-AZ" sz="2800" dirty="0">
                <a:latin typeface="Times New Roman" pitchFamily="18" charset="0"/>
                <a:cs typeface="Times New Roman" pitchFamily="18" charset="0"/>
              </a:rPr>
              <a:t>	D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övlət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az-Latn-A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heç bir əlamətlərdən 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asılı olmayaraq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hər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kəsin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hüquq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azadlıqlarının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bərabərliyinə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təminat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ver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ir;</a:t>
            </a:r>
          </a:p>
          <a:p>
            <a:pPr algn="just">
              <a:buNone/>
            </a:pPr>
            <a:endParaRPr lang="az-Latn-AZ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İnsan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vətəndaş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hüquq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azadlıqlarını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hər hansı mənsubiyyətinə görə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məhdudlaşdır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ılmasını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qadağa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ndır.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z-Latn-AZ" b="1" i="1" dirty="0">
                <a:latin typeface="Times New Roman" pitchFamily="18" charset="0"/>
                <a:cs typeface="Times New Roman" pitchFamily="18" charset="0"/>
              </a:rPr>
              <a:t>zərbaycan Respublikasının Konstitusiyasının </a:t>
            </a:r>
            <a:r>
              <a:rPr lang="az-Latn-AZ" b="1" i="1" dirty="0" smtClean="0">
                <a:latin typeface="Times New Roman" pitchFamily="18" charset="0"/>
                <a:cs typeface="Times New Roman" pitchFamily="18" charset="0"/>
              </a:rPr>
              <a:t>127-ci </a:t>
            </a:r>
            <a:r>
              <a:rPr lang="az-Latn-AZ" b="1" i="1" dirty="0">
                <a:latin typeface="Times New Roman" pitchFamily="18" charset="0"/>
                <a:cs typeface="Times New Roman" pitchFamily="18" charset="0"/>
              </a:rPr>
              <a:t>maddəsi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z-Latn-AZ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Hakimlər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işlərə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qərəzsiz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ədalətlə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tərəflərin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hüquq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bərabərliyinə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faktlara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əsasən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qanuna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müvafiq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baxırlar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az-Latn-A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IV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Ədalət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mühakiməsi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vətəndaşların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qanun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məhkəmə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qarşısında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bərabərliyi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əsasında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həyata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keçirilir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581128"/>
            <a:ext cx="22860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1604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Azərbaycan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Respublikasının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İnzibati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Prosessual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Məcəlləsinin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600" b="1" i="1" dirty="0" smtClean="0">
                <a:latin typeface="Times New Roman" pitchFamily="18" charset="0"/>
                <a:cs typeface="Times New Roman" pitchFamily="18" charset="0"/>
              </a:rPr>
              <a:t>11-ci maddəsi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İ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nzibati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məhkəmə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icraatı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hamının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qanun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məhkəmə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qarşısında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bərabərliyi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prinsipi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əsasında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həyata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keçirilir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az-Latn-AZ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əhkəmə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inzibati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prosesin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gedişində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proses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iştirakçılarından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hər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birinə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öz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mövqeyini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ifadə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etmək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prosessual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hüquqlarını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vəzifələrini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həyata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keçirmək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tam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bərabər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imkanlar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yaratmağa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borcludur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1818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Azərbaycan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Respublikasının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Cinayət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Prosessual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Məcəlləsinin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200" b="1" i="1" dirty="0" smtClean="0">
                <a:latin typeface="Times New Roman" pitchFamily="18" charset="0"/>
                <a:cs typeface="Times New Roman" pitchFamily="18" charset="0"/>
              </a:rPr>
              <a:t>11-ci maddəsi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z-Latn-AZ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inayət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prosesi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kəsin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qanun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məhkəmə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qarşısında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hüquq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bərabərliyi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əsasında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həyata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keçirilir</a:t>
            </a:r>
            <a:r>
              <a:rPr lang="az-Latn-AZ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inayət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prosesini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həyata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keçirən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orqanlar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cinayət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prosesində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iştirak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şəxslərdən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hansı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birinə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vətəndaşlıq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cinsi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irqi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milli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siyasi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mənsubiyyətindən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dilindən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mənşəyindən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əmlak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vəziyyətindən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qulluq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mövqeyindən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əqidəsindən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yaşayış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yerindən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olduğu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yerdən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asılı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olmayaraq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qanunla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əsaslandırılmamış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digər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mülahizələrə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görə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üstünlük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vermir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tərəf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məhkəmədə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mövqeyini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mudafiə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etmək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ucun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bərabər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huquqlara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imkanlara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malikdir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5264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Azərbaycan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Respublikasının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Mülki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Prosessual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Məcəlləsinin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8-ci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madd</a:t>
            </a:r>
            <a:r>
              <a:rPr lang="az-Latn-AZ" sz="3200" b="1" i="1" dirty="0" smtClean="0">
                <a:latin typeface="Times New Roman" pitchFamily="18" charset="0"/>
                <a:cs typeface="Times New Roman" pitchFamily="18" charset="0"/>
              </a:rPr>
              <a:t>əsi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az-Latn-AZ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ülki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işlər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iqtisadi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mübahisələr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üzrə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ədalət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mühakiməsi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hamının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qanun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məhkəmə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qarşısında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bərabərliyi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prinsipi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əsasında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həyata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keçirilir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Məhkəmə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irqindən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milliyyətindən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dinindən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dilindən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cinsindən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mənşəyindən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əmlak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vəziyyətindən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qulluq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mövqeyindən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əqidəsindən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siyasi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partiyalara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həmkarlar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ittifaqlarına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digər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ictimai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birliklərə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mənsubiyyətindən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hüquqi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şəxsin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olduğu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yerdən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tabeçiliyindən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mülkiyyət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formasından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qanunda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nəzərdə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tutulmayan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başqa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fərqlərdən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asılı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olmayaraq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işdə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iştirak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edən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bütün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şəxslərə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eyni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cür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yanaşır</a:t>
            </a: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işdə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iştirak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şəxslərə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zərər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vurula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bilməz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güzəştlər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imtiyazlar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verilə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bilməz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yaxud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güzəştlərin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imtiyazların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verilməsindən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imtina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oluna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bilməz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489227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Latn-AZ" sz="3200" dirty="0"/>
              <a:t> "</a:t>
            </a:r>
            <a:r>
              <a:rPr lang="az-Latn-AZ" sz="3100" b="1" dirty="0" smtClean="0">
                <a:latin typeface="Times New Roman" pitchFamily="18" charset="0"/>
                <a:cs typeface="Times New Roman" pitchFamily="18" charset="0"/>
              </a:rPr>
              <a:t>Azərbaycan</a:t>
            </a:r>
            <a:r>
              <a:rPr lang="az-Latn-AZ" sz="3100" b="1" dirty="0">
                <a:latin typeface="Times New Roman" pitchFamily="18" charset="0"/>
                <a:cs typeface="Times New Roman" pitchFamily="18" charset="0"/>
              </a:rPr>
              <a:t>   Respublikasında Dövlət Qadın Siyasətinin həyata keçirilməsi </a:t>
            </a:r>
            <a:r>
              <a:rPr lang="az-Latn-AZ" sz="3100" b="1" dirty="0" smtClean="0">
                <a:latin typeface="Times New Roman" pitchFamily="18" charset="0"/>
                <a:cs typeface="Times New Roman" pitchFamily="18" charset="0"/>
              </a:rPr>
              <a:t>haqqında</a:t>
            </a:r>
            <a:r>
              <a:rPr lang="az-Latn-AZ" sz="3100" dirty="0" smtClean="0">
                <a:latin typeface="Times New Roman" pitchFamily="18" charset="0"/>
                <a:cs typeface="Times New Roman" pitchFamily="18" charset="0"/>
              </a:rPr>
              <a:t>" 	Azərbaycan Respublikası Prezidentinin 6 mart 2000-ci il tarixli 289 saylı Fərmanı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az-Latn-AZ" dirty="0"/>
              <a:t>B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ütün </a:t>
            </a:r>
            <a:r>
              <a:rPr lang="az-Latn-AZ" dirty="0">
                <a:latin typeface="Times New Roman" pitchFamily="18" charset="0"/>
                <a:cs typeface="Times New Roman" pitchFamily="18" charset="0"/>
              </a:rPr>
              <a:t>dövlət qurumlarında fəaliyyət növü nəzərə alınmaqla qadınların rəhbərlik səviyyəsində kişilərlə bərabər təmsil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olunması;</a:t>
            </a:r>
          </a:p>
          <a:p>
            <a:pPr algn="just"/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Nazirlər </a:t>
            </a:r>
            <a:r>
              <a:rPr lang="az-Latn-AZ" dirty="0">
                <a:latin typeface="Times New Roman" pitchFamily="18" charset="0"/>
                <a:cs typeface="Times New Roman" pitchFamily="18" charset="0"/>
              </a:rPr>
              <a:t>Kabinetinə ölkədə gedən iqtisadi islahatlar çərçivəsində həyata keçirilən işlərdə gender siyasəti tələblərini rəhbər tutaraq qadınlar üçün kişilərlə bərabər imkanlar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yaradılması;</a:t>
            </a:r>
          </a:p>
          <a:p>
            <a:pPr algn="just"/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açqın </a:t>
            </a:r>
            <a:r>
              <a:rPr lang="az-Latn-AZ" dirty="0">
                <a:latin typeface="Times New Roman" pitchFamily="18" charset="0"/>
                <a:cs typeface="Times New Roman" pitchFamily="18" charset="0"/>
              </a:rPr>
              <a:t>və məcburi köçkün qadınların məşğulluğunun təmin edilməsi məqsədilə onların münasib işlə təmin edilməsi proqramının hazırlanıb həyata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keçirilməsi;</a:t>
            </a:r>
          </a:p>
          <a:p>
            <a:pPr algn="just"/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adınların </a:t>
            </a:r>
            <a:r>
              <a:rPr lang="az-Latn-AZ" dirty="0">
                <a:latin typeface="Times New Roman" pitchFamily="18" charset="0"/>
                <a:cs typeface="Times New Roman" pitchFamily="18" charset="0"/>
              </a:rPr>
              <a:t>hüquqlarının müdafiəsinin gücləndirilməsi məqsədilə Azərbaycan Respublikasının qanunlarında dəyişikliklər və əlavələr edilməsi üçün təkliflər verilməsi haqqında tapşırıqlar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verilməsi. </a:t>
            </a:r>
          </a:p>
        </p:txBody>
      </p:sp>
    </p:spTree>
    <p:extLst>
      <p:ext uri="{BB962C8B-B14F-4D97-AF65-F5344CB8AC3E}">
        <p14:creationId xmlns:p14="http://schemas.microsoft.com/office/powerpoint/2010/main" val="29532432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Gender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kişi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qadınların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bərabərliyinin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təminatları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haqqında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Azərbaycan</a:t>
            </a:r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Respublikasının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Qanunu</a:t>
            </a:r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Bakı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şəhəri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10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oktyabr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2006-cı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il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az-Latn-A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qanunun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məqsədi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cinsi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mənsubiyyətə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görə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ayrı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seçkiliyin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bütün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formalarını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aradan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qaldırmaqla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kişi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qadınlara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ictimai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həyatın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siyasi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iqtisadi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mədəni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digər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sahələrində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bərabər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imkanlar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yaratmaqla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gender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bərabərliyinin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təmin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edilməsindən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ibarətdir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Dilara-N\Desktop\20140902PHT57904_width_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572008"/>
            <a:ext cx="3357566" cy="21097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z-Latn-AZ" dirty="0" smtClean="0"/>
              <a:t>Diskriminasiyanın növləri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z-Latn-AZ" sz="3600" dirty="0" smtClean="0">
                <a:latin typeface="Times New Roman" pitchFamily="18" charset="0"/>
                <a:cs typeface="Times New Roman" pitchFamily="18" charset="0"/>
              </a:rPr>
              <a:t>Birbaşa diskriminasiya;</a:t>
            </a:r>
          </a:p>
          <a:p>
            <a:endParaRPr lang="az-Latn-AZ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3600" dirty="0" smtClean="0">
                <a:latin typeface="Times New Roman" pitchFamily="18" charset="0"/>
                <a:cs typeface="Times New Roman" pitchFamily="18" charset="0"/>
              </a:rPr>
              <a:t>Dolayı diskriminasiya.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8803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Latn-AZ" sz="31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1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3600" b="1" i="1" dirty="0" smtClean="0">
                <a:latin typeface="Times New Roman" pitchFamily="18" charset="0"/>
                <a:cs typeface="Times New Roman" pitchFamily="18" charset="0"/>
              </a:rPr>
              <a:t>Əmək fəaliyyətində kişi və qadınların bərabərliyini təmin edilməsi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Gender (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kişi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qadınların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bərabərliyinin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təminatları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haqqında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800" b="1" i="1" dirty="0" smtClean="0">
                <a:latin typeface="Times New Roman" pitchFamily="18" charset="0"/>
                <a:cs typeface="Times New Roman" pitchFamily="18" charset="0"/>
              </a:rPr>
              <a:t>Qanunun 7.1-ci maddəsi</a:t>
            </a:r>
            <a:r>
              <a:rPr lang="az-Latn-AZ" sz="2800" b="1" dirty="0" smtClean="0">
                <a:latin typeface="Times New Roman" pitchFamily="18" charset="0"/>
                <a:cs typeface="Times New Roman" pitchFamily="18" charset="0"/>
              </a:rPr>
              <a:t>nə əsasən </a:t>
            </a:r>
            <a:r>
              <a:rPr lang="az-Latn-AZ" sz="2800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şəgötürən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əmək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fəaliyyətində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kişi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qadınların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bərabərliyini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təmin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etməlidir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az-Latn-AZ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071" y="364502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z-Latn-AZ" b="1" i="1" dirty="0">
                <a:latin typeface="Times New Roman" pitchFamily="18" charset="0"/>
                <a:cs typeface="Times New Roman" pitchFamily="18" charset="0"/>
              </a:rPr>
              <a:t>zərbaycan Respublikasının Konstitusiyasının 35.4-cü maddəsi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kəsin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təhlükəsiz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sağlam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şəraitdə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işləmək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heç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ayrı-seçkilik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qoyulmadan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öz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işinə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görə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dövlətin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müəyyənləşdirdiyi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minimum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əmək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haqqı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miqdarından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olmayan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haqq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almaq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hüququ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vardır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4416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Gender (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kişi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qadınların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bərabərliyinin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təminatları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haqqında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800" b="1" i="1" dirty="0">
                <a:latin typeface="Times New Roman" pitchFamily="18" charset="0"/>
                <a:cs typeface="Times New Roman" pitchFamily="18" charset="0"/>
              </a:rPr>
              <a:t>Qanunun </a:t>
            </a:r>
            <a:r>
              <a:rPr lang="az-Latn-AZ" sz="2800" b="1" i="1" dirty="0" smtClean="0">
                <a:latin typeface="Times New Roman" pitchFamily="18" charset="0"/>
                <a:cs typeface="Times New Roman" pitchFamily="18" charset="0"/>
              </a:rPr>
              <a:t>9.1-9.2-ci maddələrinə əsasən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buNone/>
            </a:pPr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Cinsindən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asılı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olmayaraq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iş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yerində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işləyən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eyni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ixtisas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dərəcəsinə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malik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eyni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iş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şəraitində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işləyən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eyni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dəyərli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işi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yerinə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yetirən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işçilərə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əməkhaqqı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həmçinin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mükafatlar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işçini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həvəsləndirmək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məqsədilə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ödənilən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digər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maddi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ödənişlər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eyni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ödənilməlidir</a:t>
            </a:r>
            <a:r>
              <a:rPr lang="az-Latn-AZ" sz="24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005064"/>
            <a:ext cx="3533006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0169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Diskriminasiyaya yol verilmədən kişi və qadınların bərabər əmək haqqı alması haqqında qanun 1963.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1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881" y="1935163"/>
            <a:ext cx="5890237" cy="438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1973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Gender (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kişi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qadınların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bərabərliyinin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təminatları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haqqında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800" b="1" i="1" dirty="0" smtClean="0">
                <a:latin typeface="Times New Roman" pitchFamily="18" charset="0"/>
                <a:cs typeface="Times New Roman" pitchFamily="18" charset="0"/>
              </a:rPr>
              <a:t>Qanunun 10-cu maddəsinə əsasən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Yalnız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cinsin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nümayəndəsi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müsabiqənin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elan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edilməsinə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yol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verilmir</a:t>
            </a:r>
            <a:endParaRPr lang="az-Latn-A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az-Latn-AZ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İşə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qəbul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haqqında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elanlarda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kişi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qadınlara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fərqli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tələblərin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irəli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sürülməsinə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hər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hansı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cinsin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nümayəndələrinə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üstünlük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verilməsinə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iş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axtaranın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ailə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vəziyyəti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şəxsi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həyatı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barədə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məlumatlar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sorğusuna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yol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verilmir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/>
              <a:t> </a:t>
            </a:r>
            <a:endParaRPr lang="az-Latn-AZ" sz="2000" dirty="0" smtClean="0"/>
          </a:p>
          <a:p>
            <a:pPr marL="0" indent="0" algn="just">
              <a:buNone/>
            </a:pPr>
            <a:r>
              <a:rPr lang="az-Latn-AZ" sz="2000" dirty="0"/>
              <a:t>	</a:t>
            </a:r>
            <a:r>
              <a:rPr lang="az-Latn-AZ" sz="2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elə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elanların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dərc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edilməsinə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yalnız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halda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yol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verilir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əmək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funksiyalarının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xüsusiyyətlərinə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görə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işçinin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cinsi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müəyyənedici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şərt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olsun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Azərbaycan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Respublikasının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Əmək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Məcəlləsinə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uyğun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olaraq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həmin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işlərə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qadın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əməyinin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tətbiqi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qadağan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edilsin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article-5VwrsBD3V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176529"/>
            <a:ext cx="2880320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2661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z-Latn-AZ" sz="3200" b="1" i="1" dirty="0" smtClean="0">
                <a:latin typeface="Times New Roman" pitchFamily="18" charset="0"/>
                <a:cs typeface="Times New Roman" pitchFamily="18" charset="0"/>
              </a:rPr>
              <a:t>Azərbaycan Respublikasının Əmək Məcəlləsinin 241 və 242-ci maddələri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Əmək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şəraiti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ağır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zərərli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iş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yerlərində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habelə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yeraltı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tunellərdə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şaxtalarda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digər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yeraltı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işlərdə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qadın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əməyinin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tətbiqi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qadağandır</a:t>
            </a:r>
            <a:r>
              <a:rPr lang="az-Latn-AZ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endParaRPr lang="az-Latn-AZ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az-Latn-AZ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Məcəllədə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müəyyən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normalardan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artıq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yüklərin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daşınması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tələb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olunan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işlərə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qadınların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cəlb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olunması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qadağan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edilir</a:t>
            </a:r>
            <a:r>
              <a:rPr lang="az-Latn-AZ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az-Latn-AZ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Hamilə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qadınların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yaşına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çatmamış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uşağı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qadınların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gecə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işlərinə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iş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vaxtından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artıq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işlərə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istirahət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iş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günü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hesab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edilməyən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bayram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digər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günlərdə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işə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cəlb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edilməsinə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habelə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onların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ezamiyyətə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göndərilməsinə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yol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verilmir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2129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Latn-AZ" b="1" i="1" dirty="0">
                <a:latin typeface="Times New Roman" pitchFamily="18" charset="0"/>
                <a:cs typeface="Times New Roman" pitchFamily="18" charset="0"/>
              </a:rPr>
              <a:t>Təhsil sahəsində ayrı-seçkiliyin qadağan olunması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Qadınlara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qarşı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ayrı-seçkiliyin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bütün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formalarının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ləğvi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haqqında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BMT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Konvensiyasının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10-cü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maddəsi</a:t>
            </a:r>
            <a:r>
              <a:rPr lang="az-Latn-AZ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ndə qeyd </a:t>
            </a:r>
            <a:r>
              <a:rPr lang="az-Latn-AZ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edilir: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Iştirakçı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dövlətlər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qadınlara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qarşı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ayrı-seçkiliyin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ləğv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edilməsi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bütün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müvafiq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tədbirləri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görürlər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onlara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təhsil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sahəsində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kişilərlə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bərabər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səviyyədə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hüquqlar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təmin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etsinlər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əsasən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kişi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qadınların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bərabərliyi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əsasında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təmin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etsinlər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3169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Content Placeholder 3" descr="C:\Users\User\Desktop\480ddbf3a6c759464a218026a18c0679Baki-Qizlar-mekteb-Tagiyev-Zerdabi-Melikov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44824"/>
            <a:ext cx="7200800" cy="453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981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Baku_muslim_girls_schoo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2058194"/>
            <a:ext cx="7277100" cy="414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5075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C.Cabbarlı yaradıcılığında qadın hüquqları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Azad-Qadin-Heykeli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348880"/>
            <a:ext cx="5328592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077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/>
          <a:lstStyle/>
          <a:p>
            <a:pPr algn="ctr"/>
            <a:r>
              <a:rPr lang="az-Latn-AZ" b="1" i="1" dirty="0" smtClean="0">
                <a:latin typeface="Times New Roman" pitchFamily="18" charset="0"/>
                <a:cs typeface="Times New Roman" pitchFamily="18" charset="0"/>
              </a:rPr>
              <a:t>Bərabərlik prinsipi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67512" lvl="2" indent="0">
              <a:buNone/>
            </a:pPr>
            <a:endParaRPr lang="az-Latn-AZ" sz="3200" dirty="0">
              <a:latin typeface="Times New Roman" pitchFamily="18" charset="0"/>
              <a:cs typeface="Times New Roman" pitchFamily="18" charset="0"/>
            </a:endParaRPr>
          </a:p>
          <a:p>
            <a:pPr marL="667512" lvl="2" indent="0" algn="just">
              <a:buNone/>
            </a:pP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	Eyni vəziyyətdə olan insanlarla eyni cür davranılmalı və eyni qaydalar tətbiq olunmalıdır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az-Latn-AZ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User\Desktop\скачанные файлы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05064"/>
            <a:ext cx="3048000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5161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Gender (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kişi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qadınların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bərabərliyinin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təminatları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haqqında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az-Latn-AZ" sz="3200" b="1" i="1" dirty="0">
                <a:latin typeface="Times New Roman" pitchFamily="18" charset="0"/>
                <a:cs typeface="Times New Roman" pitchFamily="18" charset="0"/>
              </a:rPr>
              <a:t>Qanunun </a:t>
            </a:r>
            <a:r>
              <a:rPr lang="az-Latn-AZ" sz="3200" b="1" i="1" dirty="0" smtClean="0">
                <a:latin typeface="Times New Roman" pitchFamily="18" charset="0"/>
                <a:cs typeface="Times New Roman" pitchFamily="18" charset="0"/>
              </a:rPr>
              <a:t>13-cü </a:t>
            </a:r>
            <a:r>
              <a:rPr lang="az-Latn-AZ" sz="3200" b="1" i="1" dirty="0">
                <a:latin typeface="Times New Roman" pitchFamily="18" charset="0"/>
                <a:cs typeface="Times New Roman" pitchFamily="18" charset="0"/>
              </a:rPr>
              <a:t>maddəsi:</a:t>
            </a:r>
            <a:br>
              <a:rPr lang="az-Latn-AZ" sz="3200" b="1" i="1" dirty="0">
                <a:latin typeface="Times New Roman" pitchFamily="18" charset="0"/>
                <a:cs typeface="Times New Roman" pitchFamily="18" charset="0"/>
              </a:rPr>
            </a:b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z-Latn-AZ" dirty="0"/>
              <a:t>	</a:t>
            </a:r>
            <a:endParaRPr lang="ru-RU" dirty="0"/>
          </a:p>
          <a:p>
            <a:pPr algn="just"/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Dövlət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kişi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qadınlara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təhsil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hüququnun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həyata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keçirilməsi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bərabər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imkanların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yaradılmasını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təmin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edir</a:t>
            </a:r>
            <a:r>
              <a:rPr lang="az-Latn-AZ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İşəgötürən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kişi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qadınlara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əsas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əlavə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təhsil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almaq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təhsillə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bağlı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məzuniyyət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hüququndan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istifadə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etmək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bərabər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şərait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yaratmalıdır</a:t>
            </a:r>
            <a:r>
              <a:rPr lang="az-Latn-AZ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Dövlət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mülkiyyət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növündən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asılı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olmayaraq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bütün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təhsil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müəssisələrinə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qəbulda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tələbələrin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təqaüdlə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təmin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edilməsində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tədris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planının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seçilməsində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biliyin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qiymətləndirilməsində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kişi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qadınlar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bərabər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imkanlar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yaradılmasını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təmin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edir</a:t>
            </a:r>
            <a:r>
              <a:rPr lang="az-Latn-AZ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Dərsliklər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gender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bərabərliyi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prinsipinə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əsaslanmalıdır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Latn-AZ" sz="3600" i="1" dirty="0" smtClean="0"/>
              <a:t/>
            </a:r>
            <a:br>
              <a:rPr lang="az-Latn-AZ" sz="3600" i="1" dirty="0" smtClean="0"/>
            </a:br>
            <a:r>
              <a:rPr lang="az-Latn-AZ" sz="3600" b="1" i="1" dirty="0" smtClean="0"/>
              <a:t>T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əhsil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müəssisələrinin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fəaliyyətində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aşağıdakı</a:t>
            </a:r>
            <a:r>
              <a:rPr lang="az-Latn-AZ" sz="3600" b="1" i="1" dirty="0" smtClean="0">
                <a:latin typeface="Times New Roman" pitchFamily="18" charset="0"/>
                <a:cs typeface="Times New Roman" pitchFamily="18" charset="0"/>
              </a:rPr>
              <a:t> hallar ayrı-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seçkilik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kimi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qiymətləndiri</a:t>
            </a:r>
            <a:r>
              <a:rPr lang="az-Latn-AZ" sz="3600" b="1" i="1" dirty="0" smtClean="0">
                <a:latin typeface="Times New Roman" pitchFamily="18" charset="0"/>
                <a:cs typeface="Times New Roman" pitchFamily="18" charset="0"/>
              </a:rPr>
              <a:t>lir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 </a:t>
            </a:r>
            <a:r>
              <a:rPr lang="en-US" dirty="0" err="1" smtClean="0"/>
              <a:t>təhsil</a:t>
            </a:r>
            <a:r>
              <a:rPr lang="en-US" dirty="0" smtClean="0"/>
              <a:t> </a:t>
            </a:r>
            <a:r>
              <a:rPr lang="en-US" dirty="0" err="1" smtClean="0"/>
              <a:t>müəssisəsinə</a:t>
            </a:r>
            <a:r>
              <a:rPr lang="en-US" dirty="0" smtClean="0"/>
              <a:t> </a:t>
            </a:r>
            <a:r>
              <a:rPr lang="en-US" dirty="0" err="1" smtClean="0"/>
              <a:t>qəbul</a:t>
            </a:r>
            <a:r>
              <a:rPr lang="en-US" dirty="0" smtClean="0"/>
              <a:t> </a:t>
            </a:r>
            <a:r>
              <a:rPr lang="en-US" dirty="0" err="1" smtClean="0"/>
              <a:t>zamanı</a:t>
            </a:r>
            <a:r>
              <a:rPr lang="en-US" dirty="0" smtClean="0"/>
              <a:t>, </a:t>
            </a:r>
            <a:r>
              <a:rPr lang="en-US" dirty="0" err="1" smtClean="0"/>
              <a:t>tədris</a:t>
            </a:r>
            <a:r>
              <a:rPr lang="en-US" dirty="0" smtClean="0"/>
              <a:t> </a:t>
            </a:r>
            <a:r>
              <a:rPr lang="en-US" dirty="0" err="1" smtClean="0"/>
              <a:t>planı</a:t>
            </a:r>
            <a:r>
              <a:rPr lang="en-US" dirty="0" smtClean="0"/>
              <a:t> </a:t>
            </a:r>
            <a:r>
              <a:rPr lang="en-US" dirty="0" err="1" smtClean="0"/>
              <a:t>tərtib</a:t>
            </a:r>
            <a:r>
              <a:rPr lang="en-US" dirty="0" smtClean="0"/>
              <a:t> </a:t>
            </a:r>
            <a:r>
              <a:rPr lang="en-US" dirty="0" err="1" smtClean="0"/>
              <a:t>olunarkən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biliyin</a:t>
            </a:r>
            <a:r>
              <a:rPr lang="az-Latn-AZ" dirty="0" smtClean="0"/>
              <a:t> </a:t>
            </a:r>
            <a:r>
              <a:rPr lang="en-US" dirty="0" err="1" smtClean="0"/>
              <a:t>qiymətləndirilməsi</a:t>
            </a:r>
            <a:r>
              <a:rPr lang="en-US" dirty="0" smtClean="0"/>
              <a:t> </a:t>
            </a:r>
            <a:r>
              <a:rPr lang="en-US" dirty="0" err="1" smtClean="0"/>
              <a:t>zamanı</a:t>
            </a:r>
            <a:r>
              <a:rPr lang="en-US" dirty="0" smtClean="0"/>
              <a:t> </a:t>
            </a:r>
            <a:r>
              <a:rPr lang="en-US" dirty="0" err="1" smtClean="0"/>
              <a:t>kişi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qadınlara</a:t>
            </a:r>
            <a:r>
              <a:rPr lang="en-US" dirty="0" smtClean="0"/>
              <a:t> </a:t>
            </a:r>
            <a:r>
              <a:rPr lang="en-US" dirty="0" err="1" smtClean="0"/>
              <a:t>qarşı</a:t>
            </a:r>
            <a:r>
              <a:rPr lang="en-US" dirty="0" smtClean="0"/>
              <a:t> </a:t>
            </a:r>
            <a:r>
              <a:rPr lang="en-US" dirty="0" err="1" smtClean="0"/>
              <a:t>fərqli</a:t>
            </a:r>
            <a:r>
              <a:rPr lang="en-US" dirty="0" smtClean="0"/>
              <a:t> </a:t>
            </a:r>
            <a:r>
              <a:rPr lang="en-US" dirty="0" err="1" smtClean="0"/>
              <a:t>tələblərin</a:t>
            </a:r>
            <a:r>
              <a:rPr lang="en-US" dirty="0" smtClean="0"/>
              <a:t> </a:t>
            </a:r>
            <a:r>
              <a:rPr lang="en-US" dirty="0" err="1" smtClean="0"/>
              <a:t>tətbiq</a:t>
            </a:r>
            <a:r>
              <a:rPr lang="en-US" dirty="0" smtClean="0"/>
              <a:t> </a:t>
            </a:r>
            <a:r>
              <a:rPr lang="en-US" dirty="0" err="1" smtClean="0"/>
              <a:t>edilməsi</a:t>
            </a:r>
            <a:r>
              <a:rPr lang="en-US" dirty="0" smtClean="0"/>
              <a:t>;</a:t>
            </a:r>
            <a:endParaRPr lang="az-Latn-AZ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təhsil</a:t>
            </a:r>
            <a:r>
              <a:rPr lang="en-US" dirty="0" smtClean="0"/>
              <a:t> </a:t>
            </a:r>
            <a:r>
              <a:rPr lang="en-US" dirty="0" err="1" smtClean="0"/>
              <a:t>sahəsinin</a:t>
            </a:r>
            <a:r>
              <a:rPr lang="en-US" dirty="0" smtClean="0"/>
              <a:t> </a:t>
            </a:r>
            <a:r>
              <a:rPr lang="en-US" dirty="0" err="1" smtClean="0"/>
              <a:t>seçilməsində</a:t>
            </a:r>
            <a:r>
              <a:rPr lang="en-US" dirty="0" smtClean="0"/>
              <a:t> </a:t>
            </a:r>
            <a:r>
              <a:rPr lang="en-US" dirty="0" err="1" smtClean="0"/>
              <a:t>kişi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qadınlar</a:t>
            </a:r>
            <a:r>
              <a:rPr lang="en-US" dirty="0" smtClean="0"/>
              <a:t> </a:t>
            </a:r>
            <a:r>
              <a:rPr lang="en-US" dirty="0" err="1" smtClean="0"/>
              <a:t>üçün</a:t>
            </a:r>
            <a:r>
              <a:rPr lang="en-US" dirty="0" smtClean="0"/>
              <a:t> </a:t>
            </a:r>
            <a:r>
              <a:rPr lang="en-US" dirty="0" err="1" smtClean="0"/>
              <a:t>fərqli</a:t>
            </a:r>
            <a:r>
              <a:rPr lang="en-US" dirty="0" smtClean="0"/>
              <a:t> </a:t>
            </a:r>
            <a:r>
              <a:rPr lang="en-US" dirty="0" err="1" smtClean="0"/>
              <a:t>imkanların</a:t>
            </a:r>
            <a:r>
              <a:rPr lang="en-US" dirty="0" smtClean="0"/>
              <a:t> </a:t>
            </a:r>
            <a:r>
              <a:rPr lang="en-US" dirty="0" err="1" smtClean="0"/>
              <a:t>yaradılması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Təhsil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haqqında"Azərbaycan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Respublikasının</a:t>
            </a:r>
            <a:r>
              <a:rPr lang="az-Latn-AZ" sz="3600" b="1" i="1" dirty="0" smtClean="0">
                <a:latin typeface="Times New Roman" pitchFamily="18" charset="0"/>
                <a:cs typeface="Times New Roman" pitchFamily="18" charset="0"/>
              </a:rPr>
              <a:t> Qanunun 5.3-cü maddəsi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az-Latn-AZ" sz="2400" dirty="0"/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Dövlət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mülkiyyət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formasından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asılı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lmayaraq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bütün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təhsil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müəssisələrinə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z-Latn-A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az-Latn-A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işə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qəbulda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vəzifələrə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təyin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lunmada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seçilmədə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əməyin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stimullaşdırılmasında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təhsil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müəssisələrinə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qəbul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olunmada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təhsilalanların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təqaüdlə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təmin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edilməsində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tisasların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seçilməsində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biliyin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qiymətləndirilməsində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məzunların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işlə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təmin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edilməsində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təhsilin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növbəti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pillədə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davam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etdirilməsində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tisasın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artırılmasında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z-Latn-A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kişilər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qadınlar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bərabər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imkanlar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yaradılmasını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təmin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edir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z-Latn-AZ" sz="4000" b="1" i="1" dirty="0" smtClean="0">
                <a:latin typeface="Times New Roman" pitchFamily="18" charset="0"/>
                <a:cs typeface="Times New Roman" pitchFamily="18" charset="0"/>
              </a:rPr>
              <a:t>Azərbaycan Respublikasının Konstitusiyası maddə 34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.4</a:t>
            </a:r>
            <a:r>
              <a:rPr lang="az-Latn-AZ" sz="4000" b="1" i="1" dirty="0" smtClean="0">
                <a:latin typeface="Times New Roman" pitchFamily="18" charset="0"/>
                <a:cs typeface="Times New Roman" pitchFamily="18" charset="0"/>
              </a:rPr>
              <a:t>-cü maddəsi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z-Latn-AZ" dirty="0" smtClean="0"/>
          </a:p>
          <a:p>
            <a:endParaRPr lang="az-Latn-AZ" dirty="0" smtClean="0"/>
          </a:p>
          <a:p>
            <a:pPr marL="0" indent="0" algn="just">
              <a:buNone/>
            </a:pPr>
            <a:r>
              <a:rPr lang="az-Latn-AZ" dirty="0" smtClean="0"/>
              <a:t>	</a:t>
            </a:r>
            <a:r>
              <a:rPr lang="en-GB" dirty="0" smtClean="0"/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Ər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arvadın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hüquqları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bərabərdir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Uşaqlara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qayğı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göstərmək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onları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tərbiyə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etmək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valideynlərin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həm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hüququ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həm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də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borcudur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GB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gender-equalit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797152"/>
            <a:ext cx="2088232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49827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z-Latn-AZ" sz="4000" b="1" i="1" dirty="0" smtClean="0">
                <a:latin typeface="Times New Roman" pitchFamily="18" charset="0"/>
                <a:cs typeface="Times New Roman" pitchFamily="18" charset="0"/>
              </a:rPr>
              <a:t>Azərbaycan Respublikası Ailə Məcəlləsinin 29-cu maddəsi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arvad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ailə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münasibətlərində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bərabər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şəxsi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ə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əmlak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hüquqlarına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malikdirlər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sz="2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nalıq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atalıq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uşaqların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tərbiyəsi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təhsili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eləcə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ailənin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digər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məsələləri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ər-arvadın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hüquq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bərabərliyi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prinsiplərinə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uyğun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olaraq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birgə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həll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edilir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saylı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Protokol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Strasburq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, 22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noyabr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1984-cü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il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MADDƏ 5 </a:t>
            </a:r>
          </a:p>
          <a:p>
            <a:pPr marL="0" indent="0"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Ər-arvadın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az-Latn-AZ" b="1" dirty="0" err="1" smtClean="0">
                <a:latin typeface="Times New Roman" pitchFamily="18" charset="0"/>
                <a:cs typeface="Times New Roman" pitchFamily="18" charset="0"/>
              </a:rPr>
              <a:t>ü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quq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bərabərliyi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Ər-arvad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nikaha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daxil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olmaq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boşanma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bağlı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məsələlərdə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öz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aralarında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uşaqları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münasibətlərdə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bərabər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hüquqlara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malikdirlər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bərabər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mülki-hüquqi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cavabdehlik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daşıyırlar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Bu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maddə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uşaqların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maraqlarına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riayət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olunması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zəruri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tədbirlər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görməkdə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dövlətlərə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olmur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az-Latn-AZ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40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000" b="1" i="1" dirty="0">
                <a:latin typeface="Times New Roman" pitchFamily="18" charset="0"/>
                <a:cs typeface="Times New Roman" pitchFamily="18" charset="0"/>
              </a:rPr>
            </a:br>
            <a:r>
              <a:rPr lang="az-Latn-AZ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40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000" b="1" i="1" dirty="0">
                <a:latin typeface="Times New Roman" pitchFamily="18" charset="0"/>
                <a:cs typeface="Times New Roman" pitchFamily="18" charset="0"/>
              </a:rPr>
            </a:br>
            <a:r>
              <a:rPr lang="az-Latn-AZ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40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000" b="1" i="1" dirty="0">
                <a:latin typeface="Times New Roman" pitchFamily="18" charset="0"/>
                <a:cs typeface="Times New Roman" pitchFamily="18" charset="0"/>
              </a:rPr>
            </a:br>
            <a:r>
              <a:rPr lang="az-Latn-AZ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40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000" b="1" i="1" dirty="0">
                <a:latin typeface="Times New Roman" pitchFamily="18" charset="0"/>
                <a:cs typeface="Times New Roman" pitchFamily="18" charset="0"/>
              </a:rPr>
            </a:br>
            <a:r>
              <a:rPr lang="az-Latn-AZ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Məişət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zorakılığının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qarşısının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alınması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haqqında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Azərbaycan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Respublikasının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qanunu</a:t>
            </a:r>
            <a:r>
              <a:rPr lang="az-Latn-AZ" sz="27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Bakı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latin typeface="Times New Roman" pitchFamily="18" charset="0"/>
                <a:cs typeface="Times New Roman" pitchFamily="18" charset="0"/>
              </a:rPr>
              <a:t>şəhəri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, 22 </a:t>
            </a:r>
            <a:r>
              <a:rPr lang="en-US" sz="2700" b="1" dirty="0" err="1">
                <a:latin typeface="Times New Roman" pitchFamily="18" charset="0"/>
                <a:cs typeface="Times New Roman" pitchFamily="18" charset="0"/>
              </a:rPr>
              <a:t>iyun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2010-cu </a:t>
            </a:r>
            <a:r>
              <a:rPr lang="en-US" sz="2700" b="1" dirty="0" err="1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700" b="1" dirty="0"/>
              <a:t/>
            </a:r>
            <a:br>
              <a:rPr lang="ru-RU" sz="2700" b="1" dirty="0"/>
            </a:br>
            <a:endParaRPr lang="ru-RU" sz="27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z-Latn-AZ" sz="2800" dirty="0"/>
              <a:t>y</a:t>
            </a:r>
            <a:r>
              <a:rPr lang="ru-RU" sz="2800" dirty="0" err="1" smtClean="0"/>
              <a:t>axın</a:t>
            </a:r>
            <a:r>
              <a:rPr lang="ru-RU" sz="2800" dirty="0" smtClean="0"/>
              <a:t> </a:t>
            </a:r>
            <a:r>
              <a:rPr lang="ru-RU" sz="2800" dirty="0" err="1"/>
              <a:t>qohumluq</a:t>
            </a:r>
            <a:r>
              <a:rPr lang="ru-RU" sz="2800" dirty="0"/>
              <a:t> </a:t>
            </a:r>
            <a:r>
              <a:rPr lang="ru-RU" sz="2800" dirty="0" err="1" smtClean="0"/>
              <a:t>münasibətlərindən</a:t>
            </a:r>
            <a:endParaRPr lang="az-Latn-AZ" sz="2800" dirty="0"/>
          </a:p>
          <a:p>
            <a:pPr algn="just"/>
            <a:endParaRPr lang="az-Latn-AZ" sz="2800" dirty="0" smtClean="0"/>
          </a:p>
          <a:p>
            <a:pPr algn="just"/>
            <a:r>
              <a:rPr lang="ru-RU" sz="2800" dirty="0" err="1" smtClean="0"/>
              <a:t>birgə</a:t>
            </a:r>
            <a:r>
              <a:rPr lang="ru-RU" sz="2800" dirty="0" smtClean="0"/>
              <a:t> </a:t>
            </a:r>
            <a:r>
              <a:rPr lang="ru-RU" sz="2800" dirty="0" err="1"/>
              <a:t>və</a:t>
            </a:r>
            <a:r>
              <a:rPr lang="ru-RU" sz="2800" dirty="0"/>
              <a:t> </a:t>
            </a:r>
            <a:r>
              <a:rPr lang="ru-RU" sz="2800" dirty="0" err="1"/>
              <a:t>ya</a:t>
            </a:r>
            <a:r>
              <a:rPr lang="ru-RU" sz="2800" dirty="0"/>
              <a:t> </a:t>
            </a:r>
            <a:r>
              <a:rPr lang="ru-RU" sz="2800" dirty="0" err="1"/>
              <a:t>əvvəllər</a:t>
            </a:r>
            <a:r>
              <a:rPr lang="ru-RU" sz="2800" dirty="0"/>
              <a:t> </a:t>
            </a:r>
            <a:r>
              <a:rPr lang="ru-RU" sz="2800" dirty="0" err="1"/>
              <a:t>birgə</a:t>
            </a:r>
            <a:r>
              <a:rPr lang="ru-RU" sz="2800" dirty="0"/>
              <a:t> </a:t>
            </a:r>
            <a:r>
              <a:rPr lang="ru-RU" sz="2800" dirty="0" err="1" smtClean="0"/>
              <a:t>yaşayışdan</a:t>
            </a:r>
            <a:endParaRPr lang="az-Latn-AZ" sz="2800" dirty="0" smtClean="0"/>
          </a:p>
          <a:p>
            <a:pPr marL="0" indent="0"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Opuz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v.Turkey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(33401\02)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, 09.06.2009.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er\Desktop\скачанные файл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365104"/>
            <a:ext cx="247650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z-Latn-AZ" sz="2800" b="1" dirty="0" smtClean="0">
                <a:latin typeface="Times New Roman" pitchFamily="18" charset="0"/>
                <a:cs typeface="Times New Roman" pitchFamily="18" charset="0"/>
              </a:rPr>
              <a:t>Qadınların zorakılıqdan qorunmasına dair Nazirlər Komitəsinin Üzv-Dövlətlərə Tövsiyyəsi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R (2002) 5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az-Latn-AZ" sz="2800" b="1" dirty="0" smtClean="0">
                <a:latin typeface="Times New Roman" pitchFamily="18" charset="0"/>
                <a:cs typeface="Times New Roman" pitchFamily="18" charset="0"/>
              </a:rPr>
              <a:t>aprel,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2002</a:t>
            </a:r>
            <a:r>
              <a:rPr lang="az-Latn-AZ" sz="2800" b="1" dirty="0" smtClean="0">
                <a:latin typeface="Times New Roman" pitchFamily="18" charset="0"/>
                <a:cs typeface="Times New Roman" pitchFamily="18" charset="0"/>
              </a:rPr>
              <a:t>-ci il.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z-Latn-AZ" dirty="0"/>
              <a:t>	</a:t>
            </a:r>
            <a:r>
              <a:rPr lang="az-Latn-AZ" dirty="0" smtClean="0"/>
              <a:t>Qadınların zorakılıqdan və ayrı-seçkilikdən qorunması üçün öz qanunvericiliyinə yenidən baxsın</a:t>
            </a:r>
          </a:p>
          <a:p>
            <a:pPr marL="0" indent="0">
              <a:buNone/>
            </a:pPr>
            <a:endParaRPr lang="az-Latn-AZ" dirty="0" smtClean="0"/>
          </a:p>
          <a:p>
            <a:pPr marL="0" indent="0">
              <a:buNone/>
            </a:pPr>
            <a:r>
              <a:rPr lang="az-Latn-AZ" dirty="0" smtClean="0"/>
              <a:t>	Razılaşsın ki, dövlətə nümayəndəsi və ya adi vətəndaş tərəfindən törədilən qadınlara qarşı zorakılıq hallarının qarşısının alınması və araşdırılması ilk növbədə dövlətlərin vəzifəsidir</a:t>
            </a:r>
            <a:r>
              <a:rPr lang="ru-RU" dirty="0" smtClean="0"/>
              <a:t> </a:t>
            </a:r>
            <a:endParaRPr lang="az-Latn-AZ" dirty="0" smtClean="0"/>
          </a:p>
          <a:p>
            <a:pPr marL="0" indent="0">
              <a:buNone/>
            </a:pPr>
            <a:endParaRPr lang="az-Latn-AZ" dirty="0" smtClean="0"/>
          </a:p>
          <a:p>
            <a:pPr marL="0" indent="0">
              <a:buNone/>
            </a:pPr>
            <a:r>
              <a:rPr lang="az-Latn-AZ" dirty="0"/>
              <a:t>	</a:t>
            </a:r>
            <a:r>
              <a:rPr lang="az-Latn-AZ" dirty="0" smtClean="0"/>
              <a:t>Ali təhsil proqramlarına kişi və qadınların bərabərlyinə, xüsusilə, qadın zorakılığına dair mövzular salsınlar;</a:t>
            </a:r>
          </a:p>
          <a:p>
            <a:pPr marL="0" indent="0">
              <a:buNone/>
            </a:pPr>
            <a:endParaRPr lang="az-Latn-AZ" dirty="0" smtClean="0"/>
          </a:p>
          <a:p>
            <a:pPr marL="0" indent="0">
              <a:buNone/>
            </a:pPr>
            <a:r>
              <a:rPr lang="az-Latn-AZ" dirty="0"/>
              <a:t>	</a:t>
            </a:r>
            <a:r>
              <a:rPr lang="az-Latn-AZ" dirty="0" smtClean="0"/>
              <a:t>Elmi dairələr, qeyri-hökumət təşkilatları, qanunvericilik hakimiyyəti, səhiyyə orqanları, təhsil orqanları ilə zorakılığa qarşı birgə milli  fəaliyyət proqramları hazırlasınlar</a:t>
            </a:r>
            <a:r>
              <a:rPr lang="ru-RU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az-Latn-AZ" dirty="0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047607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ƏHALİNİN SAĞLAMLIĞININ QORUNMASI HAQQINDA AZƏRBAYCAN RESPUBLİKASININ QANUNU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az-Latn-AZ" dirty="0" smtClean="0"/>
              <a:t>	</a:t>
            </a:r>
            <a:r>
              <a:rPr lang="en-US" dirty="0" err="1" smtClean="0"/>
              <a:t>Hər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qadın</a:t>
            </a:r>
            <a:r>
              <a:rPr lang="en-US" dirty="0"/>
              <a:t> </a:t>
            </a:r>
            <a:r>
              <a:rPr lang="en-US" dirty="0" err="1"/>
              <a:t>hamiləlik</a:t>
            </a:r>
            <a:r>
              <a:rPr lang="en-US" dirty="0"/>
              <a:t> </a:t>
            </a:r>
            <a:r>
              <a:rPr lang="en-US" dirty="0" err="1"/>
              <a:t>dövründə</a:t>
            </a:r>
            <a:r>
              <a:rPr lang="en-US" dirty="0"/>
              <a:t>, </a:t>
            </a:r>
            <a:r>
              <a:rPr lang="en-US" dirty="0" err="1"/>
              <a:t>doğuş</a:t>
            </a:r>
            <a:r>
              <a:rPr lang="en-US" dirty="0"/>
              <a:t> </a:t>
            </a:r>
            <a:r>
              <a:rPr lang="en-US" dirty="0" err="1"/>
              <a:t>və</a:t>
            </a:r>
            <a:r>
              <a:rPr lang="en-US" dirty="0"/>
              <a:t> </a:t>
            </a:r>
            <a:r>
              <a:rPr lang="en-US" dirty="0" err="1"/>
              <a:t>doğuşdan</a:t>
            </a:r>
            <a:r>
              <a:rPr lang="en-US" dirty="0"/>
              <a:t> </a:t>
            </a:r>
            <a:r>
              <a:rPr lang="en-US" dirty="0" err="1"/>
              <a:t>sonrakı</a:t>
            </a:r>
            <a:r>
              <a:rPr lang="en-US" dirty="0"/>
              <a:t> </a:t>
            </a:r>
            <a:r>
              <a:rPr lang="en-US" dirty="0" err="1"/>
              <a:t>dövrdə</a:t>
            </a:r>
            <a:r>
              <a:rPr lang="en-US" dirty="0"/>
              <a:t> </a:t>
            </a:r>
            <a:r>
              <a:rPr lang="en-US" dirty="0" err="1"/>
              <a:t>dövlət</a:t>
            </a:r>
            <a:r>
              <a:rPr lang="en-US" dirty="0"/>
              <a:t> </a:t>
            </a:r>
            <a:r>
              <a:rPr lang="en-US" dirty="0" err="1"/>
              <a:t>səhiyyə</a:t>
            </a:r>
            <a:r>
              <a:rPr lang="en-US" dirty="0"/>
              <a:t> </a:t>
            </a:r>
            <a:r>
              <a:rPr lang="en-US" dirty="0" err="1"/>
              <a:t>sisteminin</a:t>
            </a:r>
            <a:r>
              <a:rPr lang="en-US" dirty="0"/>
              <a:t> </a:t>
            </a:r>
            <a:r>
              <a:rPr lang="en-US" dirty="0" err="1"/>
              <a:t>müəssisələrində</a:t>
            </a:r>
            <a:r>
              <a:rPr lang="en-US" dirty="0"/>
              <a:t> </a:t>
            </a:r>
            <a:r>
              <a:rPr lang="en-US" dirty="0" err="1"/>
              <a:t>ixtisaslaşdırılmış</a:t>
            </a:r>
            <a:r>
              <a:rPr lang="en-US" dirty="0"/>
              <a:t> </a:t>
            </a:r>
            <a:r>
              <a:rPr lang="en-US" dirty="0" err="1"/>
              <a:t>tibbi</a:t>
            </a:r>
            <a:r>
              <a:rPr lang="en-US" dirty="0"/>
              <a:t> </a:t>
            </a:r>
            <a:r>
              <a:rPr lang="en-US" dirty="0" err="1"/>
              <a:t>yardımla</a:t>
            </a:r>
            <a:r>
              <a:rPr lang="en-US" dirty="0"/>
              <a:t> </a:t>
            </a:r>
            <a:r>
              <a:rPr lang="en-US" dirty="0" err="1"/>
              <a:t>pulsuz</a:t>
            </a:r>
            <a:r>
              <a:rPr lang="en-US" dirty="0"/>
              <a:t> </a:t>
            </a:r>
            <a:r>
              <a:rPr lang="en-US" dirty="0" err="1"/>
              <a:t>təmin</a:t>
            </a:r>
            <a:r>
              <a:rPr lang="en-US" dirty="0"/>
              <a:t> </a:t>
            </a:r>
            <a:r>
              <a:rPr lang="en-US" dirty="0" err="1"/>
              <a:t>olunur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274336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Ana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uşaqların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sağlamlığının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yaxşılaşdırılmasına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dair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2014-2020-ci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illər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DÖVLƏT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PROQRAMI</a:t>
            </a:r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2014-cü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3 iyun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az-Latn-AZ" dirty="0" smtClean="0"/>
              <a:t>	</a:t>
            </a:r>
          </a:p>
          <a:p>
            <a:pPr marL="0" indent="0" algn="just">
              <a:buNone/>
            </a:pPr>
            <a:r>
              <a:rPr lang="az-Latn-AZ" dirty="0"/>
              <a:t>	</a:t>
            </a:r>
            <a:r>
              <a:rPr lang="az-Latn-AZ" dirty="0" smtClean="0"/>
              <a:t>Ə</a:t>
            </a:r>
            <a:r>
              <a:rPr lang="ru-RU" dirty="0" err="1" smtClean="0"/>
              <a:t>hali</a:t>
            </a:r>
            <a:r>
              <a:rPr lang="ru-RU" dirty="0"/>
              <a:t>, </a:t>
            </a:r>
            <a:r>
              <a:rPr lang="ru-RU" dirty="0" err="1"/>
              <a:t>xüsusilə</a:t>
            </a:r>
            <a:r>
              <a:rPr lang="ru-RU" dirty="0"/>
              <a:t> </a:t>
            </a:r>
            <a:r>
              <a:rPr lang="ru-RU" dirty="0" err="1"/>
              <a:t>hamiləliyəqədərki</a:t>
            </a:r>
            <a:r>
              <a:rPr lang="ru-RU" dirty="0"/>
              <a:t> </a:t>
            </a:r>
            <a:r>
              <a:rPr lang="ru-RU" dirty="0" err="1"/>
              <a:t>dövrdə</a:t>
            </a:r>
            <a:r>
              <a:rPr lang="ru-RU" dirty="0"/>
              <a:t> </a:t>
            </a:r>
            <a:r>
              <a:rPr lang="ru-RU" dirty="0" err="1"/>
              <a:t>olan</a:t>
            </a:r>
            <a:r>
              <a:rPr lang="ru-RU" dirty="0"/>
              <a:t> </a:t>
            </a:r>
            <a:r>
              <a:rPr lang="ru-RU" dirty="0" err="1"/>
              <a:t>qadınlar</a:t>
            </a:r>
            <a:r>
              <a:rPr lang="ru-RU" dirty="0"/>
              <a:t> </a:t>
            </a:r>
            <a:r>
              <a:rPr lang="ru-RU" dirty="0" err="1"/>
              <a:t>və</a:t>
            </a:r>
            <a:r>
              <a:rPr lang="ru-RU" dirty="0"/>
              <a:t> </a:t>
            </a:r>
            <a:r>
              <a:rPr lang="ru-RU" dirty="0" err="1"/>
              <a:t>gənc</a:t>
            </a:r>
            <a:r>
              <a:rPr lang="ru-RU" dirty="0"/>
              <a:t> </a:t>
            </a:r>
            <a:r>
              <a:rPr lang="ru-RU" dirty="0" err="1"/>
              <a:t>ailələr</a:t>
            </a:r>
            <a:r>
              <a:rPr lang="ru-RU" dirty="0"/>
              <a:t> </a:t>
            </a:r>
            <a:r>
              <a:rPr lang="ru-RU" dirty="0" err="1"/>
              <a:t>arasında</a:t>
            </a:r>
            <a:r>
              <a:rPr lang="ru-RU" dirty="0"/>
              <a:t> </a:t>
            </a:r>
            <a:r>
              <a:rPr lang="ru-RU" dirty="0" err="1"/>
              <a:t>reproduktiv</a:t>
            </a:r>
            <a:r>
              <a:rPr lang="ru-RU" dirty="0"/>
              <a:t> </a:t>
            </a:r>
            <a:r>
              <a:rPr lang="ru-RU" dirty="0" err="1"/>
              <a:t>sağlamlıq</a:t>
            </a:r>
            <a:r>
              <a:rPr lang="ru-RU" dirty="0"/>
              <a:t> </a:t>
            </a:r>
            <a:r>
              <a:rPr lang="ru-RU" dirty="0" err="1"/>
              <a:t>və</a:t>
            </a:r>
            <a:r>
              <a:rPr lang="ru-RU" dirty="0"/>
              <a:t> </a:t>
            </a:r>
            <a:r>
              <a:rPr lang="ru-RU" dirty="0" err="1"/>
              <a:t>ailə</a:t>
            </a:r>
            <a:r>
              <a:rPr lang="ru-RU" dirty="0"/>
              <a:t> </a:t>
            </a:r>
            <a:r>
              <a:rPr lang="ru-RU" dirty="0" err="1"/>
              <a:t>planlaşdırılması</a:t>
            </a:r>
            <a:r>
              <a:rPr lang="ru-RU" dirty="0"/>
              <a:t> </a:t>
            </a:r>
            <a:r>
              <a:rPr lang="ru-RU" dirty="0" err="1"/>
              <a:t>haqqında</a:t>
            </a:r>
            <a:r>
              <a:rPr lang="ru-RU" dirty="0"/>
              <a:t> </a:t>
            </a:r>
            <a:r>
              <a:rPr lang="ru-RU" dirty="0" err="1"/>
              <a:t>səhiyyə</a:t>
            </a:r>
            <a:r>
              <a:rPr lang="ru-RU" dirty="0"/>
              <a:t> </a:t>
            </a:r>
            <a:r>
              <a:rPr lang="ru-RU" dirty="0" err="1"/>
              <a:t>maarifi</a:t>
            </a:r>
            <a:r>
              <a:rPr lang="ru-RU" dirty="0"/>
              <a:t> </a:t>
            </a:r>
            <a:r>
              <a:rPr lang="ru-RU" dirty="0" err="1"/>
              <a:t>işinin</a:t>
            </a:r>
            <a:r>
              <a:rPr lang="ru-RU" dirty="0"/>
              <a:t> </a:t>
            </a:r>
            <a:r>
              <a:rPr lang="ru-RU" dirty="0" err="1"/>
              <a:t>daha</a:t>
            </a:r>
            <a:r>
              <a:rPr lang="ru-RU" dirty="0"/>
              <a:t> </a:t>
            </a:r>
            <a:r>
              <a:rPr lang="ru-RU" dirty="0" err="1"/>
              <a:t>geniş</a:t>
            </a:r>
            <a:r>
              <a:rPr lang="ru-RU" dirty="0"/>
              <a:t> </a:t>
            </a:r>
            <a:r>
              <a:rPr lang="ru-RU" dirty="0" err="1"/>
              <a:t>surətdə</a:t>
            </a:r>
            <a:r>
              <a:rPr lang="ru-RU" dirty="0"/>
              <a:t> </a:t>
            </a:r>
            <a:r>
              <a:rPr lang="ru-RU" dirty="0" err="1"/>
              <a:t>aparılması</a:t>
            </a:r>
            <a:r>
              <a:rPr lang="ru-RU" dirty="0"/>
              <a:t> </a:t>
            </a:r>
            <a:r>
              <a:rPr lang="ru-RU" dirty="0" err="1"/>
              <a:t>və</a:t>
            </a:r>
            <a:r>
              <a:rPr lang="ru-RU" dirty="0"/>
              <a:t> </a:t>
            </a:r>
            <a:r>
              <a:rPr lang="ru-RU" dirty="0" err="1"/>
              <a:t>qadınların</a:t>
            </a:r>
            <a:r>
              <a:rPr lang="ru-RU" dirty="0"/>
              <a:t> </a:t>
            </a:r>
            <a:r>
              <a:rPr lang="ru-RU" dirty="0" err="1"/>
              <a:t>sağlamlığının</a:t>
            </a:r>
            <a:r>
              <a:rPr lang="ru-RU" dirty="0"/>
              <a:t> </a:t>
            </a:r>
            <a:r>
              <a:rPr lang="ru-RU" dirty="0" err="1"/>
              <a:t>mühafizəsi</a:t>
            </a:r>
            <a:r>
              <a:rPr lang="ru-RU" dirty="0"/>
              <a:t> </a:t>
            </a:r>
            <a:r>
              <a:rPr lang="ru-RU" dirty="0" err="1"/>
              <a:t>sahəsində</a:t>
            </a:r>
            <a:r>
              <a:rPr lang="ru-RU" dirty="0"/>
              <a:t> </a:t>
            </a:r>
            <a:r>
              <a:rPr lang="ru-RU" dirty="0" err="1"/>
              <a:t>tibbi</a:t>
            </a:r>
            <a:r>
              <a:rPr lang="ru-RU" dirty="0"/>
              <a:t> </a:t>
            </a:r>
            <a:r>
              <a:rPr lang="ru-RU" dirty="0" err="1"/>
              <a:t>xidmətin</a:t>
            </a:r>
            <a:r>
              <a:rPr lang="ru-RU" dirty="0"/>
              <a:t> </a:t>
            </a:r>
            <a:r>
              <a:rPr lang="ru-RU" dirty="0" err="1"/>
              <a:t>keyfiyyət</a:t>
            </a:r>
            <a:r>
              <a:rPr lang="ru-RU" dirty="0"/>
              <a:t> </a:t>
            </a:r>
            <a:r>
              <a:rPr lang="ru-RU" dirty="0" err="1"/>
              <a:t>və</a:t>
            </a:r>
            <a:r>
              <a:rPr lang="ru-RU" dirty="0"/>
              <a:t> </a:t>
            </a:r>
            <a:r>
              <a:rPr lang="ru-RU" dirty="0" err="1"/>
              <a:t>səmərəliliyinin</a:t>
            </a:r>
            <a:r>
              <a:rPr lang="ru-RU" dirty="0"/>
              <a:t> </a:t>
            </a:r>
            <a:r>
              <a:rPr lang="ru-RU" dirty="0" err="1"/>
              <a:t>yüksəldilməsi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3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Latn-AZ" dirty="0"/>
              <a:t>Diskriminasiyanın qadağan edən beynəlxalq sənədlər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z-Latn-AZ" dirty="0">
                <a:latin typeface="Times New Roman" pitchFamily="18" charset="0"/>
                <a:cs typeface="Times New Roman" pitchFamily="18" charset="0"/>
              </a:rPr>
              <a:t>Ümumdünya İnsan Haqları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Bəyannaməsi;</a:t>
            </a:r>
            <a:endParaRPr lang="az-Latn-AZ" dirty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dirty="0">
                <a:latin typeface="Times New Roman" pitchFamily="18" charset="0"/>
                <a:cs typeface="Times New Roman" pitchFamily="18" charset="0"/>
              </a:rPr>
              <a:t>Iqtisadi, sosial və mədəni hüquqlar haqqında Beynəlxalq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Pakt;</a:t>
            </a:r>
            <a:endParaRPr lang="az-Latn-AZ" dirty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dirty="0">
                <a:latin typeface="Times New Roman" pitchFamily="18" charset="0"/>
                <a:cs typeface="Times New Roman" pitchFamily="18" charset="0"/>
              </a:rPr>
              <a:t>Mülki və siyasi hüquqlar haqqında beynəlxalq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Pakt;</a:t>
            </a:r>
            <a:endParaRPr lang="az-Latn-AZ" dirty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dirty="0">
                <a:latin typeface="Times New Roman" pitchFamily="18" charset="0"/>
                <a:cs typeface="Times New Roman" pitchFamily="18" charset="0"/>
              </a:rPr>
              <a:t>İrqi ayrı-seçkiliyin bütqn formalarının qadağan olunması haqqında Beynəlxalq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Konvensiya;</a:t>
            </a:r>
            <a:endParaRPr lang="az-Latn-AZ" dirty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dirty="0">
                <a:latin typeface="Times New Roman" pitchFamily="18" charset="0"/>
                <a:cs typeface="Times New Roman" pitchFamily="18" charset="0"/>
              </a:rPr>
              <a:t>Qadınlara qarşı diskriminasiyanın bütün formalarının qadağan olunması haqqında Beynəlxalq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Konvensiya;</a:t>
            </a:r>
            <a:endParaRPr lang="az-Latn-AZ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295614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Latn-AZ" dirty="0" smtClean="0"/>
              <a:t>Reproduktiv sağlamlıq haqqındq qanun layihəsi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az-Latn-AZ" dirty="0" smtClean="0"/>
          </a:p>
          <a:p>
            <a:pPr marL="0" indent="0" algn="just">
              <a:buNone/>
            </a:pPr>
            <a:r>
              <a:rPr lang="az-Latn-AZ" dirty="0"/>
              <a:t>	</a:t>
            </a:r>
            <a:r>
              <a:rPr lang="en-US" dirty="0" err="1" smtClean="0"/>
              <a:t>Reproduktiv</a:t>
            </a:r>
            <a:r>
              <a:rPr lang="en-US" dirty="0" smtClean="0"/>
              <a:t> </a:t>
            </a:r>
            <a:r>
              <a:rPr lang="en-US" dirty="0" err="1" smtClean="0"/>
              <a:t>sağlamlıq</a:t>
            </a:r>
            <a:r>
              <a:rPr lang="en-US" dirty="0" smtClean="0"/>
              <a:t> </a:t>
            </a:r>
            <a:r>
              <a:rPr lang="en-US" dirty="0" err="1" smtClean="0"/>
              <a:t>insanların</a:t>
            </a:r>
            <a:r>
              <a:rPr lang="en-US" dirty="0" smtClean="0"/>
              <a:t> </a:t>
            </a:r>
            <a:r>
              <a:rPr lang="en-US" dirty="0" err="1" smtClean="0"/>
              <a:t>nəsilartırma</a:t>
            </a:r>
            <a:r>
              <a:rPr lang="en-US" dirty="0" smtClean="0"/>
              <a:t> </a:t>
            </a:r>
            <a:r>
              <a:rPr lang="en-US" dirty="0" err="1" smtClean="0"/>
              <a:t>qabiliyyətinə</a:t>
            </a:r>
            <a:r>
              <a:rPr lang="en-US" dirty="0" smtClean="0"/>
              <a:t>, </a:t>
            </a:r>
            <a:r>
              <a:rPr lang="en-US" dirty="0" err="1" smtClean="0"/>
              <a:t>təhlükəsiz</a:t>
            </a:r>
            <a:r>
              <a:rPr lang="en-US" dirty="0" smtClean="0"/>
              <a:t> </a:t>
            </a:r>
            <a:r>
              <a:rPr lang="en-US" dirty="0" err="1" smtClean="0"/>
              <a:t>reproduktiv</a:t>
            </a:r>
            <a:r>
              <a:rPr lang="en-US" dirty="0" smtClean="0"/>
              <a:t> </a:t>
            </a:r>
            <a:r>
              <a:rPr lang="en-US" dirty="0" err="1" smtClean="0"/>
              <a:t>həyat</a:t>
            </a:r>
            <a:r>
              <a:rPr lang="en-US" dirty="0" smtClean="0"/>
              <a:t> </a:t>
            </a:r>
            <a:r>
              <a:rPr lang="en-US" dirty="0" err="1" smtClean="0"/>
              <a:t>yaşamasına</a:t>
            </a:r>
            <a:r>
              <a:rPr lang="en-US" dirty="0" smtClean="0"/>
              <a:t>, </a:t>
            </a:r>
            <a:r>
              <a:rPr lang="en-US" dirty="0" err="1" smtClean="0"/>
              <a:t>istənilən</a:t>
            </a:r>
            <a:r>
              <a:rPr lang="en-US" dirty="0" smtClean="0"/>
              <a:t> </a:t>
            </a:r>
            <a:r>
              <a:rPr lang="en-US" dirty="0" err="1" smtClean="0"/>
              <a:t>vaxt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istənilən</a:t>
            </a:r>
            <a:r>
              <a:rPr lang="en-US" dirty="0" smtClean="0"/>
              <a:t> </a:t>
            </a:r>
            <a:r>
              <a:rPr lang="en-US" dirty="0" err="1" smtClean="0"/>
              <a:t>sayda</a:t>
            </a:r>
            <a:r>
              <a:rPr lang="en-US" dirty="0" smtClean="0"/>
              <a:t> </a:t>
            </a:r>
            <a:r>
              <a:rPr lang="en-US" dirty="0" err="1" smtClean="0"/>
              <a:t>sağlam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arzuolunan</a:t>
            </a:r>
            <a:r>
              <a:rPr lang="en-US" dirty="0" smtClean="0"/>
              <a:t> </a:t>
            </a:r>
            <a:r>
              <a:rPr lang="en-US" dirty="0" err="1" smtClean="0"/>
              <a:t>uşağın</a:t>
            </a:r>
            <a:r>
              <a:rPr lang="en-US" dirty="0" smtClean="0"/>
              <a:t> </a:t>
            </a:r>
            <a:r>
              <a:rPr lang="en-US" dirty="0" err="1" smtClean="0"/>
              <a:t>doğulmasına</a:t>
            </a:r>
            <a:r>
              <a:rPr lang="en-US" dirty="0" smtClean="0"/>
              <a:t> </a:t>
            </a:r>
            <a:r>
              <a:rPr lang="en-US" dirty="0" err="1" smtClean="0"/>
              <a:t>imkan</a:t>
            </a:r>
            <a:r>
              <a:rPr lang="en-US" dirty="0" smtClean="0"/>
              <a:t> </a:t>
            </a:r>
            <a:r>
              <a:rPr lang="en-US" dirty="0" err="1" smtClean="0"/>
              <a:t>yaradır</a:t>
            </a:r>
            <a:endParaRPr lang="az-Latn-AZ" dirty="0" smtClean="0"/>
          </a:p>
          <a:p>
            <a:pPr marL="0" indent="0" algn="just">
              <a:buNone/>
            </a:pPr>
            <a:endParaRPr lang="az-Latn-AZ" dirty="0"/>
          </a:p>
          <a:p>
            <a:pPr marL="0" indent="0" algn="just">
              <a:buNone/>
            </a:pPr>
            <a:r>
              <a:rPr lang="az-Latn-AZ" dirty="0" smtClean="0"/>
              <a:t>				</a:t>
            </a:r>
            <a:endParaRPr lang="ru-RU" dirty="0"/>
          </a:p>
        </p:txBody>
      </p:sp>
      <p:pic>
        <p:nvPicPr>
          <p:cNvPr id="1026" name="Picture 2" descr="C:\Users\User\Desktop\10880-INNERRESIZED600-600-1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05064"/>
            <a:ext cx="3771833" cy="2638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72552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Gender 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kişi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qadınların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bərabərliyinin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təminatları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haqqında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Qanunun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5-ci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maddəsində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Gender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bərabərliyinin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təmin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edilməsi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üzrə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dövlət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siyasətinin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əsas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istiqamətləri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verilmişdir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r>
              <a:rPr lang="en-US" dirty="0"/>
              <a:t>Gender </a:t>
            </a:r>
            <a:r>
              <a:rPr lang="en-US" dirty="0" err="1"/>
              <a:t>bərabərliyinin</a:t>
            </a:r>
            <a:r>
              <a:rPr lang="en-US" dirty="0"/>
              <a:t> </a:t>
            </a:r>
            <a:r>
              <a:rPr lang="en-US" dirty="0" err="1"/>
              <a:t>təmin</a:t>
            </a:r>
            <a:r>
              <a:rPr lang="en-US" dirty="0"/>
              <a:t> </a:t>
            </a:r>
            <a:r>
              <a:rPr lang="en-US" dirty="0" err="1"/>
              <a:t>edilməsi</a:t>
            </a:r>
            <a:r>
              <a:rPr lang="en-US" dirty="0"/>
              <a:t> </a:t>
            </a:r>
            <a:r>
              <a:rPr lang="en-US" dirty="0" err="1"/>
              <a:t>üçün</a:t>
            </a:r>
            <a:r>
              <a:rPr lang="en-US" dirty="0"/>
              <a:t> </a:t>
            </a:r>
            <a:r>
              <a:rPr lang="en-US" dirty="0" err="1"/>
              <a:t>normativ</a:t>
            </a:r>
            <a:r>
              <a:rPr lang="en-US" dirty="0"/>
              <a:t> </a:t>
            </a:r>
            <a:r>
              <a:rPr lang="en-US" dirty="0" err="1"/>
              <a:t>hüquqi</a:t>
            </a:r>
            <a:r>
              <a:rPr lang="en-US" dirty="0"/>
              <a:t> </a:t>
            </a:r>
            <a:r>
              <a:rPr lang="en-US" dirty="0" err="1"/>
              <a:t>bazanın</a:t>
            </a:r>
            <a:r>
              <a:rPr lang="en-US" dirty="0"/>
              <a:t> </a:t>
            </a:r>
            <a:r>
              <a:rPr lang="en-US" dirty="0" err="1"/>
              <a:t>formalaşdırılması</a:t>
            </a:r>
            <a:r>
              <a:rPr lang="en-US" dirty="0"/>
              <a:t>, </a:t>
            </a:r>
            <a:r>
              <a:rPr lang="en-US" dirty="0" err="1"/>
              <a:t>təkmilləşdirilməsi</a:t>
            </a:r>
            <a:r>
              <a:rPr lang="en-US" dirty="0"/>
              <a:t> </a:t>
            </a:r>
            <a:r>
              <a:rPr lang="en-US" dirty="0" err="1"/>
              <a:t>və</a:t>
            </a:r>
            <a:r>
              <a:rPr lang="en-US" dirty="0"/>
              <a:t> </a:t>
            </a:r>
            <a:r>
              <a:rPr lang="en-US" dirty="0" err="1"/>
              <a:t>inkişafı</a:t>
            </a:r>
            <a:r>
              <a:rPr lang="en-US" dirty="0"/>
              <a:t>; </a:t>
            </a:r>
          </a:p>
          <a:p>
            <a:r>
              <a:rPr lang="en-US" dirty="0" err="1" smtClean="0"/>
              <a:t>Normativ</a:t>
            </a:r>
            <a:r>
              <a:rPr lang="en-US" dirty="0" smtClean="0"/>
              <a:t> </a:t>
            </a:r>
            <a:r>
              <a:rPr lang="en-US" dirty="0" err="1"/>
              <a:t>hüquqi</a:t>
            </a:r>
            <a:r>
              <a:rPr lang="en-US" dirty="0"/>
              <a:t> </a:t>
            </a:r>
            <a:r>
              <a:rPr lang="en-US" dirty="0" err="1"/>
              <a:t>aktların</a:t>
            </a:r>
            <a:r>
              <a:rPr lang="en-US" dirty="0"/>
              <a:t> gender </a:t>
            </a:r>
            <a:r>
              <a:rPr lang="en-US" dirty="0" err="1"/>
              <a:t>ekspertizasından</a:t>
            </a:r>
            <a:r>
              <a:rPr lang="en-US" dirty="0"/>
              <a:t> </a:t>
            </a:r>
            <a:r>
              <a:rPr lang="en-US" dirty="0" err="1"/>
              <a:t>keçirilməsi</a:t>
            </a:r>
            <a:r>
              <a:rPr lang="en-US" dirty="0"/>
              <a:t>; </a:t>
            </a:r>
          </a:p>
          <a:p>
            <a:r>
              <a:rPr lang="en-US" dirty="0" smtClean="0"/>
              <a:t>Gender </a:t>
            </a:r>
            <a:r>
              <a:rPr lang="en-US" dirty="0" err="1"/>
              <a:t>bərabərliyinin</a:t>
            </a:r>
            <a:r>
              <a:rPr lang="en-US" dirty="0"/>
              <a:t> </a:t>
            </a:r>
            <a:r>
              <a:rPr lang="en-US" dirty="0" err="1"/>
              <a:t>təmin</a:t>
            </a:r>
            <a:r>
              <a:rPr lang="en-US" dirty="0"/>
              <a:t> </a:t>
            </a:r>
            <a:r>
              <a:rPr lang="en-US" dirty="0" err="1"/>
              <a:t>edilməsi</a:t>
            </a:r>
            <a:r>
              <a:rPr lang="en-US" dirty="0"/>
              <a:t> </a:t>
            </a:r>
            <a:r>
              <a:rPr lang="en-US" dirty="0" err="1"/>
              <a:t>üçün</a:t>
            </a:r>
            <a:r>
              <a:rPr lang="en-US" dirty="0"/>
              <a:t> </a:t>
            </a:r>
            <a:r>
              <a:rPr lang="en-US" dirty="0" err="1"/>
              <a:t>dövlət</a:t>
            </a:r>
            <a:r>
              <a:rPr lang="en-US" dirty="0"/>
              <a:t> </a:t>
            </a:r>
            <a:r>
              <a:rPr lang="en-US" dirty="0" err="1"/>
              <a:t>proqramlarının</a:t>
            </a:r>
            <a:r>
              <a:rPr lang="en-US" dirty="0"/>
              <a:t> </a:t>
            </a:r>
            <a:r>
              <a:rPr lang="en-US" dirty="0" err="1"/>
              <a:t>hazırlanması</a:t>
            </a:r>
            <a:r>
              <a:rPr lang="en-US" dirty="0"/>
              <a:t> </a:t>
            </a:r>
            <a:r>
              <a:rPr lang="en-US" dirty="0" err="1"/>
              <a:t>və</a:t>
            </a:r>
            <a:r>
              <a:rPr lang="en-US" dirty="0"/>
              <a:t> </a:t>
            </a:r>
            <a:r>
              <a:rPr lang="en-US" dirty="0" err="1"/>
              <a:t>həyata</a:t>
            </a:r>
            <a:r>
              <a:rPr lang="en-US" dirty="0"/>
              <a:t> </a:t>
            </a:r>
            <a:r>
              <a:rPr lang="en-US" dirty="0" err="1"/>
              <a:t>keçirilməsi</a:t>
            </a:r>
            <a:r>
              <a:rPr lang="en-US" dirty="0"/>
              <a:t>; </a:t>
            </a:r>
          </a:p>
          <a:p>
            <a:r>
              <a:rPr lang="en-US" dirty="0" smtClean="0"/>
              <a:t>Gender </a:t>
            </a:r>
            <a:r>
              <a:rPr lang="en-US" dirty="0" err="1"/>
              <a:t>bərabərliyi</a:t>
            </a:r>
            <a:r>
              <a:rPr lang="en-US" dirty="0"/>
              <a:t> </a:t>
            </a:r>
            <a:r>
              <a:rPr lang="en-US" dirty="0" err="1"/>
              <a:t>mədəniyyətinin</a:t>
            </a:r>
            <a:r>
              <a:rPr lang="en-US" dirty="0"/>
              <a:t> </a:t>
            </a:r>
            <a:r>
              <a:rPr lang="en-US" dirty="0" err="1"/>
              <a:t>təbliği</a:t>
            </a:r>
            <a:r>
              <a:rPr lang="en-US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21836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Azərbaycan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Respublikasının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Ailə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Qadın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Uşaq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Problemləri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üzrə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Dövlət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Komitəsi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z-Latn-AZ" dirty="0" smtClean="0"/>
              <a:t>	</a:t>
            </a:r>
            <a:r>
              <a:rPr lang="en-US" dirty="0" smtClean="0"/>
              <a:t> </a:t>
            </a:r>
            <a:r>
              <a:rPr lang="az-Latn-AZ" dirty="0" err="1"/>
              <a:t>Ö</a:t>
            </a:r>
            <a:r>
              <a:rPr lang="en-US" dirty="0" smtClean="0"/>
              <a:t>z </a:t>
            </a:r>
            <a:r>
              <a:rPr lang="en-US" dirty="0" err="1" smtClean="0"/>
              <a:t>səlahiyyətləri</a:t>
            </a:r>
            <a:r>
              <a:rPr lang="en-US" dirty="0" smtClean="0"/>
              <a:t> </a:t>
            </a:r>
            <a:r>
              <a:rPr lang="en-US" dirty="0" err="1" smtClean="0"/>
              <a:t>daxilində</a:t>
            </a:r>
            <a:r>
              <a:rPr lang="en-US" dirty="0" smtClean="0"/>
              <a:t> </a:t>
            </a:r>
            <a:r>
              <a:rPr lang="en-US" dirty="0" err="1" smtClean="0"/>
              <a:t>insan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vətəndaş</a:t>
            </a:r>
            <a:r>
              <a:rPr lang="en-US" dirty="0" smtClean="0"/>
              <a:t> </a:t>
            </a:r>
            <a:r>
              <a:rPr lang="en-US" dirty="0" err="1" smtClean="0"/>
              <a:t>hüquqlarının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azadlıqlarının</a:t>
            </a:r>
            <a:r>
              <a:rPr lang="en-US" dirty="0" smtClean="0"/>
              <a:t>, </a:t>
            </a:r>
            <a:r>
              <a:rPr lang="en-US" dirty="0" err="1" smtClean="0"/>
              <a:t>xüsusilə</a:t>
            </a:r>
            <a:r>
              <a:rPr lang="en-US" dirty="0" smtClean="0"/>
              <a:t> </a:t>
            </a:r>
            <a:r>
              <a:rPr lang="en-US" dirty="0" err="1" smtClean="0"/>
              <a:t>uşaq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qadın</a:t>
            </a:r>
            <a:r>
              <a:rPr lang="en-US" dirty="0" smtClean="0"/>
              <a:t> </a:t>
            </a:r>
            <a:r>
              <a:rPr lang="en-US" dirty="0" err="1" smtClean="0"/>
              <a:t>hüquqlarının</a:t>
            </a:r>
            <a:r>
              <a:rPr lang="en-US" dirty="0" smtClean="0"/>
              <a:t> </a:t>
            </a:r>
            <a:r>
              <a:rPr lang="en-US" dirty="0" err="1" smtClean="0"/>
              <a:t>həyata</a:t>
            </a:r>
            <a:r>
              <a:rPr lang="en-US" dirty="0" smtClean="0"/>
              <a:t> </a:t>
            </a:r>
            <a:r>
              <a:rPr lang="en-US" dirty="0" err="1" smtClean="0"/>
              <a:t>keçirilməsini</a:t>
            </a:r>
            <a:r>
              <a:rPr lang="en-US" dirty="0" smtClean="0"/>
              <a:t> </a:t>
            </a:r>
            <a:r>
              <a:rPr lang="en-US" dirty="0" err="1" smtClean="0"/>
              <a:t>təmin</a:t>
            </a:r>
            <a:r>
              <a:rPr lang="en-US" dirty="0" smtClean="0"/>
              <a:t> </a:t>
            </a:r>
            <a:r>
              <a:rPr lang="en-US" dirty="0" err="1" smtClean="0"/>
              <a:t>etmək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onların</a:t>
            </a:r>
            <a:r>
              <a:rPr lang="en-US" dirty="0" smtClean="0"/>
              <a:t> </a:t>
            </a:r>
            <a:r>
              <a:rPr lang="en-US" dirty="0" err="1" smtClean="0"/>
              <a:t>pozulmasının</a:t>
            </a:r>
            <a:r>
              <a:rPr lang="en-US" dirty="0" smtClean="0"/>
              <a:t> </a:t>
            </a:r>
            <a:r>
              <a:rPr lang="en-US" dirty="0" err="1" smtClean="0"/>
              <a:t>qarşısını</a:t>
            </a:r>
            <a:r>
              <a:rPr lang="en-US" dirty="0" smtClean="0"/>
              <a:t> </a:t>
            </a:r>
            <a:r>
              <a:rPr lang="en-US" dirty="0" err="1" smtClean="0"/>
              <a:t>almaq</a:t>
            </a:r>
            <a:r>
              <a:rPr lang="az-Latn-AZ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515352" cy="1214438"/>
          </a:xfrm>
        </p:spPr>
        <p:txBody>
          <a:bodyPr>
            <a:normAutofit/>
          </a:bodyPr>
          <a:lstStyle/>
          <a:p>
            <a:pPr algn="ctr"/>
            <a:r>
              <a:rPr lang="az-Latn-AZ" sz="3600" b="1" i="1" dirty="0" smtClean="0">
                <a:latin typeface="Times New Roman" pitchFamily="18" charset="0"/>
                <a:cs typeface="Times New Roman" pitchFamily="18" charset="0"/>
              </a:rPr>
              <a:t>Cinsə görə fərqli rəftarı müəyyən edən qanunvericilik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az-Latn-A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Gender bərabərliyinin təminatı haqqında Qanunun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3.1-ci maddəsinə əsasən </a:t>
            </a:r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insi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mənsubiyyətə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görə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ayrı-seçkiliyin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bütün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formaları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qadağandır</a:t>
            </a:r>
            <a:r>
              <a:rPr lang="az-Latn-A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az-Latn-AZ" dirty="0" smtClean="0"/>
              <a:t> </a:t>
            </a:r>
            <a:r>
              <a:rPr lang="az-Latn-A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3.2-ci maddəsinə görə aşağıda sadalananlar ayrı-seçkilik hesab olumur:</a:t>
            </a: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Qadınlar üçün AR Əmək Məcəlləsi ilə müəyyən edilmiş güzəştlər, imtiyazlar və əlavə təminatlar;</a:t>
            </a: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Kişilər üçün həqiqi hərbi (alternativ) xidmətə çağırış;</a:t>
            </a: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Kişi və qadınlar üçün qanunla müəyyənləşdirilmiş fərqli pensiya və nikah yaşı</a:t>
            </a: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AR Ailə Məcəlləsinin 15-ci maddəsinə uyğun olaraq, ərin nikahın pozulmasını tələb etmək hüququnun məhdudlaşdırılması;</a:t>
            </a: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Kişi və qadınlar üçün cəzaçəkmə müəssisələrində fərqli şəraitin yaradılması.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Latn-AZ" sz="3100" b="1" i="1" dirty="0" smtClean="0">
                <a:latin typeface="Times New Roman" pitchFamily="18" charset="0"/>
                <a:cs typeface="Times New Roman" pitchFamily="18" charset="0"/>
              </a:rPr>
              <a:t>Qadınlar üçün AR Əmək Məcəlləsi ilə müəyyən edilmiş güzəştlər, imtiyazlar və əlavə təminatlar;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z-Latn-AZ" sz="3200" dirty="0" smtClean="0"/>
              <a:t>	Case of Konstantin Markin v. Russia 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 30078/06</a:t>
            </a: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, 22.03.2012</a:t>
            </a:r>
            <a:r>
              <a:rPr lang="az-Latn-AZ" sz="3200" dirty="0" smtClean="0"/>
              <a:t>)</a:t>
            </a:r>
            <a:endParaRPr lang="ru-RU" sz="32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Latn-AZ" sz="4000" b="1" i="1" dirty="0" smtClean="0">
                <a:latin typeface="Times New Roman" pitchFamily="18" charset="0"/>
                <a:cs typeface="Times New Roman" pitchFamily="18" charset="0"/>
              </a:rPr>
              <a:t>Kişilər üçün həqiqi hərbi (alternativ) xidmətə çağırış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z-Latn-AZ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Case of «Ercep v Turkey»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.10.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2011 </a:t>
            </a: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43965/04)</a:t>
            </a:r>
            <a:endParaRPr lang="az-Latn-AZ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Latn-AZ" sz="3600" b="1" i="1" dirty="0" smtClean="0">
                <a:latin typeface="Times New Roman" pitchFamily="18" charset="0"/>
                <a:cs typeface="Times New Roman" pitchFamily="18" charset="0"/>
              </a:rPr>
              <a:t>Kişi və qadınlar üçün qanunla müəyyənləşdirilmiş fərqli pensiya və nikah yaşı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 fontAlgn="base">
              <a:buNone/>
            </a:pP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az-Latn-AZ" sz="32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buNone/>
            </a:pP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	Case of «Stec and others v United Kingdom (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N 65731/01 </a:t>
            </a: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65900/01</a:t>
            </a: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\ </a:t>
            </a:r>
          </a:p>
          <a:p>
            <a:pPr marL="0" lvl="0" indent="0" algn="just" fontAlgn="base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.04.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2006)</a:t>
            </a:r>
            <a:endParaRPr lang="ru-RU" sz="3200" dirty="0"/>
          </a:p>
          <a:p>
            <a:pPr marL="0" indent="0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Latn-AZ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3600" b="1" i="1" dirty="0" smtClean="0">
                <a:latin typeface="Times New Roman" pitchFamily="18" charset="0"/>
                <a:cs typeface="Times New Roman" pitchFamily="18" charset="0"/>
              </a:rPr>
              <a:t>AR Ailə Məcəlləsinin 15-ci maddəsinə uyğun olaraq, ərin nikahın pozulmasını tələb etmək hüququnun məhdudlaşdırılması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Maddə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15.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Ərin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nikahın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pozulmasını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tələb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etmək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hüququnun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məhdudlaşdırılması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buNone/>
            </a:pPr>
            <a:r>
              <a:rPr lang="az-Latn-A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Arvadın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hamiləliyi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dövründə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uşağın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doğulmasından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sonra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müddətində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arvadın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razılığı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olmadan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ər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nikaha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xitam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verilməsi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barədə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iddia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qaldıra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bilməz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az-Latn-AZ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Ailə Məcəlləsinin 30-cu maddəsi-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Ər-arvadın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soyad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seçmək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hüququ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az-Latn-AZ" dirty="0"/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Ər-arvad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öz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arzuları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onlardan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birinin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soyadını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özləri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ümumi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soyad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seçə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yaxud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onlardan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hər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biri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nikahdan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əvvəlki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soyadını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saxlaya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öz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ərinin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arvadının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soyadını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öz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soyadı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birləşdirə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bilər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az-Latn-A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Ər-arvaddan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birinin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soyadını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dəyişdirməsi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digərinin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soyadının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dəyişilməsinə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səbəb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olmur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az-Latn-A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Nikah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pozulduqda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ər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arvad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ümumi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soyadlarını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saxlamaq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nikahdan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əvvəlki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soyadını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bərpa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etmək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hüququna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malikdir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az-Latn-AZ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Unal Tekeli v Turkey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" (n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29865/96) 16.11.2004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138595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9021688" cy="1143000"/>
          </a:xfrm>
        </p:spPr>
        <p:txBody>
          <a:bodyPr>
            <a:noAutofit/>
          </a:bodyPr>
          <a:lstStyle/>
          <a:p>
            <a:pPr algn="ctr" fontAlgn="base"/>
            <a:r>
              <a:rPr lang="az-Latn-AZ" sz="2400" b="1" i="1" dirty="0" smtClean="0">
                <a:latin typeface="Times New Roman" pitchFamily="18" charset="0"/>
                <a:cs typeface="Times New Roman" pitchFamily="18" charset="0"/>
              </a:rPr>
              <a:t>Cəzaçəkmə müəssisələri tərəfindəən ömürlük azadlıqldan məhrumetmə və uzun müddətə azadlıqdan məhrumetmə növündə cəzaların icrası na dair» Nazirlər Komitəsinin Tövsiyyəsi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Rec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(2003) 23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az-Latn-AZ" dirty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  </a:t>
            </a:r>
            <a:r>
              <a:rPr lang="az-Latn-AZ" dirty="0"/>
              <a:t>Ö</a:t>
            </a:r>
            <a:r>
              <a:rPr lang="az-Latn-AZ" dirty="0" smtClean="0"/>
              <a:t>mürlük azadlıqdam məhrumrtmə və uzun müddətə azadlıqdan məhrumetmə cəzasına  məhkum edilənlər arasında qadınlar adətən azlıq təşkil etdiyinə görə onlar cəzalarını çəkən zaman spesifik tələbatları dəqiq nəzərə alınmalıdır.</a:t>
            </a:r>
          </a:p>
          <a:p>
            <a:pPr fontAlgn="base"/>
            <a:endParaRPr lang="az-Latn-AZ" dirty="0"/>
          </a:p>
          <a:p>
            <a:pPr marL="393192" lvl="1" indent="0" fontAlgn="base">
              <a:buNone/>
            </a:pPr>
            <a:r>
              <a:rPr lang="az-Latn-AZ" dirty="0" smtClean="0"/>
              <a:t>	</a:t>
            </a:r>
            <a:r>
              <a:rPr lang="ru-RU" dirty="0" smtClean="0"/>
              <a:t>b</a:t>
            </a:r>
            <a:r>
              <a:rPr lang="ru-RU" dirty="0"/>
              <a:t>) </a:t>
            </a:r>
            <a:r>
              <a:rPr lang="az-Latn-AZ" dirty="0" smtClean="0"/>
              <a:t>Qadın-məhkumlar üçün xüsusi tədbirlər</a:t>
            </a:r>
            <a:r>
              <a:rPr lang="ru-RU" dirty="0" smtClean="0"/>
              <a:t>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0" indent="0" fontAlgn="base">
              <a:buNone/>
            </a:pPr>
            <a:r>
              <a:rPr lang="ru-RU" dirty="0" smtClean="0"/>
              <a:t>    </a:t>
            </a:r>
            <a:r>
              <a:rPr lang="ru-RU" dirty="0"/>
              <a:t>- </a:t>
            </a:r>
            <a:r>
              <a:rPr lang="az-Latn-AZ" dirty="0" smtClean="0"/>
              <a:t>onlar digər qadın məhkumlara qatılaraq sosial izolə olunmasından qaçılmalı</a:t>
            </a:r>
            <a:r>
              <a:rPr lang="ru-RU" dirty="0" smtClean="0"/>
              <a:t>;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0" indent="0" fontAlgn="base">
              <a:buNone/>
            </a:pPr>
            <a:r>
              <a:rPr lang="az-Latn-AZ" dirty="0"/>
              <a:t> </a:t>
            </a:r>
            <a:r>
              <a:rPr lang="az-Latn-AZ" dirty="0" smtClean="0"/>
              <a:t> </a:t>
            </a:r>
            <a:r>
              <a:rPr lang="ru-RU" dirty="0" smtClean="0"/>
              <a:t>  </a:t>
            </a:r>
            <a:r>
              <a:rPr lang="ru-RU" dirty="0"/>
              <a:t>- </a:t>
            </a:r>
            <a:r>
              <a:rPr lang="az-Latn-AZ" dirty="0" smtClean="0"/>
              <a:t>fiziki, mənəvi və seksual zorakılığa məruz qalmış məhkum qadınlara xüsusi xidmətlər göstərilməlidir.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0" indent="0">
              <a:buNone/>
            </a:pPr>
            <a:r>
              <a:rPr lang="ru-RU" dirty="0"/>
              <a:t>    </a:t>
            </a:r>
            <a:r>
              <a:rPr lang="az-Latn-AZ" dirty="0" smtClean="0"/>
              <a:t>	</a:t>
            </a:r>
            <a:r>
              <a:rPr lang="ru-RU" dirty="0" smtClean="0"/>
              <a:t> </a:t>
            </a:r>
            <a:r>
              <a:rPr lang="ru-RU" dirty="0"/>
              <a:t>c) </a:t>
            </a:r>
            <a:r>
              <a:rPr lang="az-Latn-AZ" dirty="0"/>
              <a:t>M</a:t>
            </a:r>
            <a:r>
              <a:rPr lang="az-Latn-AZ" dirty="0" smtClean="0"/>
              <a:t>əhkum-analar cəzasını çəkərkən öz körpə övladlarının qayğısını qalmaq hüququndan məhrum edilməməlidirlər. Öz uşaqları ilə birlikdə qalan ana məhkumlara cəzaçəkmə müəssisələri tərəfindən müvafiq şərtlər yaradılmalıdır. 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4976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>
                <a:latin typeface="Times New Roman" pitchFamily="18" charset="0"/>
                <a:cs typeface="Times New Roman" pitchFamily="18" charset="0"/>
              </a:rPr>
              <a:t>Uşaq hüquqları haqqında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Konvensiya;</a:t>
            </a:r>
            <a:endParaRPr lang="az-Latn-AZ" dirty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dirty="0">
                <a:latin typeface="Times New Roman" pitchFamily="18" charset="0"/>
                <a:cs typeface="Times New Roman" pitchFamily="18" charset="0"/>
              </a:rPr>
              <a:t>Əlillərin hüquqları haqqında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Konvensiya;</a:t>
            </a:r>
            <a:endParaRPr lang="az-Latn-AZ" dirty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dirty="0">
                <a:latin typeface="Times New Roman" pitchFamily="18" charset="0"/>
                <a:cs typeface="Times New Roman" pitchFamily="18" charset="0"/>
              </a:rPr>
              <a:t>İnsan hüquqları haqqında Amerika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Konvensiyası;</a:t>
            </a:r>
            <a:endParaRPr lang="az-Latn-AZ" dirty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dirty="0">
                <a:latin typeface="Times New Roman" pitchFamily="18" charset="0"/>
                <a:cs typeface="Times New Roman" pitchFamily="18" charset="0"/>
              </a:rPr>
              <a:t>Xalqlar və İnsan Hüquqları haqqında Afrika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Xartiyası;</a:t>
            </a:r>
            <a:endParaRPr lang="az-Latn-AZ" dirty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dirty="0">
                <a:latin typeface="Times New Roman" pitchFamily="18" charset="0"/>
                <a:cs typeface="Times New Roman" pitchFamily="18" charset="0"/>
              </a:rPr>
              <a:t>Işçi miqrantların və onların ailə üzvlərinin hüquqlarının müdafiəso haqqında Beynəlxalq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Konvensiya.</a:t>
            </a:r>
            <a:endParaRPr lang="az-Latn-AZ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355154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Latn-AZ" sz="3600" b="1" i="1" dirty="0" smtClean="0">
                <a:latin typeface="Times New Roman" pitchFamily="18" charset="0"/>
                <a:cs typeface="Times New Roman" pitchFamily="18" charset="0"/>
              </a:rPr>
              <a:t>Kişi və qadınlar üçün cəzaçəkmə müəssisələrində fərqli şəraitin yaradılması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z-Latn-AZ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az-Latn-AZ" sz="2800" b="1" i="1" dirty="0" smtClean="0">
                <a:latin typeface="Times New Roman" pitchFamily="18" charset="0"/>
                <a:cs typeface="Times New Roman" pitchFamily="18" charset="0"/>
              </a:rPr>
              <a:t>AR Cəzaların icrası Məcəlləsi</a:t>
            </a:r>
          </a:p>
          <a:p>
            <a:pPr marL="0" indent="0" algn="just">
              <a:buNone/>
            </a:pPr>
            <a:r>
              <a:rPr lang="az-Latn-A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Qadınlar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yetkinlik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yaşına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çatmayan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şəxslər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cəzaçəkmə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müəssisəsindən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qaçdıqda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onlara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qarşı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odlu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silah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tətbiq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edilməsinə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yol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verilmir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az-Latn-A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Cəzaçəkmə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müəssisələrində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cəza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çəkən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hamilə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azyaşlı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uşaqları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məhkum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qadınların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habelə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səkkiz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yaşına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çatmamış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uşağını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təkbaşına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böyüdən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kişilərin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cəzalarının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çəkilməsi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məhkəmə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tərəfindən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uşaq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səkkiz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yaşına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çatanadək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təxirə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salına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z-Latn-AZ" b="1" i="1" dirty="0" smtClean="0">
                <a:latin typeface="Times New Roman" pitchFamily="18" charset="0"/>
                <a:cs typeface="Times New Roman" pitchFamily="18" charset="0"/>
              </a:rPr>
              <a:t>Cinayət Prossesual Məcəlləsi-maddə 510.1.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z-Latn-AZ" dirty="0" smtClean="0"/>
          </a:p>
          <a:p>
            <a:pPr marL="0" indent="0" algn="just">
              <a:buNone/>
            </a:pPr>
            <a:r>
              <a:rPr lang="az-Latn-AZ" dirty="0"/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Cinayət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qanunu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nəzərdə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tutulmuş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hallarda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hamilə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azyaşlı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uşağı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məhkum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edilmiş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qadın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habelə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səkkiz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yaşına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çatmamış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uşağını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təkbaşına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böyüdən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kişi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barəsində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cəzanın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çəkilməsi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hökmü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çıxarmış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məhkəmə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tərəfindən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uşağın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səkkiz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yaşı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tamam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olanadək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təxirə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salına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1782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Latn-AZ" b="1" i="1" dirty="0" smtClean="0">
                <a:latin typeface="Times New Roman" pitchFamily="18" charset="0"/>
                <a:cs typeface="Times New Roman" pitchFamily="18" charset="0"/>
              </a:rPr>
              <a:t>AR Cinayət Məcəlləsinin 57.2-ci maddəsi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z-Latn-A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az-Latn-A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Ömürlük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azadlıqdan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məhrum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etmə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qadınlara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cinayət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törədərkən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səkkiz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yaşı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tamam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olmamış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şəxslərə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habelə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hökm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çıxarılanadək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altmış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beş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yaşına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çatmış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kişilərə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təyin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edilmir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az-Latn-A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az-Latn-A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Khamtokhu</a:t>
            </a: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Aksenchik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v. Russia, </a:t>
            </a: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№ 60367/08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961/11</a:t>
            </a: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b="1" i="1" dirty="0">
                <a:latin typeface="Times New Roman" pitchFamily="18" charset="0"/>
                <a:cs typeface="Times New Roman" pitchFamily="18" charset="0"/>
              </a:rPr>
              <a:t>Azərbaycan Respublikası Cinayət Məcəlləsinin 154.1-ci maddəsi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	İ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rqindən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milliyyətindən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dinindən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az-Latn-A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dilindən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cinsindən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mənşəyindən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əmlak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vəziyyətindən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qulluq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mövqeyindən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əqidəsindən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az-Latn-A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siyasi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partiyalara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həmkarlar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ittifaqlarına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digər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ictimai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birliklərə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mənsubiyyətindən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asılı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olaraq</a:t>
            </a:r>
            <a:r>
              <a:rPr lang="az-Latn-A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şəxsin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hüquq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qanuni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mənafelərinə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zərər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vurmaqla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şəxsin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bərabərlik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hüququnu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pozma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—</a:t>
            </a:r>
          </a:p>
          <a:p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yüz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manatdan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beş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yüz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manatadək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miqdarda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cərimə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ilədək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müddətə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islah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işləri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az-Latn-A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cəzalandırılır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782712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z-Latn-AZ" b="1" i="1" dirty="0" smtClean="0">
                <a:latin typeface="Times New Roman" pitchFamily="18" charset="0"/>
                <a:cs typeface="Times New Roman" pitchFamily="18" charset="0"/>
              </a:rPr>
              <a:t>Maddə 154.2</a:t>
            </a:r>
            <a:r>
              <a:rPr lang="az-Latn-AZ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eyni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əməllər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vəzifəli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şəxs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tərəfindən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öz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qulluq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mövqeyindən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istifadə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etməklə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törədildikdə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—</a:t>
            </a:r>
          </a:p>
          <a:p>
            <a:pPr>
              <a:buNone/>
            </a:pPr>
            <a: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beş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yüz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ma</a:t>
            </a:r>
            <a: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atdan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min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manatadək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miqdarda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cərimə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iki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ilədək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müddətə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islah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işləri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üç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ilədək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müddətə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müəyyən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vəzifə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tutma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müəyyən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fəaliyyətlə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məşğul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olma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hüququndan</a:t>
            </a:r>
            <a: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məhrum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edilməklə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edilməməklə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iki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ilədək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müddətə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azadlıqdan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məhrum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etmə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az-Latn-AZ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cəzalandırılır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92100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z-Latn-AZ" sz="4000" b="1" i="1" dirty="0" smtClean="0">
                <a:latin typeface="Times New Roman" pitchFamily="18" charset="0"/>
                <a:cs typeface="Times New Roman" pitchFamily="18" charset="0"/>
              </a:rPr>
              <a:t>Azərbaycan Respublikası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Mülki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Məcəllə</a:t>
            </a:r>
            <a:r>
              <a:rPr lang="az-Latn-AZ" sz="4000" b="1" i="1" dirty="0" smtClean="0">
                <a:latin typeface="Times New Roman" pitchFamily="18" charset="0"/>
                <a:cs typeface="Times New Roman" pitchFamily="18" charset="0"/>
              </a:rPr>
              <a:t>sinin 21-ci maddəsi</a:t>
            </a:r>
            <a:r>
              <a:rPr lang="az-Latn-AZ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2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	Z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ərərin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əvəzinin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ödənilməsini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tələb</a:t>
            </a: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etmək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hüququna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malik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şəxs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vurulmuş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zərərin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əvəzinin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ödənilməsini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tələb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edə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bilər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şərtlə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qanunda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müqavilədə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zərərin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əvəzinin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daha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miqdarda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ödənilməsi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nəzərdə</a:t>
            </a: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tutulmasın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z-Latn-AZ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70443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Azərbaycan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Respublikası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Mülki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Məcəlləsinin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23-cü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maddələrinin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şərh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edilməsinə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dair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Azərbaycan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Respublikası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Konstitusiya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Məhkəməsinin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31 may 2002-ci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tarixli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qərarı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	M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ənəvi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zərər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qeyri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əmlak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zərəri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olmaqla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iqtisadi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məzmun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dəyər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kəsb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etməyə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hüquq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pozuntusu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eləcə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vətəndaşların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hüquqlarının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pozulmasının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müstəqil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nəticəsidir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Belə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zərər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bilavasitə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zərər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şəxsin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hərəkətlərindən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sonra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zərər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çəkmişin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şüuruna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təsir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göstərməklə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mənfi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psixoloji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reaksiyaya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səbəb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O,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həm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vurulmuş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əmlak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zərəri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birlikdə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həm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əmlak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zərəri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vurulmadığı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hallarda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kompensasiya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edilir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07007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Mənəvi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zərərin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ödənilməsi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barədə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qanunvericiliyin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məhkəmələr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tərəfində</a:t>
            </a:r>
            <a:r>
              <a:rPr lang="az-Latn-AZ" sz="2800" b="1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tətbiqi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təcrübəsi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haqqında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Azərbaycan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Respublikası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Ali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Məhkəməsi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Plenumunun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noyabr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2008-ci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qərarı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az-Latn-AZ" dirty="0" smtClean="0"/>
              <a:t>	</a:t>
            </a:r>
            <a:r>
              <a:rPr lang="en-US" dirty="0" err="1" smtClean="0"/>
              <a:t>Azərbaycan</a:t>
            </a:r>
            <a:r>
              <a:rPr lang="en-US" dirty="0" smtClean="0"/>
              <a:t> </a:t>
            </a:r>
            <a:r>
              <a:rPr lang="en-US" dirty="0" err="1" smtClean="0"/>
              <a:t>Respublikası</a:t>
            </a:r>
            <a:r>
              <a:rPr lang="en-US" dirty="0" smtClean="0"/>
              <a:t> </a:t>
            </a:r>
            <a:r>
              <a:rPr lang="en-US" dirty="0" err="1" smtClean="0"/>
              <a:t>qanunvericiliyinin</a:t>
            </a:r>
            <a:r>
              <a:rPr lang="en-US" dirty="0" smtClean="0"/>
              <a:t>, “</a:t>
            </a:r>
            <a:r>
              <a:rPr lang="en-US" dirty="0" err="1" smtClean="0"/>
              <a:t>İnsan</a:t>
            </a:r>
            <a:r>
              <a:rPr lang="az-Latn-AZ" dirty="0" smtClean="0"/>
              <a:t> </a:t>
            </a:r>
            <a:r>
              <a:rPr lang="en-US" dirty="0" err="1" smtClean="0"/>
              <a:t>Hüquqlarının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Əsas</a:t>
            </a:r>
            <a:r>
              <a:rPr lang="en-US" dirty="0" smtClean="0"/>
              <a:t> </a:t>
            </a:r>
            <a:r>
              <a:rPr lang="en-US" dirty="0" err="1" smtClean="0"/>
              <a:t>Azadlıqların</a:t>
            </a:r>
            <a:r>
              <a:rPr lang="en-US" dirty="0" smtClean="0"/>
              <a:t> </a:t>
            </a:r>
            <a:r>
              <a:rPr lang="en-US" dirty="0" err="1" smtClean="0"/>
              <a:t>Müdafiəsi</a:t>
            </a:r>
            <a:r>
              <a:rPr lang="en-US" dirty="0" smtClean="0"/>
              <a:t> </a:t>
            </a:r>
            <a:r>
              <a:rPr lang="en-US" dirty="0" err="1" smtClean="0"/>
              <a:t>Haqqında</a:t>
            </a:r>
            <a:r>
              <a:rPr lang="en-US" dirty="0" smtClean="0"/>
              <a:t> </a:t>
            </a:r>
            <a:r>
              <a:rPr lang="en-US" dirty="0" err="1" smtClean="0"/>
              <a:t>Konvensiya”nın</a:t>
            </a:r>
            <a:r>
              <a:rPr lang="en-US" dirty="0" smtClean="0"/>
              <a:t> </a:t>
            </a:r>
            <a:r>
              <a:rPr lang="en-US" dirty="0" err="1" smtClean="0"/>
              <a:t>müddəaları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Avropa</a:t>
            </a:r>
            <a:r>
              <a:rPr lang="az-Latn-AZ" dirty="0" smtClean="0"/>
              <a:t> </a:t>
            </a:r>
            <a:r>
              <a:rPr lang="en-US" dirty="0" err="1" smtClean="0"/>
              <a:t>İnsan</a:t>
            </a:r>
            <a:r>
              <a:rPr lang="en-US" dirty="0" smtClean="0"/>
              <a:t> </a:t>
            </a:r>
            <a:r>
              <a:rPr lang="en-US" dirty="0" err="1" smtClean="0"/>
              <a:t>Hüquqları</a:t>
            </a:r>
            <a:r>
              <a:rPr lang="en-US" dirty="0" smtClean="0"/>
              <a:t> </a:t>
            </a:r>
            <a:r>
              <a:rPr lang="en-US" dirty="0" err="1" smtClean="0"/>
              <a:t>Məhkəməsinin</a:t>
            </a:r>
            <a:r>
              <a:rPr lang="en-US" dirty="0" smtClean="0"/>
              <a:t> </a:t>
            </a:r>
            <a:r>
              <a:rPr lang="en-US" dirty="0" err="1" smtClean="0"/>
              <a:t>presendetləri</a:t>
            </a:r>
            <a:r>
              <a:rPr lang="en-US" dirty="0" smtClean="0"/>
              <a:t> </a:t>
            </a:r>
            <a:r>
              <a:rPr lang="en-US" dirty="0" err="1" smtClean="0"/>
              <a:t>baxımından</a:t>
            </a:r>
            <a:r>
              <a:rPr lang="en-US" dirty="0" smtClean="0"/>
              <a:t> “</a:t>
            </a:r>
            <a:r>
              <a:rPr lang="en-US" dirty="0" err="1" smtClean="0"/>
              <a:t>mənəvi</a:t>
            </a:r>
            <a:r>
              <a:rPr lang="en-US" dirty="0" smtClean="0"/>
              <a:t> </a:t>
            </a:r>
            <a:r>
              <a:rPr lang="en-US" dirty="0" err="1" smtClean="0"/>
              <a:t>zərər</a:t>
            </a:r>
            <a:r>
              <a:rPr lang="en-US" dirty="0" smtClean="0"/>
              <a:t>” </a:t>
            </a:r>
            <a:r>
              <a:rPr lang="en-US" dirty="0" err="1" smtClean="0"/>
              <a:t>anlayışı</a:t>
            </a:r>
            <a:r>
              <a:rPr lang="en-US" dirty="0" smtClean="0"/>
              <a:t> </a:t>
            </a:r>
            <a:r>
              <a:rPr lang="en-US" dirty="0" err="1" smtClean="0"/>
              <a:t>insanın</a:t>
            </a:r>
            <a:r>
              <a:rPr lang="az-Latn-AZ" dirty="0" smtClean="0"/>
              <a:t> </a:t>
            </a:r>
            <a:r>
              <a:rPr lang="en-US" dirty="0" err="1" smtClean="0"/>
              <a:t>anadangəlmə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qanun</a:t>
            </a:r>
            <a:r>
              <a:rPr lang="en-US" dirty="0" smtClean="0"/>
              <a:t> </a:t>
            </a:r>
            <a:r>
              <a:rPr lang="en-US" dirty="0" err="1" smtClean="0"/>
              <a:t>əsasında</a:t>
            </a:r>
            <a:r>
              <a:rPr lang="en-US" dirty="0" smtClean="0"/>
              <a:t> </a:t>
            </a:r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mənsub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şəxsi</a:t>
            </a:r>
            <a:r>
              <a:rPr lang="en-US" dirty="0" smtClean="0"/>
              <a:t> </a:t>
            </a:r>
            <a:r>
              <a:rPr lang="en-US" dirty="0" err="1" smtClean="0"/>
              <a:t>qeyri-əmlak</a:t>
            </a:r>
            <a:r>
              <a:rPr lang="en-US" dirty="0" smtClean="0"/>
              <a:t> </a:t>
            </a:r>
            <a:r>
              <a:rPr lang="en-US" dirty="0" err="1" smtClean="0"/>
              <a:t>xarakterli</a:t>
            </a:r>
            <a:r>
              <a:rPr lang="en-US" dirty="0" smtClean="0"/>
              <a:t> </a:t>
            </a:r>
            <a:r>
              <a:rPr lang="en-US" dirty="0" err="1" smtClean="0"/>
              <a:t>hüquq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az-Latn-AZ" dirty="0" smtClean="0"/>
              <a:t> </a:t>
            </a:r>
            <a:r>
              <a:rPr lang="en-US" dirty="0" err="1" smtClean="0"/>
              <a:t>azadlıqlarının</a:t>
            </a:r>
            <a:r>
              <a:rPr lang="en-US" dirty="0" smtClean="0"/>
              <a:t>, </a:t>
            </a:r>
            <a:r>
              <a:rPr lang="en-US" dirty="0" err="1" smtClean="0"/>
              <a:t>habelə</a:t>
            </a:r>
            <a:r>
              <a:rPr lang="en-US" dirty="0" smtClean="0"/>
              <a:t> </a:t>
            </a:r>
            <a:r>
              <a:rPr lang="en-US" dirty="0" err="1" smtClean="0"/>
              <a:t>əmlak</a:t>
            </a:r>
            <a:r>
              <a:rPr lang="en-US" dirty="0" smtClean="0"/>
              <a:t> </a:t>
            </a:r>
            <a:r>
              <a:rPr lang="en-US" dirty="0" err="1" smtClean="0"/>
              <a:t>hüquqlarının</a:t>
            </a:r>
            <a:r>
              <a:rPr lang="en-US" dirty="0" smtClean="0"/>
              <a:t> </a:t>
            </a:r>
            <a:r>
              <a:rPr lang="en-US" dirty="0" err="1" smtClean="0"/>
              <a:t>pozulması</a:t>
            </a:r>
            <a:r>
              <a:rPr lang="en-US" dirty="0" smtClean="0"/>
              <a:t> </a:t>
            </a:r>
            <a:r>
              <a:rPr lang="en-US" dirty="0" err="1" smtClean="0"/>
              <a:t>nəticəsində</a:t>
            </a:r>
            <a:r>
              <a:rPr lang="en-US" dirty="0" smtClean="0"/>
              <a:t> </a:t>
            </a:r>
            <a:r>
              <a:rPr lang="en-US" dirty="0" err="1" smtClean="0"/>
              <a:t>mənəvi</a:t>
            </a:r>
            <a:r>
              <a:rPr lang="en-US" dirty="0" smtClean="0"/>
              <a:t> </a:t>
            </a:r>
            <a:r>
              <a:rPr lang="en-US" dirty="0" err="1" smtClean="0"/>
              <a:t>sarsıntı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iztirab</a:t>
            </a:r>
            <a:r>
              <a:rPr lang="az-Latn-AZ" dirty="0" smtClean="0"/>
              <a:t> </a:t>
            </a:r>
            <a:r>
              <a:rPr lang="en-US" dirty="0" err="1" smtClean="0"/>
              <a:t>keçirməsini</a:t>
            </a:r>
            <a:r>
              <a:rPr lang="en-US" dirty="0" smtClean="0"/>
              <a:t> </a:t>
            </a:r>
            <a:r>
              <a:rPr lang="en-US" dirty="0" err="1" smtClean="0"/>
              <a:t>ifadə</a:t>
            </a:r>
            <a:r>
              <a:rPr lang="en-US" dirty="0" smtClean="0"/>
              <a:t> </a:t>
            </a:r>
            <a:r>
              <a:rPr lang="en-US" dirty="0" err="1" smtClean="0"/>
              <a:t>edir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89200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smtClean="0"/>
              <a:t>Diqqətinizə görə təşəkkür edirik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247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z-Latn-AZ" sz="4000" b="1" dirty="0" smtClean="0">
                <a:latin typeface="Times New Roman" pitchFamily="18" charset="0"/>
                <a:cs typeface="Times New Roman" pitchFamily="18" charset="0"/>
              </a:rPr>
              <a:t>Ayrı-seçkiliyin yolverilməz əsasları: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az-Latn-AZ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az-Latn-AZ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az-Latn-AZ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Birləşmiş Millətlər Təşkilatının Nizamnaməsinin 55-ci maddəsi Dövlətləri </a:t>
            </a:r>
            <a:r>
              <a:rPr lang="az-Latn-A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irqindən, cinsindən, dilindən və dinindən </a:t>
            </a:r>
            <a:r>
              <a:rPr lang="az-Latn-AZ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asılı olmayaraq, insan hüquqlarına hörmət etməyə çağırır.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Latn-AZ" sz="4800" b="1" dirty="0" smtClean="0">
                <a:latin typeface="Times New Roman" pitchFamily="18" charset="0"/>
                <a:cs typeface="Times New Roman" pitchFamily="18" charset="0"/>
              </a:rPr>
              <a:t>Ümumdünya İnsan Haqları Bəyannaməsi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4800" b="1" dirty="0" smtClean="0">
                <a:latin typeface="Times New Roman" pitchFamily="18" charset="0"/>
                <a:cs typeface="Times New Roman" pitchFamily="18" charset="0"/>
              </a:rPr>
              <a:t>(1948)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az-Latn-AZ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bu Bəyannamədə elan edilmiş hüquq və azadlıqlardan istifadə etməlidir;</a:t>
            </a:r>
          </a:p>
          <a:p>
            <a:pPr algn="just"/>
            <a:endParaRPr lang="az-Latn-AZ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sz="2800" dirty="0">
                <a:latin typeface="Times New Roman" pitchFamily="18" charset="0"/>
                <a:cs typeface="Times New Roman" pitchFamily="18" charset="0"/>
              </a:rPr>
              <a:t>bərabər müdafiə hüququna 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malikdir; </a:t>
            </a:r>
          </a:p>
          <a:p>
            <a:pPr algn="just"/>
            <a:endParaRPr lang="az-Latn-AZ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sz="2800" dirty="0">
                <a:latin typeface="Times New Roman" pitchFamily="18" charset="0"/>
                <a:cs typeface="Times New Roman" pitchFamily="18" charset="0"/>
              </a:rPr>
              <a:t>nikaha daxil olan zaman, nikah dövründə və onun xitamı zamanı bərabər imkanlara malik olmalıdırlar.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  <a:p>
            <a:pPr algn="just"/>
            <a:endParaRPr lang="az-Latn-AZ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3998</TotalTime>
  <Words>1661</Words>
  <Application>Microsoft Office PowerPoint</Application>
  <PresentationFormat>On-screen Show (4:3)</PresentationFormat>
  <Paragraphs>348</Paragraphs>
  <Slides>78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79" baseType="lpstr">
      <vt:lpstr>Поток</vt:lpstr>
      <vt:lpstr>Ayrı-seçkilik üzrə milli qanunvericilik</vt:lpstr>
      <vt:lpstr>Ayrı- seçkilik nədir</vt:lpstr>
      <vt:lpstr>Diskriminasiyanın elementləri</vt:lpstr>
      <vt:lpstr>Diskriminasiyanın növləri</vt:lpstr>
      <vt:lpstr>Bərabərlik prinsipi</vt:lpstr>
      <vt:lpstr>Diskriminasiyanın qadağan edən beynəlxalq sənədlər</vt:lpstr>
      <vt:lpstr>PowerPoint Presentation</vt:lpstr>
      <vt:lpstr>Ayrı-seçkiliyin yolverilməz əsasları: </vt:lpstr>
      <vt:lpstr>Ümumdünya İnsan Haqları Bəyannaməsi (1948)</vt:lpstr>
      <vt:lpstr>MÜLKI VƏ SIYASI HÜQUQLAR HAQQINDA BEYNƏLXALQ PAKT  1966 </vt:lpstr>
      <vt:lpstr>İnsan hüquqlarının və əsas azadlıqların müdafiəsi haqqında” Avropa Konvensiyası (1950)</vt:lpstr>
      <vt:lpstr>Diskriminasiyanın anlayışı</vt:lpstr>
      <vt:lpstr>14-cü maddə müstəqil tətbiq olunmur “köməkçi, asılı hüquq”</vt:lpstr>
      <vt:lpstr>Konvensiyanın digər normasının pozulması zəruriliyinin istisnası</vt:lpstr>
      <vt:lpstr>14- cü maddənin avtonom xarakteri</vt:lpstr>
      <vt:lpstr>14-cü maddənin köməkçi rolu</vt:lpstr>
      <vt:lpstr>14 –cü maddəyə əsasən yol verilən ayrı -seçkilik</vt:lpstr>
      <vt:lpstr>Sübutetmə yükü</vt:lpstr>
      <vt:lpstr>İnsan Hüquqlarının və Əsas Azadlıqların Müdafiəsi Haqqında" Konvensiyaya dair 12 saylı Protokol</vt:lpstr>
      <vt:lpstr>12 saylı Protokol 14 cü maddənin tətbiqi dairəsini genişləndirir və aşağıdakı hallarda ayrı-seçkilikdən müdafiəni təmin edir:</vt:lpstr>
      <vt:lpstr>Subsidiarlıq Prinsipi- Avropa Konvensiyasının 1-ci maddəsi</vt:lpstr>
      <vt:lpstr>    İZMİR BƏYANNAMƏSİ. 26-27 aprel 2011. </vt:lpstr>
      <vt:lpstr>BRAYTON BƏYANNAMƏSİ. 19-20 aprel 2012</vt:lpstr>
      <vt:lpstr>İNTERLAKEN BƏYANNAMƏSİ. 19 fevral 2010</vt:lpstr>
      <vt:lpstr>“Qanun layihələrinin, qüvvədə olan qanunların və hüquqtətbiqetmə təcrübəsinin Avropa Konvensiyası ilə müəyyən olunan standartlara uyğunluğunun yoxlanılmasına dair” Nazirlər Komitəsinin Üzv Dövlətlərə Tövsiyyəsi Rec (2004) 5</vt:lpstr>
      <vt:lpstr>“Dövlətdaxili hüquq müdafiə vasitələrinin səmərəliliyinin artırılmasına dair” Nazirlər Komitəsinin Üzv-Dövlətlərə Tövsiyyəsi” Rec (2004) 6</vt:lpstr>
      <vt:lpstr>İnsan Hüquqları üzrə Avropa Məhkəməsinin qərarlarının milli səviyyədə tez icra olunmasının səmərəliliyinə dair Avropa Şurası Nazirlər Komitəsinin Tövsiyyəsi. 6 fevral 2008-ci il.</vt:lpstr>
      <vt:lpstr>      Azərbaycan Respublikasının Konstitusiyası</vt:lpstr>
      <vt:lpstr>NORMATİV HÜQUQİ AKTLAR HAQQINDA KONSTİTUSİYA QANUNU </vt:lpstr>
      <vt:lpstr>İNSAN HÜQUQ VƏ ƏSAS AZADLIQLARININ MÜDAFİƏSİNİN SƏMƏRƏLİLİYİNİN ARTIRILNASI ÜZRƏ MİLLİ FƏALİYYƏT PROQRAMI</vt:lpstr>
      <vt:lpstr>Azərbaycan Respublikasında məhkəmə sisteminin müasirləşdirilməsi və «Azərbaycan Respublikasının bəzi qanunvericilik aktlarına dəyişikliklər və əlavələr edilməsi haqqında» Azərbaycan Respublikası Qanununun tətbiq edilməsi barədə  Azərbaycan Respublikası Prezidentinin Fərmanı 19 01 2006</vt:lpstr>
      <vt:lpstr>ƏDALƏT MÜHAKİMƏSİNİN HƏYATA KEÇİRİLMƏSİ ZAMANI  “ İNSAN HÜQUQLARININ VƏ ƏSAS AZADLIQLARININ MÜDAFİƏSİ HAQQINDA” AVROPA KONVENSİYASI MÜDDƏALARININ VƏ INSAN HÜQUQLARI ÜZRƏ AVROPA MƏHKƏMƏSİNİN PRESEDENTLƏRİNİN TƏTBİQİ HAQQINDA AR ALİ MƏHKƏMƏSİ PLENUMUNUN QƏRARI</vt:lpstr>
      <vt:lpstr>Azərbaycan Respublikasının Konstitusiyasının 25-ci maddəsi</vt:lpstr>
      <vt:lpstr>Azərbaycan Respublikasının Konstitusiyasının 127-ci maddəsi</vt:lpstr>
      <vt:lpstr>Azərbaycan Respublikasının İnzibati Prosessual Məcəlləsinin 11-ci maddəsi</vt:lpstr>
      <vt:lpstr>Azərbaycan Respublikasının Cinayət Prosessual Məcəlləsinin 11-ci maddəsi</vt:lpstr>
      <vt:lpstr>Azərbaycan Respublikasının Mülki Prosessual Məcəlləsinin 8-ci maddəsi</vt:lpstr>
      <vt:lpstr> "Azərbaycan   Respublikasında Dövlət Qadın Siyasətinin həyata keçirilməsi haqqında"  Azərbaycan Respublikası Prezidentinin 6 mart 2000-ci il tarixli 289 saylı Fərmanı</vt:lpstr>
      <vt:lpstr>Gender (kişi və qadınların) bərabərliyinin təminatları haqqında" Azərbaycan Respublikasının  Qanunu, Bakı şəhəri, 10 oktyabr 2006-cı il</vt:lpstr>
      <vt:lpstr> Əmək fəaliyyətində kişi və qadınların bərabərliyini təmin edilməsi </vt:lpstr>
      <vt:lpstr>Azərbaycan Respublikasının Konstitusiyasının 35.4-cü maddəsi</vt:lpstr>
      <vt:lpstr>Gender (kişi və qadınların) bərabərliyinin təminatları haqqında Qanunun 9.1-9.2-ci maddələrinə əsasən</vt:lpstr>
      <vt:lpstr>Diskriminasiyaya yol verilmədən kişi və qadınların bərabər əmək haqqı alması haqqında qanun 1963.</vt:lpstr>
      <vt:lpstr>Gender (kişi və qadınların) bərabərliyinin təminatları haqqında Qanunun 10-cu maddəsinə əsasən</vt:lpstr>
      <vt:lpstr>Azərbaycan Respublikasının Əmək Məcəlləsinin 241 və 242-ci maddələri</vt:lpstr>
      <vt:lpstr>Təhsil sahəsində ayrı-seçkiliyin qadağan olunması</vt:lpstr>
      <vt:lpstr>PowerPoint Presentation</vt:lpstr>
      <vt:lpstr>PowerPoint Presentation</vt:lpstr>
      <vt:lpstr>C.Cabbarlı yaradıcılığında qadın hüquqları</vt:lpstr>
      <vt:lpstr>Gender (kişi və qadınların) bərabərliyinin təminatları haqqında" Qanunun 13-cü maddəsi: </vt:lpstr>
      <vt:lpstr> Təhsil müəssisələrinin fəaliyyətində aşağıdakı hallar ayrı- seçkilik kimi qiymətləndirilir:</vt:lpstr>
      <vt:lpstr>"Təhsil haqqında"Azərbaycan Respublikasının Qanunun 5.3-cü maddəsi</vt:lpstr>
      <vt:lpstr>Azərbaycan Respublikasının Konstitusiyası maddə 34.4-cü maddəsi</vt:lpstr>
      <vt:lpstr>Azərbaycan Respublikası Ailə Məcəlləsinin 29-cu maddəsi</vt:lpstr>
      <vt:lpstr> 7 saylı Protokol  Strasburq, 22 noyabr 1984-cü il</vt:lpstr>
      <vt:lpstr>         "Məişət zorakılığının qarşısının alınması haqqında" Azərbaycan Respublikasının qanunu, Bakı şəhəri, 22 iyun 2010-cu il. </vt:lpstr>
      <vt:lpstr>Qadınların zorakılıqdan qorunmasına dair Nazirlər Komitəsinin Üzv-Dövlətlərə Tövsiyyəsi № R (2002) 5 30 aprel, 2002-ci il.</vt:lpstr>
      <vt:lpstr>ƏHALİNİN SAĞLAMLIĞININ QORUNMASI HAQQINDA AZƏRBAYCAN RESPUBLİKASININ QANUNU </vt:lpstr>
      <vt:lpstr>Ana və uşaqların sağlamlığının yaxşılaşdırılmasına dair 2014-2020-ci illər üçün DÖVLƏT PROQRAMI. 2014-cü il 13 iyun</vt:lpstr>
      <vt:lpstr>Reproduktiv sağlamlıq haqqındq qanun layihəsi</vt:lpstr>
      <vt:lpstr>Gender (kişi və qadınların) bərabərliyinin təminatları haqqında Qanunun 5-ci maddəsində Gender bərabərliyinin təmin edilməsi üzrə dövlət siyasətinin əsas istiqamətləri verilmişdir </vt:lpstr>
      <vt:lpstr>Azərbaycan Respublikasının Ailə, Qadın və Uşaq Problemləri üzrə Dövlət Komitəsi </vt:lpstr>
      <vt:lpstr>Cinsə görə fərqli rəftarı müəyyən edən qanunvericilik</vt:lpstr>
      <vt:lpstr>Qadınlar üçün AR Əmək Məcəlləsi ilə müəyyən edilmiş güzəştlər, imtiyazlar və əlavə təminatlar; </vt:lpstr>
      <vt:lpstr>Kişilər üçün həqiqi hərbi (alternativ) xidmətə çağırış </vt:lpstr>
      <vt:lpstr>Kişi və qadınlar üçün qanunla müəyyənləşdirilmiş fərqli pensiya və nikah yaşı </vt:lpstr>
      <vt:lpstr>       AR Ailə Məcəlləsinin 15-ci maddəsinə uyğun olaraq, ərin nikahın pozulmasını tələb etmək hüququnun məhdudlaşdırılması</vt:lpstr>
      <vt:lpstr>Ailə Məcəlləsinin 30-cu maddəsi- Ər-arvadın soyad seçmək hüququ  </vt:lpstr>
      <vt:lpstr>Cəzaçəkmə müəssisələri tərəfindəən ömürlük azadlıqldan məhrumetmə və uzun müddətə azadlıqdan məhrumetmə növündə cəzaların icrası na dair» Nazirlər Komitəsinin TövsiyyəsiN Rec (2003) 23  </vt:lpstr>
      <vt:lpstr>Kişi və qadınlar üçün cəzaçəkmə müəssisələrində fərqli şəraitin yaradılması.</vt:lpstr>
      <vt:lpstr>Cinayət Prossesual Məcəlləsi-maddə 510.1.</vt:lpstr>
      <vt:lpstr>AR Cinayət Məcəlləsinin 57.2-ci maddəsi</vt:lpstr>
      <vt:lpstr>Azərbaycan Respublikası Cinayət Məcəlləsinin 154.1-ci maddəsi</vt:lpstr>
      <vt:lpstr>Maddə 154.2.</vt:lpstr>
      <vt:lpstr>Azərbaycan Respublikası Mülki Məcəlləsinin 21-ci maddəsi </vt:lpstr>
      <vt:lpstr>Azərbaycan Respublikası Mülki Məcəlləsinin 21 və 23-cü maddələrinin şərh edilməsinə dair” Azərbaycan Respublikası Konstitusiya Məhkəməsinin 31 may 2002-ci il tarixli qərarı </vt:lpstr>
      <vt:lpstr>Mənəvi zərərin ödənilməsi barədə qanunvericiliyin məhkəmələr tərəfindən tətbiqi təcrübəsi haqqında” Azərbaycan Respublikası Ali Məhkəməsi Plenumunun 3 noyabr 2008-ci il qərarı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Dilara-N</dc:creator>
  <cp:lastModifiedBy>ROVSHANOVA Vafa</cp:lastModifiedBy>
  <cp:revision>305</cp:revision>
  <cp:lastPrinted>2015-09-28T06:02:24Z</cp:lastPrinted>
  <dcterms:created xsi:type="dcterms:W3CDTF">2015-08-20T09:57:44Z</dcterms:created>
  <dcterms:modified xsi:type="dcterms:W3CDTF">2016-07-02T10:04:18Z</dcterms:modified>
</cp:coreProperties>
</file>