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0" r:id="rId4"/>
    <p:sldId id="262" r:id="rId5"/>
    <p:sldId id="261" r:id="rId6"/>
    <p:sldId id="264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6" r:id="rId18"/>
    <p:sldId id="277" r:id="rId19"/>
    <p:sldId id="278" r:id="rId20"/>
    <p:sldId id="279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5411C-A584-EC49-B791-AF703DBCC398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5E5EA-D541-CB4F-ABE5-05D0619BE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67E07-12BD-48F1-A0F5-31C2E082A915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3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4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3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5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9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7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81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7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3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CAF26-11EF-5941-A138-14D0342D865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73B1-338D-D74C-9891-8D9DA51B6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5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2859"/>
            <a:ext cx="7772400" cy="3268794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1"/>
                </a:solidFill>
              </a:rPr>
              <a:t>Ayr</a:t>
            </a:r>
            <a:r>
              <a:rPr lang="az-Latn-AZ" sz="3600" b="1" dirty="0" smtClean="0">
                <a:solidFill>
                  <a:schemeClr val="accent1"/>
                </a:solidFill>
              </a:rPr>
              <a:t>ı-seçkiliyin qadağan olunması ilə bağlı ümumi prinsiplər </a:t>
            </a:r>
            <a:r>
              <a:rPr lang="en-US" sz="3600" b="1" dirty="0">
                <a:solidFill>
                  <a:schemeClr val="accent1"/>
                </a:solidFill>
              </a:rPr>
              <a:t/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az-Latn-AZ" sz="3600" b="1" dirty="0" smtClean="0">
                <a:solidFill>
                  <a:schemeClr val="accent1"/>
                </a:solidFill>
              </a:rPr>
              <a:t>AİHK standartları və Avropa Şurasının digər orqanlarının fəaliyyəti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03520"/>
            <a:ext cx="6400800" cy="1335280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sz="2800" dirty="0" smtClean="0"/>
          </a:p>
          <a:p>
            <a:pPr algn="r"/>
            <a:r>
              <a:rPr lang="en-US" sz="2800" dirty="0" smtClean="0"/>
              <a:t>Ana-Maria </a:t>
            </a:r>
            <a:r>
              <a:rPr lang="en-US" sz="2800" dirty="0" err="1" smtClean="0"/>
              <a:t>Telbis</a:t>
            </a:r>
            <a:endParaRPr lang="en-US" sz="2800" dirty="0" smtClean="0"/>
          </a:p>
          <a:p>
            <a:pPr algn="r"/>
            <a:r>
              <a:rPr lang="en-US" sz="2800" dirty="0" smtClean="0"/>
              <a:t>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356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303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rgbClr val="000090"/>
                </a:solidFill>
              </a:rPr>
              <a:t>İDAK</a:t>
            </a:r>
            <a:r>
              <a:rPr lang="fr-FR" b="1" dirty="0" smtClean="0">
                <a:solidFill>
                  <a:srgbClr val="000090"/>
                </a:solidFill>
              </a:rPr>
              <a:t> </a:t>
            </a:r>
            <a:r>
              <a:rPr lang="fr-FR" b="1" dirty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əsas qanunla müəyyən edilmiş fəaliyyətlər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3600" dirty="0">
              <a:solidFill>
                <a:srgbClr val="000090"/>
              </a:solidFill>
            </a:endParaRPr>
          </a:p>
          <a:p>
            <a:pPr algn="just"/>
            <a:r>
              <a:rPr lang="fr-FR" sz="3600" dirty="0">
                <a:solidFill>
                  <a:srgbClr val="000090"/>
                </a:solidFill>
              </a:rPr>
              <a:t> (1) </a:t>
            </a:r>
            <a:r>
              <a:rPr lang="az-Latn-AZ" sz="3600" dirty="0" smtClean="0">
                <a:solidFill>
                  <a:srgbClr val="000090"/>
                </a:solidFill>
              </a:rPr>
              <a:t>ölkə monitorinqi</a:t>
            </a:r>
            <a:endParaRPr lang="fr-FR" sz="3600" dirty="0">
              <a:solidFill>
                <a:srgbClr val="000090"/>
              </a:solidFill>
            </a:endParaRPr>
          </a:p>
          <a:p>
            <a:pPr algn="just"/>
            <a:endParaRPr lang="fr-FR" sz="3600" dirty="0">
              <a:solidFill>
                <a:srgbClr val="000090"/>
              </a:solidFill>
            </a:endParaRPr>
          </a:p>
          <a:p>
            <a:pPr algn="just"/>
            <a:r>
              <a:rPr lang="fr-FR" sz="3600" dirty="0">
                <a:solidFill>
                  <a:srgbClr val="000090"/>
                </a:solidFill>
              </a:rPr>
              <a:t> (2) </a:t>
            </a:r>
            <a:r>
              <a:rPr lang="az-Latn-AZ" sz="3600" dirty="0" smtClean="0">
                <a:solidFill>
                  <a:srgbClr val="000090"/>
                </a:solidFill>
              </a:rPr>
              <a:t>ümumi mövzular üzrə iş</a:t>
            </a:r>
            <a:endParaRPr lang="fr-FR" sz="3600" dirty="0">
              <a:solidFill>
                <a:srgbClr val="000090"/>
              </a:solidFill>
            </a:endParaRPr>
          </a:p>
          <a:p>
            <a:pPr algn="just"/>
            <a:endParaRPr lang="fr-FR" sz="3600" dirty="0">
              <a:solidFill>
                <a:srgbClr val="000090"/>
              </a:solidFill>
            </a:endParaRPr>
          </a:p>
          <a:p>
            <a:pPr algn="just"/>
            <a:r>
              <a:rPr lang="fr-FR" sz="3600" dirty="0" smtClean="0">
                <a:solidFill>
                  <a:srgbClr val="000090"/>
                </a:solidFill>
              </a:rPr>
              <a:t>(3)</a:t>
            </a:r>
            <a:r>
              <a:rPr lang="az-Latn-AZ" sz="3600" dirty="0">
                <a:solidFill>
                  <a:srgbClr val="000090"/>
                </a:solidFill>
              </a:rPr>
              <a:t> </a:t>
            </a:r>
            <a:r>
              <a:rPr lang="fr-FR" sz="3600" dirty="0" err="1">
                <a:solidFill>
                  <a:srgbClr val="000090"/>
                </a:solidFill>
              </a:rPr>
              <a:t>vətəndaş</a:t>
            </a:r>
            <a:r>
              <a:rPr lang="fr-FR" sz="3600" dirty="0">
                <a:solidFill>
                  <a:srgbClr val="000090"/>
                </a:solidFill>
              </a:rPr>
              <a:t> </a:t>
            </a:r>
            <a:r>
              <a:rPr lang="fr-FR" sz="3600" dirty="0" err="1">
                <a:solidFill>
                  <a:srgbClr val="000090"/>
                </a:solidFill>
              </a:rPr>
              <a:t>cəmiyyəti</a:t>
            </a:r>
            <a:r>
              <a:rPr lang="fr-FR" sz="3600" dirty="0">
                <a:solidFill>
                  <a:srgbClr val="000090"/>
                </a:solidFill>
              </a:rPr>
              <a:t> </a:t>
            </a:r>
            <a:r>
              <a:rPr lang="fr-FR" sz="3600" dirty="0" err="1">
                <a:solidFill>
                  <a:srgbClr val="000090"/>
                </a:solidFill>
              </a:rPr>
              <a:t>və</a:t>
            </a:r>
            <a:r>
              <a:rPr lang="fr-FR" sz="3600" dirty="0">
                <a:solidFill>
                  <a:srgbClr val="000090"/>
                </a:solidFill>
              </a:rPr>
              <a:t> </a:t>
            </a:r>
            <a:r>
              <a:rPr lang="fr-FR" sz="3600" dirty="0" err="1">
                <a:solidFill>
                  <a:srgbClr val="000090"/>
                </a:solidFill>
              </a:rPr>
              <a:t>ixtisaslaşdırılmış</a:t>
            </a:r>
            <a:r>
              <a:rPr lang="fr-FR" sz="3600" dirty="0">
                <a:solidFill>
                  <a:srgbClr val="000090"/>
                </a:solidFill>
              </a:rPr>
              <a:t> </a:t>
            </a:r>
            <a:r>
              <a:rPr lang="fr-FR" sz="3600" dirty="0" err="1" smtClean="0">
                <a:solidFill>
                  <a:srgbClr val="000090"/>
                </a:solidFill>
              </a:rPr>
              <a:t>orqanlar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fr-FR" sz="3600" dirty="0" err="1">
                <a:solidFill>
                  <a:srgbClr val="000090"/>
                </a:solidFill>
              </a:rPr>
              <a:t>ilə</a:t>
            </a:r>
            <a:r>
              <a:rPr lang="fr-FR" sz="3600" dirty="0">
                <a:solidFill>
                  <a:srgbClr val="000090"/>
                </a:solidFill>
              </a:rPr>
              <a:t> </a:t>
            </a:r>
            <a:r>
              <a:rPr lang="fr-FR" sz="3600" dirty="0" err="1">
                <a:solidFill>
                  <a:srgbClr val="000090"/>
                </a:solidFill>
              </a:rPr>
              <a:t>əlaqələr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3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z-Latn-AZ" b="1" dirty="0" smtClean="0">
                <a:solidFill>
                  <a:srgbClr val="000090"/>
                </a:solidFill>
              </a:rPr>
              <a:t>İDAK</a:t>
            </a:r>
            <a:r>
              <a:rPr lang="fr-FR" b="1" dirty="0" smtClean="0">
                <a:solidFill>
                  <a:srgbClr val="000090"/>
                </a:solidFill>
              </a:rPr>
              <a:t> </a:t>
            </a:r>
            <a:r>
              <a:rPr lang="fr-FR" b="1" dirty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ölkə monitorinqi</a:t>
            </a:r>
            <a:r>
              <a:rPr lang="fr-FR" b="1" dirty="0" smtClean="0">
                <a:solidFill>
                  <a:srgbClr val="000090"/>
                </a:solidFill>
              </a:rPr>
              <a:t> AZE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z-Latn-AZ" sz="3600" dirty="0" smtClean="0">
                <a:solidFill>
                  <a:srgbClr val="000090"/>
                </a:solidFill>
              </a:rPr>
              <a:t>AİHK-nın presedent hüququnu nəzərə alaraq, dini icmaların hazırda davam edən qeydiyyatı prosedurunun tamamlanması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/>
            <a:r>
              <a:rPr lang="az-Latn-AZ" sz="3600" dirty="0" smtClean="0">
                <a:solidFill>
                  <a:srgbClr val="000090"/>
                </a:solidFill>
              </a:rPr>
              <a:t>Prioritet məsələ kimi Miqrasiya Məcəlləsinin qəbulu prosesinin tamamlanması </a:t>
            </a:r>
            <a:endParaRPr lang="fr-FR" sz="3600" dirty="0" smtClean="0">
              <a:solidFill>
                <a:srgbClr val="000090"/>
              </a:solidFill>
            </a:endParaRPr>
          </a:p>
          <a:p>
            <a:pPr algn="just"/>
            <a:r>
              <a:rPr lang="az-Latn-AZ" sz="3600" dirty="0" smtClean="0">
                <a:solidFill>
                  <a:srgbClr val="000090"/>
                </a:solidFill>
              </a:rPr>
              <a:t> Məxfiliyin qorunması (</a:t>
            </a:r>
            <a:r>
              <a:rPr lang="fr-FR" sz="3600" dirty="0" smtClean="0">
                <a:solidFill>
                  <a:srgbClr val="000090"/>
                </a:solidFill>
              </a:rPr>
              <a:t>-&gt; </a:t>
            </a:r>
            <a:r>
              <a:rPr lang="az-Latn-AZ" sz="3600" dirty="0" smtClean="0">
                <a:solidFill>
                  <a:srgbClr val="000090"/>
                </a:solidFill>
              </a:rPr>
              <a:t>məqsəd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fr-FR" sz="3600" dirty="0">
                <a:solidFill>
                  <a:srgbClr val="000090"/>
                </a:solidFill>
              </a:rPr>
              <a:t>-&gt; </a:t>
            </a:r>
            <a:r>
              <a:rPr lang="fr-FR" sz="3600" dirty="0" smtClean="0">
                <a:solidFill>
                  <a:srgbClr val="000090"/>
                </a:solidFill>
              </a:rPr>
              <a:t>ID</a:t>
            </a:r>
            <a:r>
              <a:rPr lang="az-Latn-AZ" sz="3600" dirty="0" smtClean="0">
                <a:solidFill>
                  <a:srgbClr val="000090"/>
                </a:solidFill>
              </a:rPr>
              <a:t> (şəxsiyyət)</a:t>
            </a:r>
            <a:r>
              <a:rPr lang="fr-FR" sz="3600" dirty="0" smtClean="0">
                <a:solidFill>
                  <a:srgbClr val="000090"/>
                </a:solidFill>
              </a:rPr>
              <a:t> </a:t>
            </a:r>
            <a:r>
              <a:rPr lang="az-Latn-AZ" sz="3600" dirty="0" smtClean="0">
                <a:solidFill>
                  <a:srgbClr val="000090"/>
                </a:solidFill>
              </a:rPr>
              <a:t>və ayrı-seçkiliklə mübarizə) və məlumatların qorunmasına dair Avropa standartlarına müvafiq olaraq məhkəmə sistemi məlumatlarının toplanması məqsədilə müəyyən bir sistemin yaradılması</a:t>
            </a: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14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İnsan Hüquqları üzrə Müvəkkil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924"/>
            <a:ext cx="8229600" cy="523627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z-Latn-AZ" dirty="0" smtClean="0">
                <a:solidFill>
                  <a:srgbClr val="000090"/>
                </a:solidFill>
              </a:rPr>
              <a:t>Məqsədlər</a:t>
            </a:r>
            <a:r>
              <a:rPr lang="fr-FR" dirty="0" smtClean="0">
                <a:solidFill>
                  <a:srgbClr val="000090"/>
                </a:solidFill>
              </a:rPr>
              <a:t>:</a:t>
            </a: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İnsan hüquqlarına səmərəli şəkildə riayət olunmasını təşviq etmək və Avropa Şurasının insan hüquqları standartlarının icrasında üzv dövlətlərə yardım etmək </a:t>
            </a:r>
            <a:r>
              <a:rPr lang="fr-FR" dirty="0" smtClean="0">
                <a:solidFill>
                  <a:srgbClr val="000090"/>
                </a:solidFill>
              </a:rPr>
              <a:t>;</a:t>
            </a:r>
            <a:endParaRPr lang="fr-FR" dirty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Avropa Şurasına üzv dövlətlərdə təhsilin və insan hüquqlarına dair maarifləndirmənin təşviqi</a:t>
            </a:r>
            <a:r>
              <a:rPr lang="fr-FR" dirty="0" smtClean="0">
                <a:solidFill>
                  <a:srgbClr val="000090"/>
                </a:solidFill>
              </a:rPr>
              <a:t>;</a:t>
            </a:r>
            <a:endParaRPr lang="fr-FR" dirty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Insan hüquqları ilə bağlı təcrübə və hüquqda mümkün çatışmazlıqların müəyyən edilməsi</a:t>
            </a:r>
            <a:r>
              <a:rPr lang="fr-FR" dirty="0" smtClean="0">
                <a:solidFill>
                  <a:srgbClr val="000090"/>
                </a:solidFill>
              </a:rPr>
              <a:t>;</a:t>
            </a:r>
            <a:endParaRPr lang="fr-FR" dirty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Milli ombudsman institutlarının və digər insan hüquqları təşkilatlarının fəaliyyətlərinin asanlaşdırılması</a:t>
            </a:r>
            <a:r>
              <a:rPr lang="fr-FR" dirty="0" smtClean="0">
                <a:solidFill>
                  <a:srgbClr val="000090"/>
                </a:solidFill>
              </a:rPr>
              <a:t>; </a:t>
            </a:r>
            <a:r>
              <a:rPr lang="az-Latn-AZ" dirty="0" smtClean="0">
                <a:solidFill>
                  <a:srgbClr val="000090"/>
                </a:solidFill>
              </a:rPr>
              <a:t>və </a:t>
            </a:r>
            <a:endParaRPr lang="fr-FR" dirty="0">
              <a:solidFill>
                <a:srgbClr val="000090"/>
              </a:solidFill>
            </a:endParaRPr>
          </a:p>
          <a:p>
            <a:pPr algn="just"/>
            <a:r>
              <a:rPr lang="fr-FR" dirty="0" err="1" smtClean="0">
                <a:solidFill>
                  <a:srgbClr val="000090"/>
                </a:solidFill>
              </a:rPr>
              <a:t>Regionda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insan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hüquqlarının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qorunması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ilə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bağlı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məsləhət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və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informasiya</a:t>
            </a:r>
            <a:r>
              <a:rPr lang="az-Latn-AZ" dirty="0" smtClean="0">
                <a:solidFill>
                  <a:srgbClr val="000090"/>
                </a:solidFill>
              </a:rPr>
              <a:t>nın verilməsi</a:t>
            </a:r>
            <a:r>
              <a:rPr lang="fr-FR" dirty="0" smtClean="0">
                <a:solidFill>
                  <a:srgbClr val="000090"/>
                </a:solidFill>
              </a:rPr>
              <a:t>.</a:t>
            </a:r>
          </a:p>
          <a:p>
            <a:pPr algn="just"/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92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>
                <a:solidFill>
                  <a:srgbClr val="000090"/>
                </a:solidFill>
              </a:rPr>
              <a:t>İnsan Hüquqları üzrə Müvəkkil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dirty="0" smtClean="0">
                <a:solidFill>
                  <a:srgbClr val="000090"/>
                </a:solidFill>
              </a:rPr>
              <a:t>Azərbaycan qarşısındakı öhdəliklər:</a:t>
            </a:r>
            <a:endParaRPr lang="fr-FR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000090"/>
                </a:solidFill>
              </a:rPr>
              <a:t>A</a:t>
            </a:r>
            <a:r>
              <a:rPr lang="az-Latn-AZ" dirty="0">
                <a:solidFill>
                  <a:srgbClr val="000090"/>
                </a:solidFill>
              </a:rPr>
              <a:t>İ</a:t>
            </a:r>
            <a:r>
              <a:rPr lang="fr-FR" dirty="0" smtClean="0">
                <a:solidFill>
                  <a:srgbClr val="000090"/>
                </a:solidFill>
              </a:rPr>
              <a:t>HM </a:t>
            </a:r>
            <a:r>
              <a:rPr lang="fr-FR" dirty="0" err="1" smtClean="0">
                <a:solidFill>
                  <a:srgbClr val="000090"/>
                </a:solidFill>
              </a:rPr>
              <a:t>qar</a:t>
            </a:r>
            <a:r>
              <a:rPr lang="az-Latn-AZ" dirty="0" smtClean="0">
                <a:solidFill>
                  <a:srgbClr val="000090"/>
                </a:solidFill>
              </a:rPr>
              <a:t>şısındakı məhkəmə işlərinə müdaxilələr </a:t>
            </a:r>
          </a:p>
          <a:p>
            <a:pPr algn="just">
              <a:buFontTx/>
              <a:buChar char="-"/>
            </a:pPr>
            <a:r>
              <a:rPr lang="az-Latn-AZ" dirty="0" smtClean="0">
                <a:solidFill>
                  <a:srgbClr val="000090"/>
                </a:solidFill>
              </a:rPr>
              <a:t>İfadə azadlığı</a:t>
            </a:r>
            <a:endParaRPr lang="fr-FR" dirty="0" smtClean="0">
              <a:solidFill>
                <a:srgbClr val="000090"/>
              </a:solidFill>
            </a:endParaRPr>
          </a:p>
          <a:p>
            <a:pPr algn="just">
              <a:buFontTx/>
              <a:buChar char="-"/>
            </a:pPr>
            <a:r>
              <a:rPr lang="az-Latn-AZ" dirty="0" smtClean="0">
                <a:solidFill>
                  <a:srgbClr val="000090"/>
                </a:solidFill>
              </a:rPr>
              <a:t>Birləşmək və toplaşmaq azadlığı</a:t>
            </a:r>
            <a:endParaRPr lang="fr-FR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0090"/>
              </a:solidFill>
            </a:endParaRPr>
          </a:p>
          <a:p>
            <a:pPr algn="just"/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22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z-Latn-AZ" b="1" dirty="0" smtClean="0">
                <a:solidFill>
                  <a:srgbClr val="000090"/>
                </a:solidFill>
              </a:rPr>
              <a:t>Ayrı-seçkilik</a:t>
            </a:r>
            <a:r>
              <a:rPr lang="fr-FR" b="1" dirty="0" smtClean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AİHK prinsipləri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dirty="0" smtClean="0">
                <a:solidFill>
                  <a:srgbClr val="000090"/>
                </a:solidFill>
              </a:rPr>
              <a:t>AİHK-nın 14-cü Maddəsi</a:t>
            </a:r>
            <a:endParaRPr lang="fr-FR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i="1" dirty="0">
                <a:solidFill>
                  <a:srgbClr val="000090"/>
                </a:solidFill>
              </a:rPr>
              <a:t>Bu  </a:t>
            </a:r>
            <a:r>
              <a:rPr lang="fr-FR" i="1" dirty="0" err="1">
                <a:solidFill>
                  <a:srgbClr val="000090"/>
                </a:solidFill>
              </a:rPr>
              <a:t>Konvensiyada</a:t>
            </a:r>
            <a:r>
              <a:rPr lang="fr-FR" i="1" dirty="0">
                <a:solidFill>
                  <a:srgbClr val="000090"/>
                </a:solidFill>
              </a:rPr>
              <a:t>  </a:t>
            </a:r>
            <a:r>
              <a:rPr lang="fr-FR" i="1" dirty="0" err="1">
                <a:solidFill>
                  <a:srgbClr val="000090"/>
                </a:solidFill>
              </a:rPr>
              <a:t>təsbit</a:t>
            </a:r>
            <a:r>
              <a:rPr lang="fr-FR" i="1" dirty="0">
                <a:solidFill>
                  <a:srgbClr val="000090"/>
                </a:solidFill>
              </a:rPr>
              <a:t>  </a:t>
            </a:r>
            <a:r>
              <a:rPr lang="fr-FR" i="1" dirty="0" err="1">
                <a:solidFill>
                  <a:srgbClr val="000090"/>
                </a:solidFill>
              </a:rPr>
              <a:t>olunmuş</a:t>
            </a:r>
            <a:r>
              <a:rPr lang="fr-FR" i="1" dirty="0">
                <a:solidFill>
                  <a:srgbClr val="000090"/>
                </a:solidFill>
              </a:rPr>
              <a:t>  </a:t>
            </a:r>
            <a:r>
              <a:rPr lang="fr-FR" i="1" dirty="0" err="1">
                <a:solidFill>
                  <a:srgbClr val="000090"/>
                </a:solidFill>
              </a:rPr>
              <a:t>hüquq</a:t>
            </a:r>
            <a:r>
              <a:rPr lang="fr-FR" i="1" dirty="0">
                <a:solidFill>
                  <a:srgbClr val="000090"/>
                </a:solidFill>
              </a:rPr>
              <a:t>  </a:t>
            </a:r>
            <a:r>
              <a:rPr lang="fr-FR" i="1" dirty="0" err="1">
                <a:solidFill>
                  <a:srgbClr val="000090"/>
                </a:solidFill>
              </a:rPr>
              <a:t>və</a:t>
            </a:r>
            <a:r>
              <a:rPr lang="fr-FR" i="1" dirty="0">
                <a:solidFill>
                  <a:srgbClr val="000090"/>
                </a:solidFill>
              </a:rPr>
              <a:t>  </a:t>
            </a:r>
            <a:r>
              <a:rPr lang="fr-FR" i="1" dirty="0" err="1">
                <a:solidFill>
                  <a:srgbClr val="000090"/>
                </a:solidFill>
              </a:rPr>
              <a:t>azadlıqlardan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 smtClean="0">
                <a:solidFill>
                  <a:srgbClr val="000090"/>
                </a:solidFill>
              </a:rPr>
              <a:t>istifadə</a:t>
            </a:r>
            <a:r>
              <a:rPr lang="fr-FR" i="1" dirty="0" smtClean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cins</a:t>
            </a:r>
            <a:r>
              <a:rPr lang="fr-FR" i="1" dirty="0">
                <a:solidFill>
                  <a:srgbClr val="000090"/>
                </a:solidFill>
              </a:rPr>
              <a:t>, </a:t>
            </a:r>
            <a:r>
              <a:rPr lang="fr-FR" i="1" dirty="0" err="1">
                <a:solidFill>
                  <a:srgbClr val="000090"/>
                </a:solidFill>
              </a:rPr>
              <a:t>irq</a:t>
            </a:r>
            <a:r>
              <a:rPr lang="fr-FR" i="1" dirty="0">
                <a:solidFill>
                  <a:srgbClr val="000090"/>
                </a:solidFill>
              </a:rPr>
              <a:t>, </a:t>
            </a:r>
            <a:r>
              <a:rPr lang="fr-FR" i="1" dirty="0" err="1">
                <a:solidFill>
                  <a:srgbClr val="000090"/>
                </a:solidFill>
              </a:rPr>
              <a:t>dərinin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rəngi</a:t>
            </a:r>
            <a:r>
              <a:rPr lang="fr-FR" i="1" dirty="0">
                <a:solidFill>
                  <a:srgbClr val="000090"/>
                </a:solidFill>
              </a:rPr>
              <a:t>, </a:t>
            </a:r>
            <a:r>
              <a:rPr lang="fr-FR" i="1" dirty="0" err="1">
                <a:solidFill>
                  <a:srgbClr val="000090"/>
                </a:solidFill>
              </a:rPr>
              <a:t>dil</a:t>
            </a:r>
            <a:r>
              <a:rPr lang="fr-FR" i="1" dirty="0">
                <a:solidFill>
                  <a:srgbClr val="000090"/>
                </a:solidFill>
              </a:rPr>
              <a:t>, </a:t>
            </a:r>
            <a:r>
              <a:rPr lang="fr-FR" i="1" dirty="0" err="1">
                <a:solidFill>
                  <a:srgbClr val="000090"/>
                </a:solidFill>
              </a:rPr>
              <a:t>din</a:t>
            </a:r>
            <a:r>
              <a:rPr lang="fr-FR" i="1" dirty="0">
                <a:solidFill>
                  <a:srgbClr val="000090"/>
                </a:solidFill>
              </a:rPr>
              <a:t>, </a:t>
            </a:r>
            <a:r>
              <a:rPr lang="fr-FR" i="1" dirty="0" err="1">
                <a:solidFill>
                  <a:srgbClr val="000090"/>
                </a:solidFill>
              </a:rPr>
              <a:t>siyasi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və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digər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baxışlar</a:t>
            </a:r>
            <a:r>
              <a:rPr lang="fr-FR" i="1" dirty="0">
                <a:solidFill>
                  <a:srgbClr val="000090"/>
                </a:solidFill>
              </a:rPr>
              <a:t>, </a:t>
            </a:r>
            <a:r>
              <a:rPr lang="fr-FR" i="1" dirty="0" smtClean="0">
                <a:solidFill>
                  <a:srgbClr val="000090"/>
                </a:solidFill>
              </a:rPr>
              <a:t>milli </a:t>
            </a:r>
            <a:r>
              <a:rPr lang="fr-FR" i="1" dirty="0" err="1">
                <a:solidFill>
                  <a:srgbClr val="000090"/>
                </a:solidFill>
              </a:rPr>
              <a:t>və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ya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sosial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mənşə</a:t>
            </a:r>
            <a:r>
              <a:rPr lang="fr-FR" i="1" dirty="0">
                <a:solidFill>
                  <a:srgbClr val="000090"/>
                </a:solidFill>
              </a:rPr>
              <a:t>, milli </a:t>
            </a:r>
            <a:r>
              <a:rPr lang="fr-FR" i="1" dirty="0" err="1">
                <a:solidFill>
                  <a:srgbClr val="000090"/>
                </a:solidFill>
              </a:rPr>
              <a:t>azlıqlara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mənsubiyyət</a:t>
            </a:r>
            <a:r>
              <a:rPr lang="fr-FR" i="1" dirty="0">
                <a:solidFill>
                  <a:srgbClr val="000090"/>
                </a:solidFill>
              </a:rPr>
              <a:t>, </a:t>
            </a:r>
            <a:r>
              <a:rPr lang="fr-FR" i="1" dirty="0" err="1">
                <a:solidFill>
                  <a:srgbClr val="000090"/>
                </a:solidFill>
              </a:rPr>
              <a:t>əmlak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 smtClean="0">
                <a:solidFill>
                  <a:srgbClr val="000090"/>
                </a:solidFill>
              </a:rPr>
              <a:t>vəziyyəti</a:t>
            </a:r>
            <a:r>
              <a:rPr lang="fr-FR" i="1" dirty="0">
                <a:solidFill>
                  <a:srgbClr val="000090"/>
                </a:solidFill>
              </a:rPr>
              <a:t>, </a:t>
            </a:r>
            <a:r>
              <a:rPr lang="fr-FR" i="1" dirty="0" err="1">
                <a:solidFill>
                  <a:srgbClr val="000090"/>
                </a:solidFill>
              </a:rPr>
              <a:t>doğum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və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ya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hər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hansı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digər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əlamətlərə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görə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ayrı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 smtClean="0">
                <a:solidFill>
                  <a:srgbClr val="000090"/>
                </a:solidFill>
              </a:rPr>
              <a:t>seçkilik</a:t>
            </a:r>
            <a:r>
              <a:rPr lang="fr-FR" i="1" dirty="0" smtClean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olmadan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>
                <a:solidFill>
                  <a:srgbClr val="000090"/>
                </a:solidFill>
              </a:rPr>
              <a:t>təmin</a:t>
            </a:r>
            <a:r>
              <a:rPr lang="fr-FR" i="1" dirty="0">
                <a:solidFill>
                  <a:srgbClr val="000090"/>
                </a:solidFill>
              </a:rPr>
              <a:t> </a:t>
            </a:r>
            <a:r>
              <a:rPr lang="fr-FR" i="1" dirty="0" err="1" smtClean="0">
                <a:solidFill>
                  <a:srgbClr val="000090"/>
                </a:solidFill>
              </a:rPr>
              <a:t>olunmalıdır</a:t>
            </a:r>
            <a:r>
              <a:rPr lang="az-Latn-AZ" i="1" dirty="0" smtClean="0">
                <a:solidFill>
                  <a:srgbClr val="000090"/>
                </a:solidFill>
              </a:rPr>
              <a:t>.</a:t>
            </a: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42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z-Latn-AZ" b="1" dirty="0" smtClean="0">
                <a:solidFill>
                  <a:srgbClr val="000090"/>
                </a:solidFill>
              </a:rPr>
              <a:t>AİHK –nın 14-cü Maddəsi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az-Latn-AZ" dirty="0" smtClean="0">
                <a:solidFill>
                  <a:srgbClr val="000090"/>
                </a:solidFill>
              </a:rPr>
              <a:t>Ayrı-seçkilik səbəblərinin siyahısı sadəcə olaraq nümunə xarakterlidir və hərtərəfli deyil (misal üçün, əlillik və cinsi oriyentasiya)</a:t>
            </a:r>
            <a:endParaRPr lang="fr-FR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Əgər çatışmazlıq AİHK-nın digər Maddələrindən biri tərəfindən qorunan hüquq/azadlıqlarla bağlıdırsa, yalnız onda əlavə hüquq cəlb olunur</a:t>
            </a:r>
            <a:endParaRPr lang="fr-FR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Lakin, heç bir lazımi digər hüquq/azadlıqlar əhəmiyyətli dərəcədə pozulmur. </a:t>
            </a:r>
            <a:endParaRPr lang="fr-FR" dirty="0">
              <a:solidFill>
                <a:srgbClr val="000090"/>
              </a:solidFill>
            </a:endParaRPr>
          </a:p>
          <a:p>
            <a:pPr algn="just"/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850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>
                <a:solidFill>
                  <a:srgbClr val="000090"/>
                </a:solidFill>
              </a:rPr>
              <a:t>AİHK –nın 14-cü Maddəsi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/>
            <a:r>
              <a:rPr lang="az-Latn-AZ" b="1" dirty="0" smtClean="0">
                <a:solidFill>
                  <a:srgbClr val="000090"/>
                </a:solidFill>
              </a:rPr>
              <a:t>Birbaşa ayrı-seçkilik</a:t>
            </a:r>
            <a:r>
              <a:rPr lang="fr-FR" dirty="0" smtClean="0">
                <a:solidFill>
                  <a:srgbClr val="000090"/>
                </a:solidFill>
              </a:rPr>
              <a:t>: </a:t>
            </a:r>
            <a:r>
              <a:rPr lang="az-Latn-AZ" dirty="0" smtClean="0">
                <a:solidFill>
                  <a:srgbClr val="000090"/>
                </a:solidFill>
              </a:rPr>
              <a:t>Rəftarda fərqliliyə dair obyektiv və ağlabatan səbəb olmadığı halda, oxşar vəziyyətlərdə olan şəxslər Konvensiya hüquqları ilə eyni qaydada qorunmalıdır.</a:t>
            </a:r>
            <a:endParaRPr lang="fr-FR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fr-FR" i="1" dirty="0" smtClean="0">
                <a:solidFill>
                  <a:srgbClr val="000090"/>
                </a:solidFill>
              </a:rPr>
              <a:t>Munoz Diaz </a:t>
            </a:r>
            <a:r>
              <a:rPr lang="az-Latn-AZ" i="1" dirty="0" smtClean="0">
                <a:solidFill>
                  <a:srgbClr val="000090"/>
                </a:solidFill>
              </a:rPr>
              <a:t>İspaniyaya qarşı</a:t>
            </a:r>
            <a:r>
              <a:rPr lang="fr-FR" i="1" dirty="0" smtClean="0">
                <a:solidFill>
                  <a:srgbClr val="000090"/>
                </a:solidFill>
              </a:rPr>
              <a:t> </a:t>
            </a:r>
            <a:endParaRPr lang="fr-FR" i="1" dirty="0">
              <a:solidFill>
                <a:srgbClr val="000090"/>
              </a:solidFill>
            </a:endParaRPr>
          </a:p>
          <a:p>
            <a:pPr algn="just"/>
            <a:r>
              <a:rPr lang="az-Latn-AZ" b="1" dirty="0" smtClean="0">
                <a:solidFill>
                  <a:srgbClr val="000090"/>
                </a:solidFill>
              </a:rPr>
              <a:t>Dolayı ayrı-seçkilik</a:t>
            </a:r>
            <a:r>
              <a:rPr lang="fr-FR" dirty="0" smtClean="0">
                <a:solidFill>
                  <a:srgbClr val="000090"/>
                </a:solidFill>
              </a:rPr>
              <a:t>: </a:t>
            </a:r>
            <a:r>
              <a:rPr lang="az-Latn-AZ" dirty="0" smtClean="0">
                <a:solidFill>
                  <a:srgbClr val="000090"/>
                </a:solidFill>
              </a:rPr>
              <a:t>Müxtəlif vəziyyətlərdə olan insanlarla eyni şəkildə rəftar </a:t>
            </a:r>
            <a:r>
              <a:rPr lang="fr-FR" dirty="0" smtClean="0">
                <a:solidFill>
                  <a:srgbClr val="000090"/>
                </a:solidFill>
              </a:rPr>
              <a:t>(</a:t>
            </a:r>
            <a:r>
              <a:rPr lang="az-Latn-AZ" dirty="0" smtClean="0">
                <a:solidFill>
                  <a:srgbClr val="000090"/>
                </a:solidFill>
              </a:rPr>
              <a:t> Məsələdəki rəftar deyil, onun təsirləri</a:t>
            </a:r>
            <a:r>
              <a:rPr lang="fr-FR" dirty="0" smtClean="0">
                <a:solidFill>
                  <a:srgbClr val="000090"/>
                </a:solidFill>
              </a:rPr>
              <a:t>)</a:t>
            </a:r>
          </a:p>
          <a:p>
            <a:pPr marL="0" indent="0" algn="r">
              <a:buNone/>
            </a:pPr>
            <a:r>
              <a:rPr lang="fr-FR" i="1" dirty="0" err="1" smtClean="0">
                <a:solidFill>
                  <a:srgbClr val="000090"/>
                </a:solidFill>
              </a:rPr>
              <a:t>Thlimmenos</a:t>
            </a:r>
            <a:r>
              <a:rPr lang="fr-FR" i="1" dirty="0" smtClean="0">
                <a:solidFill>
                  <a:srgbClr val="000090"/>
                </a:solidFill>
              </a:rPr>
              <a:t> </a:t>
            </a:r>
            <a:r>
              <a:rPr lang="az-Latn-AZ" i="1" dirty="0" smtClean="0">
                <a:solidFill>
                  <a:srgbClr val="000090"/>
                </a:solidFill>
              </a:rPr>
              <a:t>Yunanıstana qarşı</a:t>
            </a:r>
            <a:endParaRPr lang="fr-FR" i="1" dirty="0" smtClean="0">
              <a:solidFill>
                <a:srgbClr val="000090"/>
              </a:solidFill>
            </a:endParaRPr>
          </a:p>
          <a:p>
            <a:pPr algn="just"/>
            <a:endParaRPr lang="fr-FR" dirty="0">
              <a:solidFill>
                <a:srgbClr val="000090"/>
              </a:solidFill>
            </a:endParaRPr>
          </a:p>
          <a:p>
            <a:pPr algn="just"/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04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>
                <a:solidFill>
                  <a:srgbClr val="000090"/>
                </a:solidFill>
              </a:rPr>
              <a:t>AİHK –nın 14-cü Maddəsi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dirty="0" smtClean="0">
                <a:solidFill>
                  <a:srgbClr val="000090"/>
                </a:solidFill>
              </a:rPr>
              <a:t>Qiymətləndirmənin elementləri</a:t>
            </a:r>
            <a:r>
              <a:rPr lang="fr-FR" dirty="0" smtClean="0">
                <a:solidFill>
                  <a:srgbClr val="000090"/>
                </a:solidFill>
              </a:rPr>
              <a:t>:</a:t>
            </a:r>
          </a:p>
          <a:p>
            <a:pPr marL="0" indent="0" algn="just">
              <a:buNone/>
            </a:pPr>
            <a:endParaRPr lang="fr-FR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Müqayisəli element</a:t>
            </a:r>
            <a:endParaRPr lang="fr-FR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Obyektiv və ağlabatan səbəb</a:t>
            </a:r>
            <a:endParaRPr lang="fr-FR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Qiymətləndirmə sərbəstliyinin hüdudları</a:t>
            </a:r>
            <a:r>
              <a:rPr lang="fr-FR" dirty="0" smtClean="0">
                <a:solidFill>
                  <a:srgbClr val="000090"/>
                </a:solidFill>
              </a:rPr>
              <a:t> (</a:t>
            </a:r>
            <a:r>
              <a:rPr lang="az-Latn-AZ" dirty="0" smtClean="0">
                <a:solidFill>
                  <a:srgbClr val="000090"/>
                </a:solidFill>
              </a:rPr>
              <a:t>sözügedən hüququn xarakterindən, müdaxilənin dərəcəsindən, müvafiq ictimai maraqdan asılı olaraq</a:t>
            </a:r>
            <a:r>
              <a:rPr lang="fr-FR" dirty="0" smtClean="0">
                <a:solidFill>
                  <a:srgbClr val="000090"/>
                </a:solidFill>
              </a:rPr>
              <a:t>)</a:t>
            </a:r>
          </a:p>
          <a:p>
            <a:pPr algn="just"/>
            <a:endParaRPr lang="fr-FR" dirty="0">
              <a:solidFill>
                <a:srgbClr val="000090"/>
              </a:solidFill>
            </a:endParaRPr>
          </a:p>
          <a:p>
            <a:pPr algn="just"/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40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b="1" dirty="0" smtClean="0">
                <a:solidFill>
                  <a:srgbClr val="000090"/>
                </a:solidFill>
              </a:rPr>
              <a:t>Article 14 ECHR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b="1" dirty="0" smtClean="0">
                <a:solidFill>
                  <a:srgbClr val="000090"/>
                </a:solidFill>
              </a:rPr>
              <a:t>Standard of proof</a:t>
            </a:r>
            <a:endParaRPr lang="fr-FR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000090"/>
                </a:solidFill>
              </a:rPr>
              <a:t>‘</a:t>
            </a:r>
            <a:r>
              <a:rPr lang="fr-FR" dirty="0" err="1" smtClean="0">
                <a:solidFill>
                  <a:srgbClr val="000090"/>
                </a:solidFill>
              </a:rPr>
              <a:t>beyond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reasonable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ground</a:t>
            </a:r>
            <a:r>
              <a:rPr lang="fr-FR" dirty="0" smtClean="0">
                <a:solidFill>
                  <a:srgbClr val="000090"/>
                </a:solidFill>
              </a:rPr>
              <a:t>’</a:t>
            </a:r>
          </a:p>
          <a:p>
            <a:pPr marL="0" indent="0" algn="r">
              <a:buNone/>
            </a:pPr>
            <a:r>
              <a:rPr lang="fr-FR" i="1" dirty="0" err="1" smtClean="0">
                <a:solidFill>
                  <a:srgbClr val="000090"/>
                </a:solidFill>
              </a:rPr>
              <a:t>Anguelova</a:t>
            </a:r>
            <a:r>
              <a:rPr lang="fr-FR" i="1" dirty="0" smtClean="0">
                <a:solidFill>
                  <a:srgbClr val="000090"/>
                </a:solidFill>
              </a:rPr>
              <a:t> v </a:t>
            </a:r>
            <a:r>
              <a:rPr lang="fr-FR" i="1" dirty="0" err="1" smtClean="0">
                <a:solidFill>
                  <a:srgbClr val="000090"/>
                </a:solidFill>
              </a:rPr>
              <a:t>Bulgaria</a:t>
            </a:r>
            <a:endParaRPr lang="fr-FR" i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rgbClr val="000090"/>
                </a:solidFill>
              </a:rPr>
              <a:t>‘proof </a:t>
            </a:r>
            <a:r>
              <a:rPr lang="fr-FR" dirty="0" err="1">
                <a:solidFill>
                  <a:srgbClr val="000090"/>
                </a:solidFill>
              </a:rPr>
              <a:t>may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follow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from</a:t>
            </a:r>
            <a:r>
              <a:rPr lang="fr-FR" dirty="0">
                <a:solidFill>
                  <a:srgbClr val="000090"/>
                </a:solidFill>
              </a:rPr>
              <a:t> the coexistence </a:t>
            </a:r>
            <a:r>
              <a:rPr lang="fr-FR" dirty="0" smtClean="0">
                <a:solidFill>
                  <a:srgbClr val="000090"/>
                </a:solidFill>
              </a:rPr>
              <a:t>of </a:t>
            </a:r>
            <a:r>
              <a:rPr lang="fr-FR" dirty="0" err="1" smtClean="0">
                <a:solidFill>
                  <a:srgbClr val="000090"/>
                </a:solidFill>
              </a:rPr>
              <a:t>sufficiently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strong</a:t>
            </a:r>
            <a:r>
              <a:rPr lang="fr-FR" dirty="0">
                <a:solidFill>
                  <a:srgbClr val="000090"/>
                </a:solidFill>
              </a:rPr>
              <a:t>, </a:t>
            </a:r>
            <a:r>
              <a:rPr lang="fr-FR" dirty="0" err="1">
                <a:solidFill>
                  <a:srgbClr val="000090"/>
                </a:solidFill>
              </a:rPr>
              <a:t>clear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smtClean="0">
                <a:solidFill>
                  <a:srgbClr val="000090"/>
                </a:solidFill>
              </a:rPr>
              <a:t>and concordant </a:t>
            </a:r>
            <a:r>
              <a:rPr lang="fr-FR" dirty="0" err="1">
                <a:solidFill>
                  <a:srgbClr val="000090"/>
                </a:solidFill>
              </a:rPr>
              <a:t>inferences</a:t>
            </a:r>
            <a:r>
              <a:rPr lang="fr-FR" dirty="0">
                <a:solidFill>
                  <a:srgbClr val="000090"/>
                </a:solidFill>
              </a:rPr>
              <a:t> or of </a:t>
            </a:r>
            <a:r>
              <a:rPr lang="fr-FR" dirty="0" err="1">
                <a:solidFill>
                  <a:srgbClr val="000090"/>
                </a:solidFill>
              </a:rPr>
              <a:t>similar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unrebutted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presumptions</a:t>
            </a:r>
            <a:r>
              <a:rPr lang="fr-FR" dirty="0" smtClean="0">
                <a:solidFill>
                  <a:srgbClr val="000090"/>
                </a:solidFill>
              </a:rPr>
              <a:t> of </a:t>
            </a:r>
            <a:r>
              <a:rPr lang="fr-FR" dirty="0" err="1" smtClean="0">
                <a:solidFill>
                  <a:srgbClr val="000090"/>
                </a:solidFill>
              </a:rPr>
              <a:t>fact</a:t>
            </a:r>
            <a:r>
              <a:rPr lang="fr-FR" dirty="0" smtClean="0">
                <a:solidFill>
                  <a:srgbClr val="000090"/>
                </a:solidFill>
              </a:rPr>
              <a:t>’</a:t>
            </a:r>
          </a:p>
          <a:p>
            <a:pPr marL="0" indent="0" algn="r">
              <a:buNone/>
            </a:pPr>
            <a:r>
              <a:rPr lang="fr-FR" i="1" dirty="0" err="1" smtClean="0">
                <a:solidFill>
                  <a:srgbClr val="000090"/>
                </a:solidFill>
              </a:rPr>
              <a:t>Nachova</a:t>
            </a:r>
            <a:r>
              <a:rPr lang="fr-FR" i="1" dirty="0" smtClean="0">
                <a:solidFill>
                  <a:srgbClr val="000090"/>
                </a:solidFill>
              </a:rPr>
              <a:t> v </a:t>
            </a:r>
            <a:r>
              <a:rPr lang="fr-FR" i="1" dirty="0" err="1" smtClean="0">
                <a:solidFill>
                  <a:srgbClr val="000090"/>
                </a:solidFill>
              </a:rPr>
              <a:t>Bulgaria</a:t>
            </a:r>
            <a:endParaRPr lang="fr-FR" dirty="0">
              <a:solidFill>
                <a:srgbClr val="000090"/>
              </a:solidFill>
            </a:endParaRPr>
          </a:p>
          <a:p>
            <a:pPr algn="just"/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83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>
                <a:solidFill>
                  <a:srgbClr val="000090"/>
                </a:solidFill>
              </a:rPr>
              <a:t>AİHK –nın 14-cü Maddəsi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b="1" dirty="0" smtClean="0">
                <a:solidFill>
                  <a:srgbClr val="000090"/>
                </a:solidFill>
              </a:rPr>
              <a:t>Sübutetmə yükü</a:t>
            </a:r>
            <a:endParaRPr lang="fr-FR" b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Rəftarda fərqliliyin olduğunu ərizəçi sübut edir</a:t>
            </a:r>
            <a:endParaRPr lang="fr-FR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Əgər ərizəçi təkzib edilməz ehtimal irəli sürürsə, </a:t>
            </a:r>
            <a:r>
              <a:rPr lang="az-Latn-AZ" dirty="0">
                <a:solidFill>
                  <a:srgbClr val="000090"/>
                </a:solidFill>
              </a:rPr>
              <a:t>onda buna bəraət qazandırıldığını göstərmək üçün sübutetmə </a:t>
            </a:r>
            <a:r>
              <a:rPr lang="az-Latn-AZ" dirty="0" smtClean="0">
                <a:solidFill>
                  <a:srgbClr val="000090"/>
                </a:solidFill>
              </a:rPr>
              <a:t>yükü cavabdeh dövlətə ötürülür</a:t>
            </a:r>
            <a:endParaRPr lang="fr-FR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fr-FR" i="1" dirty="0" smtClean="0">
                <a:solidFill>
                  <a:srgbClr val="000090"/>
                </a:solidFill>
              </a:rPr>
              <a:t>DH </a:t>
            </a:r>
            <a:r>
              <a:rPr lang="az-Latn-AZ" i="1" dirty="0" smtClean="0">
                <a:solidFill>
                  <a:srgbClr val="000090"/>
                </a:solidFill>
              </a:rPr>
              <a:t>Çex Respublikasına qarşı</a:t>
            </a:r>
            <a:endParaRPr lang="fr-FR" i="1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1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rgbClr val="000090"/>
                </a:solidFill>
              </a:rPr>
              <a:t>Avropa İnsan Hüquqları Konvensiyası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1950 – 14 </a:t>
            </a:r>
            <a:r>
              <a:rPr lang="az-Latn-AZ" sz="3600" dirty="0" smtClean="0">
                <a:solidFill>
                  <a:srgbClr val="000090"/>
                </a:solidFill>
              </a:rPr>
              <a:t>dövlət</a:t>
            </a:r>
            <a:r>
              <a:rPr lang="fr-FR" sz="3600" dirty="0" smtClean="0">
                <a:solidFill>
                  <a:srgbClr val="000090"/>
                </a:solidFill>
              </a:rPr>
              <a:t>, </a:t>
            </a:r>
            <a:r>
              <a:rPr lang="az-Latn-AZ" sz="3600" dirty="0" smtClean="0">
                <a:solidFill>
                  <a:srgbClr val="000090"/>
                </a:solidFill>
              </a:rPr>
              <a:t>hal-hazırda</a:t>
            </a:r>
            <a:r>
              <a:rPr lang="fr-FR" sz="3600" dirty="0" smtClean="0">
                <a:solidFill>
                  <a:srgbClr val="000090"/>
                </a:solidFill>
              </a:rPr>
              <a:t> 47</a:t>
            </a:r>
            <a:r>
              <a:rPr lang="az-Latn-AZ" sz="3600" dirty="0" smtClean="0">
                <a:solidFill>
                  <a:srgbClr val="000090"/>
                </a:solidFill>
              </a:rPr>
              <a:t> dövlət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Hüquqlar və azadlıqlar</a:t>
            </a:r>
            <a:r>
              <a:rPr lang="fr-FR" sz="3600" dirty="0" smtClean="0">
                <a:solidFill>
                  <a:srgbClr val="000090"/>
                </a:solidFill>
              </a:rPr>
              <a:t> – 2-14</a:t>
            </a:r>
            <a:r>
              <a:rPr lang="az-Latn-AZ" sz="3600" dirty="0" smtClean="0">
                <a:solidFill>
                  <a:srgbClr val="000090"/>
                </a:solidFill>
              </a:rPr>
              <a:t>-cü Maddələr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əlavə </a:t>
            </a:r>
            <a:r>
              <a:rPr lang="fr-FR" sz="3600" dirty="0" smtClean="0">
                <a:solidFill>
                  <a:srgbClr val="000090"/>
                </a:solidFill>
              </a:rPr>
              <a:t>6 </a:t>
            </a:r>
            <a:r>
              <a:rPr lang="az-Latn-AZ" sz="3600" dirty="0" smtClean="0">
                <a:solidFill>
                  <a:srgbClr val="000090"/>
                </a:solidFill>
              </a:rPr>
              <a:t> Protokol </a:t>
            </a:r>
            <a:r>
              <a:rPr lang="fr-FR" sz="3600" dirty="0" smtClean="0">
                <a:solidFill>
                  <a:srgbClr val="000090"/>
                </a:solidFill>
              </a:rPr>
              <a:t>(</a:t>
            </a:r>
            <a:r>
              <a:rPr lang="az-Latn-AZ" sz="3600" dirty="0" smtClean="0">
                <a:solidFill>
                  <a:srgbClr val="000090"/>
                </a:solidFill>
              </a:rPr>
              <a:t> yeni hüquqlar</a:t>
            </a:r>
            <a:r>
              <a:rPr lang="fr-FR" sz="3600" dirty="0" smtClean="0">
                <a:solidFill>
                  <a:srgbClr val="000090"/>
                </a:solidFill>
              </a:rPr>
              <a:t>)</a:t>
            </a: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Protokollarda əlavə və dəyişikliklərin edilməsi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7800" y="3149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58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26582" cy="10092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>
                <a:solidFill>
                  <a:srgbClr val="000090"/>
                </a:solidFill>
              </a:rPr>
              <a:t>AİHK –nın 14-cü Maddəsi</a:t>
            </a:r>
            <a:r>
              <a:rPr lang="fr-FR" b="1" dirty="0" smtClean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müsbət öhdəliklər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83854"/>
            <a:ext cx="8562822" cy="557414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az-Latn-AZ" dirty="0" smtClean="0">
                <a:solidFill>
                  <a:srgbClr val="000090"/>
                </a:solidFill>
              </a:rPr>
              <a:t>Mümkün irqçi motivləri araşdırılmasına dair prosessual öhdəlik</a:t>
            </a:r>
            <a:endParaRPr lang="fr-FR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fr-FR" i="1" dirty="0" err="1" smtClean="0">
                <a:solidFill>
                  <a:srgbClr val="000090"/>
                </a:solidFill>
              </a:rPr>
              <a:t>Nachova</a:t>
            </a:r>
            <a:r>
              <a:rPr lang="fr-FR" i="1" dirty="0" smtClean="0">
                <a:solidFill>
                  <a:srgbClr val="000090"/>
                </a:solidFill>
              </a:rPr>
              <a:t> </a:t>
            </a:r>
            <a:r>
              <a:rPr lang="az-Latn-AZ" i="1" dirty="0" smtClean="0">
                <a:solidFill>
                  <a:srgbClr val="000090"/>
                </a:solidFill>
              </a:rPr>
              <a:t>Bolqarıstana qarşı</a:t>
            </a:r>
            <a:endParaRPr lang="fr-FR" i="1" dirty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Məişət zorakılığından qadınların müdafiə olunması</a:t>
            </a:r>
            <a:endParaRPr lang="fr-FR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fr-FR" i="1" dirty="0" err="1" smtClean="0">
                <a:solidFill>
                  <a:srgbClr val="000090"/>
                </a:solidFill>
              </a:rPr>
              <a:t>Opuz</a:t>
            </a:r>
            <a:r>
              <a:rPr lang="fr-FR" i="1" dirty="0" smtClean="0">
                <a:solidFill>
                  <a:srgbClr val="000090"/>
                </a:solidFill>
              </a:rPr>
              <a:t> </a:t>
            </a:r>
            <a:r>
              <a:rPr lang="az-Latn-AZ" i="1" dirty="0" smtClean="0">
                <a:solidFill>
                  <a:srgbClr val="000090"/>
                </a:solidFill>
              </a:rPr>
              <a:t>Türkiyəyə qarşı</a:t>
            </a:r>
            <a:endParaRPr lang="fr-FR" i="1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Hər hansı bir dinin üzvlüyünə əsasən ayrı-seçkilik zəminində törədilmiş zorakılığın qarşısının alınması və cəzalandırılması üçün zəruri tədbirlərin görülməsi </a:t>
            </a:r>
            <a:endParaRPr lang="fr-FR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az-Latn-AZ" i="1" dirty="0" smtClean="0">
                <a:solidFill>
                  <a:srgbClr val="000090"/>
                </a:solidFill>
              </a:rPr>
              <a:t>Yehova Şahidləri Qldani İcmasının 97 üzvü və digər 4 nəfər Gürcüstana qarşı</a:t>
            </a:r>
            <a:r>
              <a:rPr lang="fr-FR" i="1" dirty="0" smtClean="0">
                <a:solidFill>
                  <a:srgbClr val="000090"/>
                </a:solidFill>
              </a:rPr>
              <a:t> </a:t>
            </a: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Həmkarlar ittifaqına üzvlük əsasında ayrı-seçkiliyə qarşı səmərəli məhkəmə müdafiəsinin təmin edilməsi</a:t>
            </a:r>
            <a:endParaRPr lang="fr-FR" dirty="0" smtClean="0">
              <a:solidFill>
                <a:srgbClr val="000090"/>
              </a:solidFill>
            </a:endParaRPr>
          </a:p>
          <a:p>
            <a:pPr marL="0" indent="0" algn="r">
              <a:buNone/>
            </a:pPr>
            <a:r>
              <a:rPr lang="fr-FR" i="1" dirty="0" err="1" smtClean="0">
                <a:solidFill>
                  <a:srgbClr val="000090"/>
                </a:solidFill>
              </a:rPr>
              <a:t>Danilenkov</a:t>
            </a:r>
            <a:r>
              <a:rPr lang="fr-FR" i="1" dirty="0" smtClean="0">
                <a:solidFill>
                  <a:srgbClr val="000090"/>
                </a:solidFill>
              </a:rPr>
              <a:t> </a:t>
            </a:r>
            <a:r>
              <a:rPr lang="az-Latn-AZ" i="1" dirty="0" smtClean="0">
                <a:solidFill>
                  <a:srgbClr val="000090"/>
                </a:solidFill>
              </a:rPr>
              <a:t>Rusiyaya qarşı</a:t>
            </a:r>
            <a:endParaRPr lang="fr-FR" i="1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06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z-Latn-AZ" b="1" dirty="0" smtClean="0">
                <a:solidFill>
                  <a:srgbClr val="000090"/>
                </a:solidFill>
              </a:rPr>
              <a:t>12 saylı Protokolun 1-ci Maddəsi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arenR"/>
            </a:pPr>
            <a:r>
              <a:rPr lang="az-Latn-AZ" dirty="0">
                <a:solidFill>
                  <a:srgbClr val="000090"/>
                </a:solidFill>
              </a:rPr>
              <a:t> Qanunla nəzərdə tutulmuş istənilən hüquqdan istifadə </a:t>
            </a:r>
            <a:r>
              <a:rPr lang="az-Latn-AZ" dirty="0" smtClean="0">
                <a:solidFill>
                  <a:srgbClr val="000090"/>
                </a:solidFill>
              </a:rPr>
              <a:t>cins</a:t>
            </a:r>
            <a:r>
              <a:rPr lang="az-Latn-AZ" dirty="0">
                <a:solidFill>
                  <a:srgbClr val="000090"/>
                </a:solidFill>
              </a:rPr>
              <a:t>, irq, rəng, dil, din, siyasi və ya digər baxışlar, milli və ya </a:t>
            </a:r>
            <a:r>
              <a:rPr lang="az-Latn-AZ" dirty="0" smtClean="0">
                <a:solidFill>
                  <a:srgbClr val="000090"/>
                </a:solidFill>
              </a:rPr>
              <a:t>sosial </a:t>
            </a:r>
            <a:r>
              <a:rPr lang="az-Latn-AZ" dirty="0">
                <a:solidFill>
                  <a:srgbClr val="000090"/>
                </a:solidFill>
              </a:rPr>
              <a:t>mənşə, milli azlıqlara mənsubiyyət, əmlak vəziyyəti, doğum və ya hər hansı digər əlamətlərinə görə ayrı-seçkilik </a:t>
            </a:r>
            <a:r>
              <a:rPr lang="az-Latn-AZ" dirty="0" smtClean="0">
                <a:solidFill>
                  <a:srgbClr val="000090"/>
                </a:solidFill>
              </a:rPr>
              <a:t>olmadan </a:t>
            </a:r>
            <a:r>
              <a:rPr lang="az-Latn-AZ" dirty="0">
                <a:solidFill>
                  <a:srgbClr val="000090"/>
                </a:solidFill>
              </a:rPr>
              <a:t>təmin </a:t>
            </a:r>
            <a:r>
              <a:rPr lang="az-Latn-AZ" dirty="0" smtClean="0">
                <a:solidFill>
                  <a:srgbClr val="000090"/>
                </a:solidFill>
              </a:rPr>
              <a:t>olunmalıdır</a:t>
            </a:r>
            <a:r>
              <a:rPr lang="fr-FR" dirty="0" smtClean="0">
                <a:solidFill>
                  <a:srgbClr val="000090"/>
                </a:solidFill>
              </a:rPr>
              <a:t>.</a:t>
            </a:r>
            <a:endParaRPr lang="fr-FR" dirty="0">
              <a:solidFill>
                <a:srgbClr val="000090"/>
              </a:solidFill>
            </a:endParaRPr>
          </a:p>
          <a:p>
            <a:pPr marL="514350" indent="-514350" algn="just">
              <a:buAutoNum type="arabicParenR"/>
            </a:pPr>
            <a:r>
              <a:rPr lang="fr-FR" dirty="0" err="1">
                <a:solidFill>
                  <a:srgbClr val="000090"/>
                </a:solidFill>
              </a:rPr>
              <a:t>Heç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kim</a:t>
            </a:r>
            <a:r>
              <a:rPr lang="fr-FR" dirty="0">
                <a:solidFill>
                  <a:srgbClr val="000090"/>
                </a:solidFill>
              </a:rPr>
              <a:t> 1-ci </a:t>
            </a:r>
            <a:r>
              <a:rPr lang="fr-FR" dirty="0" err="1">
                <a:solidFill>
                  <a:srgbClr val="000090"/>
                </a:solidFill>
              </a:rPr>
              <a:t>bənddə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sadalanan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hər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hansı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əsasa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görə</a:t>
            </a:r>
            <a:r>
              <a:rPr lang="az-Latn-AZ" dirty="0" smtClean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hər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hansı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dövlət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hakimiyyəti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orqanı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>
                <a:solidFill>
                  <a:srgbClr val="000090"/>
                </a:solidFill>
              </a:rPr>
              <a:t>tərəfindən</a:t>
            </a:r>
            <a:r>
              <a:rPr lang="fr-FR" dirty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ayrı-seçkiliyə</a:t>
            </a:r>
            <a:r>
              <a:rPr lang="az-Latn-AZ" dirty="0" smtClean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məruz</a:t>
            </a:r>
            <a:r>
              <a:rPr lang="fr-FR" dirty="0" smtClean="0">
                <a:solidFill>
                  <a:srgbClr val="000090"/>
                </a:solidFill>
              </a:rPr>
              <a:t> </a:t>
            </a:r>
            <a:r>
              <a:rPr lang="fr-FR" dirty="0" err="1" smtClean="0">
                <a:solidFill>
                  <a:srgbClr val="000090"/>
                </a:solidFill>
              </a:rPr>
              <a:t>qalmamalıdır</a:t>
            </a:r>
            <a:r>
              <a:rPr lang="fr-FR" dirty="0" smtClean="0">
                <a:solidFill>
                  <a:srgbClr val="000090"/>
                </a:solidFill>
              </a:rPr>
              <a:t>.</a:t>
            </a:r>
          </a:p>
          <a:p>
            <a:pPr marL="0" indent="0" algn="just">
              <a:buNone/>
            </a:pPr>
            <a:endParaRPr lang="fr-FR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90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>
                <a:solidFill>
                  <a:srgbClr val="000090"/>
                </a:solidFill>
              </a:rPr>
              <a:t>12 saylı Protokolun 1-ci Maddəsi</a:t>
            </a:r>
            <a:endParaRPr lang="fr-FR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just"/>
            <a:endParaRPr lang="fr-FR" dirty="0" smtClean="0">
              <a:solidFill>
                <a:srgbClr val="000090"/>
              </a:solidFill>
            </a:endParaRPr>
          </a:p>
          <a:p>
            <a:pPr algn="just"/>
            <a:r>
              <a:rPr lang="fr-FR" dirty="0" smtClean="0">
                <a:solidFill>
                  <a:srgbClr val="000090"/>
                </a:solidFill>
              </a:rPr>
              <a:t>AZE</a:t>
            </a:r>
            <a:r>
              <a:rPr lang="az-Latn-AZ" dirty="0" smtClean="0">
                <a:solidFill>
                  <a:srgbClr val="000090"/>
                </a:solidFill>
              </a:rPr>
              <a:t> onu imzalayıb, lakin bu günə qədər onun tərəfi deyil</a:t>
            </a:r>
            <a:endParaRPr lang="fr-FR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Təkcə Konvensiyada </a:t>
            </a:r>
            <a:r>
              <a:rPr lang="az-Latn-AZ" dirty="0">
                <a:solidFill>
                  <a:srgbClr val="000090"/>
                </a:solidFill>
              </a:rPr>
              <a:t>sadalanan hüquqlar deyil, daha çox Üzv Dövlətin </a:t>
            </a:r>
            <a:r>
              <a:rPr lang="fr-FR" dirty="0" smtClean="0">
                <a:solidFill>
                  <a:srgbClr val="000090"/>
                </a:solidFill>
              </a:rPr>
              <a:t>“</a:t>
            </a:r>
            <a:r>
              <a:rPr lang="az-Latn-AZ" dirty="0" smtClean="0">
                <a:solidFill>
                  <a:srgbClr val="000090"/>
                </a:solidFill>
              </a:rPr>
              <a:t> qanunla  </a:t>
            </a:r>
            <a:r>
              <a:rPr lang="az-Latn-AZ" dirty="0">
                <a:solidFill>
                  <a:srgbClr val="000090"/>
                </a:solidFill>
              </a:rPr>
              <a:t>nəzərdə tutulmuş istənilən hüquqdan istifadə</a:t>
            </a:r>
            <a:r>
              <a:rPr lang="fr-FR" dirty="0" smtClean="0">
                <a:solidFill>
                  <a:srgbClr val="000090"/>
                </a:solidFill>
              </a:rPr>
              <a:t>”</a:t>
            </a:r>
            <a:r>
              <a:rPr lang="az-Latn-AZ" dirty="0" smtClean="0">
                <a:solidFill>
                  <a:srgbClr val="000090"/>
                </a:solidFill>
              </a:rPr>
              <a:t> zəminində ayrı-seçkiliyə qarşı müdafiəsini genişləndirir</a:t>
            </a:r>
            <a:endParaRPr lang="az-Latn-AZ" dirty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Müstəqil hüquq</a:t>
            </a:r>
            <a:endParaRPr lang="fr-FR" dirty="0" smtClean="0">
              <a:solidFill>
                <a:srgbClr val="000090"/>
              </a:solidFill>
            </a:endParaRPr>
          </a:p>
          <a:p>
            <a:pPr algn="just"/>
            <a:endParaRPr lang="fr-FR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37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>
                <a:solidFill>
                  <a:srgbClr val="000090"/>
                </a:solidFill>
              </a:rPr>
              <a:t>Avropa İnsan Hüquqları Konvensiyası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Me</a:t>
            </a:r>
            <a:r>
              <a:rPr lang="az-Latn-AZ" sz="3600" dirty="0" smtClean="0">
                <a:solidFill>
                  <a:srgbClr val="000090"/>
                </a:solidFill>
              </a:rPr>
              <a:t>xanizmlər</a:t>
            </a:r>
            <a:r>
              <a:rPr lang="fr-FR" sz="3600" dirty="0" smtClean="0">
                <a:solidFill>
                  <a:srgbClr val="000090"/>
                </a:solidFill>
              </a:rPr>
              <a:t>:</a:t>
            </a:r>
          </a:p>
          <a:p>
            <a:pPr marL="0" indent="0" algn="just">
              <a:buNone/>
            </a:pP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Milli</a:t>
            </a:r>
            <a:r>
              <a:rPr lang="fr-FR" sz="3600" dirty="0" smtClean="0">
                <a:solidFill>
                  <a:srgbClr val="000090"/>
                </a:solidFill>
              </a:rPr>
              <a:t> – </a:t>
            </a:r>
            <a:r>
              <a:rPr lang="az-Latn-AZ" sz="3600" dirty="0" smtClean="0">
                <a:solidFill>
                  <a:srgbClr val="000090"/>
                </a:solidFill>
              </a:rPr>
              <a:t>dövlət orqanları</a:t>
            </a:r>
            <a:r>
              <a:rPr lang="fr-FR" sz="3600" dirty="0" smtClean="0">
                <a:solidFill>
                  <a:srgbClr val="000090"/>
                </a:solidFill>
              </a:rPr>
              <a:t>,</a:t>
            </a:r>
            <a:r>
              <a:rPr lang="az-Latn-AZ" sz="3600" dirty="0" smtClean="0">
                <a:solidFill>
                  <a:srgbClr val="000090"/>
                </a:solidFill>
              </a:rPr>
              <a:t> məhkəmələr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Avropa İnsan Hüquqları Məhkəməsi 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7800" y="3149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7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>
                <a:solidFill>
                  <a:srgbClr val="000090"/>
                </a:solidFill>
              </a:rPr>
              <a:t>Avropa İnsan Hüquqları Konvensiyası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600"/>
          </a:xfrm>
        </p:spPr>
        <p:txBody>
          <a:bodyPr>
            <a:normAutofit/>
          </a:bodyPr>
          <a:lstStyle/>
          <a:p>
            <a:pPr algn="just"/>
            <a:r>
              <a:rPr lang="az-Latn-AZ" sz="3600" dirty="0" smtClean="0">
                <a:solidFill>
                  <a:srgbClr val="000090"/>
                </a:solidFill>
              </a:rPr>
              <a:t>Avropa Şurası daxilində</a:t>
            </a:r>
            <a:r>
              <a:rPr lang="en-US" sz="3600" dirty="0" smtClean="0">
                <a:solidFill>
                  <a:srgbClr val="000090"/>
                </a:solidFill>
              </a:rPr>
              <a:t> (</a:t>
            </a:r>
            <a:r>
              <a:rPr lang="az-Latn-AZ" sz="3600" dirty="0" smtClean="0">
                <a:solidFill>
                  <a:srgbClr val="000090"/>
                </a:solidFill>
              </a:rPr>
              <a:t>hökumətlərarası təşkilat</a:t>
            </a:r>
            <a:r>
              <a:rPr lang="en-US" sz="3600" dirty="0" smtClean="0">
                <a:solidFill>
                  <a:srgbClr val="000090"/>
                </a:solidFill>
              </a:rPr>
              <a:t>; 3</a:t>
            </a:r>
            <a:r>
              <a:rPr lang="az-Latn-AZ" sz="3600" dirty="0" smtClean="0">
                <a:solidFill>
                  <a:srgbClr val="000090"/>
                </a:solidFill>
              </a:rPr>
              <a:t> sütun</a:t>
            </a:r>
            <a:r>
              <a:rPr lang="en-US" sz="3600" dirty="0" smtClean="0">
                <a:solidFill>
                  <a:srgbClr val="000090"/>
                </a:solidFill>
              </a:rPr>
              <a:t>: </a:t>
            </a:r>
            <a:r>
              <a:rPr lang="az-Latn-AZ" sz="3600" dirty="0" smtClean="0">
                <a:solidFill>
                  <a:srgbClr val="000090"/>
                </a:solidFill>
              </a:rPr>
              <a:t>demokratiya</a:t>
            </a:r>
            <a:r>
              <a:rPr lang="en-US" sz="3600" dirty="0" smtClean="0">
                <a:solidFill>
                  <a:srgbClr val="000090"/>
                </a:solidFill>
              </a:rPr>
              <a:t>, </a:t>
            </a:r>
            <a:r>
              <a:rPr lang="az-Latn-AZ" sz="3600" dirty="0" smtClean="0">
                <a:solidFill>
                  <a:srgbClr val="000090"/>
                </a:solidFill>
              </a:rPr>
              <a:t>qanunun aliliyi, insan hüquqları</a:t>
            </a:r>
            <a:r>
              <a:rPr lang="en-US" sz="3600" dirty="0" smtClean="0">
                <a:solidFill>
                  <a:srgbClr val="000090"/>
                </a:solidFill>
              </a:rPr>
              <a:t>)</a:t>
            </a:r>
          </a:p>
          <a:p>
            <a:pPr algn="just"/>
            <a:endParaRPr lang="en-US" sz="3600" dirty="0" smtClean="0">
              <a:solidFill>
                <a:srgbClr val="000090"/>
              </a:solidFill>
            </a:endParaRPr>
          </a:p>
          <a:p>
            <a:pPr algn="just"/>
            <a:r>
              <a:rPr lang="az-Latn-AZ" sz="3600" dirty="0" smtClean="0">
                <a:solidFill>
                  <a:srgbClr val="000090"/>
                </a:solidFill>
              </a:rPr>
              <a:t>Çoxmillətli məhkəmə orqanı 800 milyondan artıq vətəndaşa (əcnəbilər və hüquqi şəxslər də daxil olmaqla) fərdi şikayət hüququ verir</a:t>
            </a:r>
            <a:endParaRPr lang="en-US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7800" y="3149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0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>
                <a:solidFill>
                  <a:srgbClr val="000090"/>
                </a:solidFill>
              </a:rPr>
              <a:t>Avropa İnsan Hüquqları Konvensiyası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7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000090"/>
                </a:solidFill>
              </a:rPr>
              <a:t>47 </a:t>
            </a:r>
            <a:r>
              <a:rPr lang="az-Latn-AZ" dirty="0" smtClean="0">
                <a:solidFill>
                  <a:srgbClr val="000090"/>
                </a:solidFill>
              </a:rPr>
              <a:t>hakim</a:t>
            </a:r>
            <a:r>
              <a:rPr lang="en-US" dirty="0" smtClean="0">
                <a:solidFill>
                  <a:srgbClr val="000090"/>
                </a:solidFill>
              </a:rPr>
              <a:t> + </a:t>
            </a:r>
            <a:r>
              <a:rPr lang="az-Latn-AZ" dirty="0" smtClean="0">
                <a:solidFill>
                  <a:srgbClr val="000090"/>
                </a:solidFill>
              </a:rPr>
              <a:t>Katiblik</a:t>
            </a:r>
            <a:endParaRPr lang="en-US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Ərizələr</a:t>
            </a:r>
            <a:r>
              <a:rPr lang="en-US" dirty="0" smtClean="0">
                <a:solidFill>
                  <a:srgbClr val="000090"/>
                </a:solidFill>
              </a:rPr>
              <a:t> (f</a:t>
            </a:r>
            <a:r>
              <a:rPr lang="az-Latn-AZ" dirty="0" smtClean="0">
                <a:solidFill>
                  <a:srgbClr val="000090"/>
                </a:solidFill>
              </a:rPr>
              <a:t>orması</a:t>
            </a:r>
            <a:r>
              <a:rPr lang="en-US" dirty="0" smtClean="0">
                <a:solidFill>
                  <a:srgbClr val="000090"/>
                </a:solidFill>
              </a:rPr>
              <a:t>,</a:t>
            </a:r>
            <a:r>
              <a:rPr lang="az-Latn-AZ" dirty="0" smtClean="0">
                <a:solidFill>
                  <a:srgbClr val="000090"/>
                </a:solidFill>
              </a:rPr>
              <a:t> qəbulu</a:t>
            </a:r>
            <a:r>
              <a:rPr lang="en-US" dirty="0" smtClean="0">
                <a:solidFill>
                  <a:srgbClr val="000090"/>
                </a:solidFill>
              </a:rPr>
              <a:t>,</a:t>
            </a:r>
            <a:r>
              <a:rPr lang="az-Latn-AZ" dirty="0" smtClean="0">
                <a:solidFill>
                  <a:srgbClr val="000090"/>
                </a:solidFill>
              </a:rPr>
              <a:t> mahiyyəti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pPr algn="just"/>
            <a:r>
              <a:rPr lang="en-US" dirty="0" err="1" smtClean="0">
                <a:solidFill>
                  <a:srgbClr val="000090"/>
                </a:solidFill>
              </a:rPr>
              <a:t>Rol</a:t>
            </a:r>
            <a:r>
              <a:rPr lang="en-US" dirty="0" smtClean="0">
                <a:solidFill>
                  <a:srgbClr val="000090"/>
                </a:solidFill>
              </a:rPr>
              <a:t>: </a:t>
            </a:r>
          </a:p>
          <a:p>
            <a:pPr marL="725488" indent="-361950" algn="just">
              <a:buFontTx/>
              <a:buChar char="-"/>
            </a:pPr>
            <a:r>
              <a:rPr lang="az-Latn-AZ" dirty="0" smtClean="0">
                <a:solidFill>
                  <a:srgbClr val="000090"/>
                </a:solidFill>
              </a:rPr>
              <a:t>Konvensiyanın şərh edilməsi</a:t>
            </a:r>
            <a:endParaRPr lang="en-US" dirty="0">
              <a:solidFill>
                <a:srgbClr val="000090"/>
              </a:solidFill>
            </a:endParaRPr>
          </a:p>
          <a:p>
            <a:pPr marL="725488" indent="-361950" algn="just">
              <a:buFontTx/>
              <a:buChar char="-"/>
            </a:pPr>
            <a:r>
              <a:rPr lang="en-US" dirty="0" err="1">
                <a:solidFill>
                  <a:srgbClr val="000090"/>
                </a:solidFill>
              </a:rPr>
              <a:t>milli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səviyyədə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təsbit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olunmuş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hüquq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və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azadlıqların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qorunması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üçün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müəyyən</a:t>
            </a:r>
            <a:r>
              <a:rPr lang="az-Latn-AZ" dirty="0" smtClean="0">
                <a:solidFill>
                  <a:srgbClr val="000090"/>
                </a:solidFill>
              </a:rPr>
              <a:t> edilmiş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standartların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tətbiqinə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nəzarət</a:t>
            </a:r>
            <a:r>
              <a:rPr lang="az-Latn-AZ" dirty="0" smtClean="0">
                <a:solidFill>
                  <a:srgbClr val="000090"/>
                </a:solidFill>
              </a:rPr>
              <a:t> </a:t>
            </a:r>
          </a:p>
          <a:p>
            <a:pPr marL="725488" indent="-361950" algn="just">
              <a:buFontTx/>
              <a:buChar char="-"/>
            </a:pPr>
            <a:r>
              <a:rPr lang="az-Latn-AZ" dirty="0" smtClean="0">
                <a:solidFill>
                  <a:srgbClr val="000090"/>
                </a:solidFill>
              </a:rPr>
              <a:t>Qərardadlar</a:t>
            </a:r>
            <a:r>
              <a:rPr lang="en-US" dirty="0" smtClean="0">
                <a:solidFill>
                  <a:srgbClr val="000090"/>
                </a:solidFill>
              </a:rPr>
              <a:t>/</a:t>
            </a:r>
            <a:r>
              <a:rPr lang="az-Latn-AZ" dirty="0" smtClean="0">
                <a:solidFill>
                  <a:srgbClr val="000090"/>
                </a:solidFill>
              </a:rPr>
              <a:t>Qərarlar</a:t>
            </a:r>
            <a:endParaRPr lang="en-US" dirty="0" smtClean="0">
              <a:solidFill>
                <a:srgbClr val="000090"/>
              </a:solidFill>
            </a:endParaRPr>
          </a:p>
          <a:p>
            <a:pPr algn="just"/>
            <a:r>
              <a:rPr lang="az-Latn-AZ" dirty="0" smtClean="0">
                <a:solidFill>
                  <a:srgbClr val="000090"/>
                </a:solidFill>
              </a:rPr>
              <a:t>Məhkəmə qərarlarının icrası </a:t>
            </a:r>
            <a:r>
              <a:rPr lang="en-US" dirty="0" smtClean="0">
                <a:solidFill>
                  <a:srgbClr val="000090"/>
                </a:solidFill>
              </a:rPr>
              <a:t>(</a:t>
            </a:r>
            <a:r>
              <a:rPr lang="az-Latn-AZ" dirty="0" smtClean="0">
                <a:solidFill>
                  <a:srgbClr val="000090"/>
                </a:solidFill>
              </a:rPr>
              <a:t>fərdi və ümumi tədbirlər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</a:p>
          <a:p>
            <a:pPr algn="just">
              <a:buFontTx/>
              <a:buChar char="-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7800" y="3149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3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400" b="1" dirty="0" smtClean="0">
              <a:solidFill>
                <a:srgbClr val="002060"/>
              </a:solidFill>
              <a:latin typeface="Century Gothic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fr-FR" sz="24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1862282"/>
            <a:ext cx="2895600" cy="1447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3200" b="1" dirty="0" smtClean="0">
                <a:solidFill>
                  <a:schemeClr val="bg1"/>
                </a:solidFill>
              </a:rPr>
              <a:t>Ərizə</a:t>
            </a:r>
            <a:r>
              <a:rPr lang="fr-FR" sz="3200" b="1" dirty="0" smtClean="0">
                <a:solidFill>
                  <a:schemeClr val="bg1"/>
                </a:solidFill>
              </a:rPr>
              <a:t> (</a:t>
            </a:r>
            <a:r>
              <a:rPr lang="az-Latn-AZ" sz="3200" b="1" dirty="0" smtClean="0">
                <a:solidFill>
                  <a:schemeClr val="bg1"/>
                </a:solidFill>
              </a:rPr>
              <a:t>milli səviyyə</a:t>
            </a:r>
            <a:r>
              <a:rPr lang="fr-FR" sz="3200" b="1" dirty="0" smtClean="0">
                <a:solidFill>
                  <a:schemeClr val="bg1"/>
                </a:solidFill>
              </a:rPr>
              <a:t>)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1" y="4754563"/>
            <a:ext cx="2895600" cy="1447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3200" b="1" dirty="0" smtClean="0">
                <a:solidFill>
                  <a:schemeClr val="bg1"/>
                </a:solidFill>
              </a:rPr>
              <a:t>Nəzarət</a:t>
            </a:r>
            <a:endParaRPr lang="fr-FR" sz="32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(</a:t>
            </a:r>
            <a:r>
              <a:rPr lang="az-Latn-AZ" sz="3200" dirty="0" smtClean="0">
                <a:solidFill>
                  <a:schemeClr val="bg1"/>
                </a:solidFill>
              </a:rPr>
              <a:t>Məhkəmə</a:t>
            </a:r>
            <a:r>
              <a:rPr lang="fr-FR" sz="3200" dirty="0" smtClean="0">
                <a:solidFill>
                  <a:schemeClr val="bg1"/>
                </a:solidFill>
              </a:rPr>
              <a:t>)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91200" y="1862282"/>
            <a:ext cx="2895600" cy="1447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3200" b="1" dirty="0" smtClean="0">
                <a:solidFill>
                  <a:schemeClr val="bg1"/>
                </a:solidFill>
              </a:rPr>
              <a:t>İcra</a:t>
            </a:r>
            <a:endParaRPr lang="fr-FR" sz="32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(</a:t>
            </a:r>
            <a:r>
              <a:rPr lang="az-Latn-AZ" sz="3200" dirty="0" smtClean="0">
                <a:solidFill>
                  <a:schemeClr val="bg1"/>
                </a:solidFill>
              </a:rPr>
              <a:t> Nazirlər Komitəsi</a:t>
            </a:r>
            <a:r>
              <a:rPr lang="fr-FR" sz="3200" dirty="0" smtClean="0">
                <a:solidFill>
                  <a:schemeClr val="bg1"/>
                </a:solidFill>
              </a:rPr>
              <a:t>)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91201" y="4754563"/>
            <a:ext cx="2895600" cy="1447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3200" b="1" dirty="0" smtClean="0">
                <a:solidFill>
                  <a:schemeClr val="bg1"/>
                </a:solidFill>
              </a:rPr>
              <a:t>Tədbirlər</a:t>
            </a:r>
            <a:endParaRPr lang="fr-FR" sz="32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3200" dirty="0" smtClean="0">
                <a:solidFill>
                  <a:schemeClr val="bg1"/>
                </a:solidFill>
              </a:rPr>
              <a:t>(</a:t>
            </a:r>
            <a:r>
              <a:rPr lang="az-Latn-AZ" sz="3200" dirty="0" smtClean="0">
                <a:solidFill>
                  <a:schemeClr val="bg1"/>
                </a:solidFill>
              </a:rPr>
              <a:t>milli səviyyədə</a:t>
            </a:r>
            <a:r>
              <a:rPr lang="fr-FR" sz="3200" dirty="0" smtClean="0">
                <a:solidFill>
                  <a:schemeClr val="bg1"/>
                </a:solidFill>
              </a:rPr>
              <a:t>)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2801" y="3603626"/>
            <a:ext cx="2438400" cy="990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3200" b="1" dirty="0" smtClean="0">
                <a:solidFill>
                  <a:schemeClr val="bg1"/>
                </a:solidFill>
              </a:rPr>
              <a:t>Konvensiya</a:t>
            </a:r>
            <a:endParaRPr lang="fr-FR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z-Latn-AZ" b="1" dirty="0" smtClean="0">
                <a:solidFill>
                  <a:srgbClr val="000090"/>
                </a:solidFill>
              </a:rPr>
              <a:t>AİHK sistemi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1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Ayrı-seçkilik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az-Latn-AZ" sz="3600" b="1" dirty="0">
                <a:solidFill>
                  <a:srgbClr val="000090"/>
                </a:solidFill>
              </a:rPr>
              <a:t>Avropa İnsan Hüquqları Konvensiyası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fr-FR" sz="3600" dirty="0" smtClean="0">
                <a:solidFill>
                  <a:srgbClr val="000090"/>
                </a:solidFill>
              </a:rPr>
              <a:t>14 </a:t>
            </a:r>
            <a:r>
              <a:rPr lang="az-Latn-AZ" sz="3600" dirty="0" smtClean="0">
                <a:solidFill>
                  <a:srgbClr val="000090"/>
                </a:solidFill>
              </a:rPr>
              <a:t>–cü Maddə</a:t>
            </a: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12 saylı Protokolun 1-ci Maddəsi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15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>
                <a:solidFill>
                  <a:srgbClr val="000090"/>
                </a:solidFill>
              </a:rPr>
              <a:t>Ayrı-seçkilik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z-Latn-AZ" sz="3600" b="1" dirty="0" smtClean="0">
                <a:solidFill>
                  <a:srgbClr val="000090"/>
                </a:solidFill>
              </a:rPr>
              <a:t>İrqçiliyə və Dözümsüzlüyə qarşı Avropa Komissiyası</a:t>
            </a:r>
            <a:r>
              <a:rPr lang="fr-FR" sz="3600" b="1" dirty="0" smtClean="0">
                <a:solidFill>
                  <a:srgbClr val="000090"/>
                </a:solidFill>
              </a:rPr>
              <a:t> (</a:t>
            </a:r>
            <a:r>
              <a:rPr lang="az-Latn-AZ" sz="3600" b="1" dirty="0" smtClean="0">
                <a:solidFill>
                  <a:srgbClr val="000090"/>
                </a:solidFill>
              </a:rPr>
              <a:t>İDAK</a:t>
            </a:r>
            <a:r>
              <a:rPr lang="fr-FR" sz="3600" b="1" dirty="0" smtClean="0">
                <a:solidFill>
                  <a:srgbClr val="000090"/>
                </a:solidFill>
              </a:rPr>
              <a:t>)</a:t>
            </a:r>
          </a:p>
          <a:p>
            <a:pPr marL="0" indent="0" algn="ctr">
              <a:buNone/>
            </a:pPr>
            <a:endParaRPr lang="fr-FR" sz="3600" b="1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r>
              <a:rPr lang="az-Latn-AZ" sz="3600" dirty="0" smtClean="0">
                <a:solidFill>
                  <a:srgbClr val="000090"/>
                </a:solidFill>
              </a:rPr>
              <a:t> AİHK, onun əlavə protokollar və aidiyyatı presedent </a:t>
            </a:r>
            <a:r>
              <a:rPr lang="az-Latn-AZ" sz="3600" dirty="0">
                <a:solidFill>
                  <a:srgbClr val="000090"/>
                </a:solidFill>
              </a:rPr>
              <a:t>hüququna (İDAK-ın Əsasnaməsinin 1-ci Maddəsi) </a:t>
            </a:r>
            <a:r>
              <a:rPr lang="az-Latn-AZ" sz="3600" dirty="0" smtClean="0">
                <a:solidFill>
                  <a:srgbClr val="000090"/>
                </a:solidFill>
              </a:rPr>
              <a:t>müvafiq olaraq, insan hüquqlarının qorunması baxımından böyük Avropada irqçilik, irqi ayrı-seçkilik, ksenofobiya, antisemitizm və dözümsüzlüyə qarşı mübarizə.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40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6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000090"/>
                </a:solidFill>
              </a:rPr>
              <a:t>İDAK</a:t>
            </a:r>
            <a:r>
              <a:rPr lang="fr-FR" b="1" dirty="0" smtClean="0">
                <a:solidFill>
                  <a:srgbClr val="000090"/>
                </a:solidFill>
              </a:rPr>
              <a:t> </a:t>
            </a:r>
            <a:r>
              <a:rPr lang="fr-FR" b="1" dirty="0">
                <a:solidFill>
                  <a:srgbClr val="000090"/>
                </a:solidFill>
              </a:rPr>
              <a:t>– </a:t>
            </a:r>
            <a:r>
              <a:rPr lang="az-Latn-AZ" b="1" dirty="0" smtClean="0">
                <a:solidFill>
                  <a:srgbClr val="000090"/>
                </a:solidFill>
              </a:rPr>
              <a:t>Məqsədlər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z-Latn-AZ" sz="3600" dirty="0" smtClean="0">
                <a:solidFill>
                  <a:srgbClr val="000090"/>
                </a:solidFill>
              </a:rPr>
              <a:t>Irqçilik, irqi ayrı-seçkilik, ksenofobiya, antisemitizm və dözümsüzlüklə mübarizə və onların səmərəliliyi  üzrə üzv dövlətlərin qanunvericilik, siyasətlər və digər tədbirlərinin nəzərdən keçirilməsi </a:t>
            </a:r>
          </a:p>
          <a:p>
            <a:pPr algn="just"/>
            <a:r>
              <a:rPr lang="az-Latn-AZ" sz="3600" dirty="0" smtClean="0">
                <a:solidFill>
                  <a:srgbClr val="000090"/>
                </a:solidFill>
              </a:rPr>
              <a:t>Yerli, milli və Avropa səviyyəsində gələcək fəaliyyətin təklif edilməsi</a:t>
            </a:r>
            <a:endParaRPr lang="fr-FR" sz="3600" dirty="0">
              <a:solidFill>
                <a:srgbClr val="000090"/>
              </a:solidFill>
            </a:endParaRPr>
          </a:p>
          <a:p>
            <a:pPr algn="just"/>
            <a:r>
              <a:rPr lang="az-Latn-AZ" sz="3600" dirty="0" smtClean="0">
                <a:solidFill>
                  <a:srgbClr val="000090"/>
                </a:solidFill>
              </a:rPr>
              <a:t>Üzv dövlətlər üçün ümumi siyasət tövsiyələrinin hazırlanması</a:t>
            </a:r>
            <a:endParaRPr lang="fr-FR" sz="3600" dirty="0">
              <a:solidFill>
                <a:srgbClr val="000090"/>
              </a:solidFill>
            </a:endParaRPr>
          </a:p>
          <a:p>
            <a:pPr algn="just"/>
            <a:r>
              <a:rPr lang="az-Latn-AZ" sz="3600" dirty="0" smtClean="0">
                <a:solidFill>
                  <a:srgbClr val="000090"/>
                </a:solidFill>
              </a:rPr>
              <a:t>Lazım gəldikdə </a:t>
            </a:r>
            <a:r>
              <a:rPr lang="az-Latn-AZ" sz="3600" dirty="0">
                <a:solidFill>
                  <a:srgbClr val="000090"/>
                </a:solidFill>
              </a:rPr>
              <a:t>onların möhkəmləndirilməsi baxımından </a:t>
            </a:r>
            <a:r>
              <a:rPr lang="az-Latn-AZ" sz="3600" dirty="0" smtClean="0">
                <a:solidFill>
                  <a:srgbClr val="000090"/>
                </a:solidFill>
              </a:rPr>
              <a:t>müvafiq beynəlxalq hüquqi sənədlərin öyrənilməsi</a:t>
            </a:r>
            <a:r>
              <a:rPr lang="fr-FR" sz="3600" dirty="0" smtClean="0">
                <a:solidFill>
                  <a:srgbClr val="000090"/>
                </a:solidFill>
              </a:rPr>
              <a:t>.</a:t>
            </a:r>
            <a:endParaRPr lang="fr-FR" sz="3600" dirty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dirty="0" smtClean="0">
              <a:solidFill>
                <a:srgbClr val="000090"/>
              </a:solidFill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fr-FR" sz="3600" b="1" dirty="0" smtClean="0">
              <a:solidFill>
                <a:srgbClr val="00009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just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3773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fE7rOllaOgUTkaGELAsRu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xW3sIkjxYmR4aAW1yki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931</Words>
  <Application>Microsoft Office PowerPoint</Application>
  <PresentationFormat>On-screen Show (4:3)</PresentationFormat>
  <Paragraphs>136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Ayrı-seçkiliyin qadağan olunması ilə bağlı ümumi prinsiplər  AİHK standartları və Avropa Şurasının digər orqanlarının fəaliyyəti</vt:lpstr>
      <vt:lpstr>Avropa İnsan Hüquqları Konvensiyası</vt:lpstr>
      <vt:lpstr>Avropa İnsan Hüquqları Konvensiyası</vt:lpstr>
      <vt:lpstr>Avropa İnsan Hüquqları Konvensiyası</vt:lpstr>
      <vt:lpstr>Avropa İnsan Hüquqları Konvensiyası</vt:lpstr>
      <vt:lpstr>AİHK sistemi</vt:lpstr>
      <vt:lpstr>Ayrı-seçkilik</vt:lpstr>
      <vt:lpstr>Ayrı-seçkilik</vt:lpstr>
      <vt:lpstr>İDAK – Məqsədlər</vt:lpstr>
      <vt:lpstr>İDAK – əsas qanunla müəyyən edilmiş fəaliyyətlər</vt:lpstr>
      <vt:lpstr>İDAK – ölkə monitorinqi AZE</vt:lpstr>
      <vt:lpstr>İnsan Hüquqları üzrə Müvəkkil</vt:lpstr>
      <vt:lpstr>İnsan Hüquqları üzrə Müvəkkil</vt:lpstr>
      <vt:lpstr>Ayrı-seçkilik– AİHK prinsipləri</vt:lpstr>
      <vt:lpstr>AİHK –nın 14-cü Maddəsi</vt:lpstr>
      <vt:lpstr>AİHK –nın 14-cü Maddəsi</vt:lpstr>
      <vt:lpstr>AİHK –nın 14-cü Maddəsi</vt:lpstr>
      <vt:lpstr>Article 14 ECHR</vt:lpstr>
      <vt:lpstr>AİHK –nın 14-cü Maddəsi</vt:lpstr>
      <vt:lpstr>AİHK –nın 14-cü Maddəsi– müsbət öhdəliklər</vt:lpstr>
      <vt:lpstr>12 saylı Protokolun 1-ci Maddəsi</vt:lpstr>
      <vt:lpstr>12 saylı Protokolun 1-ci Maddəsi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Maria</dc:creator>
  <cp:lastModifiedBy>ROVSHANOVA Vafa</cp:lastModifiedBy>
  <cp:revision>84</cp:revision>
  <dcterms:created xsi:type="dcterms:W3CDTF">2014-05-21T13:00:47Z</dcterms:created>
  <dcterms:modified xsi:type="dcterms:W3CDTF">2016-07-04T11:29:28Z</dcterms:modified>
</cp:coreProperties>
</file>