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2"/>
  </p:notesMasterIdLst>
  <p:sldIdLst>
    <p:sldId id="257" r:id="rId2"/>
    <p:sldId id="265" r:id="rId3"/>
    <p:sldId id="302" r:id="rId4"/>
    <p:sldId id="303" r:id="rId5"/>
    <p:sldId id="304" r:id="rId6"/>
    <p:sldId id="305" r:id="rId7"/>
    <p:sldId id="306" r:id="rId8"/>
    <p:sldId id="307" r:id="rId9"/>
    <p:sldId id="280" r:id="rId10"/>
    <p:sldId id="283" r:id="rId11"/>
    <p:sldId id="285" r:id="rId12"/>
    <p:sldId id="286" r:id="rId13"/>
    <p:sldId id="287" r:id="rId14"/>
    <p:sldId id="288" r:id="rId15"/>
    <p:sldId id="289" r:id="rId16"/>
    <p:sldId id="290" r:id="rId17"/>
    <p:sldId id="281" r:id="rId18"/>
    <p:sldId id="291" r:id="rId19"/>
    <p:sldId id="292" r:id="rId20"/>
    <p:sldId id="293" r:id="rId21"/>
    <p:sldId id="294" r:id="rId22"/>
    <p:sldId id="295" r:id="rId23"/>
    <p:sldId id="296" r:id="rId24"/>
    <p:sldId id="297" r:id="rId25"/>
    <p:sldId id="298" r:id="rId26"/>
    <p:sldId id="299" r:id="rId27"/>
    <p:sldId id="300" r:id="rId28"/>
    <p:sldId id="308" r:id="rId29"/>
    <p:sldId id="282" r:id="rId30"/>
    <p:sldId id="301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95411C-A584-EC49-B791-AF703DBCC398}" type="datetimeFigureOut">
              <a:rPr lang="en-US" smtClean="0"/>
              <a:t>7/4/2016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C5E5EA-D541-CB4F-ABE5-05D0619BE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68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CAF26-11EF-5941-A138-14D0342D8654}" type="datetimeFigureOut">
              <a:rPr lang="en-US" smtClean="0"/>
              <a:t>7/4/2016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173B1-338D-D74C-9891-8D9DA51B6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530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CAF26-11EF-5941-A138-14D0342D8654}" type="datetimeFigureOut">
              <a:rPr lang="en-US" smtClean="0"/>
              <a:t>7/4/2016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173B1-338D-D74C-9891-8D9DA51B6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147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CAF26-11EF-5941-A138-14D0342D8654}" type="datetimeFigureOut">
              <a:rPr lang="en-US" smtClean="0"/>
              <a:t>7/4/2016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173B1-338D-D74C-9891-8D9DA51B6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631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CAF26-11EF-5941-A138-14D0342D8654}" type="datetimeFigureOut">
              <a:rPr lang="en-US" smtClean="0"/>
              <a:t>7/4/2016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173B1-338D-D74C-9891-8D9DA51B6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150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CAF26-11EF-5941-A138-14D0342D8654}" type="datetimeFigureOut">
              <a:rPr lang="en-US" smtClean="0"/>
              <a:t>7/4/2016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173B1-338D-D74C-9891-8D9DA51B6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597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CAF26-11EF-5941-A138-14D0342D8654}" type="datetimeFigureOut">
              <a:rPr lang="en-US" smtClean="0"/>
              <a:t>7/4/2016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173B1-338D-D74C-9891-8D9DA51B6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775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CAF26-11EF-5941-A138-14D0342D8654}" type="datetimeFigureOut">
              <a:rPr lang="en-US" smtClean="0"/>
              <a:t>7/4/2016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173B1-338D-D74C-9891-8D9DA51B6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815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CAF26-11EF-5941-A138-14D0342D8654}" type="datetimeFigureOut">
              <a:rPr lang="en-US" smtClean="0"/>
              <a:t>7/4/2016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173B1-338D-D74C-9891-8D9DA51B6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771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CAF26-11EF-5941-A138-14D0342D8654}" type="datetimeFigureOut">
              <a:rPr lang="en-US" smtClean="0"/>
              <a:t>7/4/2016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173B1-338D-D74C-9891-8D9DA51B6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854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CAF26-11EF-5941-A138-14D0342D8654}" type="datetimeFigureOut">
              <a:rPr lang="en-US" smtClean="0"/>
              <a:t>7/4/2016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173B1-338D-D74C-9891-8D9DA51B6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787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CAF26-11EF-5941-A138-14D0342D8654}" type="datetimeFigureOut">
              <a:rPr lang="en-US" smtClean="0"/>
              <a:t>7/4/2016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173B1-338D-D74C-9891-8D9DA51B6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235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3CAF26-11EF-5941-A138-14D0342D8654}" type="datetimeFigureOut">
              <a:rPr lang="en-US" smtClean="0"/>
              <a:t>7/4/2016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173B1-338D-D74C-9891-8D9DA51B6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951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22859"/>
            <a:ext cx="7772400" cy="3268794"/>
          </a:xfrm>
        </p:spPr>
        <p:txBody>
          <a:bodyPr>
            <a:normAutofit/>
          </a:bodyPr>
          <a:lstStyle/>
          <a:p>
            <a:r>
              <a:rPr lang="az-Latn-AZ" sz="3600" b="1" dirty="0" smtClean="0">
                <a:solidFill>
                  <a:schemeClr val="accent1"/>
                </a:solidFill>
              </a:rPr>
              <a:t>Ayrı-seçkiliyin</a:t>
            </a:r>
            <a:r>
              <a:rPr lang="en-US" sz="3600" b="1" dirty="0" smtClean="0">
                <a:solidFill>
                  <a:schemeClr val="accent1"/>
                </a:solidFill>
              </a:rPr>
              <a:t> </a:t>
            </a:r>
            <a:r>
              <a:rPr lang="az-Latn-AZ" sz="3600" b="1" dirty="0" smtClean="0">
                <a:solidFill>
                  <a:schemeClr val="accent1"/>
                </a:solidFill>
              </a:rPr>
              <a:t>əsasları</a:t>
            </a:r>
            <a:r>
              <a:rPr lang="en-US" sz="3600" b="1" dirty="0" smtClean="0">
                <a:solidFill>
                  <a:schemeClr val="accent1"/>
                </a:solidFill>
              </a:rPr>
              <a:t>: </a:t>
            </a:r>
            <a:br>
              <a:rPr lang="en-US" sz="3600" b="1" dirty="0" smtClean="0">
                <a:solidFill>
                  <a:schemeClr val="accent1"/>
                </a:solidFill>
              </a:rPr>
            </a:br>
            <a:r>
              <a:rPr lang="en-US" sz="3600" b="1" dirty="0" smtClean="0">
                <a:solidFill>
                  <a:schemeClr val="accent1"/>
                </a:solidFill>
              </a:rPr>
              <a:t>din, </a:t>
            </a:r>
            <a:r>
              <a:rPr lang="az-Latn-AZ" sz="3600" b="1" dirty="0" smtClean="0">
                <a:solidFill>
                  <a:schemeClr val="accent1"/>
                </a:solidFill>
              </a:rPr>
              <a:t>əlillik</a:t>
            </a:r>
            <a:r>
              <a:rPr lang="en-US" sz="3600" b="1" dirty="0" smtClean="0">
                <a:solidFill>
                  <a:schemeClr val="accent1"/>
                </a:solidFill>
              </a:rPr>
              <a:t>, e</a:t>
            </a:r>
            <a:r>
              <a:rPr lang="az-Latn-AZ" sz="3600" b="1" dirty="0" smtClean="0">
                <a:solidFill>
                  <a:schemeClr val="accent1"/>
                </a:solidFill>
              </a:rPr>
              <a:t>tnik</a:t>
            </a:r>
            <a:r>
              <a:rPr lang="az-Latn-AZ" sz="3600" b="1" dirty="0">
                <a:solidFill>
                  <a:schemeClr val="accent1"/>
                </a:solidFill>
              </a:rPr>
              <a:t> </a:t>
            </a:r>
            <a:r>
              <a:rPr lang="az-Latn-AZ" sz="3600" b="1" dirty="0" smtClean="0">
                <a:solidFill>
                  <a:schemeClr val="accent1"/>
                </a:solidFill>
              </a:rPr>
              <a:t>və</a:t>
            </a:r>
            <a:r>
              <a:rPr lang="en-US" sz="3600" b="1" dirty="0" smtClean="0">
                <a:solidFill>
                  <a:schemeClr val="accent1"/>
                </a:solidFill>
              </a:rPr>
              <a:t> </a:t>
            </a:r>
            <a:r>
              <a:rPr lang="az-Latn-AZ" sz="3600" b="1" dirty="0" smtClean="0">
                <a:solidFill>
                  <a:schemeClr val="accent1"/>
                </a:solidFill>
              </a:rPr>
              <a:t>siyasi</a:t>
            </a:r>
            <a:r>
              <a:rPr lang="az-Latn-AZ" sz="3600" b="1" dirty="0">
                <a:solidFill>
                  <a:schemeClr val="accent1"/>
                </a:solidFill>
              </a:rPr>
              <a:t> </a:t>
            </a:r>
            <a:r>
              <a:rPr lang="az-Latn-AZ" sz="3600" b="1" dirty="0" smtClean="0">
                <a:solidFill>
                  <a:schemeClr val="accent1"/>
                </a:solidFill>
              </a:rPr>
              <a:t>baxışlar</a:t>
            </a:r>
            <a:endParaRPr lang="en-US" sz="3600" b="1" dirty="0">
              <a:solidFill>
                <a:schemeClr val="accen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03520"/>
            <a:ext cx="6400800" cy="1335280"/>
          </a:xfrm>
        </p:spPr>
        <p:txBody>
          <a:bodyPr>
            <a:normAutofit fontScale="92500" lnSpcReduction="10000"/>
          </a:bodyPr>
          <a:lstStyle/>
          <a:p>
            <a:pPr algn="r"/>
            <a:endParaRPr lang="en-US" sz="2800" dirty="0" smtClean="0"/>
          </a:p>
          <a:p>
            <a:pPr algn="r"/>
            <a:r>
              <a:rPr lang="en-US" sz="2800" dirty="0" smtClean="0"/>
              <a:t>Ana-Maria </a:t>
            </a:r>
            <a:r>
              <a:rPr lang="en-US" sz="2800" dirty="0" err="1" smtClean="0"/>
              <a:t>Telbis</a:t>
            </a:r>
            <a:endParaRPr lang="en-US" sz="2800" dirty="0" smtClean="0"/>
          </a:p>
          <a:p>
            <a:pPr algn="r"/>
            <a:r>
              <a:rPr lang="en-US" sz="2800" dirty="0" smtClean="0"/>
              <a:t>2015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235616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3618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az-Latn-AZ" b="1" dirty="0" smtClean="0">
                <a:solidFill>
                  <a:srgbClr val="000090"/>
                </a:solidFill>
              </a:rPr>
              <a:t>Əlillik</a:t>
            </a:r>
            <a:endParaRPr lang="en-US" b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1712"/>
            <a:ext cx="8229600" cy="523148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az-Latn-AZ" sz="3600" dirty="0" smtClean="0">
                <a:solidFill>
                  <a:srgbClr val="000090"/>
                </a:solidFill>
              </a:rPr>
              <a:t> Ümumdünya Səhiyyə Təşkilatı (ÜST)</a:t>
            </a:r>
            <a:r>
              <a:rPr lang="fr-FR" sz="3600" dirty="0" smtClean="0">
                <a:solidFill>
                  <a:srgbClr val="000090"/>
                </a:solidFill>
              </a:rPr>
              <a:t>:</a:t>
            </a:r>
          </a:p>
          <a:p>
            <a:pPr marL="0" indent="0" algn="just">
              <a:buNone/>
            </a:pPr>
            <a:r>
              <a:rPr lang="az-Latn-AZ" sz="3600" dirty="0" smtClean="0">
                <a:solidFill>
                  <a:srgbClr val="000090"/>
                </a:solidFill>
              </a:rPr>
              <a:t>Pozuntu</a:t>
            </a:r>
            <a:endParaRPr lang="fr-FR" sz="3600" dirty="0">
              <a:solidFill>
                <a:srgbClr val="000090"/>
              </a:solidFill>
            </a:endParaRPr>
          </a:p>
          <a:p>
            <a:pPr marL="0" indent="0" algn="just">
              <a:buNone/>
            </a:pPr>
            <a:r>
              <a:rPr lang="az-Latn-AZ" sz="3600" dirty="0" smtClean="0">
                <a:solidFill>
                  <a:srgbClr val="000090"/>
                </a:solidFill>
              </a:rPr>
              <a:t>Əlillik</a:t>
            </a:r>
            <a:endParaRPr lang="fr-FR" sz="3600" dirty="0" smtClean="0">
              <a:solidFill>
                <a:srgbClr val="000090"/>
              </a:solidFill>
            </a:endParaRPr>
          </a:p>
          <a:p>
            <a:pPr marL="0" indent="0" algn="just">
              <a:buNone/>
            </a:pPr>
            <a:r>
              <a:rPr lang="az-Latn-AZ" sz="3600" dirty="0" smtClean="0">
                <a:solidFill>
                  <a:srgbClr val="000090"/>
                </a:solidFill>
              </a:rPr>
              <a:t>Əngəllik</a:t>
            </a:r>
            <a:endParaRPr lang="fr-FR" sz="3600" dirty="0" smtClean="0">
              <a:solidFill>
                <a:srgbClr val="000090"/>
              </a:solidFill>
            </a:endParaRPr>
          </a:p>
          <a:p>
            <a:pPr marL="0" indent="0" algn="just">
              <a:buNone/>
            </a:pPr>
            <a:endParaRPr lang="fr-FR" sz="3600" i="1" dirty="0">
              <a:solidFill>
                <a:srgbClr val="000090"/>
              </a:solidFill>
            </a:endParaRPr>
          </a:p>
          <a:p>
            <a:pPr marL="0" indent="0" algn="just">
              <a:buNone/>
            </a:pPr>
            <a:r>
              <a:rPr lang="az-Latn-AZ" sz="3600" dirty="0" smtClean="0">
                <a:solidFill>
                  <a:srgbClr val="000090"/>
                </a:solidFill>
              </a:rPr>
              <a:t>AİHK</a:t>
            </a:r>
            <a:r>
              <a:rPr lang="fr-FR" sz="3600" dirty="0" smtClean="0">
                <a:solidFill>
                  <a:srgbClr val="000090"/>
                </a:solidFill>
              </a:rPr>
              <a:t> –</a:t>
            </a:r>
            <a:r>
              <a:rPr lang="en-US" sz="3600" dirty="0" smtClean="0">
                <a:solidFill>
                  <a:srgbClr val="000090"/>
                </a:solidFill>
              </a:rPr>
              <a:t>”v</a:t>
            </a:r>
            <a:r>
              <a:rPr lang="az-Latn-AZ" sz="3600" dirty="0" smtClean="0">
                <a:solidFill>
                  <a:srgbClr val="000090"/>
                </a:solidFill>
              </a:rPr>
              <a:t>ə ya digər statusa</a:t>
            </a:r>
            <a:r>
              <a:rPr lang="en-US" sz="3600" dirty="0" smtClean="0">
                <a:solidFill>
                  <a:srgbClr val="000090"/>
                </a:solidFill>
              </a:rPr>
              <a:t>”</a:t>
            </a:r>
            <a:r>
              <a:rPr lang="az-Latn-AZ" sz="3600" dirty="0" smtClean="0">
                <a:solidFill>
                  <a:srgbClr val="000090"/>
                </a:solidFill>
              </a:rPr>
              <a:t> daxil </a:t>
            </a:r>
            <a:endParaRPr lang="fr-FR" sz="3600" dirty="0" smtClean="0">
              <a:solidFill>
                <a:srgbClr val="000090"/>
              </a:solidFill>
            </a:endParaRPr>
          </a:p>
          <a:p>
            <a:pPr marL="0" indent="0" algn="r">
              <a:buNone/>
            </a:pPr>
            <a:r>
              <a:rPr lang="fr-FR" sz="3600" dirty="0" err="1" smtClean="0">
                <a:solidFill>
                  <a:srgbClr val="000090"/>
                </a:solidFill>
              </a:rPr>
              <a:t>Glor</a:t>
            </a:r>
            <a:r>
              <a:rPr lang="fr-FR" sz="3600" dirty="0" smtClean="0">
                <a:solidFill>
                  <a:srgbClr val="000090"/>
                </a:solidFill>
              </a:rPr>
              <a:t> </a:t>
            </a:r>
            <a:r>
              <a:rPr lang="az-Latn-AZ" sz="3600" dirty="0" smtClean="0">
                <a:solidFill>
                  <a:srgbClr val="000090"/>
                </a:solidFill>
              </a:rPr>
              <a:t>İsveçrəyə qarşı</a:t>
            </a:r>
            <a:endParaRPr lang="fr-FR" sz="3600" dirty="0" smtClean="0">
              <a:solidFill>
                <a:srgbClr val="000090"/>
              </a:solidFill>
            </a:endParaRPr>
          </a:p>
          <a:p>
            <a:pPr marL="0" indent="0" algn="just">
              <a:buNone/>
            </a:pPr>
            <a:r>
              <a:rPr lang="az-Latn-AZ" sz="3600" dirty="0" smtClean="0">
                <a:solidFill>
                  <a:srgbClr val="000090"/>
                </a:solidFill>
              </a:rPr>
              <a:t>nasazlıq</a:t>
            </a:r>
            <a:r>
              <a:rPr lang="fr-FR" sz="3600" dirty="0" smtClean="0">
                <a:solidFill>
                  <a:srgbClr val="000090"/>
                </a:solidFill>
              </a:rPr>
              <a:t>/</a:t>
            </a:r>
            <a:r>
              <a:rPr lang="az-Latn-AZ" sz="3600" dirty="0" smtClean="0">
                <a:solidFill>
                  <a:srgbClr val="000090"/>
                </a:solidFill>
              </a:rPr>
              <a:t>xəstəlik</a:t>
            </a:r>
            <a:r>
              <a:rPr lang="fr-FR" sz="3600" dirty="0" smtClean="0">
                <a:solidFill>
                  <a:srgbClr val="000090"/>
                </a:solidFill>
              </a:rPr>
              <a:t> </a:t>
            </a:r>
            <a:r>
              <a:rPr lang="az-Latn-AZ" sz="3600" dirty="0" smtClean="0">
                <a:solidFill>
                  <a:srgbClr val="000090"/>
                </a:solidFill>
              </a:rPr>
              <a:t>əngəlliyə qarşı </a:t>
            </a:r>
            <a:endParaRPr lang="fr-FR" sz="3600" dirty="0" smtClean="0">
              <a:solidFill>
                <a:srgbClr val="000090"/>
              </a:solidFill>
            </a:endParaRPr>
          </a:p>
          <a:p>
            <a:pPr marL="0" indent="0" algn="just">
              <a:buNone/>
            </a:pPr>
            <a:endParaRPr lang="fr-FR" sz="3600" b="1" dirty="0" smtClean="0">
              <a:solidFill>
                <a:srgbClr val="00009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 algn="just">
              <a:buNone/>
            </a:pPr>
            <a:endParaRPr lang="fr-FR" sz="3600" b="1" dirty="0" smtClean="0">
              <a:solidFill>
                <a:srgbClr val="00009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 algn="just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674091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0926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3618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az-Latn-AZ" b="1" dirty="0" smtClean="0">
                <a:solidFill>
                  <a:srgbClr val="000090"/>
                </a:solidFill>
              </a:rPr>
              <a:t>Əlillik</a:t>
            </a:r>
            <a:endParaRPr lang="en-US" b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1712"/>
            <a:ext cx="8229600" cy="523148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az-Latn-AZ" sz="3600" u="sng" dirty="0" smtClean="0">
                <a:solidFill>
                  <a:srgbClr val="000090"/>
                </a:solidFill>
              </a:rPr>
              <a:t>Əlilliyə görə ayrı-seçkilik</a:t>
            </a:r>
            <a:r>
              <a:rPr lang="fr-FR" sz="3600" dirty="0" smtClean="0">
                <a:solidFill>
                  <a:srgbClr val="000090"/>
                </a:solidFill>
              </a:rPr>
              <a:t>: </a:t>
            </a:r>
            <a:r>
              <a:rPr lang="az-Latn-AZ" sz="3600" dirty="0">
                <a:solidFill>
                  <a:srgbClr val="000090"/>
                </a:solidFill>
              </a:rPr>
              <a:t>başqa bir şəxslə müqayisədə </a:t>
            </a:r>
            <a:r>
              <a:rPr lang="az-Latn-AZ" sz="3600" dirty="0" smtClean="0">
                <a:solidFill>
                  <a:srgbClr val="000090"/>
                </a:solidFill>
              </a:rPr>
              <a:t>əlilliyi olan şəxslə daha az güzəştli rəftar müqayisəli vəziyyətdə edilir, edilib və ya ediləcəkdir.   </a:t>
            </a:r>
            <a:endParaRPr lang="fr-FR" sz="3600" dirty="0">
              <a:solidFill>
                <a:srgbClr val="000090"/>
              </a:solidFill>
            </a:endParaRPr>
          </a:p>
          <a:p>
            <a:pPr marL="0" indent="0" algn="just">
              <a:buNone/>
            </a:pPr>
            <a:r>
              <a:rPr lang="az-Latn-AZ" sz="3600" dirty="0" smtClean="0">
                <a:solidFill>
                  <a:srgbClr val="000090"/>
                </a:solidFill>
              </a:rPr>
              <a:t>Birbaşa</a:t>
            </a:r>
            <a:r>
              <a:rPr lang="fr-FR" sz="3600" dirty="0" smtClean="0">
                <a:solidFill>
                  <a:srgbClr val="000090"/>
                </a:solidFill>
              </a:rPr>
              <a:t>/</a:t>
            </a:r>
            <a:r>
              <a:rPr lang="az-Latn-AZ" sz="3600" dirty="0" smtClean="0">
                <a:solidFill>
                  <a:srgbClr val="000090"/>
                </a:solidFill>
              </a:rPr>
              <a:t>Dolayı</a:t>
            </a:r>
            <a:endParaRPr lang="fr-FR" sz="3600" dirty="0" smtClean="0">
              <a:solidFill>
                <a:srgbClr val="000090"/>
              </a:solidFill>
            </a:endParaRPr>
          </a:p>
          <a:p>
            <a:pPr marL="0" indent="0" algn="just">
              <a:buNone/>
            </a:pPr>
            <a:endParaRPr lang="fr-FR" sz="3600" b="1" dirty="0" smtClean="0">
              <a:solidFill>
                <a:srgbClr val="00009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 algn="just">
              <a:buNone/>
            </a:pPr>
            <a:endParaRPr lang="fr-FR" sz="3600" b="1" dirty="0" smtClean="0">
              <a:solidFill>
                <a:srgbClr val="00009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 algn="just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783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3618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az-Latn-AZ" b="1" dirty="0" smtClean="0">
                <a:solidFill>
                  <a:srgbClr val="000090"/>
                </a:solidFill>
              </a:rPr>
              <a:t>Əlillik</a:t>
            </a:r>
            <a:r>
              <a:rPr lang="en-US" b="1" dirty="0" smtClean="0">
                <a:solidFill>
                  <a:srgbClr val="000090"/>
                </a:solidFill>
              </a:rPr>
              <a:t> – </a:t>
            </a:r>
            <a:r>
              <a:rPr lang="az-Latn-AZ" b="1" dirty="0" smtClean="0">
                <a:solidFill>
                  <a:srgbClr val="000090"/>
                </a:solidFill>
              </a:rPr>
              <a:t>AİHK</a:t>
            </a:r>
            <a:r>
              <a:rPr lang="en-US" b="1" dirty="0" smtClean="0">
                <a:solidFill>
                  <a:srgbClr val="000090"/>
                </a:solidFill>
              </a:rPr>
              <a:t> </a:t>
            </a:r>
            <a:r>
              <a:rPr lang="az-Latn-AZ" b="1" dirty="0" smtClean="0">
                <a:solidFill>
                  <a:srgbClr val="000090"/>
                </a:solidFill>
              </a:rPr>
              <a:t>presedent hüququ</a:t>
            </a:r>
            <a:endParaRPr lang="en-US" b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1712"/>
            <a:ext cx="8229600" cy="523148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3600" i="1" dirty="0" err="1" smtClean="0">
                <a:solidFill>
                  <a:srgbClr val="000090"/>
                </a:solidFill>
              </a:rPr>
              <a:t>Glor</a:t>
            </a:r>
            <a:r>
              <a:rPr lang="fr-FR" sz="3600" i="1" dirty="0" smtClean="0">
                <a:solidFill>
                  <a:srgbClr val="000090"/>
                </a:solidFill>
              </a:rPr>
              <a:t> </a:t>
            </a:r>
            <a:r>
              <a:rPr lang="az-Latn-AZ" sz="3600" i="1" dirty="0" smtClean="0">
                <a:solidFill>
                  <a:srgbClr val="000090"/>
                </a:solidFill>
              </a:rPr>
              <a:t> İsveçrəyə qarşı</a:t>
            </a:r>
            <a:endParaRPr lang="fr-FR" sz="3600" i="1" dirty="0" smtClean="0">
              <a:solidFill>
                <a:srgbClr val="000090"/>
              </a:solidFill>
            </a:endParaRPr>
          </a:p>
          <a:p>
            <a:pPr marL="0" indent="0" algn="just">
              <a:buNone/>
            </a:pPr>
            <a:r>
              <a:rPr lang="fr-FR" sz="3600" dirty="0" smtClean="0">
                <a:solidFill>
                  <a:srgbClr val="000090"/>
                </a:solidFill>
              </a:rPr>
              <a:t>– </a:t>
            </a:r>
            <a:r>
              <a:rPr lang="az-Latn-AZ" sz="3600" dirty="0" smtClean="0">
                <a:solidFill>
                  <a:srgbClr val="000090"/>
                </a:solidFill>
              </a:rPr>
              <a:t>hərbi həkim tərəfindən hərbi xidmətə yararsız olduğu bəyan edilən, amma hərbi xidmətə getmədiyi üçün vergi ödəməyi tələb olunan diabetli şəxs </a:t>
            </a:r>
          </a:p>
          <a:p>
            <a:pPr marL="0" indent="0" algn="just">
              <a:buNone/>
            </a:pPr>
            <a:r>
              <a:rPr lang="fr-FR" sz="3600" dirty="0" smtClean="0">
                <a:solidFill>
                  <a:srgbClr val="000090"/>
                </a:solidFill>
              </a:rPr>
              <a:t>- 14 + 8</a:t>
            </a:r>
            <a:r>
              <a:rPr lang="az-Latn-AZ" sz="3600" dirty="0" smtClean="0">
                <a:solidFill>
                  <a:srgbClr val="000090"/>
                </a:solidFill>
              </a:rPr>
              <a:t>-ci Maddənin pozulması</a:t>
            </a:r>
            <a:endParaRPr lang="fr-FR" sz="3600" dirty="0" smtClean="0">
              <a:solidFill>
                <a:srgbClr val="000090"/>
              </a:solidFill>
            </a:endParaRPr>
          </a:p>
          <a:p>
            <a:pPr marL="0" indent="0" algn="just">
              <a:buNone/>
            </a:pPr>
            <a:endParaRPr lang="fr-FR" sz="3600" b="1" dirty="0" smtClean="0">
              <a:solidFill>
                <a:srgbClr val="00009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 algn="just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9801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3618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az-Latn-AZ" b="1" dirty="0" smtClean="0">
                <a:solidFill>
                  <a:srgbClr val="000090"/>
                </a:solidFill>
              </a:rPr>
              <a:t>Əlillik</a:t>
            </a:r>
            <a:r>
              <a:rPr lang="en-US" b="1" dirty="0" smtClean="0">
                <a:solidFill>
                  <a:srgbClr val="000090"/>
                </a:solidFill>
              </a:rPr>
              <a:t> – </a:t>
            </a:r>
            <a:r>
              <a:rPr lang="az-Latn-AZ" b="1" dirty="0" smtClean="0">
                <a:solidFill>
                  <a:srgbClr val="000090"/>
                </a:solidFill>
              </a:rPr>
              <a:t>AİHK</a:t>
            </a:r>
            <a:r>
              <a:rPr lang="en-US" b="1" dirty="0" smtClean="0">
                <a:solidFill>
                  <a:srgbClr val="000090"/>
                </a:solidFill>
              </a:rPr>
              <a:t> </a:t>
            </a:r>
            <a:r>
              <a:rPr lang="az-Latn-AZ" b="1" dirty="0" smtClean="0">
                <a:solidFill>
                  <a:srgbClr val="000090"/>
                </a:solidFill>
              </a:rPr>
              <a:t>presedent hüququ</a:t>
            </a:r>
            <a:endParaRPr lang="en-US" b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1712"/>
            <a:ext cx="8229600" cy="5231488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fr-FR" sz="3600" i="1" dirty="0" err="1" smtClean="0">
                <a:solidFill>
                  <a:srgbClr val="000090"/>
                </a:solidFill>
              </a:rPr>
              <a:t>Koua</a:t>
            </a:r>
            <a:r>
              <a:rPr lang="fr-FR" sz="3600" i="1" dirty="0" smtClean="0">
                <a:solidFill>
                  <a:srgbClr val="000090"/>
                </a:solidFill>
              </a:rPr>
              <a:t> </a:t>
            </a:r>
            <a:r>
              <a:rPr lang="fr-FR" sz="3600" i="1" dirty="0" err="1" smtClean="0">
                <a:solidFill>
                  <a:srgbClr val="000090"/>
                </a:solidFill>
              </a:rPr>
              <a:t>Poirrez</a:t>
            </a:r>
            <a:r>
              <a:rPr lang="az-Latn-AZ" sz="3600" i="1" dirty="0">
                <a:solidFill>
                  <a:srgbClr val="000090"/>
                </a:solidFill>
              </a:rPr>
              <a:t> </a:t>
            </a:r>
            <a:r>
              <a:rPr lang="az-Latn-AZ" sz="3600" i="1" dirty="0" smtClean="0">
                <a:solidFill>
                  <a:srgbClr val="000090"/>
                </a:solidFill>
              </a:rPr>
              <a:t>Fransaya qarşı</a:t>
            </a:r>
            <a:endParaRPr lang="fr-FR" sz="3600" i="1" dirty="0" smtClean="0">
              <a:solidFill>
                <a:srgbClr val="000090"/>
              </a:solidFill>
            </a:endParaRPr>
          </a:p>
          <a:p>
            <a:pPr marL="0" indent="0" algn="just">
              <a:buNone/>
            </a:pPr>
            <a:r>
              <a:rPr lang="fr-FR" sz="3600" dirty="0">
                <a:solidFill>
                  <a:srgbClr val="000090"/>
                </a:solidFill>
              </a:rPr>
              <a:t>– </a:t>
            </a:r>
            <a:r>
              <a:rPr lang="az-Latn-AZ" sz="3600" dirty="0" smtClean="0">
                <a:solidFill>
                  <a:srgbClr val="000090"/>
                </a:solidFill>
              </a:rPr>
              <a:t>Yeddi yaşından bəri ağır fiziki əlillikdən əziyyət çəkən, Fransa vətəndaşlığını qəbul edən Fildişi Sahilinin vətəndaşına 80 % əlil olmasını təsdiq edən vəsiqə verilir, lakin ona əlilliyə görə müavinət verilmir və səbəb kimi göstərilir ki, o Fransa vətəndaşı deyil və bu ödəniş üçün Fildişi Sahili ilə Fransa arasında qarşılıqlı razılaşma yoxdur</a:t>
            </a:r>
            <a:endParaRPr lang="fr-FR" sz="3600" dirty="0">
              <a:solidFill>
                <a:srgbClr val="000090"/>
              </a:solidFill>
            </a:endParaRPr>
          </a:p>
          <a:p>
            <a:pPr marL="0" indent="0" algn="just">
              <a:buNone/>
            </a:pPr>
            <a:r>
              <a:rPr lang="fr-FR" sz="3600" dirty="0" smtClean="0">
                <a:solidFill>
                  <a:srgbClr val="000090"/>
                </a:solidFill>
              </a:rPr>
              <a:t>- </a:t>
            </a:r>
            <a:r>
              <a:rPr lang="az-Latn-AZ" sz="3600" dirty="0" smtClean="0">
                <a:solidFill>
                  <a:srgbClr val="000090"/>
                </a:solidFill>
              </a:rPr>
              <a:t>Maddə </a:t>
            </a:r>
            <a:r>
              <a:rPr lang="fr-FR" sz="3600" dirty="0" smtClean="0">
                <a:solidFill>
                  <a:srgbClr val="000090"/>
                </a:solidFill>
              </a:rPr>
              <a:t>14 + 1 </a:t>
            </a:r>
            <a:r>
              <a:rPr lang="az-Latn-AZ" sz="3600" dirty="0" smtClean="0">
                <a:solidFill>
                  <a:srgbClr val="000090"/>
                </a:solidFill>
              </a:rPr>
              <a:t>saylı </a:t>
            </a:r>
            <a:r>
              <a:rPr lang="fr-FR" sz="3600" dirty="0" smtClean="0">
                <a:solidFill>
                  <a:srgbClr val="000090"/>
                </a:solidFill>
              </a:rPr>
              <a:t>Proto</a:t>
            </a:r>
            <a:r>
              <a:rPr lang="az-Latn-AZ" sz="3600" dirty="0" smtClean="0">
                <a:solidFill>
                  <a:srgbClr val="000090"/>
                </a:solidFill>
              </a:rPr>
              <a:t>kolun</a:t>
            </a:r>
            <a:r>
              <a:rPr lang="fr-FR" sz="3600" dirty="0" smtClean="0">
                <a:solidFill>
                  <a:srgbClr val="000090"/>
                </a:solidFill>
              </a:rPr>
              <a:t> 1</a:t>
            </a:r>
            <a:r>
              <a:rPr lang="az-Latn-AZ" sz="3600" dirty="0" smtClean="0">
                <a:solidFill>
                  <a:srgbClr val="000090"/>
                </a:solidFill>
              </a:rPr>
              <a:t>-ci Maddəsinin pozulması</a:t>
            </a:r>
            <a:endParaRPr lang="fr-FR" sz="3600" dirty="0" smtClean="0">
              <a:solidFill>
                <a:srgbClr val="000090"/>
              </a:solidFill>
            </a:endParaRPr>
          </a:p>
          <a:p>
            <a:pPr marL="0" indent="0" algn="just">
              <a:buNone/>
            </a:pPr>
            <a:endParaRPr lang="fr-FR" sz="3600" b="1" dirty="0" smtClean="0">
              <a:solidFill>
                <a:srgbClr val="00009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 algn="just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6389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3618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az-Latn-AZ" b="1" dirty="0" smtClean="0">
                <a:solidFill>
                  <a:srgbClr val="000090"/>
                </a:solidFill>
              </a:rPr>
              <a:t>Əlillik</a:t>
            </a:r>
            <a:r>
              <a:rPr lang="en-US" b="1" dirty="0" smtClean="0">
                <a:solidFill>
                  <a:srgbClr val="000090"/>
                </a:solidFill>
              </a:rPr>
              <a:t> – </a:t>
            </a:r>
            <a:r>
              <a:rPr lang="az-Latn-AZ" b="1" dirty="0" smtClean="0">
                <a:solidFill>
                  <a:srgbClr val="000090"/>
                </a:solidFill>
              </a:rPr>
              <a:t>AİHK presedent hüququ</a:t>
            </a:r>
            <a:endParaRPr lang="en-US" b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1712"/>
            <a:ext cx="8229600" cy="523148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fr-FR" sz="3600" i="1" dirty="0" err="1" smtClean="0">
                <a:solidFill>
                  <a:srgbClr val="000090"/>
                </a:solidFill>
              </a:rPr>
              <a:t>Gherghina</a:t>
            </a:r>
            <a:r>
              <a:rPr lang="fr-FR" sz="3600" i="1" dirty="0" smtClean="0">
                <a:solidFill>
                  <a:srgbClr val="000090"/>
                </a:solidFill>
              </a:rPr>
              <a:t> </a:t>
            </a:r>
            <a:r>
              <a:rPr lang="az-Latn-AZ" sz="3600" i="1" dirty="0" smtClean="0">
                <a:solidFill>
                  <a:srgbClr val="000090"/>
                </a:solidFill>
              </a:rPr>
              <a:t>Rumıniyaya qarşı</a:t>
            </a:r>
            <a:r>
              <a:rPr lang="fr-FR" sz="3600" i="1" dirty="0" smtClean="0">
                <a:solidFill>
                  <a:srgbClr val="000090"/>
                </a:solidFill>
              </a:rPr>
              <a:t> – </a:t>
            </a:r>
            <a:r>
              <a:rPr lang="az-Latn-AZ" sz="3600" i="1" dirty="0" smtClean="0">
                <a:solidFill>
                  <a:srgbClr val="000090"/>
                </a:solidFill>
              </a:rPr>
              <a:t>davam edən </a:t>
            </a:r>
            <a:r>
              <a:rPr lang="fr-FR" sz="3600" i="1" dirty="0" smtClean="0">
                <a:solidFill>
                  <a:srgbClr val="000090"/>
                </a:solidFill>
              </a:rPr>
              <a:t> (</a:t>
            </a:r>
            <a:r>
              <a:rPr lang="az-Latn-AZ" sz="3600" i="1" dirty="0" smtClean="0">
                <a:solidFill>
                  <a:srgbClr val="000090"/>
                </a:solidFill>
              </a:rPr>
              <a:t>Böyük Palata</a:t>
            </a:r>
            <a:r>
              <a:rPr lang="fr-FR" sz="3600" i="1" dirty="0" smtClean="0">
                <a:solidFill>
                  <a:srgbClr val="000090"/>
                </a:solidFill>
              </a:rPr>
              <a:t>)</a:t>
            </a:r>
          </a:p>
          <a:p>
            <a:pPr algn="just">
              <a:buFontTx/>
              <a:buChar char="-"/>
            </a:pPr>
            <a:r>
              <a:rPr lang="az-Latn-AZ" sz="3600" dirty="0" smtClean="0">
                <a:solidFill>
                  <a:srgbClr val="000090"/>
                </a:solidFill>
              </a:rPr>
              <a:t>Əlil insanlar üçün əlverişli binaların olmamasına görə ərizəçinin universitetdə təhsilini davam etdirə bilməməsi iddia edilir və məsələnin həlli üçün hər hansı bir ağlabatan alternativ yolların təmin edilməməsi iddia edilir</a:t>
            </a:r>
            <a:endParaRPr lang="fr-FR" sz="3600" dirty="0" smtClean="0">
              <a:solidFill>
                <a:srgbClr val="000090"/>
              </a:solidFill>
            </a:endParaRPr>
          </a:p>
          <a:p>
            <a:pPr algn="just">
              <a:buFontTx/>
              <a:buChar char="-"/>
            </a:pPr>
            <a:r>
              <a:rPr lang="az-Latn-AZ" sz="3600" dirty="0" smtClean="0">
                <a:solidFill>
                  <a:srgbClr val="000090"/>
                </a:solidFill>
              </a:rPr>
              <a:t>1 saylı Protokolun 2-ci Maddəsi və</a:t>
            </a:r>
            <a:r>
              <a:rPr lang="fr-FR" sz="3600" dirty="0" smtClean="0">
                <a:solidFill>
                  <a:srgbClr val="000090"/>
                </a:solidFill>
              </a:rPr>
              <a:t> 8 + 14</a:t>
            </a:r>
            <a:r>
              <a:rPr lang="az-Latn-AZ" sz="3600" dirty="0" smtClean="0">
                <a:solidFill>
                  <a:srgbClr val="000090"/>
                </a:solidFill>
              </a:rPr>
              <a:t>-cü Maddələr </a:t>
            </a:r>
            <a:r>
              <a:rPr lang="fr-FR" sz="3600" dirty="0" smtClean="0">
                <a:solidFill>
                  <a:srgbClr val="000090"/>
                </a:solidFill>
              </a:rPr>
              <a:t> </a:t>
            </a:r>
            <a:r>
              <a:rPr lang="az-Latn-AZ" sz="3600" dirty="0" smtClean="0">
                <a:solidFill>
                  <a:srgbClr val="000090"/>
                </a:solidFill>
              </a:rPr>
              <a:t>irəli sürülmüşdür </a:t>
            </a:r>
            <a:endParaRPr lang="fr-FR" sz="3600" dirty="0">
              <a:solidFill>
                <a:srgbClr val="000090"/>
              </a:solidFill>
            </a:endParaRPr>
          </a:p>
          <a:p>
            <a:pPr marL="0" indent="0" algn="just">
              <a:buNone/>
            </a:pPr>
            <a:endParaRPr lang="fr-FR" sz="3600" i="1" dirty="0" smtClean="0">
              <a:solidFill>
                <a:srgbClr val="000090"/>
              </a:solidFill>
            </a:endParaRPr>
          </a:p>
          <a:p>
            <a:pPr marL="0" indent="0" algn="just">
              <a:buNone/>
            </a:pPr>
            <a:endParaRPr lang="fr-FR" sz="3600" b="1" dirty="0" smtClean="0">
              <a:solidFill>
                <a:srgbClr val="00009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 algn="just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8346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3618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az-Latn-AZ" b="1" dirty="0" smtClean="0">
                <a:solidFill>
                  <a:srgbClr val="000090"/>
                </a:solidFill>
              </a:rPr>
              <a:t>Əlillik</a:t>
            </a:r>
            <a:r>
              <a:rPr lang="en-US" b="1" dirty="0" smtClean="0">
                <a:solidFill>
                  <a:srgbClr val="000090"/>
                </a:solidFill>
              </a:rPr>
              <a:t>– </a:t>
            </a:r>
            <a:r>
              <a:rPr lang="az-Latn-AZ" b="1" dirty="0" smtClean="0">
                <a:solidFill>
                  <a:srgbClr val="000090"/>
                </a:solidFill>
              </a:rPr>
              <a:t>AİHK presedent hüququ</a:t>
            </a:r>
            <a:endParaRPr lang="en-US" b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1712"/>
            <a:ext cx="8229600" cy="523148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3600" i="1" dirty="0" smtClean="0">
                <a:solidFill>
                  <a:srgbClr val="000090"/>
                </a:solidFill>
              </a:rPr>
              <a:t>Botta </a:t>
            </a:r>
            <a:r>
              <a:rPr lang="az-Latn-AZ" sz="3600" i="1" dirty="0" smtClean="0">
                <a:solidFill>
                  <a:srgbClr val="000090"/>
                </a:solidFill>
              </a:rPr>
              <a:t>İtaliyaya qarşı</a:t>
            </a:r>
            <a:endParaRPr lang="fr-FR" sz="3600" i="1" dirty="0" smtClean="0">
              <a:solidFill>
                <a:srgbClr val="000090"/>
              </a:solidFill>
            </a:endParaRPr>
          </a:p>
          <a:p>
            <a:pPr algn="just">
              <a:buFontTx/>
              <a:buChar char="-"/>
            </a:pPr>
            <a:r>
              <a:rPr lang="az-Latn-AZ" sz="3600" dirty="0" smtClean="0">
                <a:solidFill>
                  <a:srgbClr val="000090"/>
                </a:solidFill>
              </a:rPr>
              <a:t>Özəl çimərliklərin əlil insanlar (fiziki əlilliyi olan ərizəçi) üçün əlçatan olmasını tələb edəb yerli qanunvericiliyə zidd olaraq özəl çimərliyə giriş imkanının olmaması </a:t>
            </a:r>
            <a:endParaRPr lang="fr-FR" sz="3600" dirty="0" smtClean="0">
              <a:solidFill>
                <a:srgbClr val="000090"/>
              </a:solidFill>
            </a:endParaRPr>
          </a:p>
          <a:p>
            <a:pPr algn="just">
              <a:buFontTx/>
              <a:buChar char="-"/>
            </a:pPr>
            <a:r>
              <a:rPr lang="fr-FR" sz="3600" dirty="0" smtClean="0">
                <a:solidFill>
                  <a:srgbClr val="000090"/>
                </a:solidFill>
              </a:rPr>
              <a:t> 8</a:t>
            </a:r>
            <a:r>
              <a:rPr lang="az-Latn-AZ" sz="3600" dirty="0" smtClean="0">
                <a:solidFill>
                  <a:srgbClr val="000090"/>
                </a:solidFill>
              </a:rPr>
              <a:t>-ci</a:t>
            </a:r>
            <a:r>
              <a:rPr lang="fr-FR" sz="3600" dirty="0" smtClean="0">
                <a:solidFill>
                  <a:srgbClr val="000090"/>
                </a:solidFill>
              </a:rPr>
              <a:t> </a:t>
            </a:r>
            <a:r>
              <a:rPr lang="az-Latn-AZ" sz="3600" dirty="0" smtClean="0">
                <a:solidFill>
                  <a:srgbClr val="000090"/>
                </a:solidFill>
              </a:rPr>
              <a:t>və</a:t>
            </a:r>
            <a:r>
              <a:rPr lang="fr-FR" sz="3600" dirty="0" smtClean="0">
                <a:solidFill>
                  <a:srgbClr val="000090"/>
                </a:solidFill>
              </a:rPr>
              <a:t> 14</a:t>
            </a:r>
            <a:r>
              <a:rPr lang="az-Latn-AZ" sz="3600" dirty="0" smtClean="0">
                <a:solidFill>
                  <a:srgbClr val="000090"/>
                </a:solidFill>
              </a:rPr>
              <a:t>-cü Maddələrin pozulmaması</a:t>
            </a:r>
            <a:endParaRPr lang="fr-FR" sz="3600" dirty="0">
              <a:solidFill>
                <a:srgbClr val="000090"/>
              </a:solidFill>
            </a:endParaRPr>
          </a:p>
          <a:p>
            <a:pPr marL="0" indent="0" algn="just">
              <a:buNone/>
            </a:pPr>
            <a:endParaRPr lang="fr-FR" sz="3600" i="1" dirty="0" smtClean="0">
              <a:solidFill>
                <a:srgbClr val="000090"/>
              </a:solidFill>
            </a:endParaRPr>
          </a:p>
          <a:p>
            <a:pPr marL="0" indent="0" algn="just">
              <a:buNone/>
            </a:pPr>
            <a:endParaRPr lang="fr-FR" sz="3600" b="1" dirty="0" smtClean="0">
              <a:solidFill>
                <a:srgbClr val="00009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 algn="just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745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3618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az-Latn-AZ" b="1" dirty="0" smtClean="0">
                <a:solidFill>
                  <a:srgbClr val="000090"/>
                </a:solidFill>
              </a:rPr>
              <a:t>Əlillik</a:t>
            </a:r>
            <a:r>
              <a:rPr lang="en-US" b="1" dirty="0" smtClean="0">
                <a:solidFill>
                  <a:srgbClr val="000090"/>
                </a:solidFill>
              </a:rPr>
              <a:t>– </a:t>
            </a:r>
            <a:r>
              <a:rPr lang="az-Latn-AZ" b="1" dirty="0" smtClean="0">
                <a:solidFill>
                  <a:srgbClr val="000090"/>
                </a:solidFill>
              </a:rPr>
              <a:t>AİHK presedent hüququ</a:t>
            </a:r>
            <a:endParaRPr lang="en-US" b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1712"/>
            <a:ext cx="8229600" cy="523148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3600" i="1" dirty="0" err="1" smtClean="0">
                <a:solidFill>
                  <a:srgbClr val="000090"/>
                </a:solidFill>
              </a:rPr>
              <a:t>Zehnalová</a:t>
            </a:r>
            <a:r>
              <a:rPr lang="fr-FR" sz="3600" i="1" dirty="0" smtClean="0">
                <a:solidFill>
                  <a:srgbClr val="000090"/>
                </a:solidFill>
              </a:rPr>
              <a:t> </a:t>
            </a:r>
            <a:r>
              <a:rPr lang="az-Latn-AZ" sz="3600" i="1" dirty="0" smtClean="0">
                <a:solidFill>
                  <a:srgbClr val="000090"/>
                </a:solidFill>
              </a:rPr>
              <a:t>və</a:t>
            </a:r>
            <a:r>
              <a:rPr lang="fr-FR" sz="3600" i="1" dirty="0" smtClean="0">
                <a:solidFill>
                  <a:srgbClr val="000090"/>
                </a:solidFill>
              </a:rPr>
              <a:t> </a:t>
            </a:r>
            <a:r>
              <a:rPr lang="fr-FR" sz="3600" i="1" dirty="0" err="1">
                <a:solidFill>
                  <a:srgbClr val="000090"/>
                </a:solidFill>
              </a:rPr>
              <a:t>Zehnal</a:t>
            </a:r>
            <a:r>
              <a:rPr lang="fr-FR" sz="3600" i="1" dirty="0">
                <a:solidFill>
                  <a:srgbClr val="000090"/>
                </a:solidFill>
              </a:rPr>
              <a:t> </a:t>
            </a:r>
            <a:r>
              <a:rPr lang="az-Latn-AZ" sz="3600" i="1" dirty="0" smtClean="0">
                <a:solidFill>
                  <a:srgbClr val="000090"/>
                </a:solidFill>
              </a:rPr>
              <a:t>Çex Respublikasına qarşı</a:t>
            </a:r>
            <a:endParaRPr lang="fr-FR" sz="3600" i="1" dirty="0" smtClean="0">
              <a:solidFill>
                <a:srgbClr val="000090"/>
              </a:solidFill>
            </a:endParaRPr>
          </a:p>
          <a:p>
            <a:pPr marL="0" indent="0" algn="just">
              <a:buNone/>
            </a:pPr>
            <a:endParaRPr lang="fr-FR" sz="3600" i="1" dirty="0" smtClean="0">
              <a:solidFill>
                <a:srgbClr val="000090"/>
              </a:solidFill>
            </a:endParaRPr>
          </a:p>
          <a:p>
            <a:pPr algn="just">
              <a:buFontTx/>
              <a:buChar char="-"/>
            </a:pPr>
            <a:r>
              <a:rPr lang="az-Latn-AZ" sz="3600" dirty="0" smtClean="0">
                <a:solidFill>
                  <a:srgbClr val="000090"/>
                </a:solidFill>
              </a:rPr>
              <a:t>Çexiya qanunvericiliyinə zidd olaraq əlil insanlar üçün əlverişli avadanlıqlarla təchiz olunmayan ictimai binalar </a:t>
            </a:r>
          </a:p>
          <a:p>
            <a:pPr algn="just">
              <a:buFontTx/>
              <a:buChar char="-"/>
            </a:pPr>
            <a:r>
              <a:rPr lang="fr-FR" sz="3600" dirty="0" smtClean="0">
                <a:solidFill>
                  <a:srgbClr val="000090"/>
                </a:solidFill>
              </a:rPr>
              <a:t>8</a:t>
            </a:r>
            <a:r>
              <a:rPr lang="az-Latn-AZ" sz="3600" dirty="0" smtClean="0">
                <a:solidFill>
                  <a:srgbClr val="000090"/>
                </a:solidFill>
              </a:rPr>
              <a:t>-ci və</a:t>
            </a:r>
            <a:r>
              <a:rPr lang="fr-FR" sz="3600" dirty="0" smtClean="0">
                <a:solidFill>
                  <a:srgbClr val="000090"/>
                </a:solidFill>
              </a:rPr>
              <a:t> 14</a:t>
            </a:r>
            <a:r>
              <a:rPr lang="az-Latn-AZ" sz="3600" dirty="0" smtClean="0">
                <a:solidFill>
                  <a:srgbClr val="000090"/>
                </a:solidFill>
              </a:rPr>
              <a:t>-cü Maddələrin pozulmaması</a:t>
            </a:r>
            <a:endParaRPr lang="fr-FR" sz="3600" dirty="0">
              <a:solidFill>
                <a:srgbClr val="000090"/>
              </a:solidFill>
            </a:endParaRPr>
          </a:p>
          <a:p>
            <a:pPr marL="0" indent="0" algn="just">
              <a:buNone/>
            </a:pPr>
            <a:endParaRPr lang="fr-FR" sz="3600" i="1" dirty="0" smtClean="0">
              <a:solidFill>
                <a:srgbClr val="000090"/>
              </a:solidFill>
            </a:endParaRPr>
          </a:p>
          <a:p>
            <a:pPr marL="0" indent="0" algn="just">
              <a:buNone/>
            </a:pPr>
            <a:endParaRPr lang="fr-FR" sz="3600" b="1" dirty="0" smtClean="0">
              <a:solidFill>
                <a:srgbClr val="00009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 algn="just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8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3618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rgbClr val="000090"/>
                </a:solidFill>
              </a:rPr>
              <a:t>Et</a:t>
            </a:r>
            <a:r>
              <a:rPr lang="az-Latn-AZ" b="1" dirty="0" smtClean="0">
                <a:solidFill>
                  <a:srgbClr val="000090"/>
                </a:solidFill>
              </a:rPr>
              <a:t>nik mənsubiyyət</a:t>
            </a:r>
            <a:endParaRPr lang="en-US" b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fr-FR" sz="3600" dirty="0">
              <a:solidFill>
                <a:srgbClr val="000090"/>
              </a:solidFill>
            </a:endParaRPr>
          </a:p>
          <a:p>
            <a:pPr marL="0" indent="0" algn="just">
              <a:buNone/>
            </a:pPr>
            <a:r>
              <a:rPr lang="az-Latn-AZ" sz="3600" dirty="0" smtClean="0">
                <a:solidFill>
                  <a:srgbClr val="000090"/>
                </a:solidFill>
              </a:rPr>
              <a:t>Milliyyət</a:t>
            </a:r>
            <a:r>
              <a:rPr lang="fr-FR" sz="3600" dirty="0" smtClean="0">
                <a:solidFill>
                  <a:srgbClr val="000090"/>
                </a:solidFill>
              </a:rPr>
              <a:t>/</a:t>
            </a:r>
            <a:r>
              <a:rPr lang="az-Latn-AZ" sz="3600" dirty="0" smtClean="0">
                <a:solidFill>
                  <a:srgbClr val="000090"/>
                </a:solidFill>
              </a:rPr>
              <a:t>irq</a:t>
            </a:r>
            <a:r>
              <a:rPr lang="fr-FR" sz="3600" dirty="0" smtClean="0">
                <a:solidFill>
                  <a:srgbClr val="000090"/>
                </a:solidFill>
              </a:rPr>
              <a:t>/e</a:t>
            </a:r>
            <a:r>
              <a:rPr lang="az-Latn-AZ" sz="3600" dirty="0" smtClean="0">
                <a:solidFill>
                  <a:srgbClr val="000090"/>
                </a:solidFill>
              </a:rPr>
              <a:t>tnik mənsubiyyət</a:t>
            </a:r>
            <a:endParaRPr lang="fr-FR" sz="3600" dirty="0" smtClean="0">
              <a:solidFill>
                <a:srgbClr val="000090"/>
              </a:solidFill>
            </a:endParaRPr>
          </a:p>
          <a:p>
            <a:pPr marL="0" indent="0" algn="just">
              <a:buNone/>
            </a:pPr>
            <a:endParaRPr lang="fr-FR" sz="3600" b="1" dirty="0" smtClean="0">
              <a:solidFill>
                <a:srgbClr val="00009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 algn="just">
              <a:buNone/>
            </a:pPr>
            <a:endParaRPr lang="fr-FR" sz="3600" b="1" dirty="0" smtClean="0">
              <a:solidFill>
                <a:srgbClr val="00009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 algn="just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65209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75472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90"/>
                </a:solidFill>
              </a:rPr>
              <a:t>Et</a:t>
            </a:r>
            <a:r>
              <a:rPr lang="az-Latn-AZ" b="1" dirty="0" smtClean="0">
                <a:solidFill>
                  <a:srgbClr val="000090"/>
                </a:solidFill>
              </a:rPr>
              <a:t>nik mənsubiyyət</a:t>
            </a:r>
            <a:r>
              <a:rPr lang="en-US" b="1" dirty="0" smtClean="0">
                <a:solidFill>
                  <a:srgbClr val="000090"/>
                </a:solidFill>
              </a:rPr>
              <a:t>– </a:t>
            </a:r>
            <a:r>
              <a:rPr lang="az-Latn-AZ" b="1" dirty="0" smtClean="0">
                <a:solidFill>
                  <a:srgbClr val="000090"/>
                </a:solidFill>
              </a:rPr>
              <a:t>AİHK presedent hüququ</a:t>
            </a:r>
            <a:endParaRPr lang="en-US" b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3600" i="1" dirty="0" err="1" smtClean="0">
                <a:solidFill>
                  <a:srgbClr val="000090"/>
                </a:solidFill>
              </a:rPr>
              <a:t>Anakomba</a:t>
            </a:r>
            <a:r>
              <a:rPr lang="fr-FR" sz="3600" i="1" dirty="0" smtClean="0">
                <a:solidFill>
                  <a:srgbClr val="000090"/>
                </a:solidFill>
              </a:rPr>
              <a:t> </a:t>
            </a:r>
            <a:r>
              <a:rPr lang="fr-FR" sz="3600" i="1" dirty="0" err="1" smtClean="0">
                <a:solidFill>
                  <a:srgbClr val="000090"/>
                </a:solidFill>
              </a:rPr>
              <a:t>Yula</a:t>
            </a:r>
            <a:r>
              <a:rPr lang="fr-FR" sz="3600" i="1" dirty="0" smtClean="0">
                <a:solidFill>
                  <a:srgbClr val="000090"/>
                </a:solidFill>
              </a:rPr>
              <a:t> </a:t>
            </a:r>
            <a:r>
              <a:rPr lang="az-Latn-AZ" sz="3600" i="1" dirty="0" smtClean="0">
                <a:solidFill>
                  <a:srgbClr val="000090"/>
                </a:solidFill>
              </a:rPr>
              <a:t>Belçikaya qarşı</a:t>
            </a:r>
            <a:endParaRPr lang="fr-FR" sz="3600" i="1" dirty="0">
              <a:solidFill>
                <a:srgbClr val="000090"/>
              </a:solidFill>
            </a:endParaRPr>
          </a:p>
          <a:p>
            <a:pPr algn="just">
              <a:buFontTx/>
              <a:buChar char="-"/>
            </a:pPr>
            <a:r>
              <a:rPr lang="az-Latn-AZ" sz="3600" dirty="0" smtClean="0">
                <a:solidFill>
                  <a:srgbClr val="000090"/>
                </a:solidFill>
              </a:rPr>
              <a:t>Qanuni yaşayan əcnəbiyə uşağı üçün atalıq iddiası ilə bağlı hüquqi yardımın verilməməsi</a:t>
            </a:r>
            <a:endParaRPr lang="fr-FR" sz="3600" dirty="0" smtClean="0">
              <a:solidFill>
                <a:srgbClr val="000090"/>
              </a:solidFill>
            </a:endParaRPr>
          </a:p>
          <a:p>
            <a:pPr algn="just">
              <a:buFontTx/>
              <a:buChar char="-"/>
            </a:pPr>
            <a:r>
              <a:rPr lang="az-Latn-AZ" sz="3600" dirty="0" smtClean="0">
                <a:solidFill>
                  <a:srgbClr val="000090"/>
                </a:solidFill>
              </a:rPr>
              <a:t>pozuntu</a:t>
            </a:r>
            <a:endParaRPr lang="fr-FR" sz="3600" dirty="0" smtClean="0">
              <a:solidFill>
                <a:srgbClr val="000090"/>
              </a:solidFill>
            </a:endParaRPr>
          </a:p>
          <a:p>
            <a:pPr marL="0" indent="0" algn="just">
              <a:buNone/>
            </a:pPr>
            <a:endParaRPr lang="fr-FR" sz="3600" b="1" dirty="0" smtClean="0">
              <a:solidFill>
                <a:srgbClr val="00009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 algn="just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50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036" y="314036"/>
            <a:ext cx="8229600" cy="1154545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90"/>
                </a:solidFill>
              </a:rPr>
              <a:t>Et</a:t>
            </a:r>
            <a:r>
              <a:rPr lang="az-Latn-AZ" b="1" dirty="0" smtClean="0">
                <a:solidFill>
                  <a:srgbClr val="000090"/>
                </a:solidFill>
              </a:rPr>
              <a:t>nik mənsubiyyət</a:t>
            </a:r>
            <a:r>
              <a:rPr lang="en-US" b="1" dirty="0" smtClean="0">
                <a:solidFill>
                  <a:srgbClr val="000090"/>
                </a:solidFill>
              </a:rPr>
              <a:t> – </a:t>
            </a:r>
            <a:r>
              <a:rPr lang="az-Latn-AZ" b="1" dirty="0" smtClean="0">
                <a:solidFill>
                  <a:srgbClr val="000090"/>
                </a:solidFill>
              </a:rPr>
              <a:t>AİHK presedent hüququ</a:t>
            </a:r>
            <a:endParaRPr lang="en-US" b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fr-FR" sz="3600" i="1" dirty="0" err="1">
                <a:solidFill>
                  <a:srgbClr val="000090"/>
                </a:solidFill>
              </a:rPr>
              <a:t>Abdulaziz</a:t>
            </a:r>
            <a:r>
              <a:rPr lang="fr-FR" sz="3600" i="1" dirty="0">
                <a:solidFill>
                  <a:srgbClr val="000090"/>
                </a:solidFill>
              </a:rPr>
              <a:t>, Cabales and </a:t>
            </a:r>
            <a:r>
              <a:rPr lang="fr-FR" sz="3600" i="1" dirty="0" err="1">
                <a:solidFill>
                  <a:srgbClr val="000090"/>
                </a:solidFill>
              </a:rPr>
              <a:t>Balkandali</a:t>
            </a:r>
            <a:r>
              <a:rPr lang="fr-FR" sz="3600" i="1" dirty="0">
                <a:solidFill>
                  <a:srgbClr val="000090"/>
                </a:solidFill>
              </a:rPr>
              <a:t> </a:t>
            </a:r>
            <a:r>
              <a:rPr lang="az-Latn-AZ" sz="3600" i="1" dirty="0" smtClean="0">
                <a:solidFill>
                  <a:srgbClr val="000090"/>
                </a:solidFill>
              </a:rPr>
              <a:t> Birləşmiş Krallığa qarşı</a:t>
            </a:r>
            <a:endParaRPr lang="fr-FR" sz="3600" i="1" dirty="0">
              <a:solidFill>
                <a:srgbClr val="000090"/>
              </a:solidFill>
            </a:endParaRPr>
          </a:p>
          <a:p>
            <a:pPr algn="just">
              <a:buFontTx/>
              <a:buChar char="-"/>
            </a:pPr>
            <a:r>
              <a:rPr lang="az-Latn-AZ" sz="3600" dirty="0" smtClean="0">
                <a:solidFill>
                  <a:srgbClr val="000090"/>
                </a:solidFill>
              </a:rPr>
              <a:t>Həmin vaxt qüvvədə olan immiqrasiya qaydalarına uyğun olaraq, ərizəçilərin ərlərinə Birləşmiş Krallıqda qanuni və daimi məskunlaşmış ərizəçilər ilə qalmaq və ya onlara qoşulmağa icazə verilmir </a:t>
            </a:r>
            <a:endParaRPr lang="fr-FR" sz="3600" dirty="0" smtClean="0">
              <a:solidFill>
                <a:srgbClr val="000090"/>
              </a:solidFill>
            </a:endParaRPr>
          </a:p>
          <a:p>
            <a:pPr algn="just">
              <a:buFontTx/>
              <a:buChar char="-"/>
            </a:pPr>
            <a:r>
              <a:rPr lang="fr-FR" sz="3600" dirty="0" smtClean="0">
                <a:solidFill>
                  <a:srgbClr val="000090"/>
                </a:solidFill>
              </a:rPr>
              <a:t>8 + 14</a:t>
            </a:r>
            <a:r>
              <a:rPr lang="az-Latn-AZ" sz="3600" dirty="0" smtClean="0">
                <a:solidFill>
                  <a:srgbClr val="000090"/>
                </a:solidFill>
              </a:rPr>
              <a:t>-cü Maddələrin pozulması</a:t>
            </a:r>
            <a:r>
              <a:rPr lang="fr-FR" sz="3600" dirty="0" smtClean="0">
                <a:solidFill>
                  <a:srgbClr val="000090"/>
                </a:solidFill>
              </a:rPr>
              <a:t> (</a:t>
            </a:r>
            <a:r>
              <a:rPr lang="az-Latn-AZ" sz="3600" dirty="0" smtClean="0">
                <a:solidFill>
                  <a:srgbClr val="000090"/>
                </a:solidFill>
              </a:rPr>
              <a:t>irqi deyil, cinsi zəmində</a:t>
            </a:r>
            <a:r>
              <a:rPr lang="fr-FR" sz="3600" dirty="0" smtClean="0">
                <a:solidFill>
                  <a:srgbClr val="000090"/>
                </a:solidFill>
              </a:rPr>
              <a:t>)</a:t>
            </a:r>
          </a:p>
          <a:p>
            <a:pPr marL="0" indent="0" algn="just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502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3618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az-Latn-AZ" b="1" dirty="0" smtClean="0">
                <a:solidFill>
                  <a:srgbClr val="000090"/>
                </a:solidFill>
              </a:rPr>
              <a:t>DİN</a:t>
            </a:r>
            <a:endParaRPr lang="en-US" b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3600" i="1" dirty="0" err="1" smtClean="0">
                <a:solidFill>
                  <a:srgbClr val="000090"/>
                </a:solidFill>
              </a:rPr>
              <a:t>O’Donoghue</a:t>
            </a:r>
            <a:r>
              <a:rPr lang="fr-FR" sz="3600" i="1" dirty="0" smtClean="0">
                <a:solidFill>
                  <a:srgbClr val="000090"/>
                </a:solidFill>
              </a:rPr>
              <a:t> </a:t>
            </a:r>
            <a:r>
              <a:rPr lang="az-Latn-AZ" sz="3600" i="1" dirty="0" smtClean="0">
                <a:solidFill>
                  <a:srgbClr val="000090"/>
                </a:solidFill>
              </a:rPr>
              <a:t>və</a:t>
            </a:r>
            <a:r>
              <a:rPr lang="fr-FR" sz="3600" i="1" dirty="0" smtClean="0">
                <a:solidFill>
                  <a:srgbClr val="000090"/>
                </a:solidFill>
              </a:rPr>
              <a:t> </a:t>
            </a:r>
            <a:r>
              <a:rPr lang="az-Latn-AZ" sz="3600" i="1" dirty="0" smtClean="0">
                <a:solidFill>
                  <a:srgbClr val="000090"/>
                </a:solidFill>
              </a:rPr>
              <a:t>digərləri BK-a qarşı</a:t>
            </a:r>
            <a:r>
              <a:rPr lang="fr-FR" sz="3600" i="1" dirty="0" smtClean="0">
                <a:solidFill>
                  <a:srgbClr val="000090"/>
                </a:solidFill>
              </a:rPr>
              <a:t> </a:t>
            </a:r>
          </a:p>
          <a:p>
            <a:pPr marL="0" indent="0" algn="just">
              <a:buNone/>
            </a:pPr>
            <a:r>
              <a:rPr lang="az-Latn-AZ" sz="3600" dirty="0" smtClean="0">
                <a:solidFill>
                  <a:srgbClr val="000090"/>
                </a:solidFill>
              </a:rPr>
              <a:t>İngiltərə Kilsəsində deyil, digər bir kilsədə evlənmək istəyən immiqrantlardan rəsmi razılıq sənədinin tələbi </a:t>
            </a:r>
            <a:endParaRPr lang="fr-FR" sz="3600" dirty="0" smtClean="0">
              <a:solidFill>
                <a:srgbClr val="000090"/>
              </a:solidFill>
            </a:endParaRPr>
          </a:p>
          <a:p>
            <a:pPr marL="0" indent="0" algn="just">
              <a:buNone/>
            </a:pPr>
            <a:r>
              <a:rPr lang="fr-FR" sz="3600" dirty="0" smtClean="0">
                <a:solidFill>
                  <a:srgbClr val="000090"/>
                </a:solidFill>
              </a:rPr>
              <a:t>-12 + 14</a:t>
            </a:r>
            <a:r>
              <a:rPr lang="az-Latn-AZ" sz="3600" dirty="0" smtClean="0">
                <a:solidFill>
                  <a:srgbClr val="000090"/>
                </a:solidFill>
              </a:rPr>
              <a:t> –cü Maddələrin pozulması</a:t>
            </a:r>
            <a:endParaRPr lang="fr-FR" sz="3600" dirty="0" smtClean="0">
              <a:solidFill>
                <a:srgbClr val="000090"/>
              </a:solidFill>
            </a:endParaRPr>
          </a:p>
          <a:p>
            <a:pPr marL="0" indent="0" algn="just">
              <a:buNone/>
            </a:pPr>
            <a:endParaRPr lang="fr-FR" sz="3600" b="1" dirty="0" smtClean="0">
              <a:solidFill>
                <a:srgbClr val="00009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 algn="just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21919" y="1995526"/>
            <a:ext cx="337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4061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4637"/>
            <a:ext cx="8418946" cy="1092345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90"/>
                </a:solidFill>
              </a:rPr>
              <a:t>Et</a:t>
            </a:r>
            <a:r>
              <a:rPr lang="az-Latn-AZ" b="1" dirty="0" smtClean="0">
                <a:solidFill>
                  <a:srgbClr val="000090"/>
                </a:solidFill>
              </a:rPr>
              <a:t>nik mənsubiyyət</a:t>
            </a:r>
            <a:r>
              <a:rPr lang="en-US" b="1" dirty="0" smtClean="0">
                <a:solidFill>
                  <a:srgbClr val="000090"/>
                </a:solidFill>
              </a:rPr>
              <a:t> – </a:t>
            </a:r>
            <a:r>
              <a:rPr lang="az-Latn-AZ" b="1" dirty="0" smtClean="0">
                <a:solidFill>
                  <a:srgbClr val="000090"/>
                </a:solidFill>
              </a:rPr>
              <a:t>AİHK presedent hüququ</a:t>
            </a:r>
            <a:endParaRPr lang="en-US" b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fr-FR" sz="3600" i="1" dirty="0" err="1" smtClean="0">
                <a:solidFill>
                  <a:srgbClr val="000090"/>
                </a:solidFill>
              </a:rPr>
              <a:t>Nachova</a:t>
            </a:r>
            <a:r>
              <a:rPr lang="fr-FR" sz="3600" i="1" dirty="0" smtClean="0">
                <a:solidFill>
                  <a:srgbClr val="000090"/>
                </a:solidFill>
              </a:rPr>
              <a:t> and </a:t>
            </a:r>
            <a:r>
              <a:rPr lang="fr-FR" sz="3600" i="1" dirty="0" err="1" smtClean="0">
                <a:solidFill>
                  <a:srgbClr val="000090"/>
                </a:solidFill>
              </a:rPr>
              <a:t>Others</a:t>
            </a:r>
            <a:r>
              <a:rPr lang="az-Latn-AZ" sz="3600" i="1" dirty="0" smtClean="0">
                <a:solidFill>
                  <a:srgbClr val="000090"/>
                </a:solidFill>
              </a:rPr>
              <a:t> Bolqarıstana qarşı</a:t>
            </a:r>
            <a:endParaRPr lang="fr-FR" sz="3600" i="1" dirty="0">
              <a:solidFill>
                <a:srgbClr val="000090"/>
              </a:solidFill>
            </a:endParaRPr>
          </a:p>
          <a:p>
            <a:pPr algn="just">
              <a:buFontTx/>
              <a:buChar char="-"/>
            </a:pPr>
            <a:r>
              <a:rPr lang="az-Latn-AZ" sz="3600" dirty="0" smtClean="0">
                <a:solidFill>
                  <a:srgbClr val="000090"/>
                </a:solidFill>
              </a:rPr>
              <a:t>Roma mənşəli insanlara qarşı mənfi və düşmən münasibətləri </a:t>
            </a:r>
            <a:r>
              <a:rPr lang="fr-FR" sz="3600" dirty="0" smtClean="0">
                <a:solidFill>
                  <a:srgbClr val="000090"/>
                </a:solidFill>
              </a:rPr>
              <a:t> - </a:t>
            </a:r>
            <a:r>
              <a:rPr lang="az-Latn-AZ" sz="3600" dirty="0" smtClean="0">
                <a:solidFill>
                  <a:srgbClr val="000090"/>
                </a:solidFill>
              </a:rPr>
              <a:t>onların həbsinə çalışan hərbi polis tərəfindən 21 yaşlı iki nəfərin ölümü ilə nəticələnən atəşin açılmasına gətirib çıxaran tədbirlərdə həlledici rol </a:t>
            </a:r>
            <a:endParaRPr lang="fr-FR" sz="3600" dirty="0" smtClean="0">
              <a:solidFill>
                <a:srgbClr val="000090"/>
              </a:solidFill>
            </a:endParaRPr>
          </a:p>
          <a:p>
            <a:pPr algn="just">
              <a:buFontTx/>
              <a:buChar char="-"/>
            </a:pPr>
            <a:r>
              <a:rPr lang="fr-FR" sz="3600" dirty="0" smtClean="0">
                <a:solidFill>
                  <a:srgbClr val="000090"/>
                </a:solidFill>
              </a:rPr>
              <a:t>14 + 2</a:t>
            </a:r>
            <a:r>
              <a:rPr lang="az-Latn-AZ" sz="3600" dirty="0" smtClean="0">
                <a:solidFill>
                  <a:srgbClr val="000090"/>
                </a:solidFill>
              </a:rPr>
              <a:t>-ci Maddənin</a:t>
            </a:r>
            <a:r>
              <a:rPr lang="fr-FR" sz="3600" dirty="0" smtClean="0">
                <a:solidFill>
                  <a:srgbClr val="000090"/>
                </a:solidFill>
              </a:rPr>
              <a:t> </a:t>
            </a:r>
            <a:r>
              <a:rPr lang="az-Latn-AZ" sz="3600" dirty="0" smtClean="0">
                <a:solidFill>
                  <a:srgbClr val="000090"/>
                </a:solidFill>
              </a:rPr>
              <a:t>pozulması </a:t>
            </a:r>
            <a:r>
              <a:rPr lang="fr-FR" sz="3600" dirty="0" smtClean="0">
                <a:solidFill>
                  <a:srgbClr val="000090"/>
                </a:solidFill>
              </a:rPr>
              <a:t>(</a:t>
            </a:r>
            <a:r>
              <a:rPr lang="az-Latn-AZ" sz="3600" dirty="0" smtClean="0">
                <a:solidFill>
                  <a:srgbClr val="000090"/>
                </a:solidFill>
              </a:rPr>
              <a:t>irqi motivasiyanın araşdırılmasında uğursuzluq</a:t>
            </a:r>
            <a:r>
              <a:rPr lang="fr-FR" sz="3600" dirty="0" smtClean="0">
                <a:solidFill>
                  <a:srgbClr val="00009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085577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382000" cy="1129289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000090"/>
                </a:solidFill>
              </a:rPr>
              <a:t>Etnik</a:t>
            </a:r>
            <a:r>
              <a:rPr lang="en-US" b="1" dirty="0" smtClean="0">
                <a:solidFill>
                  <a:srgbClr val="000090"/>
                </a:solidFill>
              </a:rPr>
              <a:t> m</a:t>
            </a:r>
            <a:r>
              <a:rPr lang="az-Latn-AZ" b="1" dirty="0" smtClean="0">
                <a:solidFill>
                  <a:srgbClr val="000090"/>
                </a:solidFill>
              </a:rPr>
              <a:t>ənsubiyyət</a:t>
            </a:r>
            <a:r>
              <a:rPr lang="en-US" b="1" dirty="0" smtClean="0">
                <a:solidFill>
                  <a:srgbClr val="000090"/>
                </a:solidFill>
              </a:rPr>
              <a:t> – </a:t>
            </a:r>
            <a:r>
              <a:rPr lang="az-Latn-AZ" b="1" dirty="0" smtClean="0">
                <a:solidFill>
                  <a:srgbClr val="000090"/>
                </a:solidFill>
              </a:rPr>
              <a:t>AİHK</a:t>
            </a:r>
            <a:r>
              <a:rPr lang="en-US" b="1" dirty="0" smtClean="0">
                <a:solidFill>
                  <a:srgbClr val="000090"/>
                </a:solidFill>
              </a:rPr>
              <a:t> </a:t>
            </a:r>
            <a:r>
              <a:rPr lang="az-Latn-AZ" b="1" dirty="0" smtClean="0">
                <a:solidFill>
                  <a:srgbClr val="000090"/>
                </a:solidFill>
              </a:rPr>
              <a:t>presedent hüququ</a:t>
            </a:r>
            <a:endParaRPr lang="en-US" b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3600" i="1" dirty="0">
                <a:solidFill>
                  <a:srgbClr val="000090"/>
                </a:solidFill>
              </a:rPr>
              <a:t>Osman </a:t>
            </a:r>
            <a:r>
              <a:rPr lang="az-Latn-AZ" sz="3600" i="1" dirty="0" smtClean="0">
                <a:solidFill>
                  <a:srgbClr val="000090"/>
                </a:solidFill>
              </a:rPr>
              <a:t>Bolqarıstana qarşı</a:t>
            </a:r>
            <a:endParaRPr lang="fr-FR" sz="3600" i="1" dirty="0">
              <a:solidFill>
                <a:srgbClr val="000090"/>
              </a:solidFill>
            </a:endParaRPr>
          </a:p>
          <a:p>
            <a:pPr marL="0" indent="0" algn="just">
              <a:buNone/>
            </a:pPr>
            <a:r>
              <a:rPr lang="fr-FR" sz="3600" dirty="0" smtClean="0">
                <a:solidFill>
                  <a:srgbClr val="000090"/>
                </a:solidFill>
              </a:rPr>
              <a:t>- </a:t>
            </a:r>
            <a:r>
              <a:rPr lang="az-Latn-AZ" sz="3600" dirty="0" smtClean="0">
                <a:solidFill>
                  <a:srgbClr val="000090"/>
                </a:solidFill>
              </a:rPr>
              <a:t>Türk etnik azlığa mənsub olan Bolqarıstan vətəndaşlarının qovulması</a:t>
            </a:r>
            <a:endParaRPr lang="fr-FR" sz="3600" dirty="0">
              <a:solidFill>
                <a:srgbClr val="000090"/>
              </a:solidFill>
            </a:endParaRPr>
          </a:p>
          <a:p>
            <a:pPr marL="0" indent="0" algn="just">
              <a:buNone/>
            </a:pPr>
            <a:r>
              <a:rPr lang="fr-FR" sz="3600" dirty="0" smtClean="0">
                <a:solidFill>
                  <a:srgbClr val="000090"/>
                </a:solidFill>
              </a:rPr>
              <a:t>- </a:t>
            </a:r>
            <a:r>
              <a:rPr lang="az-Latn-AZ" sz="3600" dirty="0" smtClean="0">
                <a:solidFill>
                  <a:srgbClr val="000090"/>
                </a:solidFill>
              </a:rPr>
              <a:t>3-cü Maddənin pozulması</a:t>
            </a:r>
            <a:r>
              <a:rPr lang="fr-FR" sz="3600" dirty="0" smtClean="0">
                <a:solidFill>
                  <a:srgbClr val="000090"/>
                </a:solidFill>
              </a:rPr>
              <a:t> (</a:t>
            </a:r>
            <a:r>
              <a:rPr lang="az-Latn-AZ" sz="3600" dirty="0" smtClean="0">
                <a:solidFill>
                  <a:srgbClr val="000090"/>
                </a:solidFill>
              </a:rPr>
              <a:t>ləyaqəti alçaldan rəftar /əlaqədar istintaq</a:t>
            </a:r>
            <a:r>
              <a:rPr lang="fr-FR" sz="3600" dirty="0" smtClean="0">
                <a:solidFill>
                  <a:srgbClr val="000090"/>
                </a:solidFill>
              </a:rPr>
              <a:t>)</a:t>
            </a:r>
            <a:endParaRPr lang="fr-FR" sz="3600" dirty="0">
              <a:solidFill>
                <a:srgbClr val="000090"/>
              </a:solidFill>
            </a:endParaRPr>
          </a:p>
          <a:p>
            <a:pPr marL="0" indent="0" algn="just">
              <a:buNone/>
            </a:pPr>
            <a:r>
              <a:rPr lang="fr-FR" sz="3600" dirty="0" smtClean="0">
                <a:solidFill>
                  <a:srgbClr val="000090"/>
                </a:solidFill>
              </a:rPr>
              <a:t>- </a:t>
            </a:r>
            <a:r>
              <a:rPr lang="az-Latn-AZ" sz="3600" dirty="0" smtClean="0">
                <a:solidFill>
                  <a:srgbClr val="000090"/>
                </a:solidFill>
              </a:rPr>
              <a:t>14-cü Maddənin pozulmaması</a:t>
            </a:r>
            <a:endParaRPr lang="fr-FR" sz="3600" dirty="0" smtClean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14051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7762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90"/>
                </a:solidFill>
              </a:rPr>
              <a:t>E</a:t>
            </a:r>
            <a:r>
              <a:rPr lang="az-Latn-AZ" b="1" dirty="0" smtClean="0">
                <a:solidFill>
                  <a:srgbClr val="000090"/>
                </a:solidFill>
              </a:rPr>
              <a:t>tnik mənsubiyyət</a:t>
            </a:r>
            <a:r>
              <a:rPr lang="en-US" b="1" dirty="0" smtClean="0">
                <a:solidFill>
                  <a:srgbClr val="000090"/>
                </a:solidFill>
              </a:rPr>
              <a:t> – </a:t>
            </a:r>
            <a:r>
              <a:rPr lang="az-Latn-AZ" b="1" dirty="0" smtClean="0">
                <a:solidFill>
                  <a:srgbClr val="000090"/>
                </a:solidFill>
              </a:rPr>
              <a:t>AİHK presedent hüququ</a:t>
            </a:r>
            <a:endParaRPr lang="en-US" b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fr-FR" sz="3600" i="1" dirty="0" err="1">
                <a:solidFill>
                  <a:srgbClr val="000090"/>
                </a:solidFill>
              </a:rPr>
              <a:t>Turan</a:t>
            </a:r>
            <a:r>
              <a:rPr lang="fr-FR" sz="3600" i="1" dirty="0">
                <a:solidFill>
                  <a:srgbClr val="000090"/>
                </a:solidFill>
              </a:rPr>
              <a:t> </a:t>
            </a:r>
            <a:r>
              <a:rPr lang="fr-FR" sz="3600" i="1" dirty="0" err="1" smtClean="0">
                <a:solidFill>
                  <a:srgbClr val="000090"/>
                </a:solidFill>
              </a:rPr>
              <a:t>Cakir</a:t>
            </a:r>
            <a:r>
              <a:rPr lang="az-Latn-AZ" sz="3600" i="1" dirty="0" smtClean="0">
                <a:solidFill>
                  <a:srgbClr val="000090"/>
                </a:solidFill>
              </a:rPr>
              <a:t> Belçikaya qarşı</a:t>
            </a:r>
          </a:p>
          <a:p>
            <a:pPr marL="0" indent="0" algn="just">
              <a:buNone/>
            </a:pPr>
            <a:r>
              <a:rPr lang="fr-FR" sz="3600" dirty="0" smtClean="0">
                <a:solidFill>
                  <a:srgbClr val="000090"/>
                </a:solidFill>
              </a:rPr>
              <a:t>- </a:t>
            </a:r>
            <a:r>
              <a:rPr lang="az-Latn-AZ" sz="3600" dirty="0" smtClean="0">
                <a:solidFill>
                  <a:srgbClr val="000090"/>
                </a:solidFill>
              </a:rPr>
              <a:t>İddialara görə, ərizəçi həbs edilərkən və polis nəzarətində saxlanılarkən irqi ayrı-seçkilik zəminində pis rəftara məruz qalıb. </a:t>
            </a:r>
            <a:endParaRPr lang="fr-FR" sz="3600" dirty="0">
              <a:solidFill>
                <a:srgbClr val="000090"/>
              </a:solidFill>
            </a:endParaRPr>
          </a:p>
          <a:p>
            <a:pPr algn="just">
              <a:buFontTx/>
              <a:buChar char="-"/>
            </a:pPr>
            <a:r>
              <a:rPr lang="az-Latn-AZ" sz="3600" dirty="0" smtClean="0">
                <a:solidFill>
                  <a:srgbClr val="000090"/>
                </a:solidFill>
              </a:rPr>
              <a:t>3-cü Maddənin pozulması </a:t>
            </a:r>
            <a:r>
              <a:rPr lang="fr-FR" sz="3600" dirty="0" smtClean="0">
                <a:solidFill>
                  <a:srgbClr val="000090"/>
                </a:solidFill>
              </a:rPr>
              <a:t>(</a:t>
            </a:r>
            <a:r>
              <a:rPr lang="az-Latn-AZ" sz="3600" dirty="0" smtClean="0">
                <a:solidFill>
                  <a:srgbClr val="000090"/>
                </a:solidFill>
              </a:rPr>
              <a:t>ləyaqəti alçaldan rəftar</a:t>
            </a:r>
            <a:r>
              <a:rPr lang="fr-FR" sz="3600" dirty="0" smtClean="0">
                <a:solidFill>
                  <a:srgbClr val="000090"/>
                </a:solidFill>
              </a:rPr>
              <a:t>/ </a:t>
            </a:r>
            <a:r>
              <a:rPr lang="az-Latn-AZ" sz="3600" dirty="0" smtClean="0">
                <a:solidFill>
                  <a:srgbClr val="000090"/>
                </a:solidFill>
              </a:rPr>
              <a:t>əlaqədar istintaq</a:t>
            </a:r>
            <a:r>
              <a:rPr lang="fr-FR" sz="3600" dirty="0" smtClean="0">
                <a:solidFill>
                  <a:srgbClr val="000090"/>
                </a:solidFill>
              </a:rPr>
              <a:t>).</a:t>
            </a:r>
            <a:endParaRPr lang="fr-FR" sz="3600" dirty="0">
              <a:solidFill>
                <a:srgbClr val="000090"/>
              </a:solidFill>
            </a:endParaRPr>
          </a:p>
          <a:p>
            <a:pPr algn="just">
              <a:buFontTx/>
              <a:buChar char="-"/>
            </a:pPr>
            <a:r>
              <a:rPr lang="az-Latn-AZ" sz="3600" dirty="0" smtClean="0">
                <a:solidFill>
                  <a:srgbClr val="000090"/>
                </a:solidFill>
              </a:rPr>
              <a:t>14-cü Maddə ilə birgə 3-cü Maddənin pozulması </a:t>
            </a:r>
            <a:r>
              <a:rPr lang="fr-FR" sz="3600" dirty="0" smtClean="0">
                <a:solidFill>
                  <a:srgbClr val="000090"/>
                </a:solidFill>
              </a:rPr>
              <a:t>(</a:t>
            </a:r>
            <a:r>
              <a:rPr lang="az-Latn-AZ" sz="3600" dirty="0" smtClean="0">
                <a:solidFill>
                  <a:srgbClr val="000090"/>
                </a:solidFill>
              </a:rPr>
              <a:t>polis məmurlarının rəftarının ayrı-seçkilik zəminində olub-olmamasını araşdırmaqda uğursuzluq</a:t>
            </a:r>
            <a:r>
              <a:rPr lang="fr-FR" sz="3600" dirty="0" smtClean="0">
                <a:solidFill>
                  <a:srgbClr val="00009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626221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083107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90"/>
                </a:solidFill>
              </a:rPr>
              <a:t>E</a:t>
            </a:r>
            <a:r>
              <a:rPr lang="az-Latn-AZ" b="1" dirty="0" smtClean="0">
                <a:solidFill>
                  <a:srgbClr val="000090"/>
                </a:solidFill>
              </a:rPr>
              <a:t>tnik mənsubiyyət</a:t>
            </a:r>
            <a:r>
              <a:rPr lang="en-US" b="1" dirty="0" smtClean="0">
                <a:solidFill>
                  <a:srgbClr val="000090"/>
                </a:solidFill>
              </a:rPr>
              <a:t> – </a:t>
            </a:r>
            <a:r>
              <a:rPr lang="az-Latn-AZ" b="1" dirty="0" smtClean="0">
                <a:solidFill>
                  <a:srgbClr val="000090"/>
                </a:solidFill>
              </a:rPr>
              <a:t>AİHK presedent hüququ</a:t>
            </a:r>
            <a:endParaRPr lang="en-US" b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fr-FR" sz="3600" i="1" dirty="0" err="1">
                <a:solidFill>
                  <a:srgbClr val="000090"/>
                </a:solidFill>
              </a:rPr>
              <a:t>Mižigárová</a:t>
            </a:r>
            <a:r>
              <a:rPr lang="fr-FR" sz="3600" i="1" dirty="0">
                <a:solidFill>
                  <a:srgbClr val="000090"/>
                </a:solidFill>
              </a:rPr>
              <a:t> </a:t>
            </a:r>
            <a:r>
              <a:rPr lang="az-Latn-AZ" sz="3600" i="1" dirty="0" smtClean="0">
                <a:solidFill>
                  <a:srgbClr val="000090"/>
                </a:solidFill>
              </a:rPr>
              <a:t>Slovakiyaya qarşı</a:t>
            </a:r>
            <a:endParaRPr lang="fr-FR" sz="3600" i="1" dirty="0">
              <a:solidFill>
                <a:srgbClr val="000090"/>
              </a:solidFill>
            </a:endParaRPr>
          </a:p>
          <a:p>
            <a:pPr algn="just">
              <a:buFontTx/>
              <a:buChar char="-"/>
            </a:pPr>
            <a:r>
              <a:rPr lang="az-Latn-AZ" sz="3600" dirty="0" smtClean="0">
                <a:solidFill>
                  <a:srgbClr val="000090"/>
                </a:solidFill>
              </a:rPr>
              <a:t>Polis tərəfindən dindirilmə zamanı Roma mənşəli şəxsin ölümü, agentin tapançası ilə qarnından vurulmuşdur</a:t>
            </a:r>
            <a:r>
              <a:rPr lang="fr-FR" sz="3600" dirty="0" smtClean="0">
                <a:solidFill>
                  <a:srgbClr val="000090"/>
                </a:solidFill>
              </a:rPr>
              <a:t>; </a:t>
            </a:r>
            <a:r>
              <a:rPr lang="az-Latn-AZ" sz="3600" dirty="0" smtClean="0">
                <a:solidFill>
                  <a:srgbClr val="000090"/>
                </a:solidFill>
              </a:rPr>
              <a:t>istintaq belə bir nəticəyə gəlib ki, həmin şəxs zorla silahı alıb  özünü öldürüb.</a:t>
            </a:r>
            <a:endParaRPr lang="fr-FR" sz="3600" dirty="0">
              <a:solidFill>
                <a:srgbClr val="000090"/>
              </a:solidFill>
            </a:endParaRPr>
          </a:p>
          <a:p>
            <a:pPr marL="0" indent="0" algn="just">
              <a:buNone/>
            </a:pPr>
            <a:r>
              <a:rPr lang="fr-FR" sz="3600" dirty="0" smtClean="0">
                <a:solidFill>
                  <a:srgbClr val="000090"/>
                </a:solidFill>
              </a:rPr>
              <a:t>- </a:t>
            </a:r>
            <a:r>
              <a:rPr lang="az-Latn-AZ" sz="3600" dirty="0" smtClean="0">
                <a:solidFill>
                  <a:srgbClr val="000090"/>
                </a:solidFill>
              </a:rPr>
              <a:t>2-ci Maddənin pozulması </a:t>
            </a:r>
            <a:r>
              <a:rPr lang="fr-FR" sz="3600" dirty="0" smtClean="0">
                <a:solidFill>
                  <a:srgbClr val="000090"/>
                </a:solidFill>
              </a:rPr>
              <a:t>(</a:t>
            </a:r>
            <a:r>
              <a:rPr lang="az-Latn-AZ" sz="3600" dirty="0" smtClean="0">
                <a:solidFill>
                  <a:srgbClr val="000090"/>
                </a:solidFill>
              </a:rPr>
              <a:t>ölüm</a:t>
            </a:r>
            <a:r>
              <a:rPr lang="fr-FR" sz="3600" dirty="0" smtClean="0">
                <a:solidFill>
                  <a:srgbClr val="000090"/>
                </a:solidFill>
              </a:rPr>
              <a:t>/</a:t>
            </a:r>
            <a:r>
              <a:rPr lang="az-Latn-AZ" sz="3600" dirty="0" smtClean="0">
                <a:solidFill>
                  <a:srgbClr val="000090"/>
                </a:solidFill>
              </a:rPr>
              <a:t> əlaqədar istintaq</a:t>
            </a:r>
            <a:r>
              <a:rPr lang="fr-FR" sz="3600" dirty="0" smtClean="0">
                <a:solidFill>
                  <a:srgbClr val="000090"/>
                </a:solidFill>
              </a:rPr>
              <a:t>).</a:t>
            </a:r>
            <a:endParaRPr lang="fr-FR" sz="3600" dirty="0">
              <a:solidFill>
                <a:srgbClr val="000090"/>
              </a:solidFill>
            </a:endParaRPr>
          </a:p>
          <a:p>
            <a:pPr marL="0" indent="0" algn="just">
              <a:buNone/>
            </a:pPr>
            <a:r>
              <a:rPr lang="fr-FR" sz="3600" dirty="0" smtClean="0">
                <a:solidFill>
                  <a:srgbClr val="000090"/>
                </a:solidFill>
              </a:rPr>
              <a:t>- </a:t>
            </a:r>
            <a:r>
              <a:rPr lang="az-Latn-AZ" sz="3600" dirty="0" smtClean="0">
                <a:solidFill>
                  <a:srgbClr val="000090"/>
                </a:solidFill>
              </a:rPr>
              <a:t>14-cü Maddənin pozulmaması </a:t>
            </a:r>
            <a:r>
              <a:rPr lang="fr-FR" sz="3600" dirty="0" smtClean="0">
                <a:solidFill>
                  <a:srgbClr val="000090"/>
                </a:solidFill>
              </a:rPr>
              <a:t>(</a:t>
            </a:r>
            <a:r>
              <a:rPr lang="az-Latn-AZ" sz="3600" dirty="0" smtClean="0">
                <a:solidFill>
                  <a:srgbClr val="000090"/>
                </a:solidFill>
              </a:rPr>
              <a:t>irqçiliklə bağlı olduğunu göstərəcək kifayət qədər güclü obyektiv dəlil yoxdur </a:t>
            </a:r>
            <a:r>
              <a:rPr lang="fr-FR" sz="3600" dirty="0" smtClean="0">
                <a:solidFill>
                  <a:srgbClr val="00009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553222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2344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90"/>
                </a:solidFill>
              </a:rPr>
              <a:t>Et</a:t>
            </a:r>
            <a:r>
              <a:rPr lang="az-Latn-AZ" b="1" dirty="0" smtClean="0">
                <a:solidFill>
                  <a:srgbClr val="000090"/>
                </a:solidFill>
              </a:rPr>
              <a:t>nik mənsubiyyət</a:t>
            </a:r>
            <a:r>
              <a:rPr lang="en-US" b="1" dirty="0" smtClean="0">
                <a:solidFill>
                  <a:srgbClr val="000090"/>
                </a:solidFill>
              </a:rPr>
              <a:t>– </a:t>
            </a:r>
            <a:r>
              <a:rPr lang="az-Latn-AZ" b="1" dirty="0" smtClean="0">
                <a:solidFill>
                  <a:srgbClr val="000090"/>
                </a:solidFill>
              </a:rPr>
              <a:t>AİHK presedent hüququ</a:t>
            </a:r>
            <a:endParaRPr lang="en-US" b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fr-FR" sz="3600" i="1" dirty="0" err="1">
                <a:solidFill>
                  <a:srgbClr val="000090"/>
                </a:solidFill>
              </a:rPr>
              <a:t>Fedorchenko</a:t>
            </a:r>
            <a:r>
              <a:rPr lang="fr-FR" sz="3600" i="1" dirty="0">
                <a:solidFill>
                  <a:srgbClr val="000090"/>
                </a:solidFill>
              </a:rPr>
              <a:t> </a:t>
            </a:r>
            <a:r>
              <a:rPr lang="az-Latn-AZ" sz="3600" i="1" dirty="0" smtClean="0">
                <a:solidFill>
                  <a:srgbClr val="000090"/>
                </a:solidFill>
              </a:rPr>
              <a:t>və</a:t>
            </a:r>
            <a:r>
              <a:rPr lang="fr-FR" sz="3600" i="1" dirty="0" smtClean="0">
                <a:solidFill>
                  <a:srgbClr val="000090"/>
                </a:solidFill>
              </a:rPr>
              <a:t> </a:t>
            </a:r>
            <a:r>
              <a:rPr lang="fr-FR" sz="3600" i="1" dirty="0" err="1">
                <a:solidFill>
                  <a:srgbClr val="000090"/>
                </a:solidFill>
              </a:rPr>
              <a:t>Lozenko</a:t>
            </a:r>
            <a:r>
              <a:rPr lang="fr-FR" sz="3600" i="1" dirty="0">
                <a:solidFill>
                  <a:srgbClr val="000090"/>
                </a:solidFill>
              </a:rPr>
              <a:t> </a:t>
            </a:r>
            <a:r>
              <a:rPr lang="az-Latn-AZ" sz="3600" i="1" dirty="0" smtClean="0">
                <a:solidFill>
                  <a:srgbClr val="000090"/>
                </a:solidFill>
              </a:rPr>
              <a:t>Ukraynaya qarşı</a:t>
            </a:r>
            <a:endParaRPr lang="fr-FR" sz="3600" i="1" dirty="0">
              <a:solidFill>
                <a:srgbClr val="000090"/>
              </a:solidFill>
            </a:endParaRPr>
          </a:p>
          <a:p>
            <a:pPr algn="just">
              <a:buFontTx/>
              <a:buChar char="-"/>
            </a:pPr>
            <a:r>
              <a:rPr lang="az-Latn-AZ" sz="3600" dirty="0" smtClean="0">
                <a:solidFill>
                  <a:srgbClr val="000090"/>
                </a:solidFill>
              </a:rPr>
              <a:t>Ərizəçilər</a:t>
            </a:r>
            <a:r>
              <a:rPr lang="fr-FR" sz="3600" dirty="0" smtClean="0">
                <a:solidFill>
                  <a:srgbClr val="000090"/>
                </a:solidFill>
              </a:rPr>
              <a:t>(Roma</a:t>
            </a:r>
            <a:r>
              <a:rPr lang="az-Latn-AZ" sz="3600" dirty="0" smtClean="0">
                <a:solidFill>
                  <a:srgbClr val="000090"/>
                </a:solidFill>
              </a:rPr>
              <a:t> mənşəli</a:t>
            </a:r>
            <a:r>
              <a:rPr lang="fr-FR" sz="3600" dirty="0" smtClean="0">
                <a:solidFill>
                  <a:srgbClr val="000090"/>
                </a:solidFill>
              </a:rPr>
              <a:t>) </a:t>
            </a:r>
            <a:r>
              <a:rPr lang="az-Latn-AZ" sz="3600" dirty="0" smtClean="0">
                <a:solidFill>
                  <a:srgbClr val="000090"/>
                </a:solidFill>
              </a:rPr>
              <a:t>iddia edir ki, polis mayoru cənab Fedorchenkonu təhdid edib və vurub və sonra onun evini yandırıb və nəticədə onun bir sıra ailə üzvləri dünyasını dəyişib.</a:t>
            </a:r>
            <a:endParaRPr lang="fr-FR" sz="3600" dirty="0" smtClean="0">
              <a:solidFill>
                <a:srgbClr val="000090"/>
              </a:solidFill>
            </a:endParaRPr>
          </a:p>
          <a:p>
            <a:pPr algn="just">
              <a:buFontTx/>
              <a:buChar char="-"/>
            </a:pPr>
            <a:r>
              <a:rPr lang="az-Latn-AZ" sz="3600" dirty="0" smtClean="0">
                <a:solidFill>
                  <a:srgbClr val="000090"/>
                </a:solidFill>
              </a:rPr>
              <a:t>2-ci Maddənin pozulması</a:t>
            </a:r>
            <a:r>
              <a:rPr lang="fr-FR" sz="3600" dirty="0" smtClean="0">
                <a:solidFill>
                  <a:srgbClr val="000090"/>
                </a:solidFill>
              </a:rPr>
              <a:t> (</a:t>
            </a:r>
            <a:r>
              <a:rPr lang="az-Latn-AZ" sz="3600" dirty="0" smtClean="0">
                <a:solidFill>
                  <a:srgbClr val="000090"/>
                </a:solidFill>
              </a:rPr>
              <a:t>əlaqədar istintaq</a:t>
            </a:r>
            <a:r>
              <a:rPr lang="fr-FR" sz="3600" dirty="0" smtClean="0">
                <a:solidFill>
                  <a:srgbClr val="000090"/>
                </a:solidFill>
              </a:rPr>
              <a:t>)</a:t>
            </a:r>
            <a:endParaRPr lang="fr-FR" sz="3600" dirty="0">
              <a:solidFill>
                <a:srgbClr val="000090"/>
              </a:solidFill>
            </a:endParaRPr>
          </a:p>
          <a:p>
            <a:pPr algn="just">
              <a:buFontTx/>
              <a:buChar char="-"/>
            </a:pPr>
            <a:r>
              <a:rPr lang="az-Latn-AZ" sz="3600" dirty="0" smtClean="0">
                <a:solidFill>
                  <a:srgbClr val="000090"/>
                </a:solidFill>
              </a:rPr>
              <a:t>2-ci Maddənin pozulmaması </a:t>
            </a:r>
            <a:r>
              <a:rPr lang="fr-FR" sz="3600" dirty="0" smtClean="0">
                <a:solidFill>
                  <a:srgbClr val="000090"/>
                </a:solidFill>
              </a:rPr>
              <a:t>(</a:t>
            </a:r>
            <a:r>
              <a:rPr lang="az-Latn-AZ" sz="3600" dirty="0" smtClean="0">
                <a:solidFill>
                  <a:srgbClr val="000090"/>
                </a:solidFill>
              </a:rPr>
              <a:t>ölüm</a:t>
            </a:r>
            <a:r>
              <a:rPr lang="fr-FR" sz="3600" dirty="0" smtClean="0">
                <a:solidFill>
                  <a:srgbClr val="000090"/>
                </a:solidFill>
              </a:rPr>
              <a:t>)</a:t>
            </a:r>
            <a:endParaRPr lang="fr-FR" sz="3600" dirty="0">
              <a:solidFill>
                <a:srgbClr val="000090"/>
              </a:solidFill>
            </a:endParaRPr>
          </a:p>
          <a:p>
            <a:pPr algn="just">
              <a:buFontTx/>
              <a:buChar char="-"/>
            </a:pPr>
            <a:r>
              <a:rPr lang="az-Latn-AZ" sz="3600" dirty="0" smtClean="0">
                <a:solidFill>
                  <a:srgbClr val="000090"/>
                </a:solidFill>
              </a:rPr>
              <a:t>Maddə </a:t>
            </a:r>
            <a:r>
              <a:rPr lang="fr-FR" sz="3600" dirty="0" smtClean="0">
                <a:solidFill>
                  <a:srgbClr val="000090"/>
                </a:solidFill>
              </a:rPr>
              <a:t>14 + </a:t>
            </a:r>
            <a:r>
              <a:rPr lang="az-Latn-AZ" sz="3600" dirty="0" smtClean="0">
                <a:solidFill>
                  <a:srgbClr val="000090"/>
                </a:solidFill>
              </a:rPr>
              <a:t>Maddə</a:t>
            </a:r>
            <a:r>
              <a:rPr lang="fr-FR" sz="3600" dirty="0" smtClean="0">
                <a:solidFill>
                  <a:srgbClr val="000090"/>
                </a:solidFill>
              </a:rPr>
              <a:t> </a:t>
            </a:r>
            <a:r>
              <a:rPr lang="fr-FR" sz="3600" dirty="0">
                <a:solidFill>
                  <a:srgbClr val="000090"/>
                </a:solidFill>
              </a:rPr>
              <a:t>2 </a:t>
            </a:r>
            <a:r>
              <a:rPr lang="az-Latn-AZ" sz="3600" dirty="0" smtClean="0">
                <a:solidFill>
                  <a:srgbClr val="000090"/>
                </a:solidFill>
              </a:rPr>
              <a:t>–nin pozulması </a:t>
            </a:r>
            <a:r>
              <a:rPr lang="fr-FR" sz="3600" dirty="0" smtClean="0">
                <a:solidFill>
                  <a:srgbClr val="000090"/>
                </a:solidFill>
              </a:rPr>
              <a:t>(</a:t>
            </a:r>
            <a:r>
              <a:rPr lang="az-Latn-AZ" sz="3600" dirty="0" smtClean="0">
                <a:solidFill>
                  <a:srgbClr val="000090"/>
                </a:solidFill>
              </a:rPr>
              <a:t>əlaqədar istintaq</a:t>
            </a:r>
            <a:r>
              <a:rPr lang="fr-FR" sz="3600" dirty="0" smtClean="0">
                <a:solidFill>
                  <a:srgbClr val="00009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984589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29289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90"/>
                </a:solidFill>
              </a:rPr>
              <a:t>Et</a:t>
            </a:r>
            <a:r>
              <a:rPr lang="az-Latn-AZ" b="1" dirty="0" smtClean="0">
                <a:solidFill>
                  <a:srgbClr val="000090"/>
                </a:solidFill>
              </a:rPr>
              <a:t>nik mənsubiyyət</a:t>
            </a:r>
            <a:r>
              <a:rPr lang="en-US" b="1" dirty="0" smtClean="0">
                <a:solidFill>
                  <a:srgbClr val="000090"/>
                </a:solidFill>
              </a:rPr>
              <a:t> – </a:t>
            </a:r>
            <a:r>
              <a:rPr lang="az-Latn-AZ" b="1" dirty="0" smtClean="0">
                <a:solidFill>
                  <a:srgbClr val="000090"/>
                </a:solidFill>
              </a:rPr>
              <a:t>AİHK presedent hüququ</a:t>
            </a:r>
            <a:endParaRPr lang="en-US" b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fr-FR" sz="3600" i="1" dirty="0" err="1" smtClean="0">
                <a:solidFill>
                  <a:srgbClr val="000090"/>
                </a:solidFill>
              </a:rPr>
              <a:t>Timishev</a:t>
            </a:r>
            <a:r>
              <a:rPr lang="az-Latn-AZ" sz="3600" i="1" dirty="0" smtClean="0">
                <a:solidFill>
                  <a:srgbClr val="000090"/>
                </a:solidFill>
              </a:rPr>
              <a:t> Rusiyaya qarşı</a:t>
            </a:r>
          </a:p>
          <a:p>
            <a:pPr marL="0" indent="0" algn="just">
              <a:buNone/>
            </a:pPr>
            <a:r>
              <a:rPr lang="fr-FR" sz="3600" dirty="0" smtClean="0">
                <a:solidFill>
                  <a:srgbClr val="000090"/>
                </a:solidFill>
              </a:rPr>
              <a:t>- </a:t>
            </a:r>
            <a:r>
              <a:rPr lang="az-Latn-AZ" sz="3600" dirty="0" smtClean="0">
                <a:solidFill>
                  <a:srgbClr val="000090"/>
                </a:solidFill>
              </a:rPr>
              <a:t>Çeçen mənşəli olduğuna görə ərizəçiyə Kabardin-Balkar ərazisinə daxil olmağa icazə verilmir.</a:t>
            </a:r>
            <a:endParaRPr lang="fr-FR" sz="3600" dirty="0">
              <a:solidFill>
                <a:srgbClr val="000090"/>
              </a:solidFill>
            </a:endParaRPr>
          </a:p>
          <a:p>
            <a:pPr marL="0" indent="0" algn="just">
              <a:buNone/>
            </a:pPr>
            <a:r>
              <a:rPr lang="fr-FR" sz="3600" dirty="0" smtClean="0">
                <a:solidFill>
                  <a:srgbClr val="000090"/>
                </a:solidFill>
              </a:rPr>
              <a:t>-14</a:t>
            </a:r>
            <a:r>
              <a:rPr lang="az-Latn-AZ" sz="3600" dirty="0" smtClean="0">
                <a:solidFill>
                  <a:srgbClr val="000090"/>
                </a:solidFill>
              </a:rPr>
              <a:t>-cü Maddə</a:t>
            </a:r>
            <a:r>
              <a:rPr lang="fr-FR" sz="3600" dirty="0" smtClean="0">
                <a:solidFill>
                  <a:srgbClr val="000090"/>
                </a:solidFill>
              </a:rPr>
              <a:t> +</a:t>
            </a:r>
            <a:r>
              <a:rPr lang="az-Latn-AZ" sz="3600" dirty="0" smtClean="0">
                <a:solidFill>
                  <a:srgbClr val="000090"/>
                </a:solidFill>
              </a:rPr>
              <a:t> 4 saylı Protokolun 2-ci Maddəsinin pozulması</a:t>
            </a:r>
            <a:r>
              <a:rPr lang="az-Latn-AZ" sz="3600" dirty="0">
                <a:solidFill>
                  <a:srgbClr val="000090"/>
                </a:solidFill>
              </a:rPr>
              <a:t> </a:t>
            </a:r>
            <a:r>
              <a:rPr lang="fr-FR" sz="3600" dirty="0" smtClean="0">
                <a:solidFill>
                  <a:srgbClr val="000090"/>
                </a:solidFill>
              </a:rPr>
              <a:t>(</a:t>
            </a:r>
            <a:r>
              <a:rPr lang="az-Latn-AZ" sz="3600" dirty="0" smtClean="0">
                <a:solidFill>
                  <a:srgbClr val="000090"/>
                </a:solidFill>
              </a:rPr>
              <a:t>hərəkət azadlığı</a:t>
            </a:r>
            <a:r>
              <a:rPr lang="fr-FR" sz="3600" dirty="0" smtClean="0">
                <a:solidFill>
                  <a:srgbClr val="000090"/>
                </a:solidFill>
              </a:rPr>
              <a:t>): </a:t>
            </a:r>
            <a:r>
              <a:rPr lang="az-Latn-AZ" sz="3600" dirty="0" smtClean="0">
                <a:solidFill>
                  <a:srgbClr val="000090"/>
                </a:solidFill>
              </a:rPr>
              <a:t>sırf həmin şəxsin etnik mənşəyinə əsasən hərəkət azadlığı məhdudlaşdırılıb, irqi ayrı-seçkilik zəminində rəftarda fərqlilik yaranıb.</a:t>
            </a:r>
            <a:endParaRPr lang="fr-FR" sz="3600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9713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35818" cy="107299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90"/>
                </a:solidFill>
              </a:rPr>
              <a:t>Et</a:t>
            </a:r>
            <a:r>
              <a:rPr lang="az-Latn-AZ" b="1" dirty="0" smtClean="0">
                <a:solidFill>
                  <a:srgbClr val="000090"/>
                </a:solidFill>
              </a:rPr>
              <a:t>nik mənsubiyyət</a:t>
            </a:r>
            <a:r>
              <a:rPr lang="en-US" b="1" dirty="0" smtClean="0">
                <a:solidFill>
                  <a:srgbClr val="000090"/>
                </a:solidFill>
              </a:rPr>
              <a:t>– </a:t>
            </a:r>
            <a:r>
              <a:rPr lang="az-Latn-AZ" b="1" dirty="0" smtClean="0">
                <a:solidFill>
                  <a:srgbClr val="000090"/>
                </a:solidFill>
              </a:rPr>
              <a:t>AİHK presedent hüququ</a:t>
            </a:r>
            <a:endParaRPr lang="en-US" b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7628"/>
            <a:ext cx="8229600" cy="5205572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fr-FR" sz="3600" i="1" dirty="0">
                <a:solidFill>
                  <a:srgbClr val="000090"/>
                </a:solidFill>
              </a:rPr>
              <a:t>Aziz </a:t>
            </a:r>
            <a:r>
              <a:rPr lang="az-Latn-AZ" sz="3600" i="1" dirty="0" smtClean="0">
                <a:solidFill>
                  <a:srgbClr val="000090"/>
                </a:solidFill>
              </a:rPr>
              <a:t> Kiprə qarşı</a:t>
            </a:r>
            <a:endParaRPr lang="fr-FR" sz="3600" i="1" dirty="0">
              <a:solidFill>
                <a:srgbClr val="000090"/>
              </a:solidFill>
            </a:endParaRPr>
          </a:p>
          <a:p>
            <a:pPr marL="0" indent="0" algn="just">
              <a:buNone/>
            </a:pPr>
            <a:r>
              <a:rPr lang="fr-FR" sz="3600" dirty="0" smtClean="0">
                <a:solidFill>
                  <a:srgbClr val="000090"/>
                </a:solidFill>
              </a:rPr>
              <a:t>- </a:t>
            </a:r>
            <a:r>
              <a:rPr lang="az-Latn-AZ" sz="3600" dirty="0" smtClean="0">
                <a:solidFill>
                  <a:srgbClr val="000090"/>
                </a:solidFill>
              </a:rPr>
              <a:t> Ərizəçi parlament seçkiləri üzrə seçici siyasında qeydiyyata alınmır və səbəb olaraq göstərilir ki, Türk-Kipr İcmasının üzvləri Yunan-Kipr seçici siyasında qeydiyyata alına bilməzlər.</a:t>
            </a:r>
            <a:endParaRPr lang="fr-FR" sz="3600" dirty="0">
              <a:solidFill>
                <a:srgbClr val="000090"/>
              </a:solidFill>
            </a:endParaRPr>
          </a:p>
          <a:p>
            <a:pPr marL="0" indent="0" algn="just">
              <a:buNone/>
            </a:pPr>
            <a:r>
              <a:rPr lang="fr-FR" sz="3600" dirty="0" smtClean="0">
                <a:solidFill>
                  <a:srgbClr val="000090"/>
                </a:solidFill>
              </a:rPr>
              <a:t>-</a:t>
            </a:r>
            <a:r>
              <a:rPr lang="az-Latn-AZ" sz="3600" dirty="0" smtClean="0">
                <a:solidFill>
                  <a:srgbClr val="000090"/>
                </a:solidFill>
              </a:rPr>
              <a:t>14-cü Maddə</a:t>
            </a:r>
            <a:r>
              <a:rPr lang="fr-FR" sz="3600" dirty="0" smtClean="0">
                <a:solidFill>
                  <a:srgbClr val="000090"/>
                </a:solidFill>
              </a:rPr>
              <a:t> + </a:t>
            </a:r>
            <a:r>
              <a:rPr lang="az-Latn-AZ" sz="3600" dirty="0" smtClean="0">
                <a:solidFill>
                  <a:srgbClr val="000090"/>
                </a:solidFill>
              </a:rPr>
              <a:t>1 saylı Protokolun 3-cü Maddəsinin pozulması </a:t>
            </a:r>
            <a:r>
              <a:rPr lang="fr-FR" sz="3600" dirty="0" smtClean="0">
                <a:solidFill>
                  <a:srgbClr val="000090"/>
                </a:solidFill>
              </a:rPr>
              <a:t>(</a:t>
            </a:r>
            <a:r>
              <a:rPr lang="az-Latn-AZ" sz="3600" dirty="0" smtClean="0">
                <a:solidFill>
                  <a:srgbClr val="000090"/>
                </a:solidFill>
              </a:rPr>
              <a:t> azad seçki hüququ</a:t>
            </a:r>
            <a:r>
              <a:rPr lang="fr-FR" sz="3600" dirty="0" smtClean="0">
                <a:solidFill>
                  <a:srgbClr val="000090"/>
                </a:solidFill>
              </a:rPr>
              <a:t>): </a:t>
            </a:r>
            <a:r>
              <a:rPr lang="az-Latn-AZ" sz="3600" dirty="0" smtClean="0">
                <a:solidFill>
                  <a:srgbClr val="000090"/>
                </a:solidFill>
              </a:rPr>
              <a:t>rəftarda fərqlilik</a:t>
            </a:r>
            <a:r>
              <a:rPr lang="fr-FR" sz="3600" dirty="0" smtClean="0">
                <a:solidFill>
                  <a:srgbClr val="000090"/>
                </a:solidFill>
              </a:rPr>
              <a:t> = </a:t>
            </a:r>
            <a:r>
              <a:rPr lang="az-Latn-AZ" sz="3600" dirty="0" smtClean="0">
                <a:solidFill>
                  <a:srgbClr val="000090"/>
                </a:solidFill>
              </a:rPr>
              <a:t>ərizəçi</a:t>
            </a:r>
            <a:r>
              <a:rPr lang="fr-FR" sz="3600" dirty="0" smtClean="0">
                <a:solidFill>
                  <a:srgbClr val="000090"/>
                </a:solidFill>
              </a:rPr>
              <a:t> – </a:t>
            </a:r>
            <a:r>
              <a:rPr lang="az-Latn-AZ" sz="3600" dirty="0" smtClean="0">
                <a:solidFill>
                  <a:srgbClr val="000090"/>
                </a:solidFill>
              </a:rPr>
              <a:t>Türk-Kipr İcması</a:t>
            </a:r>
            <a:r>
              <a:rPr lang="fr-FR" sz="3600" dirty="0" smtClean="0">
                <a:solidFill>
                  <a:srgbClr val="000090"/>
                </a:solidFill>
              </a:rPr>
              <a:t> + </a:t>
            </a:r>
            <a:r>
              <a:rPr lang="az-Latn-AZ" sz="3600" dirty="0" smtClean="0">
                <a:solidFill>
                  <a:srgbClr val="000090"/>
                </a:solidFill>
              </a:rPr>
              <a:t>ağlabatan və obyektiv əsaslarla haqq qazandırılmayıb, xüsusilə də, ərizəçinin vəziyyətində olanların heç bir parlament seçkilərində səs vermək imkanının olmadığı faktı ilə əlaqədar</a:t>
            </a:r>
            <a:r>
              <a:rPr lang="fr-FR" sz="3600" dirty="0" smtClean="0">
                <a:solidFill>
                  <a:srgbClr val="00009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50470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7299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90"/>
                </a:solidFill>
              </a:rPr>
              <a:t>Et</a:t>
            </a:r>
            <a:r>
              <a:rPr lang="az-Latn-AZ" b="1" dirty="0" smtClean="0">
                <a:solidFill>
                  <a:srgbClr val="000090"/>
                </a:solidFill>
              </a:rPr>
              <a:t>nik mənsubiyyət</a:t>
            </a:r>
            <a:r>
              <a:rPr lang="en-US" b="1" dirty="0" smtClean="0">
                <a:solidFill>
                  <a:srgbClr val="000090"/>
                </a:solidFill>
              </a:rPr>
              <a:t> – </a:t>
            </a:r>
            <a:r>
              <a:rPr lang="az-Latn-AZ" b="1" dirty="0" smtClean="0">
                <a:solidFill>
                  <a:srgbClr val="000090"/>
                </a:solidFill>
              </a:rPr>
              <a:t>AİHK presedent hüququ</a:t>
            </a:r>
            <a:endParaRPr lang="en-US" b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7628"/>
            <a:ext cx="8229600" cy="5205572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fr-FR" sz="3600" i="1" dirty="0" err="1" smtClean="0">
                <a:solidFill>
                  <a:srgbClr val="000090"/>
                </a:solidFill>
              </a:rPr>
              <a:t>Sejdic</a:t>
            </a:r>
            <a:r>
              <a:rPr lang="fr-FR" sz="3600" i="1" dirty="0" smtClean="0">
                <a:solidFill>
                  <a:srgbClr val="000090"/>
                </a:solidFill>
              </a:rPr>
              <a:t> </a:t>
            </a:r>
            <a:r>
              <a:rPr lang="az-Latn-AZ" sz="3600" i="1" dirty="0" smtClean="0">
                <a:solidFill>
                  <a:srgbClr val="000090"/>
                </a:solidFill>
              </a:rPr>
              <a:t>və</a:t>
            </a:r>
            <a:r>
              <a:rPr lang="fr-FR" sz="3600" i="1" dirty="0" smtClean="0">
                <a:solidFill>
                  <a:srgbClr val="000090"/>
                </a:solidFill>
              </a:rPr>
              <a:t> </a:t>
            </a:r>
            <a:r>
              <a:rPr lang="fr-FR" sz="3600" i="1" dirty="0" err="1" smtClean="0">
                <a:solidFill>
                  <a:srgbClr val="000090"/>
                </a:solidFill>
              </a:rPr>
              <a:t>Finci</a:t>
            </a:r>
            <a:r>
              <a:rPr lang="fr-FR" sz="3600" i="1" dirty="0" smtClean="0">
                <a:solidFill>
                  <a:srgbClr val="000090"/>
                </a:solidFill>
              </a:rPr>
              <a:t> </a:t>
            </a:r>
            <a:r>
              <a:rPr lang="az-Latn-AZ" sz="3600" i="1" dirty="0">
                <a:solidFill>
                  <a:srgbClr val="000090"/>
                </a:solidFill>
              </a:rPr>
              <a:t> </a:t>
            </a:r>
            <a:r>
              <a:rPr lang="az-Latn-AZ" sz="3600" i="1" dirty="0" smtClean="0">
                <a:solidFill>
                  <a:srgbClr val="000090"/>
                </a:solidFill>
              </a:rPr>
              <a:t>Bosniya və Herseqovinaya qarşı</a:t>
            </a:r>
            <a:endParaRPr lang="fr-FR" sz="3600" i="1" dirty="0" smtClean="0">
              <a:solidFill>
                <a:srgbClr val="000090"/>
              </a:solidFill>
            </a:endParaRPr>
          </a:p>
          <a:p>
            <a:pPr algn="just">
              <a:buFontTx/>
              <a:buChar char="-"/>
            </a:pPr>
            <a:r>
              <a:rPr lang="az-Latn-AZ" sz="3600" dirty="0" smtClean="0">
                <a:solidFill>
                  <a:srgbClr val="000090"/>
                </a:solidFill>
              </a:rPr>
              <a:t>Roma və Yəhudi mənşəli şəxslərin Parlament Assambleyası və Dövlət Rəyasət Heyəti seçkisində iştirak haqqının məhrum edilməsi .</a:t>
            </a:r>
          </a:p>
          <a:p>
            <a:pPr marL="0" indent="0" algn="just">
              <a:buNone/>
            </a:pPr>
            <a:r>
              <a:rPr lang="fr-FR" sz="3600" dirty="0" smtClean="0">
                <a:solidFill>
                  <a:srgbClr val="000090"/>
                </a:solidFill>
              </a:rPr>
              <a:t>- 14</a:t>
            </a:r>
            <a:r>
              <a:rPr lang="az-Latn-AZ" sz="3600" dirty="0" smtClean="0">
                <a:solidFill>
                  <a:srgbClr val="000090"/>
                </a:solidFill>
              </a:rPr>
              <a:t>-cü Maddə</a:t>
            </a:r>
            <a:r>
              <a:rPr lang="fr-FR" sz="3600" dirty="0" smtClean="0">
                <a:solidFill>
                  <a:srgbClr val="000090"/>
                </a:solidFill>
              </a:rPr>
              <a:t> + </a:t>
            </a:r>
            <a:r>
              <a:rPr lang="az-Latn-AZ" sz="3600" dirty="0" smtClean="0">
                <a:solidFill>
                  <a:srgbClr val="000090"/>
                </a:solidFill>
              </a:rPr>
              <a:t>1 saylı Protokolun 3-cü Maddəsinin pozulması</a:t>
            </a:r>
            <a:r>
              <a:rPr lang="fr-FR" sz="3600" dirty="0" smtClean="0">
                <a:solidFill>
                  <a:srgbClr val="000090"/>
                </a:solidFill>
              </a:rPr>
              <a:t> (</a:t>
            </a:r>
            <a:r>
              <a:rPr lang="az-Latn-AZ" sz="3600" dirty="0" smtClean="0">
                <a:solidFill>
                  <a:srgbClr val="000090"/>
                </a:solidFill>
              </a:rPr>
              <a:t> azad seçki hüququ</a:t>
            </a:r>
            <a:r>
              <a:rPr lang="fr-FR" sz="3600" dirty="0" smtClean="0">
                <a:solidFill>
                  <a:srgbClr val="000090"/>
                </a:solidFill>
              </a:rPr>
              <a:t>) – </a:t>
            </a:r>
            <a:r>
              <a:rPr lang="az-Latn-AZ" sz="3600" dirty="0" smtClean="0">
                <a:solidFill>
                  <a:srgbClr val="000090"/>
                </a:solidFill>
              </a:rPr>
              <a:t>Xalqlar Palatası seçkisində iştirak haqqının məhrum edilməsi</a:t>
            </a:r>
            <a:r>
              <a:rPr lang="fr-FR" sz="3600" dirty="0" smtClean="0">
                <a:solidFill>
                  <a:srgbClr val="000090"/>
                </a:solidFill>
              </a:rPr>
              <a:t>.</a:t>
            </a:r>
            <a:endParaRPr lang="fr-FR" sz="3600" dirty="0">
              <a:solidFill>
                <a:srgbClr val="000090"/>
              </a:solidFill>
            </a:endParaRPr>
          </a:p>
          <a:p>
            <a:pPr marL="0" indent="0" algn="just">
              <a:buNone/>
            </a:pPr>
            <a:r>
              <a:rPr lang="fr-FR" sz="3600" dirty="0" smtClean="0">
                <a:solidFill>
                  <a:srgbClr val="000090"/>
                </a:solidFill>
              </a:rPr>
              <a:t>- </a:t>
            </a:r>
            <a:r>
              <a:rPr lang="az-Latn-AZ" sz="3600" dirty="0" smtClean="0">
                <a:solidFill>
                  <a:srgbClr val="000090"/>
                </a:solidFill>
              </a:rPr>
              <a:t>12 saylı Protokolun 1-ci Maddəsinin pozulması</a:t>
            </a:r>
            <a:r>
              <a:rPr lang="fr-FR" sz="3600" dirty="0" smtClean="0">
                <a:solidFill>
                  <a:srgbClr val="000090"/>
                </a:solidFill>
              </a:rPr>
              <a:t> (</a:t>
            </a:r>
            <a:r>
              <a:rPr lang="az-Latn-AZ" sz="3600" dirty="0" smtClean="0">
                <a:solidFill>
                  <a:srgbClr val="000090"/>
                </a:solidFill>
              </a:rPr>
              <a:t>ayrı-seçkiliyin ümumi qadağan edilməsi</a:t>
            </a:r>
            <a:r>
              <a:rPr lang="fr-FR" sz="3600" dirty="0" smtClean="0">
                <a:solidFill>
                  <a:srgbClr val="000090"/>
                </a:solidFill>
              </a:rPr>
              <a:t>) – </a:t>
            </a:r>
            <a:r>
              <a:rPr lang="az-Latn-AZ" sz="3600" dirty="0" smtClean="0">
                <a:solidFill>
                  <a:srgbClr val="000090"/>
                </a:solidFill>
              </a:rPr>
              <a:t>Rəyasət Heyəti seçkisində iştirak haqqının məhrum edilməsi</a:t>
            </a:r>
            <a:r>
              <a:rPr lang="fr-FR" sz="3600" dirty="0" smtClean="0">
                <a:solidFill>
                  <a:srgbClr val="00009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242069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0126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90"/>
                </a:solidFill>
              </a:rPr>
              <a:t>Et</a:t>
            </a:r>
            <a:r>
              <a:rPr lang="az-Latn-AZ" b="1" dirty="0" smtClean="0">
                <a:solidFill>
                  <a:srgbClr val="000090"/>
                </a:solidFill>
              </a:rPr>
              <a:t>nik mənsubiyyət</a:t>
            </a:r>
            <a:r>
              <a:rPr lang="en-US" b="1" dirty="0" smtClean="0">
                <a:solidFill>
                  <a:srgbClr val="000090"/>
                </a:solidFill>
              </a:rPr>
              <a:t> –</a:t>
            </a:r>
            <a:r>
              <a:rPr lang="az-Latn-AZ" b="1" dirty="0" smtClean="0">
                <a:solidFill>
                  <a:srgbClr val="000090"/>
                </a:solidFill>
              </a:rPr>
              <a:t> AİHK presedent hüququ</a:t>
            </a:r>
            <a:endParaRPr lang="en-US" b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7628"/>
            <a:ext cx="8229600" cy="520557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3600" i="1" dirty="0" err="1">
                <a:solidFill>
                  <a:srgbClr val="000090"/>
                </a:solidFill>
              </a:rPr>
              <a:t>Paraskeva</a:t>
            </a:r>
            <a:r>
              <a:rPr lang="fr-FR" sz="3600" i="1" dirty="0">
                <a:solidFill>
                  <a:srgbClr val="000090"/>
                </a:solidFill>
              </a:rPr>
              <a:t> </a:t>
            </a:r>
            <a:r>
              <a:rPr lang="fr-FR" sz="3600" i="1" dirty="0" err="1">
                <a:solidFill>
                  <a:srgbClr val="000090"/>
                </a:solidFill>
              </a:rPr>
              <a:t>Todorova</a:t>
            </a:r>
            <a:r>
              <a:rPr lang="fr-FR" sz="3600" i="1" dirty="0">
                <a:solidFill>
                  <a:srgbClr val="000090"/>
                </a:solidFill>
              </a:rPr>
              <a:t> </a:t>
            </a:r>
            <a:r>
              <a:rPr lang="az-Latn-AZ" sz="3600" i="1" dirty="0" smtClean="0">
                <a:solidFill>
                  <a:srgbClr val="000090"/>
                </a:solidFill>
              </a:rPr>
              <a:t>Bolqarıstana qarşı</a:t>
            </a:r>
            <a:endParaRPr lang="fr-FR" sz="3600" i="1" dirty="0">
              <a:solidFill>
                <a:srgbClr val="000090"/>
              </a:solidFill>
            </a:endParaRPr>
          </a:p>
          <a:p>
            <a:pPr marL="0" indent="0" algn="just">
              <a:buNone/>
            </a:pPr>
            <a:r>
              <a:rPr lang="az-Latn-AZ" sz="3600" dirty="0" smtClean="0">
                <a:solidFill>
                  <a:srgbClr val="000090"/>
                </a:solidFill>
              </a:rPr>
              <a:t>Ərizəçinin etnik </a:t>
            </a:r>
            <a:r>
              <a:rPr lang="az-Latn-AZ" sz="3600" dirty="0">
                <a:solidFill>
                  <a:srgbClr val="000090"/>
                </a:solidFill>
              </a:rPr>
              <a:t>mənşəyinə əsasən </a:t>
            </a:r>
            <a:r>
              <a:rPr lang="az-Latn-AZ" sz="3600" dirty="0" smtClean="0">
                <a:solidFill>
                  <a:srgbClr val="000090"/>
                </a:solidFill>
              </a:rPr>
              <a:t>hökmün icrasının təxirə salınmaması</a:t>
            </a:r>
          </a:p>
          <a:p>
            <a:pPr marL="0" indent="0" algn="just">
              <a:buNone/>
            </a:pPr>
            <a:r>
              <a:rPr lang="fr-FR" sz="3600" dirty="0" smtClean="0">
                <a:solidFill>
                  <a:srgbClr val="000090"/>
                </a:solidFill>
              </a:rPr>
              <a:t>- </a:t>
            </a:r>
            <a:r>
              <a:rPr lang="fr-FR" sz="3600" dirty="0">
                <a:solidFill>
                  <a:srgbClr val="000090"/>
                </a:solidFill>
              </a:rPr>
              <a:t>6 + </a:t>
            </a:r>
            <a:r>
              <a:rPr lang="fr-FR" sz="3600" dirty="0" smtClean="0">
                <a:solidFill>
                  <a:srgbClr val="000090"/>
                </a:solidFill>
              </a:rPr>
              <a:t>14</a:t>
            </a:r>
            <a:r>
              <a:rPr lang="az-Latn-AZ" sz="3600" dirty="0" smtClean="0">
                <a:solidFill>
                  <a:srgbClr val="000090"/>
                </a:solidFill>
              </a:rPr>
              <a:t> Maddələrin pozulması</a:t>
            </a:r>
            <a:endParaRPr lang="fr-FR" sz="3600" dirty="0" smtClean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24283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3618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az-Latn-AZ" b="1" dirty="0" smtClean="0">
                <a:solidFill>
                  <a:srgbClr val="000090"/>
                </a:solidFill>
              </a:rPr>
              <a:t>Siyasi</a:t>
            </a:r>
            <a:r>
              <a:rPr lang="en-US" b="1" dirty="0" smtClean="0">
                <a:solidFill>
                  <a:srgbClr val="000090"/>
                </a:solidFill>
              </a:rPr>
              <a:t> </a:t>
            </a:r>
            <a:r>
              <a:rPr lang="az-Latn-AZ" b="1" dirty="0" smtClean="0">
                <a:solidFill>
                  <a:srgbClr val="000090"/>
                </a:solidFill>
              </a:rPr>
              <a:t>baxışlar</a:t>
            </a:r>
            <a:endParaRPr lang="en-US" b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959" y="1600200"/>
            <a:ext cx="8229600" cy="4953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az-Latn-AZ" sz="3600" i="1" dirty="0" smtClean="0">
                <a:solidFill>
                  <a:srgbClr val="000090"/>
                </a:solidFill>
              </a:rPr>
              <a:t>Gürcüstan Əmək Partiyası Gürcüstana qarşı</a:t>
            </a:r>
            <a:endParaRPr lang="fr-FR" sz="3600" i="1" dirty="0" smtClean="0">
              <a:solidFill>
                <a:srgbClr val="000090"/>
              </a:solidFill>
            </a:endParaRPr>
          </a:p>
          <a:p>
            <a:pPr algn="just">
              <a:buFontTx/>
              <a:buChar char="-"/>
            </a:pPr>
            <a:r>
              <a:rPr lang="az-Latn-AZ" sz="3600" dirty="0" smtClean="0">
                <a:solidFill>
                  <a:srgbClr val="000090"/>
                </a:solidFill>
              </a:rPr>
              <a:t>İddia edilir ki, seçki sistemindəki dəyişikliklərin təqdimatı ərizəçinin partiyasına təsir edir </a:t>
            </a:r>
          </a:p>
          <a:p>
            <a:pPr algn="just">
              <a:buFontTx/>
              <a:buChar char="-"/>
            </a:pPr>
            <a:r>
              <a:rPr lang="fr-FR" sz="3600" dirty="0" smtClean="0">
                <a:solidFill>
                  <a:srgbClr val="000090"/>
                </a:solidFill>
              </a:rPr>
              <a:t>14</a:t>
            </a:r>
            <a:r>
              <a:rPr lang="az-Latn-AZ" sz="3600" dirty="0" smtClean="0">
                <a:solidFill>
                  <a:srgbClr val="000090"/>
                </a:solidFill>
              </a:rPr>
              <a:t>-cü Maddənin</a:t>
            </a:r>
            <a:r>
              <a:rPr lang="fr-FR" sz="3600" dirty="0" smtClean="0">
                <a:solidFill>
                  <a:srgbClr val="000090"/>
                </a:solidFill>
              </a:rPr>
              <a:t> + </a:t>
            </a:r>
            <a:r>
              <a:rPr lang="az-Latn-AZ" sz="3600" dirty="0" smtClean="0">
                <a:solidFill>
                  <a:srgbClr val="000090"/>
                </a:solidFill>
              </a:rPr>
              <a:t>1 saylı Protokolun 3-cü Maddəsinin pozulmaması</a:t>
            </a:r>
            <a:endParaRPr lang="fr-FR" sz="3600" dirty="0" smtClean="0">
              <a:solidFill>
                <a:srgbClr val="000090"/>
              </a:solidFill>
            </a:endParaRPr>
          </a:p>
          <a:p>
            <a:pPr marL="0" indent="0" algn="just">
              <a:buNone/>
            </a:pPr>
            <a:endParaRPr lang="fr-FR" sz="3600" dirty="0" smtClean="0">
              <a:solidFill>
                <a:srgbClr val="000090"/>
              </a:solidFill>
            </a:endParaRPr>
          </a:p>
          <a:p>
            <a:pPr marL="0" indent="0" algn="just">
              <a:buNone/>
            </a:pPr>
            <a:endParaRPr lang="fr-FR" sz="3600" i="1" dirty="0">
              <a:solidFill>
                <a:srgbClr val="000090"/>
              </a:solidFill>
            </a:endParaRPr>
          </a:p>
          <a:p>
            <a:pPr marL="0" indent="0" algn="just">
              <a:buNone/>
            </a:pPr>
            <a:endParaRPr lang="fr-FR" sz="3600" i="1" dirty="0" smtClean="0">
              <a:solidFill>
                <a:srgbClr val="000090"/>
              </a:solidFill>
            </a:endParaRPr>
          </a:p>
          <a:p>
            <a:pPr marL="0" indent="0" algn="just">
              <a:buNone/>
            </a:pPr>
            <a:endParaRPr lang="fr-FR" sz="3600" i="1" dirty="0" smtClean="0">
              <a:solidFill>
                <a:srgbClr val="000090"/>
              </a:solidFill>
            </a:endParaRPr>
          </a:p>
          <a:p>
            <a:pPr marL="0" indent="0" algn="just">
              <a:buNone/>
            </a:pPr>
            <a:endParaRPr lang="en-US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856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3618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az-Latn-AZ" b="1" dirty="0" smtClean="0">
                <a:solidFill>
                  <a:srgbClr val="000090"/>
                </a:solidFill>
              </a:rPr>
              <a:t>DİN</a:t>
            </a:r>
            <a:endParaRPr lang="en-US" b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3600" i="1" dirty="0" err="1" smtClean="0">
                <a:solidFill>
                  <a:srgbClr val="000090"/>
                </a:solidFill>
              </a:rPr>
              <a:t>Vojnity</a:t>
            </a:r>
            <a:r>
              <a:rPr lang="fr-FR" sz="3600" i="1" dirty="0" smtClean="0">
                <a:solidFill>
                  <a:srgbClr val="000090"/>
                </a:solidFill>
              </a:rPr>
              <a:t> </a:t>
            </a:r>
            <a:r>
              <a:rPr lang="az-Latn-AZ" sz="3600" i="1" dirty="0" smtClean="0">
                <a:solidFill>
                  <a:srgbClr val="000090"/>
                </a:solidFill>
              </a:rPr>
              <a:t>Macarıstana qarşı</a:t>
            </a:r>
            <a:endParaRPr lang="fr-FR" sz="3600" i="1" dirty="0" smtClean="0">
              <a:solidFill>
                <a:srgbClr val="000090"/>
              </a:solidFill>
            </a:endParaRPr>
          </a:p>
          <a:p>
            <a:pPr marL="0" indent="0" algn="just">
              <a:buNone/>
            </a:pPr>
            <a:r>
              <a:rPr lang="az-Latn-AZ" sz="3600" dirty="0" smtClean="0">
                <a:solidFill>
                  <a:srgbClr val="000090"/>
                </a:solidFill>
              </a:rPr>
              <a:t>Uşağına dini inanclarını ötürmək cəhdlərinə görə ərizəçinin çatım hüquqlarının tam aradan qaldırılması </a:t>
            </a:r>
          </a:p>
          <a:p>
            <a:pPr marL="0" indent="0" algn="just">
              <a:buNone/>
            </a:pPr>
            <a:r>
              <a:rPr lang="fr-FR" sz="3600" dirty="0" smtClean="0">
                <a:solidFill>
                  <a:srgbClr val="000090"/>
                </a:solidFill>
              </a:rPr>
              <a:t>- 14 (+ 8)</a:t>
            </a:r>
            <a:r>
              <a:rPr lang="az-Latn-AZ" sz="3600" dirty="0" smtClean="0">
                <a:solidFill>
                  <a:srgbClr val="000090"/>
                </a:solidFill>
              </a:rPr>
              <a:t>-ci Maddənin pozulması</a:t>
            </a:r>
            <a:endParaRPr lang="fr-FR" sz="3600" dirty="0" smtClean="0">
              <a:solidFill>
                <a:srgbClr val="000090"/>
              </a:solidFill>
            </a:endParaRPr>
          </a:p>
          <a:p>
            <a:pPr marL="0" indent="0" algn="just">
              <a:buNone/>
            </a:pPr>
            <a:endParaRPr lang="fr-FR" sz="3600" b="1" dirty="0" smtClean="0">
              <a:solidFill>
                <a:srgbClr val="00009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 algn="just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60556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3618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az-Latn-AZ" b="1" dirty="0" smtClean="0">
                <a:solidFill>
                  <a:srgbClr val="000090"/>
                </a:solidFill>
              </a:rPr>
              <a:t>Siyasi baxışlar</a:t>
            </a:r>
            <a:r>
              <a:rPr lang="en-US" b="1" dirty="0" smtClean="0">
                <a:solidFill>
                  <a:srgbClr val="000090"/>
                </a:solidFill>
              </a:rPr>
              <a:t> </a:t>
            </a:r>
            <a:endParaRPr lang="en-US" b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959" y="1600200"/>
            <a:ext cx="8229600" cy="4953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3600" i="1" dirty="0" err="1" smtClean="0">
                <a:solidFill>
                  <a:srgbClr val="000090"/>
                </a:solidFill>
              </a:rPr>
              <a:t>Avsar</a:t>
            </a:r>
            <a:r>
              <a:rPr lang="fr-FR" sz="3600" i="1" dirty="0" smtClean="0">
                <a:solidFill>
                  <a:srgbClr val="000090"/>
                </a:solidFill>
              </a:rPr>
              <a:t> </a:t>
            </a:r>
            <a:r>
              <a:rPr lang="az-Latn-AZ" sz="3600" i="1" dirty="0" smtClean="0">
                <a:solidFill>
                  <a:srgbClr val="000090"/>
                </a:solidFill>
              </a:rPr>
              <a:t>Türkiyəyə qarşı</a:t>
            </a:r>
            <a:endParaRPr lang="fr-FR" sz="3600" i="1" dirty="0" smtClean="0">
              <a:solidFill>
                <a:srgbClr val="000090"/>
              </a:solidFill>
            </a:endParaRPr>
          </a:p>
          <a:p>
            <a:pPr algn="just">
              <a:buFontTx/>
              <a:buChar char="-"/>
            </a:pPr>
            <a:r>
              <a:rPr lang="az-Latn-AZ" sz="3600" dirty="0" smtClean="0">
                <a:solidFill>
                  <a:srgbClr val="000090"/>
                </a:solidFill>
              </a:rPr>
              <a:t>Qurban təhlükəsizlik işçilərinin nəzarətində özbaşına olaraq öldürülüb və həmin şəxsin həyatını qorumaq və səmərəli istintaq aparmaqda dövlət orqanlarının uğursuzluğu</a:t>
            </a:r>
            <a:endParaRPr lang="fr-FR" sz="3600" dirty="0" smtClean="0">
              <a:solidFill>
                <a:srgbClr val="000090"/>
              </a:solidFill>
            </a:endParaRPr>
          </a:p>
          <a:p>
            <a:pPr algn="just">
              <a:buFontTx/>
              <a:buChar char="-"/>
            </a:pPr>
            <a:r>
              <a:rPr lang="fr-FR" sz="3600" dirty="0" smtClean="0">
                <a:solidFill>
                  <a:srgbClr val="000090"/>
                </a:solidFill>
              </a:rPr>
              <a:t>14 </a:t>
            </a:r>
            <a:r>
              <a:rPr lang="az-Latn-AZ" sz="3600" dirty="0" smtClean="0">
                <a:solidFill>
                  <a:srgbClr val="000090"/>
                </a:solidFill>
              </a:rPr>
              <a:t>–cü Maddənin pozulmaması </a:t>
            </a:r>
            <a:r>
              <a:rPr lang="fr-FR" sz="3600" dirty="0" smtClean="0">
                <a:solidFill>
                  <a:srgbClr val="000090"/>
                </a:solidFill>
              </a:rPr>
              <a:t>(</a:t>
            </a:r>
            <a:r>
              <a:rPr lang="az-Latn-AZ" sz="3600" dirty="0" smtClean="0">
                <a:solidFill>
                  <a:srgbClr val="000090"/>
                </a:solidFill>
              </a:rPr>
              <a:t>kifayət qədər dəlilin olmaması</a:t>
            </a:r>
            <a:r>
              <a:rPr lang="fr-FR" sz="3600" dirty="0" smtClean="0">
                <a:solidFill>
                  <a:srgbClr val="000090"/>
                </a:solidFill>
              </a:rPr>
              <a:t>)</a:t>
            </a:r>
          </a:p>
          <a:p>
            <a:pPr marL="0" indent="0" algn="just">
              <a:buNone/>
            </a:pPr>
            <a:endParaRPr lang="fr-FR" sz="3600" dirty="0" smtClean="0">
              <a:solidFill>
                <a:srgbClr val="000090"/>
              </a:solidFill>
            </a:endParaRPr>
          </a:p>
          <a:p>
            <a:pPr marL="0" indent="0" algn="just">
              <a:buNone/>
            </a:pPr>
            <a:endParaRPr lang="fr-FR" sz="3600" i="1" dirty="0">
              <a:solidFill>
                <a:srgbClr val="000090"/>
              </a:solidFill>
            </a:endParaRPr>
          </a:p>
          <a:p>
            <a:pPr marL="0" indent="0" algn="just">
              <a:buNone/>
            </a:pPr>
            <a:endParaRPr lang="fr-FR" sz="3600" i="1" dirty="0" smtClean="0">
              <a:solidFill>
                <a:srgbClr val="000090"/>
              </a:solidFill>
            </a:endParaRPr>
          </a:p>
          <a:p>
            <a:pPr marL="0" indent="0" algn="just">
              <a:buNone/>
            </a:pPr>
            <a:endParaRPr lang="fr-FR" sz="3600" i="1" dirty="0" smtClean="0">
              <a:solidFill>
                <a:srgbClr val="000090"/>
              </a:solidFill>
            </a:endParaRPr>
          </a:p>
          <a:p>
            <a:pPr marL="0" indent="0" algn="just">
              <a:buNone/>
            </a:pPr>
            <a:endParaRPr lang="en-US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87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3618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az-Latn-AZ" b="1" dirty="0" smtClean="0">
                <a:solidFill>
                  <a:srgbClr val="000090"/>
                </a:solidFill>
              </a:rPr>
              <a:t>DİN</a:t>
            </a:r>
            <a:endParaRPr lang="en-US" b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3600" i="1" dirty="0" err="1" smtClean="0">
                <a:solidFill>
                  <a:srgbClr val="000090"/>
                </a:solidFill>
              </a:rPr>
              <a:t>Manzanas</a:t>
            </a:r>
            <a:r>
              <a:rPr lang="fr-FR" sz="3600" i="1" dirty="0" smtClean="0">
                <a:solidFill>
                  <a:srgbClr val="000090"/>
                </a:solidFill>
              </a:rPr>
              <a:t> Martin  </a:t>
            </a:r>
            <a:r>
              <a:rPr lang="az-Latn-AZ" sz="3600" i="1" dirty="0" smtClean="0">
                <a:solidFill>
                  <a:srgbClr val="000090"/>
                </a:solidFill>
              </a:rPr>
              <a:t>İspaniyaya qarşı</a:t>
            </a:r>
            <a:endParaRPr lang="fr-FR" sz="3600" i="1" dirty="0" smtClean="0">
              <a:solidFill>
                <a:srgbClr val="000090"/>
              </a:solidFill>
            </a:endParaRPr>
          </a:p>
          <a:p>
            <a:pPr marL="0" indent="0" algn="just">
              <a:buNone/>
            </a:pPr>
            <a:r>
              <a:rPr lang="az-Latn-AZ" sz="3600" dirty="0" smtClean="0">
                <a:solidFill>
                  <a:srgbClr val="000090"/>
                </a:solidFill>
              </a:rPr>
              <a:t>Pensiya hüquqlarının hesablanması zamanı keşişlik fəaliyyətinə dair illərin sayının nəzərə alınması ilə əlaqədar Yevangelist Kilsəsinin xidmətçiləri ilə Katolik kilsənin kahinləri arasındakı rəftarda fərqlilik </a:t>
            </a:r>
            <a:endParaRPr lang="fr-FR" sz="3600" dirty="0" smtClean="0">
              <a:solidFill>
                <a:srgbClr val="000090"/>
              </a:solidFill>
            </a:endParaRPr>
          </a:p>
          <a:p>
            <a:pPr marL="0" indent="0" algn="just">
              <a:buNone/>
            </a:pPr>
            <a:r>
              <a:rPr lang="fr-FR" sz="3600" dirty="0" smtClean="0">
                <a:solidFill>
                  <a:srgbClr val="000090"/>
                </a:solidFill>
              </a:rPr>
              <a:t>- 14</a:t>
            </a:r>
            <a:r>
              <a:rPr lang="az-Latn-AZ" sz="3600" dirty="0" smtClean="0">
                <a:solidFill>
                  <a:srgbClr val="000090"/>
                </a:solidFill>
              </a:rPr>
              <a:t>-cü Maddənin pozulması</a:t>
            </a:r>
            <a:r>
              <a:rPr lang="fr-FR" sz="3600" dirty="0" smtClean="0">
                <a:solidFill>
                  <a:srgbClr val="000090"/>
                </a:solidFill>
              </a:rPr>
              <a:t> (+ </a:t>
            </a:r>
            <a:r>
              <a:rPr lang="az-Latn-AZ" sz="3600" dirty="0" smtClean="0">
                <a:solidFill>
                  <a:srgbClr val="000090"/>
                </a:solidFill>
              </a:rPr>
              <a:t>Maddə </a:t>
            </a:r>
            <a:r>
              <a:rPr lang="fr-FR" sz="3600" dirty="0" smtClean="0">
                <a:solidFill>
                  <a:srgbClr val="000090"/>
                </a:solidFill>
              </a:rPr>
              <a:t>1 Proto</a:t>
            </a:r>
            <a:r>
              <a:rPr lang="az-Latn-AZ" sz="3600" dirty="0" smtClean="0">
                <a:solidFill>
                  <a:srgbClr val="000090"/>
                </a:solidFill>
              </a:rPr>
              <a:t>kol</a:t>
            </a:r>
            <a:r>
              <a:rPr lang="fr-FR" sz="3600" dirty="0" smtClean="0">
                <a:solidFill>
                  <a:srgbClr val="000090"/>
                </a:solidFill>
              </a:rPr>
              <a:t> 1)</a:t>
            </a:r>
          </a:p>
          <a:p>
            <a:pPr marL="0" indent="0" algn="just">
              <a:buNone/>
            </a:pPr>
            <a:endParaRPr lang="fr-FR" sz="3600" b="1" dirty="0" smtClean="0">
              <a:solidFill>
                <a:srgbClr val="00009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 algn="just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380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3618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az-Latn-AZ" b="1" dirty="0" smtClean="0">
                <a:solidFill>
                  <a:srgbClr val="000090"/>
                </a:solidFill>
              </a:rPr>
              <a:t>DİN</a:t>
            </a:r>
            <a:endParaRPr lang="en-US" b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3600" i="1" dirty="0" err="1" smtClean="0">
                <a:solidFill>
                  <a:srgbClr val="000090"/>
                </a:solidFill>
              </a:rPr>
              <a:t>Milanovic</a:t>
            </a:r>
            <a:r>
              <a:rPr lang="fr-FR" sz="3600" i="1" dirty="0" smtClean="0">
                <a:solidFill>
                  <a:srgbClr val="000090"/>
                </a:solidFill>
              </a:rPr>
              <a:t> </a:t>
            </a:r>
            <a:r>
              <a:rPr lang="az-Latn-AZ" sz="3600" i="1" dirty="0" smtClean="0">
                <a:solidFill>
                  <a:srgbClr val="000090"/>
                </a:solidFill>
              </a:rPr>
              <a:t>Serbiyaya qarşı</a:t>
            </a:r>
            <a:endParaRPr lang="fr-FR" sz="3600" i="1" dirty="0" smtClean="0">
              <a:solidFill>
                <a:srgbClr val="000090"/>
              </a:solidFill>
            </a:endParaRPr>
          </a:p>
          <a:p>
            <a:pPr marL="0" indent="0" algn="just">
              <a:buNone/>
            </a:pPr>
            <a:r>
              <a:rPr lang="az-Latn-AZ" sz="3600" dirty="0" smtClean="0">
                <a:solidFill>
                  <a:srgbClr val="000090"/>
                </a:solidFill>
              </a:rPr>
              <a:t>Hare Krişnanın üzvünə fiziki şəxslər tərəfindən dini motivli hücumlar</a:t>
            </a:r>
            <a:endParaRPr lang="fr-FR" sz="3600" dirty="0" smtClean="0">
              <a:solidFill>
                <a:srgbClr val="000090"/>
              </a:solidFill>
            </a:endParaRPr>
          </a:p>
          <a:p>
            <a:pPr marL="0" indent="0" algn="just">
              <a:buNone/>
            </a:pPr>
            <a:r>
              <a:rPr lang="fr-FR" sz="3600" dirty="0" smtClean="0">
                <a:solidFill>
                  <a:srgbClr val="000090"/>
                </a:solidFill>
              </a:rPr>
              <a:t>- 3</a:t>
            </a:r>
            <a:r>
              <a:rPr lang="az-Latn-AZ" sz="3600" dirty="0" smtClean="0">
                <a:solidFill>
                  <a:srgbClr val="000090"/>
                </a:solidFill>
              </a:rPr>
              <a:t>-cü</a:t>
            </a:r>
            <a:r>
              <a:rPr lang="fr-FR" sz="3600" dirty="0" smtClean="0">
                <a:solidFill>
                  <a:srgbClr val="000090"/>
                </a:solidFill>
              </a:rPr>
              <a:t> </a:t>
            </a:r>
            <a:r>
              <a:rPr lang="az-Latn-AZ" sz="3600" dirty="0" smtClean="0">
                <a:solidFill>
                  <a:srgbClr val="000090"/>
                </a:solidFill>
              </a:rPr>
              <a:t>və</a:t>
            </a:r>
            <a:r>
              <a:rPr lang="fr-FR" sz="3600" dirty="0" smtClean="0">
                <a:solidFill>
                  <a:srgbClr val="000090"/>
                </a:solidFill>
              </a:rPr>
              <a:t> 14</a:t>
            </a:r>
            <a:r>
              <a:rPr lang="az-Latn-AZ" sz="3600" dirty="0" smtClean="0">
                <a:solidFill>
                  <a:srgbClr val="000090"/>
                </a:solidFill>
              </a:rPr>
              <a:t>-cü Maddələrin pozulması</a:t>
            </a:r>
            <a:endParaRPr lang="fr-FR" sz="3600" dirty="0" smtClean="0">
              <a:solidFill>
                <a:srgbClr val="000090"/>
              </a:solidFill>
            </a:endParaRPr>
          </a:p>
          <a:p>
            <a:pPr marL="0" indent="0" algn="just">
              <a:buNone/>
            </a:pPr>
            <a:endParaRPr lang="fr-FR" sz="3600" b="1" dirty="0" smtClean="0">
              <a:solidFill>
                <a:srgbClr val="00009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 algn="just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6443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3618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az-Latn-AZ" b="1" dirty="0" smtClean="0">
                <a:solidFill>
                  <a:srgbClr val="000090"/>
                </a:solidFill>
              </a:rPr>
              <a:t>DİN</a:t>
            </a:r>
            <a:endParaRPr lang="en-US" b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az-Latn-AZ" sz="3600" i="1" dirty="0">
                <a:solidFill>
                  <a:srgbClr val="000090"/>
                </a:solidFill>
              </a:rPr>
              <a:t>(</a:t>
            </a:r>
            <a:r>
              <a:rPr lang="fr-FR" sz="3600" i="1" dirty="0" err="1">
                <a:solidFill>
                  <a:srgbClr val="000090"/>
                </a:solidFill>
              </a:rPr>
              <a:t>Religionsgemeinschaft</a:t>
            </a:r>
            <a:r>
              <a:rPr lang="fr-FR" sz="3600" i="1" dirty="0">
                <a:solidFill>
                  <a:srgbClr val="000090"/>
                </a:solidFill>
              </a:rPr>
              <a:t> der </a:t>
            </a:r>
            <a:r>
              <a:rPr lang="fr-FR" sz="3600" i="1" dirty="0" err="1">
                <a:solidFill>
                  <a:srgbClr val="000090"/>
                </a:solidFill>
              </a:rPr>
              <a:t>Zeugen</a:t>
            </a:r>
            <a:r>
              <a:rPr lang="fr-FR" sz="3600" i="1" dirty="0">
                <a:solidFill>
                  <a:srgbClr val="000090"/>
                </a:solidFill>
              </a:rPr>
              <a:t> Jehovas</a:t>
            </a:r>
            <a:r>
              <a:rPr lang="az-Latn-AZ" sz="3600" i="1" dirty="0">
                <a:solidFill>
                  <a:srgbClr val="000090"/>
                </a:solidFill>
              </a:rPr>
              <a:t>)</a:t>
            </a:r>
            <a:r>
              <a:rPr lang="fr-FR" sz="3600" i="1" dirty="0">
                <a:solidFill>
                  <a:srgbClr val="000090"/>
                </a:solidFill>
              </a:rPr>
              <a:t> </a:t>
            </a:r>
            <a:r>
              <a:rPr lang="az-Latn-AZ" sz="3600" i="1" dirty="0" smtClean="0">
                <a:solidFill>
                  <a:srgbClr val="000090"/>
                </a:solidFill>
              </a:rPr>
              <a:t>Yehovanın Şahidləri Dini İcması və Digərləri Avstriyaya qarşı </a:t>
            </a:r>
            <a:endParaRPr lang="fr-FR" sz="3600" i="1" dirty="0">
              <a:solidFill>
                <a:srgbClr val="000090"/>
              </a:solidFill>
            </a:endParaRPr>
          </a:p>
          <a:p>
            <a:pPr algn="just">
              <a:buFontTx/>
              <a:buChar char="-"/>
            </a:pPr>
            <a:r>
              <a:rPr lang="az-Latn-AZ" sz="3600" dirty="0" smtClean="0">
                <a:solidFill>
                  <a:srgbClr val="000090"/>
                </a:solidFill>
              </a:rPr>
              <a:t>Dini qrupa hüquqi şəxs statusunun verilməməsinin uzadılması; dini icma kimi qeydiyyatdan keçmək üçün münasiblik tələblərinə cavab verən müddətin qeyri-ardıcıl tətbiqi </a:t>
            </a:r>
            <a:endParaRPr lang="fr-FR" sz="3600" dirty="0" smtClean="0">
              <a:solidFill>
                <a:srgbClr val="000090"/>
              </a:solidFill>
            </a:endParaRPr>
          </a:p>
          <a:p>
            <a:pPr algn="just">
              <a:buFontTx/>
              <a:buChar char="-"/>
            </a:pPr>
            <a:r>
              <a:rPr lang="fr-FR" sz="3600" dirty="0" smtClean="0">
                <a:solidFill>
                  <a:srgbClr val="000090"/>
                </a:solidFill>
              </a:rPr>
              <a:t>9 </a:t>
            </a:r>
            <a:r>
              <a:rPr lang="az-Latn-AZ" sz="3600" dirty="0" smtClean="0">
                <a:solidFill>
                  <a:srgbClr val="000090"/>
                </a:solidFill>
              </a:rPr>
              <a:t>–cu və</a:t>
            </a:r>
            <a:r>
              <a:rPr lang="fr-FR" sz="3600" dirty="0" smtClean="0">
                <a:solidFill>
                  <a:srgbClr val="000090"/>
                </a:solidFill>
              </a:rPr>
              <a:t> 14</a:t>
            </a:r>
            <a:r>
              <a:rPr lang="az-Latn-AZ" sz="3600" dirty="0" smtClean="0">
                <a:solidFill>
                  <a:srgbClr val="000090"/>
                </a:solidFill>
              </a:rPr>
              <a:t>-cü Maddələrin pozulması</a:t>
            </a:r>
            <a:endParaRPr lang="fr-FR" sz="3600" dirty="0" smtClean="0">
              <a:solidFill>
                <a:srgbClr val="000090"/>
              </a:solidFill>
            </a:endParaRPr>
          </a:p>
          <a:p>
            <a:pPr marL="0" indent="0" algn="just">
              <a:buNone/>
            </a:pPr>
            <a:endParaRPr lang="fr-FR" sz="3600" b="1" dirty="0" smtClean="0">
              <a:solidFill>
                <a:srgbClr val="00009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 algn="just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04450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3618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az-Latn-AZ" b="1" dirty="0" smtClean="0">
                <a:solidFill>
                  <a:srgbClr val="000090"/>
                </a:solidFill>
              </a:rPr>
              <a:t>DİN</a:t>
            </a:r>
            <a:endParaRPr lang="en-US" b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az-Latn-AZ" sz="3600" i="1" dirty="0" smtClean="0">
                <a:solidFill>
                  <a:srgbClr val="000090"/>
                </a:solidFill>
              </a:rPr>
              <a:t>Yehova Şahidləri Gldanı İcmasının Üzvləri və Digərləri Gürcüstana qarşı </a:t>
            </a:r>
            <a:endParaRPr lang="fr-FR" sz="3600" i="1" dirty="0" smtClean="0">
              <a:solidFill>
                <a:srgbClr val="000090"/>
              </a:solidFill>
            </a:endParaRPr>
          </a:p>
          <a:p>
            <a:pPr marL="0" indent="0" algn="just">
              <a:buNone/>
            </a:pPr>
            <a:endParaRPr lang="fr-FR" sz="3600" i="1" dirty="0" smtClean="0">
              <a:solidFill>
                <a:srgbClr val="000090"/>
              </a:solidFill>
            </a:endParaRPr>
          </a:p>
          <a:p>
            <a:pPr marL="0" indent="0" algn="just">
              <a:buNone/>
            </a:pPr>
            <a:r>
              <a:rPr lang="fr-FR" sz="3600" i="1" dirty="0" smtClean="0">
                <a:solidFill>
                  <a:srgbClr val="000090"/>
                </a:solidFill>
              </a:rPr>
              <a:t>- </a:t>
            </a:r>
            <a:r>
              <a:rPr lang="az-Latn-AZ" sz="3600" dirty="0" smtClean="0">
                <a:solidFill>
                  <a:srgbClr val="000090"/>
                </a:solidFill>
              </a:rPr>
              <a:t>Yehova Şahidləri İcmasına qarşı zorakı hücuma dair xəbərdarlıqla əlaqədar hakimiyyət orqanlarının şərh və münasibəti </a:t>
            </a:r>
            <a:endParaRPr lang="fr-FR" sz="3600" dirty="0" smtClean="0">
              <a:solidFill>
                <a:srgbClr val="000090"/>
              </a:solidFill>
            </a:endParaRPr>
          </a:p>
          <a:p>
            <a:pPr algn="just">
              <a:buFontTx/>
              <a:buChar char="-"/>
            </a:pPr>
            <a:r>
              <a:rPr lang="fr-FR" sz="3600" dirty="0" smtClean="0">
                <a:solidFill>
                  <a:srgbClr val="000090"/>
                </a:solidFill>
              </a:rPr>
              <a:t>3, 9</a:t>
            </a:r>
            <a:r>
              <a:rPr lang="az-Latn-AZ" sz="3600" dirty="0" smtClean="0">
                <a:solidFill>
                  <a:srgbClr val="000090"/>
                </a:solidFill>
              </a:rPr>
              <a:t> və</a:t>
            </a:r>
            <a:r>
              <a:rPr lang="fr-FR" sz="3600" dirty="0" smtClean="0">
                <a:solidFill>
                  <a:srgbClr val="000090"/>
                </a:solidFill>
              </a:rPr>
              <a:t> 14</a:t>
            </a:r>
            <a:r>
              <a:rPr lang="az-Latn-AZ" sz="3600" dirty="0" smtClean="0">
                <a:solidFill>
                  <a:srgbClr val="000090"/>
                </a:solidFill>
              </a:rPr>
              <a:t>-cü Maddələrin pozulması</a:t>
            </a:r>
            <a:endParaRPr lang="fr-FR" sz="3600" dirty="0" smtClean="0">
              <a:solidFill>
                <a:srgbClr val="000090"/>
              </a:solidFill>
            </a:endParaRPr>
          </a:p>
          <a:p>
            <a:pPr marL="0" indent="0" algn="just">
              <a:buNone/>
            </a:pPr>
            <a:endParaRPr lang="fr-FR" sz="3600" b="1" dirty="0" smtClean="0">
              <a:solidFill>
                <a:srgbClr val="00009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 algn="just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38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3618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az-Latn-AZ" b="1" dirty="0" smtClean="0">
                <a:solidFill>
                  <a:srgbClr val="000090"/>
                </a:solidFill>
              </a:rPr>
              <a:t>DİN</a:t>
            </a:r>
            <a:endParaRPr lang="en-US" b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3600" i="1" dirty="0" err="1" smtClean="0">
                <a:solidFill>
                  <a:srgbClr val="000090"/>
                </a:solidFill>
              </a:rPr>
              <a:t>Sambata</a:t>
            </a:r>
            <a:r>
              <a:rPr lang="fr-FR" sz="3600" i="1" dirty="0" smtClean="0">
                <a:solidFill>
                  <a:srgbClr val="000090"/>
                </a:solidFill>
              </a:rPr>
              <a:t> Bihor </a:t>
            </a:r>
            <a:r>
              <a:rPr lang="az-Latn-AZ" sz="3600" i="1" dirty="0" smtClean="0">
                <a:solidFill>
                  <a:srgbClr val="000090"/>
                </a:solidFill>
              </a:rPr>
              <a:t>Yunan</a:t>
            </a:r>
            <a:r>
              <a:rPr lang="fr-FR" sz="3600" i="1" dirty="0" smtClean="0">
                <a:solidFill>
                  <a:srgbClr val="000090"/>
                </a:solidFill>
              </a:rPr>
              <a:t> </a:t>
            </a:r>
            <a:r>
              <a:rPr lang="az-Latn-AZ" sz="3600" i="1" dirty="0" smtClean="0">
                <a:solidFill>
                  <a:srgbClr val="000090"/>
                </a:solidFill>
              </a:rPr>
              <a:t>Katolik</a:t>
            </a:r>
            <a:r>
              <a:rPr lang="fr-FR" sz="3600" i="1" dirty="0" smtClean="0">
                <a:solidFill>
                  <a:srgbClr val="000090"/>
                </a:solidFill>
              </a:rPr>
              <a:t> </a:t>
            </a:r>
            <a:r>
              <a:rPr lang="az-Latn-AZ" sz="3600" i="1" dirty="0" smtClean="0">
                <a:solidFill>
                  <a:srgbClr val="000090"/>
                </a:solidFill>
              </a:rPr>
              <a:t>Kilsəsi Rumıniyaya qarşı</a:t>
            </a:r>
            <a:endParaRPr lang="fr-FR" sz="3600" i="1" dirty="0" smtClean="0">
              <a:solidFill>
                <a:srgbClr val="000090"/>
              </a:solidFill>
            </a:endParaRPr>
          </a:p>
          <a:p>
            <a:pPr marL="0" indent="0" algn="just">
              <a:buNone/>
            </a:pPr>
            <a:endParaRPr lang="fr-FR" sz="3600" i="1" dirty="0" smtClean="0">
              <a:solidFill>
                <a:srgbClr val="000090"/>
              </a:solidFill>
            </a:endParaRPr>
          </a:p>
          <a:p>
            <a:pPr marL="0" indent="0" algn="just">
              <a:buNone/>
            </a:pPr>
            <a:r>
              <a:rPr lang="fr-FR" sz="3600" i="1" dirty="0" smtClean="0">
                <a:solidFill>
                  <a:srgbClr val="000090"/>
                </a:solidFill>
              </a:rPr>
              <a:t>- </a:t>
            </a:r>
            <a:r>
              <a:rPr lang="az-Latn-AZ" sz="3600" dirty="0" smtClean="0">
                <a:solidFill>
                  <a:srgbClr val="000090"/>
                </a:solidFill>
              </a:rPr>
              <a:t>Pravoslav Kilsəsilə mübahisəyə görə Yunan Katolik Kilsəsinin məhkəməyə çatımlılıq hüququnun məhdudlaşdırılması </a:t>
            </a:r>
            <a:endParaRPr lang="fr-FR" sz="3600" dirty="0" smtClean="0">
              <a:solidFill>
                <a:srgbClr val="000090"/>
              </a:solidFill>
            </a:endParaRPr>
          </a:p>
          <a:p>
            <a:pPr algn="just">
              <a:buFontTx/>
              <a:buChar char="-"/>
            </a:pPr>
            <a:r>
              <a:rPr lang="fr-FR" sz="3600" dirty="0" smtClean="0">
                <a:solidFill>
                  <a:srgbClr val="000090"/>
                </a:solidFill>
              </a:rPr>
              <a:t> 6</a:t>
            </a:r>
            <a:r>
              <a:rPr lang="az-Latn-AZ" sz="3600" dirty="0" smtClean="0">
                <a:solidFill>
                  <a:srgbClr val="000090"/>
                </a:solidFill>
              </a:rPr>
              <a:t>-cı və</a:t>
            </a:r>
            <a:r>
              <a:rPr lang="fr-FR" sz="3600" dirty="0" smtClean="0">
                <a:solidFill>
                  <a:srgbClr val="000090"/>
                </a:solidFill>
              </a:rPr>
              <a:t> 14</a:t>
            </a:r>
            <a:r>
              <a:rPr lang="az-Latn-AZ" sz="3600" dirty="0" smtClean="0">
                <a:solidFill>
                  <a:srgbClr val="000090"/>
                </a:solidFill>
              </a:rPr>
              <a:t>-cü Maddələrin pozulması</a:t>
            </a:r>
            <a:endParaRPr lang="fr-FR" sz="3600" dirty="0" smtClean="0">
              <a:solidFill>
                <a:srgbClr val="000090"/>
              </a:solidFill>
            </a:endParaRPr>
          </a:p>
          <a:p>
            <a:pPr marL="0" indent="0" algn="just">
              <a:buNone/>
            </a:pPr>
            <a:endParaRPr lang="fr-FR" sz="3600" b="1" dirty="0" smtClean="0">
              <a:solidFill>
                <a:srgbClr val="00009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 algn="just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5804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3618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az-Latn-AZ" b="1" dirty="0" smtClean="0">
                <a:solidFill>
                  <a:srgbClr val="000090"/>
                </a:solidFill>
              </a:rPr>
              <a:t>Əlillik</a:t>
            </a:r>
            <a:endParaRPr lang="en-US" b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1712"/>
            <a:ext cx="8229600" cy="5231488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az-Latn-AZ" sz="3600" dirty="0" smtClean="0">
                <a:solidFill>
                  <a:srgbClr val="000090"/>
                </a:solidFill>
              </a:rPr>
              <a:t>Anlayış</a:t>
            </a:r>
            <a:r>
              <a:rPr lang="fr-FR" sz="3600" dirty="0" smtClean="0">
                <a:solidFill>
                  <a:srgbClr val="000090"/>
                </a:solidFill>
              </a:rPr>
              <a:t> </a:t>
            </a:r>
            <a:r>
              <a:rPr lang="fr-FR" sz="3600" dirty="0">
                <a:solidFill>
                  <a:srgbClr val="000090"/>
                </a:solidFill>
              </a:rPr>
              <a:t>– </a:t>
            </a:r>
            <a:r>
              <a:rPr lang="az-Latn-AZ" sz="3600" dirty="0" smtClean="0">
                <a:solidFill>
                  <a:srgbClr val="000090"/>
                </a:solidFill>
              </a:rPr>
              <a:t>Əlilliyi olan şəxslərin hüquqları haqqında BMT Konvensiyası </a:t>
            </a:r>
            <a:endParaRPr lang="fr-FR" sz="3600" dirty="0">
              <a:solidFill>
                <a:srgbClr val="000090"/>
              </a:solidFill>
            </a:endParaRPr>
          </a:p>
          <a:p>
            <a:pPr marL="0" indent="0" algn="just">
              <a:buNone/>
            </a:pPr>
            <a:endParaRPr lang="fr-FR" sz="3600" i="1" dirty="0" smtClean="0">
              <a:solidFill>
                <a:srgbClr val="000090"/>
              </a:solidFill>
            </a:endParaRPr>
          </a:p>
          <a:p>
            <a:pPr marL="0" indent="0" algn="just">
              <a:buNone/>
            </a:pPr>
            <a:r>
              <a:rPr lang="fr-FR" sz="3600" i="1" dirty="0" smtClean="0">
                <a:solidFill>
                  <a:srgbClr val="000090"/>
                </a:solidFill>
              </a:rPr>
              <a:t>‘</a:t>
            </a:r>
            <a:r>
              <a:rPr lang="az-Latn-AZ" sz="3600" i="1" dirty="0" smtClean="0">
                <a:solidFill>
                  <a:srgbClr val="000090"/>
                </a:solidFill>
              </a:rPr>
              <a:t>başqaları ilə bərabər </a:t>
            </a:r>
            <a:r>
              <a:rPr lang="az-Latn-AZ" sz="3600" i="1" dirty="0">
                <a:solidFill>
                  <a:srgbClr val="000090"/>
                </a:solidFill>
              </a:rPr>
              <a:t>səviyyədə </a:t>
            </a:r>
            <a:r>
              <a:rPr lang="az-Latn-AZ" sz="3600" i="1" dirty="0" smtClean="0">
                <a:solidFill>
                  <a:srgbClr val="000090"/>
                </a:solidFill>
              </a:rPr>
              <a:t>cəmiyyətdə tam və səmərəli iştiraka mane ola biləcək müxtəlif maneələrlə qarşılıqlı təsiri olan uzun müddətli fiziki, əqli, psixi və ya duyğu pozuntuları</a:t>
            </a:r>
            <a:r>
              <a:rPr lang="fr-FR" sz="3600" i="1" dirty="0" smtClean="0">
                <a:solidFill>
                  <a:srgbClr val="000090"/>
                </a:solidFill>
              </a:rPr>
              <a:t>’</a:t>
            </a:r>
          </a:p>
          <a:p>
            <a:pPr marL="0" indent="0" algn="just">
              <a:buNone/>
            </a:pPr>
            <a:endParaRPr lang="fr-FR" sz="3600" i="1" dirty="0" smtClean="0">
              <a:solidFill>
                <a:srgbClr val="000090"/>
              </a:solidFill>
            </a:endParaRPr>
          </a:p>
          <a:p>
            <a:pPr marL="0" indent="0" algn="just">
              <a:buNone/>
            </a:pPr>
            <a:r>
              <a:rPr lang="az-Latn-AZ" sz="3600" i="1" dirty="0" smtClean="0">
                <a:solidFill>
                  <a:srgbClr val="000090"/>
                </a:solidFill>
              </a:rPr>
              <a:t>BMT-nin İqtisadi və Sosial Şurası</a:t>
            </a:r>
            <a:endParaRPr lang="fr-FR" sz="3600" i="1" dirty="0">
              <a:solidFill>
                <a:srgbClr val="000090"/>
              </a:solidFill>
            </a:endParaRPr>
          </a:p>
          <a:p>
            <a:pPr marL="0" indent="0" algn="just">
              <a:buNone/>
            </a:pPr>
            <a:r>
              <a:rPr lang="fr-FR" sz="3600" i="1" dirty="0" smtClean="0">
                <a:solidFill>
                  <a:srgbClr val="000090"/>
                </a:solidFill>
              </a:rPr>
              <a:t>‘</a:t>
            </a:r>
            <a:r>
              <a:rPr lang="az-Latn-AZ" sz="3600" i="1" dirty="0" smtClean="0">
                <a:solidFill>
                  <a:srgbClr val="000090"/>
                </a:solidFill>
              </a:rPr>
              <a:t>fiziki, psixi və ya duyğu pozuntusu</a:t>
            </a:r>
            <a:r>
              <a:rPr lang="fr-FR" sz="3600" i="1" dirty="0" smtClean="0">
                <a:solidFill>
                  <a:srgbClr val="000090"/>
                </a:solidFill>
              </a:rPr>
              <a:t>, </a:t>
            </a:r>
            <a:r>
              <a:rPr lang="az-Latn-AZ" sz="3600" i="1" dirty="0" smtClean="0">
                <a:solidFill>
                  <a:srgbClr val="000090"/>
                </a:solidFill>
              </a:rPr>
              <a:t>sağlamlıq vəziyyəti və ya psixi xəstəlik</a:t>
            </a:r>
            <a:r>
              <a:rPr lang="fr-FR" sz="3600" i="1" dirty="0" smtClean="0">
                <a:solidFill>
                  <a:srgbClr val="000090"/>
                </a:solidFill>
              </a:rPr>
              <a:t>. </a:t>
            </a:r>
            <a:r>
              <a:rPr lang="az-Latn-AZ" sz="3600" i="1" dirty="0" smtClean="0">
                <a:solidFill>
                  <a:srgbClr val="000090"/>
                </a:solidFill>
              </a:rPr>
              <a:t>Belə pozuntular</a:t>
            </a:r>
            <a:r>
              <a:rPr lang="fr-FR" sz="3600" i="1" dirty="0" smtClean="0">
                <a:solidFill>
                  <a:srgbClr val="000090"/>
                </a:solidFill>
              </a:rPr>
              <a:t>, </a:t>
            </a:r>
            <a:r>
              <a:rPr lang="az-Latn-AZ" sz="3600" i="1" dirty="0" smtClean="0">
                <a:solidFill>
                  <a:srgbClr val="000090"/>
                </a:solidFill>
              </a:rPr>
              <a:t>vəziyyətlərvə ya xəstəliklər</a:t>
            </a:r>
            <a:r>
              <a:rPr lang="fr-FR" sz="3600" i="1" dirty="0" smtClean="0">
                <a:solidFill>
                  <a:srgbClr val="000090"/>
                </a:solidFill>
              </a:rPr>
              <a:t> </a:t>
            </a:r>
            <a:r>
              <a:rPr lang="az-Latn-AZ" sz="3600" i="1" dirty="0" smtClean="0">
                <a:solidFill>
                  <a:srgbClr val="000090"/>
                </a:solidFill>
              </a:rPr>
              <a:t> daimi və ya müvəqqəti xarakterli ola bilər</a:t>
            </a:r>
            <a:r>
              <a:rPr lang="fr-FR" sz="3600" i="1" dirty="0" smtClean="0">
                <a:solidFill>
                  <a:srgbClr val="000090"/>
                </a:solidFill>
              </a:rPr>
              <a:t>’</a:t>
            </a:r>
            <a:endParaRPr lang="fr-FR" sz="3600" i="1" dirty="0">
              <a:solidFill>
                <a:srgbClr val="000090"/>
              </a:solidFill>
            </a:endParaRPr>
          </a:p>
          <a:p>
            <a:pPr marL="0" indent="0" algn="just">
              <a:buNone/>
            </a:pPr>
            <a:endParaRPr lang="fr-FR" sz="3600" dirty="0" smtClean="0">
              <a:solidFill>
                <a:srgbClr val="000090"/>
              </a:solidFill>
            </a:endParaRPr>
          </a:p>
          <a:p>
            <a:pPr marL="0" indent="0" algn="just">
              <a:buNone/>
            </a:pPr>
            <a:endParaRPr lang="fr-FR" sz="3600" b="1" dirty="0" smtClean="0">
              <a:solidFill>
                <a:srgbClr val="00009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 algn="just">
              <a:buNone/>
            </a:pPr>
            <a:endParaRPr lang="fr-FR" sz="3600" b="1" dirty="0" smtClean="0">
              <a:solidFill>
                <a:srgbClr val="00009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 algn="just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960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5587</TotalTime>
  <Words>1271</Words>
  <Application>Microsoft Office PowerPoint</Application>
  <PresentationFormat>On-screen Show (4:3)</PresentationFormat>
  <Paragraphs>150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Ayrı-seçkiliyin əsasları:  din, əlillik, etnik və siyasi baxışlar</vt:lpstr>
      <vt:lpstr>DİN</vt:lpstr>
      <vt:lpstr>DİN</vt:lpstr>
      <vt:lpstr>DİN</vt:lpstr>
      <vt:lpstr>DİN</vt:lpstr>
      <vt:lpstr>DİN</vt:lpstr>
      <vt:lpstr>DİN</vt:lpstr>
      <vt:lpstr>DİN</vt:lpstr>
      <vt:lpstr>Əlillik</vt:lpstr>
      <vt:lpstr>Əlillik</vt:lpstr>
      <vt:lpstr>Əlillik</vt:lpstr>
      <vt:lpstr>Əlillik – AİHK presedent hüququ</vt:lpstr>
      <vt:lpstr>Əlillik – AİHK presedent hüququ</vt:lpstr>
      <vt:lpstr>Əlillik – AİHK presedent hüququ</vt:lpstr>
      <vt:lpstr>Əlillik– AİHK presedent hüququ</vt:lpstr>
      <vt:lpstr>Əlillik– AİHK presedent hüququ</vt:lpstr>
      <vt:lpstr>Etnik mənsubiyyət</vt:lpstr>
      <vt:lpstr>Etnik mənsubiyyət– AİHK presedent hüququ</vt:lpstr>
      <vt:lpstr>Etnik mənsubiyyət – AİHK presedent hüququ</vt:lpstr>
      <vt:lpstr>Etnik mənsubiyyət – AİHK presedent hüququ</vt:lpstr>
      <vt:lpstr>Etnik mənsubiyyət – AİHK presedent hüququ</vt:lpstr>
      <vt:lpstr>Etnik mənsubiyyət – AİHK presedent hüququ</vt:lpstr>
      <vt:lpstr>Etnik mənsubiyyət – AİHK presedent hüququ</vt:lpstr>
      <vt:lpstr>Etnik mənsubiyyət– AİHK presedent hüququ</vt:lpstr>
      <vt:lpstr>Etnik mənsubiyyət – AİHK presedent hüququ</vt:lpstr>
      <vt:lpstr>Etnik mənsubiyyət– AİHK presedent hüququ</vt:lpstr>
      <vt:lpstr>Etnik mənsubiyyət – AİHK presedent hüququ</vt:lpstr>
      <vt:lpstr>Etnik mənsubiyyət – AİHK presedent hüququ</vt:lpstr>
      <vt:lpstr>Siyasi baxışlar</vt:lpstr>
      <vt:lpstr>Siyasi baxışlar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Ana Maria</dc:creator>
  <cp:lastModifiedBy>ROVSHANOVA Vafa</cp:lastModifiedBy>
  <cp:revision>118</cp:revision>
  <dcterms:created xsi:type="dcterms:W3CDTF">2014-05-21T13:00:47Z</dcterms:created>
  <dcterms:modified xsi:type="dcterms:W3CDTF">2016-07-04T11:32:31Z</dcterms:modified>
</cp:coreProperties>
</file>