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E0CE-221F-4648-8174-D128344D3C77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2CB77-ACC9-4370-B1DA-129F44FE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E9C16B-FEED-405E-9474-BAED28EFE362}" type="slidenum">
              <a:rPr lang="ru-RU" altLang="ru-RU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1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1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77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8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0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71BBC97-AB96-464F-AD01-0696669335F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F1885E6-A6E7-4966-A8C1-8DBBAEE37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0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z-Latn-AZ" dirty="0" smtClean="0"/>
              <a:t>AVROPA İNSAN HÜQUQLARI KONVENSİYASI</a:t>
            </a:r>
            <a:endParaRPr lang="ru-RU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26A567B-74B7-4F3B-9D17-14FD899E41D9}" type="slidenum">
              <a:rPr lang="ru-RU" altLang="ru-RU">
                <a:latin typeface="Arial" panose="020B0604020202020204" pitchFamily="34" charset="0"/>
              </a:rPr>
              <a:pPr eaLnBrk="1" hangingPunct="1"/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379" y="3023776"/>
            <a:ext cx="8859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4800" dirty="0" smtClean="0"/>
              <a:t>Ayrı-seçkiliyin qadağan olunması 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447309" y="4641294"/>
            <a:ext cx="60616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dirty="0" smtClean="0"/>
              <a:t>Hila</a:t>
            </a:r>
            <a:r>
              <a:rPr lang="az-Latn-AZ" sz="3000" dirty="0" smtClean="0"/>
              <a:t>l Xəlilov</a:t>
            </a:r>
          </a:p>
          <a:p>
            <a:pPr algn="r"/>
            <a:r>
              <a:rPr lang="az-Latn-AZ" sz="3000" dirty="0" smtClean="0"/>
              <a:t>2016</a:t>
            </a:r>
            <a:r>
              <a:rPr lang="az-Latn-AZ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64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1" y="653484"/>
            <a:ext cx="9590550" cy="1574561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İnsan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hüquqlarının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əsas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azadlıqların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müdafiəsi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haqqında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Avropa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Konvensiyası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1" y="2482295"/>
            <a:ext cx="9590550" cy="1507054"/>
          </a:xfrm>
        </p:spPr>
        <p:txBody>
          <a:bodyPr>
            <a:noAutofit/>
          </a:bodyPr>
          <a:lstStyle/>
          <a:p>
            <a:pPr algn="just">
              <a:spcBef>
                <a:spcPts val="175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7 </a:t>
            </a:r>
            <a:r>
              <a:rPr lang="en-US" alt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Saylı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Protokol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Maddə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5 (</a:t>
            </a:r>
            <a:r>
              <a:rPr lang="en-US" alt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Ər-arvadın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hüquq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bərabərliyi</a:t>
            </a:r>
            <a:r>
              <a:rPr lang="en-US" altLang="en-US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 algn="just">
              <a:spcBef>
                <a:spcPts val="1750"/>
              </a:spcBef>
            </a:pPr>
            <a:r>
              <a:rPr lang="en-US" alt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Ər-arvad</a:t>
            </a:r>
            <a:r>
              <a:rPr lang="en-US" alt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nikaha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daxil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olma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və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boşanma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ilə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bağlı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məsələlərdə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öz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aralarında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və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uşaqları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ilə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münasibətlərdə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bərabər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hüquqlara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malikdirlər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və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bərabər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mülki-hüquqi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cavabdehlik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daşıyırlar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. Bu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maddə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uşaqların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maraqlarına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riayət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olunması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üçün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zəruri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tədbirlər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görməkdə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dövlətlərə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mane </a:t>
            </a:r>
            <a:r>
              <a:rPr lang="en-US" alt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olmur</a:t>
            </a: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en-US" altLang="lv-LV" sz="28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1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İZMİR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BƏYANNAMƏSİ 26-27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aprel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Dövlətləri xüsusi diqqət göstərməyə çağırır:</a:t>
            </a:r>
          </a:p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Dövlətdaxili hüquq müdafiə vasitələrinin effektivliyinə;</a:t>
            </a:r>
          </a:p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Pozulmuş hüququ bərpa etmək qabiliyyətinə;</a:t>
            </a:r>
          </a:p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Məhkəmənin qərarlarının icrasına nəzarətdə Nazirlər Komitəsi ilə əməkdaşlıq etməyə.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FC67E3-8EBC-4B06-81E3-FA4EAA59F678}" type="slidenum">
              <a:rPr lang="ru-RU" altLang="ru-RU"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z-Latn-AZ" sz="3600" b="1" i="1" dirty="0">
                <a:latin typeface="Times New Roman" pitchFamily="18" charset="0"/>
                <a:cs typeface="Times New Roman" pitchFamily="18" charset="0"/>
              </a:rPr>
              <a:t>BRAYTON </a:t>
            </a:r>
            <a:r>
              <a:rPr lang="az-Latn-AZ" sz="3600" b="1" i="1" dirty="0" smtClean="0">
                <a:latin typeface="Times New Roman" pitchFamily="18" charset="0"/>
                <a:cs typeface="Times New Roman" pitchFamily="18" charset="0"/>
              </a:rPr>
              <a:t>BƏYANNAMƏSİ </a:t>
            </a:r>
            <a:r>
              <a:rPr lang="az-Latn-AZ" sz="3600" b="1" i="1" dirty="0">
                <a:latin typeface="Times New Roman" pitchFamily="18" charset="0"/>
                <a:cs typeface="Times New Roman" pitchFamily="18" charset="0"/>
              </a:rPr>
              <a:t>19-20 aprel 2012</a:t>
            </a:r>
            <a:endParaRPr lang="ru-R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Konvensiyanın milli qanunvericilikdə təmin </a:t>
            </a:r>
            <a:r>
              <a:rPr lang="az-Latn-AZ" sz="2800" dirty="0" err="1">
                <a:latin typeface="Times New Roman" pitchFamily="18" charset="0"/>
                <a:cs typeface="Times New Roman" pitchFamily="18" charset="0"/>
              </a:rPr>
              <a:t>olunmasını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Qanunvericiliyi və məhkəmə təcrübəsini Konvensiyaya </a:t>
            </a:r>
            <a:r>
              <a:rPr lang="az-Latn-AZ" sz="2800" dirty="0" err="1">
                <a:latin typeface="Times New Roman" pitchFamily="18" charset="0"/>
                <a:cs typeface="Times New Roman" pitchFamily="18" charset="0"/>
              </a:rPr>
              <a:t>uyğunlaşdırmaq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Qanun layihələrinin hazırlanması zamanı onların Konvensiyaya uyğunluğuna baxılsın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66B1BD-43BC-4E90-BC05-721D086AE920}" type="slidenum">
              <a:rPr lang="ru-RU" altLang="ru-RU"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z-Latn-AZ" sz="3200" b="1" i="1" dirty="0">
                <a:latin typeface="Times New Roman" pitchFamily="18" charset="0"/>
                <a:cs typeface="Times New Roman" pitchFamily="18" charset="0"/>
              </a:rPr>
              <a:t>İNTERLAKEN </a:t>
            </a:r>
            <a:r>
              <a:rPr lang="az-Latn-AZ" sz="3200" b="1" i="1" dirty="0" smtClean="0">
                <a:latin typeface="Times New Roman" pitchFamily="18" charset="0"/>
                <a:cs typeface="Times New Roman" pitchFamily="18" charset="0"/>
              </a:rPr>
              <a:t>BƏYANNAMƏSİ </a:t>
            </a:r>
            <a:r>
              <a:rPr lang="az-Latn-AZ" sz="3200" b="1" i="1" dirty="0">
                <a:latin typeface="Times New Roman" pitchFamily="18" charset="0"/>
                <a:cs typeface="Times New Roman" pitchFamily="18" charset="0"/>
              </a:rPr>
              <a:t>19 fevral 2010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İştirakçı-Dövlətləri öz </a:t>
            </a:r>
            <a:r>
              <a:rPr lang="az-Latn-AZ" sz="2800" dirty="0" err="1">
                <a:latin typeface="Times New Roman" pitchFamily="18" charset="0"/>
                <a:cs typeface="Times New Roman" pitchFamily="18" charset="0"/>
              </a:rPr>
              <a:t>üzərlərinə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öhdəlik götürməyə çağırır: </a:t>
            </a:r>
          </a:p>
          <a:p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Məhkəmənin qərarlarını tam icra etmək;</a:t>
            </a:r>
          </a:p>
          <a:p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Oxşar pozuntuların baş verməsinin qarşısının alınması üçün tədbirlər görmək;</a:t>
            </a:r>
          </a:p>
          <a:p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Nazirlər Komitəsinin </a:t>
            </a:r>
            <a:r>
              <a:rPr lang="az-Latn-AZ" sz="2800" dirty="0" err="1">
                <a:latin typeface="Times New Roman" pitchFamily="18" charset="0"/>
                <a:cs typeface="Times New Roman" pitchFamily="18" charset="0"/>
              </a:rPr>
              <a:t>Tövsiyyələrinə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əməl etmək.</a:t>
            </a:r>
          </a:p>
          <a:p>
            <a:pPr marL="36900" indent="0">
              <a:buNone/>
              <a:defRPr/>
            </a:pP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C8D9D5B-DCD1-41C2-A034-C503736DB18B}" type="slidenum">
              <a:rPr lang="ru-RU" altLang="ru-RU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Gender 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kişi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qadınların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bərabərliyinin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təminatları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haqqında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Azərbaycan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Respublikasının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Qanunu</a:t>
            </a:r>
            <a:endParaRPr lang="ru-RU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900" indent="0">
              <a:buNone/>
            </a:pPr>
            <a:endParaRPr lang="az-Latn-A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Maddə 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1. 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qanunun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məqsədi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cinsi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mənsubiyyətə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görə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ayrı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seçkiliyin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formalarını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aradan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qaldırmaqla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qadınlara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ictimai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həyatın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siyasi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iqtisadi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mədəni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digər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sahələrində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bərabər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imkanlar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yaratmaqla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gender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bərabərliyinin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təmin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edilməsindən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ibarətdir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8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9ADF8FD-0C3D-407A-885A-2633593E4A44}" type="slidenum">
              <a:rPr lang="ru-RU" altLang="ru-RU"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Təhsil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haqqında"Azərbaycan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Respublikasının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 Qanunun 5.3-cü maddəsi</a:t>
            </a:r>
            <a:endParaRPr lang="en-US" dirty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625765-A920-417F-A04D-8877B2176DD0}" type="slidenum">
              <a:rPr lang="ru-RU" altLang="ru-RU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000">
              <a:latin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1519707" y="1944710"/>
            <a:ext cx="8841344" cy="3721994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ru-RU" b="1" u="sng" dirty="0" smtClean="0">
              <a:solidFill>
                <a:srgbClr val="FFFF66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3100" i="1" dirty="0">
                <a:latin typeface="+mj-lt"/>
                <a:cs typeface="Times New Roman" pitchFamily="18" charset="0"/>
              </a:rPr>
              <a:t>“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Dövlət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mülkiyyət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formasından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asılı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ru-RU" sz="3100" i="1" dirty="0">
                <a:latin typeface="+mj-lt"/>
                <a:cs typeface="Times New Roman" pitchFamily="18" charset="0"/>
              </a:rPr>
              <a:t>о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lmayaraq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bütün</a:t>
            </a:r>
            <a:r>
              <a:rPr lang="az-Latn-AZ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təhsil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müəssisələrinə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işə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qəbulda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vəzifələrə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təyin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ru-RU" sz="3100" i="1" dirty="0">
                <a:latin typeface="+mj-lt"/>
                <a:cs typeface="Times New Roman" pitchFamily="18" charset="0"/>
              </a:rPr>
              <a:t>о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lunmada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və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ya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seçilmədə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əməyin</a:t>
            </a:r>
            <a:r>
              <a:rPr lang="az-Latn-AZ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stimullaşdırılmasında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təhsil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müəssisələrinə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qəbul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olunmada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təhsilalanların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təqaüdlə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təmin</a:t>
            </a:r>
            <a:r>
              <a:rPr lang="az-Latn-AZ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edilməsində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i</a:t>
            </a:r>
            <a:r>
              <a:rPr lang="ru-RU" sz="3100" i="1" dirty="0">
                <a:latin typeface="+mj-lt"/>
                <a:cs typeface="Times New Roman" pitchFamily="18" charset="0"/>
              </a:rPr>
              <a:t>х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tisasların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seçilməsində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biliyin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qiymətləndirilməsində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məzunların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işlə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təmin</a:t>
            </a:r>
            <a:r>
              <a:rPr lang="az-Latn-AZ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edilməsində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təhsilin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növbəti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pillədə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davam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etdirilməsində</a:t>
            </a:r>
            <a:r>
              <a:rPr lang="en-US" sz="3100" i="1" dirty="0">
                <a:latin typeface="+mj-lt"/>
                <a:cs typeface="Times New Roman" pitchFamily="18" charset="0"/>
              </a:rPr>
              <a:t>,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i</a:t>
            </a:r>
            <a:r>
              <a:rPr lang="ru-RU" sz="3100" i="1" dirty="0">
                <a:latin typeface="+mj-lt"/>
                <a:cs typeface="Times New Roman" pitchFamily="18" charset="0"/>
              </a:rPr>
              <a:t>х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tisasın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artırılmasında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və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təhsil</a:t>
            </a:r>
            <a:r>
              <a:rPr lang="az-Latn-AZ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sahəsində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digər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məsələlərdə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kişilər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və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qadınlar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üçün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bərabər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imkanlar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yaradılmasını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təmin</a:t>
            </a:r>
            <a:r>
              <a:rPr lang="en-US" sz="3100" i="1" dirty="0">
                <a:latin typeface="+mj-lt"/>
                <a:cs typeface="Times New Roman" pitchFamily="18" charset="0"/>
              </a:rPr>
              <a:t> </a:t>
            </a:r>
            <a:r>
              <a:rPr lang="en-US" sz="3100" i="1" dirty="0" err="1">
                <a:latin typeface="+mj-lt"/>
                <a:cs typeface="Times New Roman" pitchFamily="18" charset="0"/>
              </a:rPr>
              <a:t>edir</a:t>
            </a:r>
            <a:r>
              <a:rPr lang="en-US" sz="3100" i="1" dirty="0">
                <a:latin typeface="+mj-lt"/>
                <a:cs typeface="Times New Roman" pitchFamily="18" charset="0"/>
              </a:rPr>
              <a:t>”.</a:t>
            </a:r>
            <a:endParaRPr lang="ru-RU" sz="3100" i="1" dirty="0">
              <a:latin typeface="+mj-lt"/>
              <a:cs typeface="Times New Roman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ru-RU" sz="3100" b="1" i="1" u="sng" dirty="0" smtClean="0">
              <a:solidFill>
                <a:srgbClr val="FFFF66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ru-RU" b="1" u="sng" dirty="0" smtClean="0">
              <a:solidFill>
                <a:srgbClr val="FFFF66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b="1" u="sng" dirty="0" smtClean="0">
              <a:solidFill>
                <a:srgbClr val="FFFF66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590550" cy="1828813"/>
          </a:xfrm>
        </p:spPr>
        <p:txBody>
          <a:bodyPr>
            <a:normAutofit/>
          </a:bodyPr>
          <a:lstStyle/>
          <a:p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Azərbaycan Respublikası Cinayət Məcəlləsinin 154.1-ci maddəsi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642" y="2833353"/>
            <a:ext cx="9997309" cy="252115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rqindən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milliyyətindən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cinsindən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mənşəyindən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əmlak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vəziyyətindən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qulluq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mövqeyindən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əqidəsindən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siyasi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partiyalara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həmkarlar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ittifaqlarına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digər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ictimai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birliklərə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mənsubiyyətindən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asılı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olaraq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şəxsin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hüquq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qanuni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mənafelərinə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zərər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vurmaqla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şəxsin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bərabərlik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hüququnu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pozma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44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5961"/>
            <a:ext cx="10353762" cy="970450"/>
          </a:xfrm>
        </p:spPr>
        <p:txBody>
          <a:bodyPr/>
          <a:lstStyle/>
          <a:p>
            <a:r>
              <a:rPr lang="az-Latn-AZ" dirty="0" smtClean="0"/>
              <a:t>Bərabərlik və ədalətlilik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133" y="1116411"/>
            <a:ext cx="9865016" cy="56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49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590550" cy="1828813"/>
          </a:xfrm>
        </p:spPr>
        <p:txBody>
          <a:bodyPr>
            <a:normAutofit fontScale="90000"/>
          </a:bodyPr>
          <a:lstStyle/>
          <a:p>
            <a:r>
              <a:rPr lang="az-Latn-AZ" dirty="0" smtClean="0"/>
              <a:t>Azərbaycan Respublikası Konsitutsiya</a:t>
            </a:r>
            <a:r>
              <a:rPr lang="en-US" dirty="0" smtClean="0"/>
              <a:t> M</a:t>
            </a:r>
            <a:r>
              <a:rPr lang="az-Latn-AZ" dirty="0" smtClean="0"/>
              <a:t>əhkəməsinin qərarları</a:t>
            </a:r>
            <a:br>
              <a:rPr lang="az-Latn-AZ" dirty="0" smtClean="0"/>
            </a:br>
            <a:r>
              <a:rPr lang="az-Latn-AZ" dirty="0" smtClean="0"/>
              <a:t>(Bərabərlik hüququ ilə bağlı)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225" y="2067952"/>
            <a:ext cx="9590550" cy="460013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400" dirty="0" smtClean="0"/>
              <a:t>Z.Quliyev və q. şikayəti ilə əlaqədar (28 yanvar 2005-ci il)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400" dirty="0" smtClean="0"/>
              <a:t>Azərbaycan Respublikası Cinayət Məcəlləsinin 79.1-ci maddəsinin şərh edilməsinə dair (2 mart 2010-cu il)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“</a:t>
            </a:r>
            <a:r>
              <a:rPr lang="az-Latn-AZ" sz="2400" dirty="0" smtClean="0"/>
              <a:t>Əmək pensiyaları haqqında</a:t>
            </a:r>
            <a:r>
              <a:rPr lang="en-US" sz="2400" dirty="0" smtClean="0"/>
              <a:t>”</a:t>
            </a:r>
            <a:r>
              <a:rPr lang="az-Latn-AZ" sz="2400" dirty="0" smtClean="0"/>
              <a:t> Azərbaycan Respublikası Qanununun 8.1 və 8.3-cü maddələrinin yoxlanılmasına dair (1 dekabr 2010-cu il)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400" dirty="0" smtClean="0"/>
              <a:t>Azərbaycan Respublikası Cinayət Məcəlləsinin 71.1-ci maddəsinin şərh edilməsinə dair (13 dekabr 2010-cu il)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“</a:t>
            </a:r>
            <a:r>
              <a:rPr lang="az-Latn-AZ" sz="2400" dirty="0" smtClean="0"/>
              <a:t>Sosial sığorta haqqında</a:t>
            </a:r>
            <a:r>
              <a:rPr lang="en-US" sz="2400" dirty="0" smtClean="0"/>
              <a:t>”</a:t>
            </a:r>
            <a:r>
              <a:rPr lang="az-Latn-AZ" sz="2400" dirty="0" smtClean="0"/>
              <a:t> Azərbaycan Respublikası Qanununun 21-ci maddəsinin şərh edilməsinə dair (29 oktyabr 2010-cu il)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az-Latn-A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az-Latn-AZ" dirty="0" smtClean="0"/>
          </a:p>
          <a:p>
            <a:endParaRPr lang="az-Latn-AZ" dirty="0" smtClean="0"/>
          </a:p>
          <a:p>
            <a:endParaRPr lang="az-Latn-A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55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Ayrı- seçkilik </a:t>
            </a:r>
            <a:r>
              <a:rPr lang="az-Latn-AZ" dirty="0" smtClean="0"/>
              <a:t>nədir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z-Latn-AZ" sz="2800" b="1" i="1" dirty="0" smtClean="0"/>
          </a:p>
          <a:p>
            <a:r>
              <a:rPr lang="az-Latn-AZ" sz="3200" b="1" i="1" dirty="0" smtClean="0"/>
              <a:t>Diskriminasiya- </a:t>
            </a:r>
            <a:r>
              <a:rPr lang="az-Latn-AZ" sz="3200" b="1" i="1" dirty="0"/>
              <a:t>latın dilində </a:t>
            </a:r>
            <a:r>
              <a:rPr lang="ru-RU" sz="3200" i="1" dirty="0" err="1"/>
              <a:t>discriminatio</a:t>
            </a:r>
            <a:r>
              <a:rPr lang="az-Latn-AZ" sz="3200" i="1" dirty="0"/>
              <a:t>- “</a:t>
            </a:r>
            <a:r>
              <a:rPr lang="az-Latn-AZ" sz="3200" i="1" dirty="0" err="1"/>
              <a:t>fərqləndirmək</a:t>
            </a:r>
            <a:r>
              <a:rPr lang="az-Latn-AZ" sz="3200" i="1" dirty="0"/>
              <a:t>” sözündən </a:t>
            </a:r>
            <a:r>
              <a:rPr lang="az-Latn-AZ" sz="3200" i="1" dirty="0" err="1"/>
              <a:t>götürülmüşdür</a:t>
            </a:r>
            <a:r>
              <a:rPr lang="az-Latn-AZ" sz="3200" i="1" dirty="0"/>
              <a:t>. </a:t>
            </a:r>
          </a:p>
          <a:p>
            <a:pPr marL="36900" indent="0">
              <a:buNone/>
            </a:pPr>
            <a:endParaRPr lang="az-Latn-AZ" sz="3200" i="1" dirty="0"/>
          </a:p>
          <a:p>
            <a:r>
              <a:rPr lang="az-Latn-AZ" sz="3200" b="1" i="1" dirty="0"/>
              <a:t>Hər hansı bir əlamətə görə insanların hüquq və </a:t>
            </a:r>
            <a:r>
              <a:rPr lang="az-Latn-AZ" sz="3200" b="1" i="1" dirty="0" err="1"/>
              <a:t>vəzifələndə</a:t>
            </a:r>
            <a:r>
              <a:rPr lang="az-Latn-AZ" sz="3200" b="1" i="1" dirty="0"/>
              <a:t> əsassız fərq </a:t>
            </a:r>
            <a:r>
              <a:rPr lang="az-Latn-AZ" sz="3200" b="1" i="1" dirty="0" err="1"/>
              <a:t>qoyulmasıdır</a:t>
            </a:r>
            <a:r>
              <a:rPr lang="az-Latn-AZ" sz="3200" b="1" i="1" dirty="0"/>
              <a:t>.</a:t>
            </a:r>
            <a:endParaRPr lang="en-US" sz="3200" b="1" dirty="0"/>
          </a:p>
          <a:p>
            <a:endParaRPr lang="en-US" sz="32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071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z-Latn-AZ" dirty="0" smtClean="0"/>
              <a:t>AVROPA İNSAN HÜQUQLARI KONVENSİYASI</a:t>
            </a:r>
            <a:endParaRPr lang="ru-RU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26A567B-74B7-4F3B-9D17-14FD899E41D9}" type="slidenum">
              <a:rPr lang="ru-RU" altLang="ru-RU"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379" y="3023776"/>
            <a:ext cx="8859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4800" dirty="0" smtClean="0"/>
              <a:t>Ayrı-seçkiliyin qadağan olunması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58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44" y="334851"/>
            <a:ext cx="9590550" cy="1001226"/>
          </a:xfrm>
        </p:spPr>
        <p:txBody>
          <a:bodyPr/>
          <a:lstStyle/>
          <a:p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Bərabərlik prinsipi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519" y="2675478"/>
            <a:ext cx="9590550" cy="3223045"/>
          </a:xfrm>
        </p:spPr>
        <p:txBody>
          <a:bodyPr>
            <a:normAutofit/>
          </a:bodyPr>
          <a:lstStyle/>
          <a:p>
            <a:pPr marL="0" lvl="2"/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Hüquqi </a:t>
            </a:r>
            <a:r>
              <a:rPr lang="az-Latn-AZ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nöqteyi</a:t>
            </a:r>
            <a:r>
              <a:rPr lang="az-Latn-AZ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nəzərdən bərabərlik prinsipi o deməkdi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ki, bərabərlik bərabər formada </a:t>
            </a:r>
            <a:r>
              <a:rPr lang="az-Latn-AZ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tənzimlənməlidir</a:t>
            </a:r>
            <a:r>
              <a:rPr lang="az-Latn-AZ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yəni, eyni vəziyyətdə olan insanlarla eyni cür davranılmalı və eyni qaydalar tətbiq </a:t>
            </a:r>
            <a:r>
              <a:rPr lang="az-Latn-AZ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olunmalıdır</a:t>
            </a:r>
            <a:r>
              <a:rPr lang="ru-RU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74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249" y="392579"/>
            <a:ext cx="9590550" cy="1149558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 err="1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Birbaşa</a:t>
            </a:r>
            <a:r>
              <a:rPr lang="en-US" altLang="en-US" sz="4400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ayrı-seçkilik</a:t>
            </a:r>
            <a:r>
              <a:rPr lang="en-US" alt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18" y="1542137"/>
            <a:ext cx="9590550" cy="4910177"/>
          </a:xfrm>
        </p:spPr>
        <p:txBody>
          <a:bodyPr>
            <a:normAutofit/>
          </a:bodyPr>
          <a:lstStyle/>
          <a:p>
            <a:r>
              <a:rPr lang="en-US" sz="2800" dirty="0" err="1"/>
              <a:t>Aşağıdakı</a:t>
            </a:r>
            <a:r>
              <a:rPr lang="en-US" sz="2800" dirty="0"/>
              <a:t> </a:t>
            </a:r>
            <a:r>
              <a:rPr lang="en-US" sz="2800" dirty="0" err="1"/>
              <a:t>hallarda</a:t>
            </a:r>
            <a:r>
              <a:rPr lang="en-US" sz="2800" dirty="0"/>
              <a:t> </a:t>
            </a:r>
            <a:r>
              <a:rPr lang="en-US" sz="2800" dirty="0" err="1"/>
              <a:t>birbaşa</a:t>
            </a:r>
            <a:r>
              <a:rPr lang="en-US" sz="2800" dirty="0"/>
              <a:t> </a:t>
            </a:r>
            <a:r>
              <a:rPr lang="en-US" sz="2800" dirty="0" err="1"/>
              <a:t>ayrı-seçkilik</a:t>
            </a:r>
            <a:r>
              <a:rPr lang="en-US" sz="2800" dirty="0"/>
              <a:t> </a:t>
            </a:r>
            <a:r>
              <a:rPr lang="en-US" sz="2800" dirty="0" err="1"/>
              <a:t>baş</a:t>
            </a:r>
            <a:r>
              <a:rPr lang="en-US" sz="2800" dirty="0"/>
              <a:t> </a:t>
            </a:r>
            <a:r>
              <a:rPr lang="en-US" sz="2800" dirty="0" err="1"/>
              <a:t>vermiş</a:t>
            </a:r>
            <a:r>
              <a:rPr lang="en-US" sz="2800" dirty="0"/>
              <a:t> </a:t>
            </a:r>
            <a:r>
              <a:rPr lang="en-US" sz="2800" dirty="0" err="1"/>
              <a:t>sayılır</a:t>
            </a:r>
            <a:r>
              <a:rPr lang="en-US" sz="2800" dirty="0" smtClean="0"/>
              <a:t>: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• </a:t>
            </a:r>
            <a:r>
              <a:rPr lang="en-US" sz="2800" dirty="0" err="1"/>
              <a:t>şəxsə</a:t>
            </a:r>
            <a:r>
              <a:rPr lang="en-US" sz="2800" dirty="0"/>
              <a:t> </a:t>
            </a:r>
            <a:r>
              <a:rPr lang="en-US" sz="2800" dirty="0" err="1"/>
              <a:t>qarşı</a:t>
            </a:r>
            <a:r>
              <a:rPr lang="en-US" sz="2800" dirty="0"/>
              <a:t> </a:t>
            </a:r>
            <a:r>
              <a:rPr lang="en-US" sz="2800" dirty="0" err="1"/>
              <a:t>əlverişsiz</a:t>
            </a:r>
            <a:r>
              <a:rPr lang="en-US" sz="2800" dirty="0"/>
              <a:t> </a:t>
            </a:r>
            <a:r>
              <a:rPr lang="en-US" sz="2800" dirty="0" err="1"/>
              <a:t>davranıldıqda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• </a:t>
            </a:r>
            <a:r>
              <a:rPr lang="en-US" sz="2800" dirty="0" err="1"/>
              <a:t>oxşar</a:t>
            </a:r>
            <a:r>
              <a:rPr lang="en-US" sz="2800" dirty="0"/>
              <a:t> </a:t>
            </a:r>
            <a:r>
              <a:rPr lang="en-US" sz="2800" dirty="0" err="1"/>
              <a:t>vəziyyətdə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şəxslərlə</a:t>
            </a:r>
            <a:r>
              <a:rPr lang="en-US" sz="2800" dirty="0"/>
              <a:t> </a:t>
            </a:r>
            <a:r>
              <a:rPr lang="en-US" sz="2800" dirty="0" err="1"/>
              <a:t>necə</a:t>
            </a:r>
            <a:r>
              <a:rPr lang="en-US" sz="2800" dirty="0"/>
              <a:t> </a:t>
            </a:r>
            <a:r>
              <a:rPr lang="en-US" sz="2800" dirty="0" err="1"/>
              <a:t>davranılması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davranıla</a:t>
            </a:r>
            <a:r>
              <a:rPr lang="en-US" sz="2800" dirty="0" smtClean="0"/>
              <a:t> </a:t>
            </a:r>
            <a:r>
              <a:rPr lang="en-US" sz="2800" dirty="0" err="1"/>
              <a:t>biləcəyi</a:t>
            </a:r>
            <a:r>
              <a:rPr lang="en-US" sz="2800" dirty="0"/>
              <a:t> </a:t>
            </a:r>
            <a:r>
              <a:rPr lang="en-US" sz="2800" dirty="0" err="1"/>
              <a:t>müqayisə</a:t>
            </a:r>
            <a:r>
              <a:rPr lang="en-US" sz="2800" dirty="0"/>
              <a:t> </a:t>
            </a:r>
            <a:r>
              <a:rPr lang="en-US" sz="2800" dirty="0" err="1"/>
              <a:t>edilərək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•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bunun</a:t>
            </a:r>
            <a:r>
              <a:rPr lang="en-US" sz="2800" dirty="0"/>
              <a:t> </a:t>
            </a:r>
            <a:r>
              <a:rPr lang="en-US" sz="2800" dirty="0" err="1"/>
              <a:t>səbəbi</a:t>
            </a:r>
            <a:r>
              <a:rPr lang="en-US" sz="2800" dirty="0"/>
              <a:t> </a:t>
            </a:r>
            <a:r>
              <a:rPr lang="en-US" sz="2800" dirty="0" err="1"/>
              <a:t>onların</a:t>
            </a:r>
            <a:r>
              <a:rPr lang="en-US" sz="2800" dirty="0"/>
              <a:t> sahib </a:t>
            </a:r>
            <a:r>
              <a:rPr lang="en-US" sz="2800" dirty="0" err="1"/>
              <a:t>olduqları</a:t>
            </a:r>
            <a:r>
              <a:rPr lang="en-US" sz="2800" dirty="0"/>
              <a:t> </a:t>
            </a:r>
            <a:r>
              <a:rPr lang="en-US" sz="2800" dirty="0" err="1"/>
              <a:t>xüsusiyyətdir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da “</a:t>
            </a:r>
            <a:r>
              <a:rPr lang="en-US" sz="2800" dirty="0" err="1"/>
              <a:t>müdafiə</a:t>
            </a:r>
            <a:r>
              <a:rPr lang="en-US" sz="2800" dirty="0"/>
              <a:t> </a:t>
            </a:r>
            <a:r>
              <a:rPr lang="en-US" sz="2800" dirty="0" err="1"/>
              <a:t>olunan</a:t>
            </a:r>
            <a:r>
              <a:rPr lang="en-US" sz="2800" dirty="0"/>
              <a:t> </a:t>
            </a:r>
            <a:r>
              <a:rPr lang="en-US" sz="2800" dirty="0" err="1"/>
              <a:t>əsas</a:t>
            </a:r>
            <a:r>
              <a:rPr lang="en-US" sz="2800" dirty="0"/>
              <a:t>” </a:t>
            </a:r>
            <a:r>
              <a:rPr lang="en-US" sz="2800" dirty="0" err="1"/>
              <a:t>hesab</a:t>
            </a:r>
            <a:r>
              <a:rPr lang="en-US" sz="2800" dirty="0"/>
              <a:t> </a:t>
            </a:r>
            <a:r>
              <a:rPr lang="en-US" sz="2800" dirty="0" err="1"/>
              <a:t>olunur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642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05754"/>
            <a:ext cx="9590550" cy="1828813"/>
          </a:xfrm>
        </p:spPr>
        <p:txBody>
          <a:bodyPr/>
          <a:lstStyle/>
          <a:p>
            <a:r>
              <a:rPr lang="en-US" altLang="en-US" b="1" dirty="0" err="1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Dolayı</a:t>
            </a:r>
            <a:r>
              <a:rPr lang="en-US" alt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1" dirty="0" err="1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ayrı-seçkilik</a:t>
            </a:r>
            <a:r>
              <a:rPr lang="en-US" alt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240923"/>
            <a:ext cx="9590550" cy="3168204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Dolayı</a:t>
            </a:r>
            <a:r>
              <a:rPr lang="en-US" sz="2800" dirty="0"/>
              <a:t> </a:t>
            </a:r>
            <a:r>
              <a:rPr lang="en-US" sz="2800" dirty="0" err="1"/>
              <a:t>ayrı-seçkiliyin</a:t>
            </a:r>
            <a:r>
              <a:rPr lang="en-US" sz="2800" dirty="0"/>
              <a:t> </a:t>
            </a:r>
            <a:r>
              <a:rPr lang="en-US" sz="2800" dirty="0" err="1"/>
              <a:t>elementləri</a:t>
            </a:r>
            <a:r>
              <a:rPr lang="en-US" sz="2800" dirty="0"/>
              <a:t> </a:t>
            </a:r>
            <a:r>
              <a:rPr lang="en-US" sz="2800" dirty="0" err="1"/>
              <a:t>bunlardır</a:t>
            </a:r>
            <a:r>
              <a:rPr lang="en-US" sz="2800" dirty="0"/>
              <a:t>: </a:t>
            </a:r>
            <a:endParaRPr lang="en-US" sz="2800" dirty="0" smtClean="0"/>
          </a:p>
          <a:p>
            <a:pPr algn="l"/>
            <a:r>
              <a:rPr lang="en-US" sz="2800" dirty="0" smtClean="0"/>
              <a:t>• </a:t>
            </a:r>
            <a:r>
              <a:rPr lang="en-US" sz="2800" dirty="0" err="1"/>
              <a:t>oxşar</a:t>
            </a:r>
            <a:r>
              <a:rPr lang="en-US" sz="2800" dirty="0"/>
              <a:t> </a:t>
            </a:r>
            <a:r>
              <a:rPr lang="en-US" sz="2800" dirty="0" err="1"/>
              <a:t>vəziyyətdə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digər</a:t>
            </a:r>
            <a:r>
              <a:rPr lang="en-US" sz="2800" dirty="0"/>
              <a:t> </a:t>
            </a:r>
            <a:r>
              <a:rPr lang="en-US" sz="2800" dirty="0" err="1"/>
              <a:t>şəxslərlə</a:t>
            </a:r>
            <a:r>
              <a:rPr lang="en-US" sz="2800" dirty="0"/>
              <a:t> </a:t>
            </a:r>
            <a:r>
              <a:rPr lang="en-US" sz="2800" dirty="0" err="1"/>
              <a:t>müqayisədə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/>
            <a:r>
              <a:rPr lang="en-US" sz="2800" dirty="0" smtClean="0"/>
              <a:t>• </a:t>
            </a:r>
            <a:r>
              <a:rPr lang="en-US" sz="2800" dirty="0"/>
              <a:t>"</a:t>
            </a:r>
            <a:r>
              <a:rPr lang="en-US" sz="2800" dirty="0" err="1"/>
              <a:t>müdafiənin</a:t>
            </a:r>
            <a:r>
              <a:rPr lang="en-US" sz="2800" dirty="0"/>
              <a:t> </a:t>
            </a:r>
            <a:r>
              <a:rPr lang="en-US" sz="2800" dirty="0" err="1"/>
              <a:t>şamil</a:t>
            </a:r>
            <a:r>
              <a:rPr lang="en-US" sz="2800" dirty="0"/>
              <a:t> </a:t>
            </a:r>
            <a:r>
              <a:rPr lang="en-US" sz="2800" dirty="0" err="1"/>
              <a:t>olunduğu</a:t>
            </a:r>
            <a:r>
              <a:rPr lang="en-US" sz="2800" dirty="0"/>
              <a:t> </a:t>
            </a:r>
            <a:r>
              <a:rPr lang="en-US" sz="2800" dirty="0" err="1"/>
              <a:t>əsasların</a:t>
            </a:r>
            <a:r>
              <a:rPr lang="en-US" sz="2800" dirty="0"/>
              <a:t>" </a:t>
            </a:r>
            <a:r>
              <a:rPr lang="en-US" sz="2800" dirty="0" err="1"/>
              <a:t>tətbiq</a:t>
            </a:r>
            <a:r>
              <a:rPr lang="en-US" sz="2800" dirty="0"/>
              <a:t> </a:t>
            </a:r>
            <a:r>
              <a:rPr lang="en-US" sz="2800" dirty="0" err="1"/>
              <a:t>dairəsinə</a:t>
            </a:r>
            <a:r>
              <a:rPr lang="en-US" sz="2800" dirty="0"/>
              <a:t> </a:t>
            </a:r>
            <a:r>
              <a:rPr lang="en-US" sz="2800" dirty="0" err="1"/>
              <a:t>düşən</a:t>
            </a:r>
            <a:r>
              <a:rPr lang="en-US" sz="2800" dirty="0"/>
              <a:t> </a:t>
            </a:r>
            <a:r>
              <a:rPr lang="en-US" sz="2800" dirty="0" err="1"/>
              <a:t>hər</a:t>
            </a:r>
            <a:r>
              <a:rPr lang="en-US" sz="2800" dirty="0"/>
              <a:t> </a:t>
            </a:r>
            <a:r>
              <a:rPr lang="en-US" sz="2800" dirty="0" err="1"/>
              <a:t>hansı</a:t>
            </a:r>
            <a:r>
              <a:rPr lang="en-US" sz="2800" dirty="0"/>
              <a:t> </a:t>
            </a:r>
            <a:r>
              <a:rPr lang="en-US" sz="2800" dirty="0" err="1"/>
              <a:t>qrupa</a:t>
            </a:r>
            <a:r>
              <a:rPr lang="en-US" sz="2800" dirty="0"/>
              <a:t> </a:t>
            </a:r>
            <a:r>
              <a:rPr lang="en-US" sz="2800" dirty="0" err="1"/>
              <a:t>əhəmiyyətli</a:t>
            </a:r>
            <a:r>
              <a:rPr lang="en-US" sz="2800" dirty="0"/>
              <a:t> </a:t>
            </a:r>
            <a:r>
              <a:rPr lang="en-US" sz="2800" dirty="0" err="1"/>
              <a:t>dərəcədə</a:t>
            </a:r>
            <a:r>
              <a:rPr lang="en-US" sz="2800" dirty="0"/>
              <a:t> </a:t>
            </a:r>
            <a:r>
              <a:rPr lang="en-US" sz="2800" dirty="0" err="1"/>
              <a:t>mənfi</a:t>
            </a:r>
            <a:r>
              <a:rPr lang="en-US" sz="2800" dirty="0"/>
              <a:t> </a:t>
            </a:r>
            <a:r>
              <a:rPr lang="en-US" sz="2800" dirty="0" err="1"/>
              <a:t>təsir</a:t>
            </a:r>
            <a:r>
              <a:rPr lang="en-US" sz="2800" dirty="0"/>
              <a:t> </a:t>
            </a:r>
            <a:r>
              <a:rPr lang="en-US" sz="2800" dirty="0" err="1"/>
              <a:t>göstərən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/>
            <a:r>
              <a:rPr lang="en-US" sz="2800" dirty="0" smtClean="0"/>
              <a:t>• </a:t>
            </a:r>
            <a:r>
              <a:rPr lang="en-US" sz="2800" dirty="0" err="1"/>
              <a:t>neytral</a:t>
            </a:r>
            <a:r>
              <a:rPr lang="en-US" sz="2800" dirty="0"/>
              <a:t> </a:t>
            </a:r>
            <a:r>
              <a:rPr lang="en-US" sz="2800" dirty="0" err="1"/>
              <a:t>qayda</a:t>
            </a:r>
            <a:r>
              <a:rPr lang="en-US" sz="2800" dirty="0"/>
              <a:t>, </a:t>
            </a:r>
            <a:r>
              <a:rPr lang="en-US" sz="2800" dirty="0" err="1"/>
              <a:t>meyar</a:t>
            </a:r>
            <a:r>
              <a:rPr lang="en-US" sz="2800" dirty="0"/>
              <a:t> </a:t>
            </a:r>
            <a:r>
              <a:rPr lang="en-US" sz="2800" dirty="0" err="1"/>
              <a:t>və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</a:t>
            </a:r>
            <a:r>
              <a:rPr lang="en-US" sz="2800" dirty="0" err="1" smtClean="0"/>
              <a:t>praktika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5946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95151"/>
            <a:ext cx="9590550" cy="595767"/>
          </a:xfrm>
        </p:spPr>
        <p:txBody>
          <a:bodyPr>
            <a:normAutofit fontScale="90000"/>
          </a:bodyPr>
          <a:lstStyle/>
          <a:p>
            <a:r>
              <a:rPr lang="az-Latn-AZ" dirty="0" smtClean="0"/>
              <a:t>Ayrı seçkiliyin əhatə dairəsi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369713"/>
            <a:ext cx="9590550" cy="3953813"/>
          </a:xfrm>
        </p:spPr>
        <p:txBody>
          <a:bodyPr>
            <a:normAutofit/>
          </a:bodyPr>
          <a:lstStyle/>
          <a:p>
            <a:pPr algn="l"/>
            <a:r>
              <a:rPr lang="az-Latn-AZ" sz="2800" dirty="0" smtClean="0"/>
              <a:t>Məşğulluq</a:t>
            </a:r>
          </a:p>
          <a:p>
            <a:pPr algn="l"/>
            <a:r>
              <a:rPr lang="az-Latn-AZ" sz="2800" dirty="0" smtClean="0"/>
              <a:t>Sosial rifah və sosial təminat formalarına </a:t>
            </a:r>
            <a:r>
              <a:rPr lang="az-Latn-AZ" sz="2800" dirty="0" err="1" smtClean="0"/>
              <a:t>çatımlılıq</a:t>
            </a:r>
            <a:endParaRPr lang="az-Latn-AZ" sz="2800" dirty="0"/>
          </a:p>
          <a:p>
            <a:pPr algn="l"/>
            <a:r>
              <a:rPr lang="az-Latn-AZ" sz="2800" dirty="0" smtClean="0"/>
              <a:t>Ev də daxil olmaqla mal və xidmətlərə </a:t>
            </a:r>
            <a:r>
              <a:rPr lang="az-Latn-AZ" sz="2800" dirty="0" err="1" smtClean="0"/>
              <a:t>çatımlılıq</a:t>
            </a:r>
            <a:endParaRPr lang="az-Latn-AZ" sz="2800" dirty="0" smtClean="0"/>
          </a:p>
          <a:p>
            <a:pPr algn="l"/>
            <a:r>
              <a:rPr lang="az-Latn-AZ" sz="2800" dirty="0" smtClean="0"/>
              <a:t>Məhkəmə sisteminə </a:t>
            </a:r>
            <a:r>
              <a:rPr lang="az-Latn-AZ" sz="2800" dirty="0" err="1" smtClean="0"/>
              <a:t>çatımlılıq</a:t>
            </a:r>
            <a:endParaRPr lang="az-Latn-AZ" sz="2800" dirty="0" smtClean="0"/>
          </a:p>
          <a:p>
            <a:pPr algn="l"/>
            <a:r>
              <a:rPr lang="az-Latn-AZ" sz="2800" dirty="0" smtClean="0"/>
              <a:t>Şəxsi və ailə </a:t>
            </a:r>
            <a:r>
              <a:rPr lang="az-Latn-AZ" sz="2800" dirty="0" err="1" smtClean="0"/>
              <a:t>həyatı,övladlığa</a:t>
            </a:r>
            <a:r>
              <a:rPr lang="az-Latn-AZ" sz="2800" dirty="0" smtClean="0"/>
              <a:t> </a:t>
            </a:r>
            <a:r>
              <a:rPr lang="az-Latn-AZ" sz="2800" dirty="0" err="1" smtClean="0"/>
              <a:t>götürmə,ev</a:t>
            </a:r>
            <a:r>
              <a:rPr lang="az-Latn-AZ" sz="2800" dirty="0" smtClean="0"/>
              <a:t> və nikah</a:t>
            </a:r>
          </a:p>
          <a:p>
            <a:pPr algn="l"/>
            <a:endParaRPr lang="az-Latn-AZ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94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67117"/>
            <a:ext cx="9590550" cy="182881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Ayrı-seçkiliyin </a:t>
            </a:r>
            <a:r>
              <a:rPr lang="en-US" altLang="en-US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əlamətləri</a:t>
            </a:r>
            <a:r>
              <a:rPr lang="az-Latn-AZ" altLang="en-US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az-Latn-AZ" altLang="en-US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az-Latn-AZ" altLang="en-US" b="1" dirty="0" smtClean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(müdafiə olunan əsaslar)</a:t>
            </a:r>
            <a:r>
              <a:rPr lang="en-US" alt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b="1" dirty="0"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824" y="2095930"/>
            <a:ext cx="9590550" cy="3557895"/>
          </a:xfrm>
        </p:spPr>
        <p:txBody>
          <a:bodyPr/>
          <a:lstStyle/>
          <a:p>
            <a:pPr algn="l"/>
            <a:r>
              <a:rPr lang="az-Latn-AZ" sz="2800" dirty="0" smtClean="0"/>
              <a:t>                         </a:t>
            </a:r>
            <a:r>
              <a:rPr lang="en-US" sz="2800" dirty="0" smtClean="0"/>
              <a:t>Cins ( Gender, Cinsi orientasiya)</a:t>
            </a:r>
          </a:p>
          <a:p>
            <a:pPr algn="l"/>
            <a:endParaRPr lang="az-Latn-AZ" sz="2500" dirty="0" smtClean="0"/>
          </a:p>
          <a:p>
            <a:pPr algn="l"/>
            <a:r>
              <a:rPr lang="az-Latn-AZ" sz="2500" dirty="0" smtClean="0"/>
              <a:t>Ünal Tekeli Türkiyəyə qarşı</a:t>
            </a:r>
          </a:p>
          <a:p>
            <a:pPr algn="l"/>
            <a:r>
              <a:rPr lang="az-Latn-AZ" sz="2500" dirty="0" smtClean="0"/>
              <a:t>Zarb Adami Maltaya qarşı</a:t>
            </a:r>
          </a:p>
          <a:p>
            <a:pPr algn="l"/>
            <a:r>
              <a:rPr lang="az-Latn-AZ" sz="2500" dirty="0" smtClean="0"/>
              <a:t>Kristin Qudvin Birləşmiş Krallığa qarşı</a:t>
            </a:r>
          </a:p>
          <a:p>
            <a:pPr algn="l"/>
            <a:r>
              <a:rPr lang="az-Latn-AZ" sz="2500" dirty="0" smtClean="0"/>
              <a:t>E</a:t>
            </a:r>
            <a:r>
              <a:rPr lang="en-US" sz="2500" dirty="0" smtClean="0"/>
              <a:t>.B </a:t>
            </a:r>
            <a:r>
              <a:rPr lang="az-Latn-AZ" sz="2500" dirty="0" smtClean="0"/>
              <a:t>Fransaya qarşı</a:t>
            </a:r>
            <a:endParaRPr lang="en-US" sz="25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7440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59" y="154546"/>
            <a:ext cx="9590550" cy="1893195"/>
          </a:xfrm>
        </p:spPr>
        <p:txBody>
          <a:bodyPr>
            <a:normAutofit/>
          </a:bodyPr>
          <a:lstStyle/>
          <a:p>
            <a:r>
              <a:rPr lang="en-US" altLang="en-US" sz="3200" b="1" i="1" dirty="0" smtClean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Ayrı-seçkiliyin əlamətləri</a:t>
            </a:r>
            <a:r>
              <a:rPr lang="az-Latn-AZ" altLang="en-US" sz="3200" b="1" i="1" dirty="0" smtClean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az-Latn-AZ" altLang="en-US" sz="3200" b="1" i="1" dirty="0" smtClean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az-Latn-AZ" altLang="en-US" sz="3200" b="1" i="1" dirty="0" smtClean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(müdafiə olunan əsaslar)</a:t>
            </a:r>
            <a:r>
              <a:rPr lang="en-US" altLang="en-US" sz="3200" b="1" i="1" dirty="0">
                <a:solidFill>
                  <a:srgbClr val="333366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sz="3200" b="1" i="1" dirty="0">
                <a:solidFill>
                  <a:srgbClr val="333366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3200" i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096" y="1954261"/>
            <a:ext cx="9590550" cy="4214719"/>
          </a:xfrm>
        </p:spPr>
        <p:txBody>
          <a:bodyPr>
            <a:normAutofit/>
          </a:bodyPr>
          <a:lstStyle/>
          <a:p>
            <a:pPr algn="l"/>
            <a:r>
              <a:rPr lang="az-Latn-AZ" sz="2800" dirty="0"/>
              <a:t> </a:t>
            </a:r>
            <a:r>
              <a:rPr lang="az-Latn-AZ" sz="2800" dirty="0" smtClean="0"/>
              <a:t>                                             Əlillik</a:t>
            </a:r>
          </a:p>
          <a:p>
            <a:pPr algn="l"/>
            <a:r>
              <a:rPr lang="az-Latn-AZ" sz="2500" dirty="0" smtClean="0"/>
              <a:t>Glor İsveçrəyə qarşı</a:t>
            </a:r>
          </a:p>
          <a:p>
            <a:pPr algn="l"/>
            <a:r>
              <a:rPr lang="az-Latn-AZ" sz="2500" dirty="0" smtClean="0"/>
              <a:t>Prays Birləşmiş Krallığa qarşı</a:t>
            </a:r>
          </a:p>
          <a:p>
            <a:pPr algn="l"/>
            <a:r>
              <a:rPr lang="az-Latn-AZ" sz="2500" dirty="0"/>
              <a:t> </a:t>
            </a:r>
            <a:r>
              <a:rPr lang="az-Latn-AZ" sz="2500" dirty="0" smtClean="0"/>
              <a:t>                                                  </a:t>
            </a:r>
            <a:r>
              <a:rPr lang="az-Latn-AZ" sz="2800" dirty="0" smtClean="0"/>
              <a:t>Yaş</a:t>
            </a:r>
          </a:p>
          <a:p>
            <a:pPr algn="l"/>
            <a:r>
              <a:rPr lang="az-Latn-AZ" sz="2500" dirty="0" smtClean="0"/>
              <a:t>Şviz</a:t>
            </a:r>
            <a:r>
              <a:rPr lang="az-Latn-AZ" sz="2500" dirty="0"/>
              <a:t>g</a:t>
            </a:r>
            <a:r>
              <a:rPr lang="az-Latn-AZ" sz="2500" dirty="0" smtClean="0"/>
              <a:t>ebel İsveçrəyə qarşı</a:t>
            </a:r>
          </a:p>
          <a:p>
            <a:pPr algn="l"/>
            <a:r>
              <a:rPr lang="az-Latn-AZ" sz="2500" dirty="0" smtClean="0"/>
              <a:t>T. Birləşmiş Krallığa qarşı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3723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51208"/>
            <a:ext cx="9590550" cy="1162438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Ayrı-seçkiliyin əlamətləri</a:t>
            </a:r>
            <a:r>
              <a:rPr lang="az-Latn-AZ" altLang="en-US" b="1" i="1" dirty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az-Latn-AZ" altLang="en-US" b="1" i="1" dirty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az-Latn-AZ" altLang="en-US" b="1" i="1" dirty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(müdafiə olunan əsaslar</a:t>
            </a:r>
            <a:r>
              <a:rPr lang="az-Latn-AZ" altLang="en-US" b="1" i="1" dirty="0" smtClean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619410"/>
            <a:ext cx="9590550" cy="4871541"/>
          </a:xfrm>
        </p:spPr>
        <p:txBody>
          <a:bodyPr>
            <a:normAutofit/>
          </a:bodyPr>
          <a:lstStyle/>
          <a:p>
            <a:r>
              <a:rPr lang="az-Latn-AZ" sz="2800" dirty="0" smtClean="0"/>
              <a:t>       </a:t>
            </a:r>
            <a:r>
              <a:rPr lang="az-Latn-AZ" sz="2800" b="1" dirty="0" smtClean="0"/>
              <a:t>İrq, etnik mənsubiyyət, rəng və milli azlığa mənsubiyyət</a:t>
            </a:r>
            <a:endParaRPr lang="az-Latn-AZ" sz="2800" b="1" dirty="0"/>
          </a:p>
          <a:p>
            <a:pPr algn="l"/>
            <a:r>
              <a:rPr lang="az-Latn-AZ" sz="2500" dirty="0" smtClean="0"/>
              <a:t>Timişev Rusiyaya qarşı</a:t>
            </a:r>
          </a:p>
          <a:p>
            <a:pPr algn="l"/>
            <a:r>
              <a:rPr lang="az-Latn-AZ" sz="2500" dirty="0" smtClean="0"/>
              <a:t>Seydic və Finci Bosniya və Herseqovinaya qarşı</a:t>
            </a:r>
          </a:p>
          <a:p>
            <a:pPr algn="l"/>
            <a:r>
              <a:rPr lang="az-Latn-AZ" sz="2500" dirty="0" smtClean="0"/>
              <a:t>                             </a:t>
            </a:r>
            <a:r>
              <a:rPr lang="az-Latn-AZ" sz="3200" b="1" dirty="0" smtClean="0"/>
              <a:t>Vətəndaşlıq və ya milli mənşə</a:t>
            </a:r>
            <a:endParaRPr lang="az-Latn-AZ" sz="2800" b="1" dirty="0" smtClean="0"/>
          </a:p>
          <a:p>
            <a:pPr algn="l"/>
            <a:r>
              <a:rPr lang="az-Latn-AZ" sz="2500" dirty="0" smtClean="0"/>
              <a:t>Zeibeq Yunanıstana qarşı</a:t>
            </a:r>
          </a:p>
          <a:p>
            <a:pPr algn="l"/>
            <a:r>
              <a:rPr lang="az-Latn-AZ" sz="2500" dirty="0" smtClean="0"/>
              <a:t>Anakomba Belçikaya qarşı</a:t>
            </a:r>
          </a:p>
          <a:p>
            <a:pPr algn="l"/>
            <a:r>
              <a:rPr lang="az-Latn-AZ" sz="2500" dirty="0"/>
              <a:t> </a:t>
            </a:r>
            <a:r>
              <a:rPr lang="az-Latn-AZ" sz="2500" dirty="0" smtClean="0"/>
              <a:t>                                           </a:t>
            </a:r>
            <a:r>
              <a:rPr lang="az-Latn-AZ" sz="2800" b="1" dirty="0" smtClean="0"/>
              <a:t>Din və etiqad</a:t>
            </a:r>
          </a:p>
          <a:p>
            <a:pPr algn="l"/>
            <a:r>
              <a:rPr lang="az-Latn-AZ" sz="2500" dirty="0" smtClean="0"/>
              <a:t>Köse və başqaları Türkiyəyə qarşı</a:t>
            </a:r>
            <a:endParaRPr lang="az-Latn-AZ" sz="2500" dirty="0"/>
          </a:p>
        </p:txBody>
      </p:sp>
    </p:spTree>
    <p:extLst>
      <p:ext uri="{BB962C8B-B14F-4D97-AF65-F5344CB8AC3E}">
        <p14:creationId xmlns:p14="http://schemas.microsoft.com/office/powerpoint/2010/main" val="895870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44699"/>
            <a:ext cx="9590550" cy="1609860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Ayrı-seçkiliyin əlamətləri</a:t>
            </a:r>
            <a:r>
              <a:rPr lang="az-Latn-AZ" altLang="en-US" b="1" i="1" dirty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az-Latn-AZ" altLang="en-US" b="1" i="1" dirty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az-Latn-AZ" altLang="en-US" b="1" i="1" dirty="0"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(müdafiə olunan əsaslar)</a:t>
            </a:r>
            <a:r>
              <a:rPr lang="en-US" altLang="en-US" b="1" i="1" dirty="0">
                <a:solidFill>
                  <a:srgbClr val="333366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en-US" b="1" i="1" dirty="0">
                <a:solidFill>
                  <a:srgbClr val="333366"/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54559"/>
            <a:ext cx="9590550" cy="4865100"/>
          </a:xfrm>
        </p:spPr>
        <p:txBody>
          <a:bodyPr>
            <a:normAutofit lnSpcReduction="10000"/>
          </a:bodyPr>
          <a:lstStyle/>
          <a:p>
            <a:r>
              <a:rPr lang="az-Latn-AZ" sz="3200" dirty="0" smtClean="0"/>
              <a:t>Dil</a:t>
            </a:r>
          </a:p>
          <a:p>
            <a:pPr algn="l"/>
            <a:r>
              <a:rPr lang="az-Latn-AZ" sz="2500" dirty="0" smtClean="0"/>
              <a:t>Belgium Linguistic işi </a:t>
            </a:r>
            <a:endParaRPr lang="az-Latn-AZ" sz="2500" dirty="0" smtClean="0">
              <a:effectLst/>
            </a:endParaRPr>
          </a:p>
          <a:p>
            <a:pPr algn="l"/>
            <a:r>
              <a:rPr lang="az-Latn-AZ" sz="2500" dirty="0" smtClean="0">
                <a:effectLst/>
              </a:rPr>
              <a:t>                     </a:t>
            </a:r>
            <a:r>
              <a:rPr lang="az-Latn-AZ" sz="2800" dirty="0" smtClean="0">
                <a:effectLst/>
              </a:rPr>
              <a:t>Sosial mənsubiyyət, doğum və mülkiyyət</a:t>
            </a:r>
          </a:p>
          <a:p>
            <a:pPr algn="l"/>
            <a:r>
              <a:rPr lang="az-Latn-AZ" sz="2600" dirty="0" smtClean="0">
                <a:effectLst/>
              </a:rPr>
              <a:t>Mazurek Fransaya qarşı</a:t>
            </a:r>
          </a:p>
          <a:p>
            <a:pPr algn="l"/>
            <a:r>
              <a:rPr lang="az-Latn-AZ" sz="2600" dirty="0">
                <a:effectLst/>
              </a:rPr>
              <a:t> </a:t>
            </a:r>
            <a:r>
              <a:rPr lang="az-Latn-AZ" sz="2600" dirty="0" smtClean="0">
                <a:effectLst/>
              </a:rPr>
              <a:t>                                  </a:t>
            </a:r>
            <a:r>
              <a:rPr lang="az-Latn-AZ" sz="2800" dirty="0" smtClean="0">
                <a:effectLst/>
              </a:rPr>
              <a:t>Siyasi və ya digər fikir</a:t>
            </a:r>
          </a:p>
          <a:p>
            <a:pPr algn="l"/>
            <a:r>
              <a:rPr lang="az-Latn-AZ" sz="2600" dirty="0" smtClean="0">
                <a:effectLst/>
              </a:rPr>
              <a:t>Handyside Birləşmiş Krallığa qarşı</a:t>
            </a:r>
          </a:p>
          <a:p>
            <a:pPr algn="l"/>
            <a:r>
              <a:rPr lang="az-Latn-AZ" sz="2600" dirty="0" smtClean="0">
                <a:effectLst/>
              </a:rPr>
              <a:t>Steel və Morris Birləşmiş Krallığa qarşı</a:t>
            </a:r>
          </a:p>
          <a:p>
            <a:pPr algn="l"/>
            <a:r>
              <a:rPr lang="az-Latn-AZ" sz="2600" dirty="0" smtClean="0">
                <a:effectLst/>
              </a:rPr>
              <a:t>                                            </a:t>
            </a:r>
            <a:r>
              <a:rPr lang="az-Latn-AZ" sz="2800" dirty="0" smtClean="0">
                <a:effectLst/>
              </a:rPr>
              <a:t>Digər status</a:t>
            </a:r>
          </a:p>
          <a:p>
            <a:pPr algn="l"/>
            <a:r>
              <a:rPr lang="az-Latn-AZ" sz="2600" dirty="0" smtClean="0">
                <a:effectLst/>
              </a:rPr>
              <a:t>Petrov Bolqarıstana qarşı</a:t>
            </a:r>
            <a:endParaRPr lang="az-Latn-AZ" sz="26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3601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4400" dirty="0" smtClean="0"/>
              <a:t>Diqqətinizə görə minnətdaram!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2058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91501DC-C7D9-4A31-87AA-772BA57F9160}" type="slidenum">
              <a:rPr lang="ru-RU" altLang="ru-RU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az-Latn-AZ" dirty="0" smtClean="0"/>
              <a:t>Beynəlxalq sənədlər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913795" y="1088505"/>
            <a:ext cx="10353762" cy="4058751"/>
          </a:xfrm>
        </p:spPr>
        <p:txBody>
          <a:bodyPr>
            <a:noAutofit/>
          </a:bodyPr>
          <a:lstStyle/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Ümumdünya İnsan Haqları Bəyannaməsi(1948, maddə1,2);</a:t>
            </a:r>
            <a:br>
              <a:rPr lang="az-Latn-AZ" sz="3200" dirty="0">
                <a:latin typeface="Times New Roman" pitchFamily="18" charset="0"/>
                <a:cs typeface="Times New Roman" pitchFamily="18" charset="0"/>
              </a:rPr>
            </a:br>
            <a:endParaRPr lang="az-Latn-A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Iqtisadi</a:t>
            </a:r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, sosial və mədəni hüquqlar haqqında Beynəlxalq Pakt(1966, maddə 2);</a:t>
            </a:r>
            <a:br>
              <a:rPr lang="az-Latn-AZ" sz="3200" dirty="0">
                <a:latin typeface="Times New Roman" pitchFamily="18" charset="0"/>
                <a:cs typeface="Times New Roman" pitchFamily="18" charset="0"/>
              </a:rPr>
            </a:br>
            <a:endParaRPr lang="az-Latn-A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Mülki </a:t>
            </a:r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və siyasi hüquqlar haqqında beynəlxalq Pakt (1965, maddə 2,26)</a:t>
            </a:r>
            <a:br>
              <a:rPr lang="az-Latn-AZ" sz="3200" dirty="0">
                <a:latin typeface="Times New Roman" pitchFamily="18" charset="0"/>
                <a:cs typeface="Times New Roman" pitchFamily="18" charset="0"/>
              </a:rPr>
            </a:br>
            <a:endParaRPr lang="az-Latn-A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İrqi </a:t>
            </a:r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ayrı-seçkiliyin </a:t>
            </a:r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bütün </a:t>
            </a:r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formalarının qadağan olunması haqqında Beynəlxalq Konvensiya (1966);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800" dirty="0">
                <a:latin typeface="Times New Roman" pitchFamily="18" charset="0"/>
                <a:cs typeface="Times New Roman" pitchFamily="18" charset="0"/>
              </a:rPr>
            </a:br>
            <a:endParaRPr lang="az-Latn-A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Qadınlara 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qarşı diskriminasiyanın bütün formalarının qadağan olunması haqqında Beynəlxalq Konvensiya(1979);</a:t>
            </a:r>
          </a:p>
        </p:txBody>
      </p:sp>
    </p:spTree>
    <p:extLst>
      <p:ext uri="{BB962C8B-B14F-4D97-AF65-F5344CB8AC3E}">
        <p14:creationId xmlns:p14="http://schemas.microsoft.com/office/powerpoint/2010/main" val="20956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1" y="-93617"/>
            <a:ext cx="8540750" cy="1976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z-Latn-AZ" sz="4800" b="1" dirty="0" smtClean="0">
                <a:latin typeface="Times New Roman" pitchFamily="18" charset="0"/>
                <a:cs typeface="Times New Roman" pitchFamily="18" charset="0"/>
              </a:rPr>
              <a:t>Beynəlxalq sənədlər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882820"/>
            <a:ext cx="11822806" cy="3462337"/>
          </a:xfrm>
        </p:spPr>
        <p:txBody>
          <a:bodyPr>
            <a:noAutofit/>
          </a:bodyPr>
          <a:lstStyle/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Uşaq hüquqları haqqında Konvensiya(1989, maddə 2,23);</a:t>
            </a:r>
          </a:p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Əlillərin hüquqları haqqında Konvensiya (2007);</a:t>
            </a:r>
          </a:p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İnsan hüquqları haqqında Amerika Konvensiyası (maddə 1,24);</a:t>
            </a:r>
          </a:p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Xalqlar və İnsan Hüquqları haqqında Afrika Xartiyası(maddə 2,3);</a:t>
            </a:r>
          </a:p>
          <a:p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Işçi </a:t>
            </a:r>
            <a:r>
              <a:rPr lang="az-Latn-AZ" sz="3200" dirty="0" err="1">
                <a:latin typeface="Times New Roman" pitchFamily="18" charset="0"/>
                <a:cs typeface="Times New Roman" pitchFamily="18" charset="0"/>
              </a:rPr>
              <a:t>miqrantların</a:t>
            </a:r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 və onların ailə üzvlərinin hüquqlarının </a:t>
            </a:r>
            <a:r>
              <a:rPr lang="az-Latn-AZ" sz="3200" dirty="0" err="1">
                <a:latin typeface="Times New Roman" pitchFamily="18" charset="0"/>
                <a:cs typeface="Times New Roman" pitchFamily="18" charset="0"/>
              </a:rPr>
              <a:t>müdafiəso</a:t>
            </a:r>
            <a:r>
              <a:rPr lang="az-Latn-AZ" sz="3200" dirty="0">
                <a:latin typeface="Times New Roman" pitchFamily="18" charset="0"/>
                <a:cs typeface="Times New Roman" pitchFamily="18" charset="0"/>
              </a:rPr>
              <a:t> haqqında Beynəlxalq Konvensiya(2003, maddə 7).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017995E-6D05-42F3-881D-301936E7E86E}" type="slidenum">
              <a:rPr lang="ru-RU" altLang="ru-RU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İnsan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hüquqlarının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əsas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azadlıqların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müdafiəsi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haqqında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Avropa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Konvensiyası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z-Latn-AZ" sz="2400" dirty="0">
                <a:latin typeface="Times New Roman" pitchFamily="18" charset="0"/>
                <a:cs typeface="Times New Roman" pitchFamily="18" charset="0"/>
              </a:rPr>
              <a:t>Maddə 14.</a:t>
            </a:r>
          </a:p>
          <a:p>
            <a:pPr algn="just">
              <a:buNone/>
            </a:pPr>
            <a:r>
              <a:rPr lang="az-Latn-AZ" sz="2400" dirty="0"/>
              <a:t>	</a:t>
            </a:r>
            <a:r>
              <a:rPr lang="az-Latn-A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Konvensiyada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təsbit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olunmuş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hüquq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az-Latn-AZ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azadlıqlardan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cins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irq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dərinin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rəngi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, din,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siyasi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digər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baxışlar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milli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mənşə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milli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azlıqlara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mənsubiyyət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əmlak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vəziyyəti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doğum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hansı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digər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əlamətlərə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görə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ayrı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seçkilik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olmadan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effectLst/>
                <a:latin typeface="Times New Roman" pitchFamily="18" charset="0"/>
                <a:cs typeface="Times New Roman" pitchFamily="18" charset="0"/>
              </a:rPr>
              <a:t>təmin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itchFamily="18" charset="0"/>
                <a:cs typeface="Times New Roman" pitchFamily="18" charset="0"/>
              </a:rPr>
              <a:t>olunmalıdır</a:t>
            </a:r>
            <a:r>
              <a:rPr lang="az-Latn-AZ" sz="2800" i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A78812-B1DE-43F1-A721-E0B307688747}" type="slidenum">
              <a:rPr lang="ru-RU" altLang="ru-RU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515938"/>
            <a:ext cx="8540750" cy="233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i="1" dirty="0" err="1"/>
              <a:t>Azərbaycan</a:t>
            </a:r>
            <a:r>
              <a:rPr lang="en-US" sz="2800" i="1" dirty="0"/>
              <a:t> </a:t>
            </a:r>
            <a:r>
              <a:rPr lang="en-US" sz="2800" i="1" dirty="0" err="1"/>
              <a:t>Respublikası</a:t>
            </a:r>
            <a:r>
              <a:rPr lang="en-US" sz="2800" i="1" dirty="0"/>
              <a:t> </a:t>
            </a:r>
            <a:r>
              <a:rPr lang="en-US" sz="2800" i="1" dirty="0" err="1"/>
              <a:t>Konstitusiyasının</a:t>
            </a:r>
            <a:r>
              <a:rPr lang="en-US" sz="2800" i="1" dirty="0"/>
              <a:t> 25-ci </a:t>
            </a:r>
            <a:r>
              <a:rPr lang="en-US" sz="2800" i="1" dirty="0" err="1"/>
              <a:t>maddəsi</a:t>
            </a:r>
            <a:r>
              <a:rPr lang="en-US" sz="2800" i="1" dirty="0"/>
              <a:t> </a:t>
            </a:r>
            <a:endParaRPr lang="ru-RU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023" y="2259100"/>
            <a:ext cx="7870825" cy="380673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Hamı</a:t>
            </a:r>
            <a:r>
              <a:rPr lang="az-Latn-AZ" sz="2800" i="1" dirty="0" err="1">
                <a:latin typeface="Times New Roman" pitchFamily="18" charset="0"/>
                <a:cs typeface="Times New Roman" pitchFamily="18" charset="0"/>
              </a:rPr>
              <a:t>nın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qanun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məhkəmə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qarşısında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bəra</a:t>
            </a:r>
            <a:r>
              <a:rPr lang="az-Latn-AZ" sz="2800" i="1" dirty="0" err="1">
                <a:latin typeface="Times New Roman" pitchFamily="18" charset="0"/>
                <a:cs typeface="Times New Roman" pitchFamily="18" charset="0"/>
              </a:rPr>
              <a:t>bərliyini</a:t>
            </a:r>
            <a:r>
              <a:rPr lang="az-Latn-AZ" sz="2800" i="1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işi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qadının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eyni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hüquqları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azadlıqlar</a:t>
            </a:r>
            <a:r>
              <a:rPr lang="az-Latn-AZ" sz="2800" i="1" dirty="0">
                <a:latin typeface="Times New Roman" pitchFamily="18" charset="0"/>
                <a:cs typeface="Times New Roman" pitchFamily="18" charset="0"/>
              </a:rPr>
              <a:t>a malik olmasını, d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övlət</a:t>
            </a:r>
            <a:r>
              <a:rPr lang="az-Latn-AZ" sz="28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az-Latn-AZ" sz="2800" i="1" dirty="0">
                <a:latin typeface="Times New Roman" pitchFamily="18" charset="0"/>
                <a:cs typeface="Times New Roman" pitchFamily="18" charset="0"/>
              </a:rPr>
              <a:t> heç bir əlamətlərdən asılı olmayaraq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kəsin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hüquq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azadlıqlarının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bərabərliyinə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təminat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az-Latn-AZ" sz="2800" i="1" dirty="0" err="1">
                <a:latin typeface="Times New Roman" pitchFamily="18" charset="0"/>
                <a:cs typeface="Times New Roman" pitchFamily="18" charset="0"/>
              </a:rPr>
              <a:t>diyini</a:t>
            </a:r>
            <a:r>
              <a:rPr lang="az-Latn-AZ" sz="28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İnsan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vətəndaş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hüquq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azadlıqlarını</a:t>
            </a:r>
            <a:r>
              <a:rPr lang="az-Latn-AZ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800" i="1" dirty="0">
                <a:latin typeface="Times New Roman" pitchFamily="18" charset="0"/>
                <a:cs typeface="Times New Roman" pitchFamily="18" charset="0"/>
              </a:rPr>
              <a:t>hər hansı mənsubiyyətinə görə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məhdudlaşdır</a:t>
            </a:r>
            <a:r>
              <a:rPr lang="az-Latn-AZ" sz="2800" i="1" dirty="0" err="1">
                <a:latin typeface="Times New Roman" pitchFamily="18" charset="0"/>
                <a:cs typeface="Times New Roman" pitchFamily="18" charset="0"/>
              </a:rPr>
              <a:t>ılmasını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qadağan</a:t>
            </a:r>
            <a:r>
              <a:rPr lang="az-Latn-AZ" sz="2800" i="1" dirty="0">
                <a:latin typeface="Times New Roman" pitchFamily="18" charset="0"/>
                <a:cs typeface="Times New Roman" pitchFamily="18" charset="0"/>
              </a:rPr>
              <a:t> edir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/>
              <a:t/>
            </a:r>
            <a:br>
              <a:rPr lang="en-US" sz="2800" i="1" dirty="0"/>
            </a:br>
            <a:endParaRPr lang="ru-RU" sz="2800" i="1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1799388-F351-408E-B258-D28CCFE4B12F}" type="slidenum">
              <a:rPr lang="ru-RU" altLang="ru-RU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z-Latn-AZ" sz="3200" b="1" i="1" dirty="0" err="1">
                <a:latin typeface="Times New Roman" pitchFamily="18" charset="0"/>
                <a:cs typeface="Times New Roman" pitchFamily="18" charset="0"/>
              </a:rPr>
              <a:t>zərbaycan</a:t>
            </a:r>
            <a:r>
              <a:rPr lang="az-Latn-AZ" sz="3200" b="1" i="1" dirty="0">
                <a:latin typeface="Times New Roman" pitchFamily="18" charset="0"/>
                <a:cs typeface="Times New Roman" pitchFamily="18" charset="0"/>
              </a:rPr>
              <a:t> Respublikasının Konstitusiyasının 35.4-cü maddəsi</a:t>
            </a:r>
            <a:endParaRPr lang="ru-R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az-Latn-A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kəsin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təhlükəsiz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sağlam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şəraitdə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işləmək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heç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ayrı-seçkilik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qoyulmadan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öz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işinə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görə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dövlətin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müəyyənləşdirdiyi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minimum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əmək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haqqı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miqdarından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olmayan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haqq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almaq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hüququ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36900" indent="0">
              <a:buNone/>
              <a:defRPr/>
            </a:pPr>
            <a:endParaRPr lang="az-Latn-AZ" sz="2800" i="1" dirty="0"/>
          </a:p>
          <a:p>
            <a:pPr>
              <a:buFont typeface="Arial" charset="0"/>
              <a:buChar char="►"/>
              <a:defRPr/>
            </a:pPr>
            <a:endParaRPr lang="ru-RU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6F50136-19B2-4F30-B51F-B7FD986DD430}" type="slidenum">
              <a:rPr lang="ru-RU" altLang="ru-RU"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z-Latn-AZ" sz="3200" b="1" i="1">
                <a:latin typeface="Times New Roman" pitchFamily="18" charset="0"/>
                <a:cs typeface="Times New Roman" pitchFamily="18" charset="0"/>
              </a:rPr>
              <a:t>zərbaycan Respublikasının Konstitusiyasının 127.2-ci maddəsi</a:t>
            </a:r>
            <a:endParaRPr lang="ru-RU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az-Latn-AZ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Hakimlər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işlərə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qərəzsiz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ədalətlə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tərəflərin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hüquq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bərabərliyinə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faktlara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əsasən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qanuna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müvafiq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baxırlar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1B05547-CA2C-456C-B5BB-7569B19D0275}" type="slidenum">
              <a:rPr lang="ru-RU" altLang="ru-RU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İnsan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Hüquqlarının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Əsas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Azadlıqların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Müdafiəsi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Haqqında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Konvensiyaya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dair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saylı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Protokol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az-Latn-A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Maddə 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Qanunla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nəzərdə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tutulmuş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istənilən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hüquqdan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irq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din,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siyasi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digər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baxışlar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milli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mənşə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milli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azlıqlara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mənsubiyyət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əmlak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vəziyyəti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doğum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hansı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digər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əlamətlərinə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görə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ayrı-seçkilik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olmadan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təmin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olunmalıdır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90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Maddə 2.2. H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1-ci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bənddə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sadalanan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hansı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əsasa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görə</a:t>
            </a:r>
            <a:r>
              <a:rPr lang="az-Latn-A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hansı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dövlət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hakimiyyəti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orqanı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tərəfindən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ayrı-seçkiliyə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məruz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qalmamalıdır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2C5197-1593-41AA-9121-971D8719E049}" type="slidenum">
              <a:rPr lang="ru-RU" altLang="ru-RU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256</TotalTime>
  <Words>1031</Words>
  <Application>Microsoft Office PowerPoint</Application>
  <PresentationFormat>Custom</PresentationFormat>
  <Paragraphs>150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Slate</vt:lpstr>
      <vt:lpstr>AVROPA İNSAN HÜQUQLARI KONVENSİYASI</vt:lpstr>
      <vt:lpstr>AVROPA İNSAN HÜQUQLARI KONVENSİYASI</vt:lpstr>
      <vt:lpstr>Beynəlxalq sənədlər</vt:lpstr>
      <vt:lpstr>Beynəlxalq sənədlər </vt:lpstr>
      <vt:lpstr>İnsan hüquqlarının və əsas azadlıqların müdafiəsi haqqında” Avropa Konvensiyası</vt:lpstr>
      <vt:lpstr>Azərbaycan Respublikası Konstitusiyasının 25-ci maddəsi </vt:lpstr>
      <vt:lpstr>Azərbaycan Respublikasının Konstitusiyasının 35.4-cü maddəsi</vt:lpstr>
      <vt:lpstr>Azərbaycan Respublikasının Konstitusiyasının 127.2-ci maddəsi</vt:lpstr>
      <vt:lpstr>İnsan Hüquqlarının və Əsas Azadlıqların Müdafiəsi Haqqında" Konvensiyaya dair 12 saylı Protokol</vt:lpstr>
      <vt:lpstr>İnsan hüquqlarının və əsas azadlıqların müdafiəsi haqqında” Avropa Konvensiyası</vt:lpstr>
      <vt:lpstr>İZMİR BƏYANNAMƏSİ 26-27 aprel 2011</vt:lpstr>
      <vt:lpstr>BRAYTON BƏYANNAMƏSİ 19-20 aprel 2012</vt:lpstr>
      <vt:lpstr>İNTERLAKEN BƏYANNAMƏSİ 19 fevral 2010</vt:lpstr>
      <vt:lpstr>Gender (kişi və qadınların) bərabərliyinin təminatları haqqında" Azərbaycan Respublikasının  Qanunu</vt:lpstr>
      <vt:lpstr>"Təhsil haqqında"Azərbaycan Respublikasının Qanunun 5.3-cü maddəsi</vt:lpstr>
      <vt:lpstr>Azərbaycan Respublikası Cinayət Məcəlləsinin 154.1-ci maddəsi</vt:lpstr>
      <vt:lpstr>Bərabərlik və ədalətlilik?</vt:lpstr>
      <vt:lpstr>Azərbaycan Respublikası Konsitutsiya Məhkəməsinin qərarları (Bərabərlik hüququ ilə bağlı)</vt:lpstr>
      <vt:lpstr>Ayrı- seçkilik nədir?</vt:lpstr>
      <vt:lpstr>Bərabərlik prinsipi</vt:lpstr>
      <vt:lpstr>Birbaşa ayrı-seçkilik </vt:lpstr>
      <vt:lpstr>Dolayı ayrı-seçkilik </vt:lpstr>
      <vt:lpstr>Ayrı seçkiliyin əhatə dairəsi</vt:lpstr>
      <vt:lpstr>Ayrı-seçkiliyin əlamətləri (müdafiə olunan əsaslar) </vt:lpstr>
      <vt:lpstr>Ayrı-seçkiliyin əlamətləri (müdafiə olunan əsaslar) </vt:lpstr>
      <vt:lpstr>Ayrı-seçkiliyin əlamətləri (müdafiə olunan əsaslar)</vt:lpstr>
      <vt:lpstr>Ayrı-seçkiliyin əlamətləri (müdafiə olunan əsaslar) </vt:lpstr>
      <vt:lpstr>Diqqətinizə görə minnətdaram!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AVROPA İNSAN HÜQUQLARI KONVENSİYASI</dc:title>
  <dc:creator>Ismayil Khalilli</dc:creator>
  <cp:lastModifiedBy>ROVSHANOVA Vafa</cp:lastModifiedBy>
  <cp:revision>23</cp:revision>
  <dcterms:created xsi:type="dcterms:W3CDTF">2016-05-24T16:53:05Z</dcterms:created>
  <dcterms:modified xsi:type="dcterms:W3CDTF">2016-07-04T11:41:13Z</dcterms:modified>
</cp:coreProperties>
</file>