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9" r:id="rId5"/>
    <p:sldId id="257" r:id="rId6"/>
    <p:sldId id="259" r:id="rId7"/>
    <p:sldId id="270" r:id="rId8"/>
    <p:sldId id="271" r:id="rId9"/>
    <p:sldId id="258" r:id="rId10"/>
    <p:sldId id="272" r:id="rId11"/>
    <p:sldId id="273" r:id="rId12"/>
    <p:sldId id="274" r:id="rId13"/>
    <p:sldId id="268" r:id="rId14"/>
    <p:sldId id="261" r:id="rId15"/>
    <p:sldId id="265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F2B8-05C2-4A17-8A65-8D82B710B92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5D89-B1A6-4BA7-9D6C-FF7F231D3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altLang="ru-RU" b="1" dirty="0" smtClean="0">
                <a:latin typeface="Verdana" pitchFamily="34" charset="0"/>
              </a:rPr>
              <a:t>Ayrı</a:t>
            </a:r>
            <a:r>
              <a:rPr lang="en-US" altLang="ru-RU" b="1" dirty="0" smtClean="0">
                <a:latin typeface="Verdana" pitchFamily="34" charset="0"/>
              </a:rPr>
              <a:t>-</a:t>
            </a:r>
            <a:r>
              <a:rPr lang="az-Latn-AZ" altLang="ru-RU" b="1" smtClean="0">
                <a:latin typeface="Verdana" pitchFamily="34" charset="0"/>
              </a:rPr>
              <a:t>seçkiliyin </a:t>
            </a:r>
            <a:r>
              <a:rPr lang="az-Latn-AZ" altLang="ru-RU" b="1" dirty="0" smtClean="0">
                <a:latin typeface="Verdana" pitchFamily="34" charset="0"/>
              </a:rPr>
              <a:t>qadağan olunması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>
                <a:solidFill>
                  <a:schemeClr val="tx1"/>
                </a:solidFill>
              </a:rPr>
              <a:t>Ülviyyə Həsənova</a:t>
            </a:r>
          </a:p>
          <a:p>
            <a:r>
              <a:rPr lang="az-Latn-AZ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az-Latn-AZ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4000" dirty="0" smtClean="0"/>
              <a:t>Fərqli rəftar maddədə təsbit olunmuş əsaslardan birinə bağlıdırmı?</a:t>
            </a:r>
            <a:r>
              <a:rPr lang="az-Latn-AZ" dirty="0" smtClean="0"/>
              <a:t/>
            </a:r>
            <a:br>
              <a:rPr lang="az-Latn-A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cins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irq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dərinin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rəngi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dil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din,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siyasi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və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digər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baxışlar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milli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və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ya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sosial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mənşə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milli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azlıqlara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mənsubiyyət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əmlak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vəziyyəti</a:t>
            </a:r>
            <a:r>
              <a:rPr lang="en-GB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doğu</a:t>
            </a:r>
            <a:r>
              <a:rPr lang="az-Latn-AZ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 (Ünal təkəli)</a:t>
            </a:r>
          </a:p>
          <a:p>
            <a:r>
              <a:rPr lang="az-Latn-A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Digər status</a:t>
            </a:r>
          </a:p>
          <a:p>
            <a:r>
              <a:rPr lang="az-Latn-A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Kjelsen, Busk,Petersen v Denmark buna aydınlıq gətirib (başqa qrup insanlardan ayıran şəxsi xüsusiyyət)</a:t>
            </a:r>
          </a:p>
          <a:p>
            <a:r>
              <a:rPr lang="az-Latn-A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Seksual oriyentasiya, evlilik, yaşayış ölkəsi və s. </a:t>
            </a:r>
          </a:p>
          <a:p>
            <a:r>
              <a:rPr lang="az-Latn-A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Sidabras and Dzautas v Litva (KGB) milli təhlükəsizlik / qeyri dövlət sektoru (14 maddə, xüsusi rəy 8 maddə)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dirty="0" smtClean="0"/>
              <a:t>Qurban özünü oxşar şəraitdə başqa qrup insanlara daha əlverişsiz şəraitdədirmi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Oxşar vəziyyət</a:t>
            </a:r>
          </a:p>
          <a:p>
            <a:r>
              <a:rPr lang="az-Latn-AZ" dirty="0" smtClean="0"/>
              <a:t>Burden case evli cütlülər / bacılar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Əsaslandırılma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Fərqli rəftar əsaslandırılmalıdır</a:t>
            </a:r>
          </a:p>
          <a:p>
            <a:pPr lvl="0"/>
            <a:r>
              <a:rPr lang="az-Latn-AZ" dirty="0" smtClean="0">
                <a:solidFill>
                  <a:prstClr val="black"/>
                </a:solidFill>
              </a:rPr>
              <a:t>Əsaslandırma obyektiv və ağlabatan olmalıdır</a:t>
            </a:r>
          </a:p>
          <a:p>
            <a:r>
              <a:rPr lang="az-Latn-AZ" dirty="0" smtClean="0">
                <a:solidFill>
                  <a:prstClr val="black"/>
                </a:solidFill>
              </a:rPr>
              <a:t>Proporsionallıq testi. </a:t>
            </a:r>
            <a:r>
              <a:rPr lang="en-US" dirty="0" err="1" smtClean="0">
                <a:solidFill>
                  <a:prstClr val="black"/>
                </a:solidFill>
              </a:rPr>
              <a:t>İstifadə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olunan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vasitələr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və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qarşıya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qoyulan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məqsəd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arasında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uyğun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mütənasiblik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yoxdur</a:t>
            </a:r>
            <a:r>
              <a:rPr lang="en-US" dirty="0" smtClean="0">
                <a:solidFill>
                  <a:prstClr val="black"/>
                </a:solidFill>
              </a:rPr>
              <a:t>. </a:t>
            </a:r>
            <a:endParaRPr lang="az-Latn-AZ" dirty="0" smtClean="0">
              <a:solidFill>
                <a:prstClr val="black"/>
              </a:solidFill>
            </a:endParaRPr>
          </a:p>
          <a:p>
            <a:pPr lvl="0"/>
            <a:endParaRPr lang="az-Latn-AZ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Birbaşa </a:t>
            </a:r>
            <a:r>
              <a:rPr lang="az-Latn-AZ" dirty="0" err="1" smtClean="0"/>
              <a:t>ayrıseçkilik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/>
              <a:t>Əlverişsiz davranış (təsdiq edən </a:t>
            </a:r>
            <a:r>
              <a:rPr lang="az-Latn-AZ" dirty="0" err="1" smtClean="0"/>
              <a:t>sübüt</a:t>
            </a:r>
            <a:r>
              <a:rPr lang="az-Latn-AZ" dirty="0" smtClean="0"/>
              <a:t>)</a:t>
            </a:r>
          </a:p>
          <a:p>
            <a:r>
              <a:rPr lang="az-Latn-AZ" dirty="0" smtClean="0"/>
              <a:t>Oxşar vəziyyətdə olan şəxslərə necə davranılması və ya </a:t>
            </a:r>
            <a:r>
              <a:rPr lang="az-Latn-AZ" dirty="0" err="1" smtClean="0"/>
              <a:t>davranabiləcəyi</a:t>
            </a:r>
            <a:r>
              <a:rPr lang="az-Latn-AZ" dirty="0" smtClean="0"/>
              <a:t> </a:t>
            </a:r>
            <a:r>
              <a:rPr lang="az-Latn-AZ" dirty="0" err="1" smtClean="0"/>
              <a:t>müqaisə</a:t>
            </a:r>
            <a:r>
              <a:rPr lang="az-Latn-AZ" dirty="0" smtClean="0"/>
              <a:t> edərək. Moustaquin Belçikaya qarşı (deportasiya)comparator vətəndaşlar </a:t>
            </a:r>
          </a:p>
          <a:p>
            <a:r>
              <a:rPr lang="az-Latn-AZ" dirty="0" smtClean="0"/>
              <a:t>Xüsusiyyət </a:t>
            </a:r>
            <a:r>
              <a:rPr lang="az-Latn-AZ" dirty="0" err="1" smtClean="0"/>
              <a:t>“müdafiə</a:t>
            </a:r>
            <a:r>
              <a:rPr lang="az-Latn-AZ" dirty="0" smtClean="0"/>
              <a:t> olunan </a:t>
            </a:r>
            <a:r>
              <a:rPr lang="az-Latn-AZ" dirty="0" err="1" smtClean="0"/>
              <a:t>əsas”</a:t>
            </a:r>
            <a:r>
              <a:rPr lang="az-Latn-AZ" dirty="0" smtClean="0"/>
              <a:t> </a:t>
            </a:r>
            <a:r>
              <a:rPr lang="az-Latn-AZ" dirty="0" err="1" smtClean="0"/>
              <a:t>anlayaşına</a:t>
            </a:r>
            <a:r>
              <a:rPr lang="az-Latn-AZ" dirty="0" smtClean="0"/>
              <a:t> daxildir</a:t>
            </a:r>
          </a:p>
          <a:p>
            <a:r>
              <a:rPr lang="az-Latn-AZ" dirty="0" smtClean="0"/>
              <a:t>Abdul Aziz Cabalez Balkandali v UK (əsaslandırma kifayət deyil)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Thlimennos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z-Latn-AZ" dirty="0" smtClean="0"/>
              <a:t>Eyni rəftar </a:t>
            </a:r>
          </a:p>
          <a:p>
            <a:r>
              <a:rPr lang="az-Latn-AZ" dirty="0" smtClean="0"/>
              <a:t>Eyni rəftarın nəticəsində əlverişsiz şəraitə düşmə</a:t>
            </a:r>
          </a:p>
          <a:p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/>
              <a:t>müddət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yəni</a:t>
            </a:r>
            <a:r>
              <a:rPr lang="en-US" dirty="0"/>
              <a:t> 6 </a:t>
            </a:r>
            <a:r>
              <a:rPr lang="en-US" dirty="0" err="1"/>
              <a:t>aprel</a:t>
            </a:r>
            <a:r>
              <a:rPr lang="en-US" dirty="0"/>
              <a:t> 2000-ci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tarixdə</a:t>
            </a:r>
            <a:r>
              <a:rPr lang="en-US" dirty="0"/>
              <a:t> «</a:t>
            </a:r>
            <a:r>
              <a:rPr lang="en-US" dirty="0" err="1"/>
              <a:t>Tlimmenos</a:t>
            </a:r>
            <a:r>
              <a:rPr lang="en-US" dirty="0"/>
              <a:t> </a:t>
            </a:r>
            <a:r>
              <a:rPr lang="en-US" dirty="0" err="1"/>
              <a:t>Yunanıstana</a:t>
            </a:r>
            <a:r>
              <a:rPr lang="en-US" dirty="0"/>
              <a:t> </a:t>
            </a:r>
            <a:r>
              <a:rPr lang="en-US" dirty="0" err="1"/>
              <a:t>qarşı</a:t>
            </a:r>
            <a:r>
              <a:rPr lang="en-US" dirty="0"/>
              <a:t>» </a:t>
            </a:r>
            <a:r>
              <a:rPr lang="en-US" dirty="0" err="1"/>
              <a:t>işində</a:t>
            </a:r>
            <a:r>
              <a:rPr lang="en-US" dirty="0"/>
              <a:t> </a:t>
            </a:r>
            <a:r>
              <a:rPr lang="en-US" dirty="0" err="1"/>
              <a:t>Avropa</a:t>
            </a:r>
            <a:r>
              <a:rPr lang="en-US" dirty="0"/>
              <a:t> </a:t>
            </a:r>
            <a:r>
              <a:rPr lang="en-US" dirty="0" err="1"/>
              <a:t>Məhkəməsi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meyarlara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birini</a:t>
            </a:r>
            <a:r>
              <a:rPr lang="en-US" dirty="0"/>
              <a:t> </a:t>
            </a:r>
            <a:r>
              <a:rPr lang="en-US" dirty="0" err="1"/>
              <a:t>əlavə</a:t>
            </a:r>
            <a:r>
              <a:rPr lang="en-US" dirty="0"/>
              <a:t> </a:t>
            </a:r>
            <a:r>
              <a:rPr lang="en-US" dirty="0" err="1"/>
              <a:t>etdi</a:t>
            </a:r>
            <a:r>
              <a:rPr lang="en-US" dirty="0"/>
              <a:t>: «</a:t>
            </a:r>
            <a:r>
              <a:rPr lang="en-US" dirty="0" err="1"/>
              <a:t>Konvensiyanın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maddəsi</a:t>
            </a:r>
            <a:r>
              <a:rPr lang="en-US" dirty="0"/>
              <a:t> </a:t>
            </a:r>
            <a:r>
              <a:rPr lang="en-US" dirty="0" err="1"/>
              <a:t>yalnız</a:t>
            </a:r>
            <a:r>
              <a:rPr lang="en-US" dirty="0"/>
              <a:t> o </a:t>
            </a:r>
            <a:r>
              <a:rPr lang="en-US" dirty="0" err="1"/>
              <a:t>halda</a:t>
            </a:r>
            <a:r>
              <a:rPr lang="en-US" dirty="0"/>
              <a:t> </a:t>
            </a:r>
            <a:r>
              <a:rPr lang="en-US" dirty="0" err="1"/>
              <a:t>pozulmuş</a:t>
            </a:r>
            <a:r>
              <a:rPr lang="en-US" dirty="0"/>
              <a:t> </a:t>
            </a:r>
            <a:r>
              <a:rPr lang="en-US" dirty="0" err="1"/>
              <a:t>qəbul</a:t>
            </a:r>
            <a:r>
              <a:rPr lang="en-US" dirty="0"/>
              <a:t> </a:t>
            </a:r>
            <a:r>
              <a:rPr lang="en-US" dirty="0" err="1"/>
              <a:t>ediləcəkdir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 </a:t>
            </a:r>
            <a:r>
              <a:rPr lang="en-US" dirty="0" err="1"/>
              <a:t>dövlət</a:t>
            </a:r>
            <a:r>
              <a:rPr lang="en-US" dirty="0"/>
              <a:t> </a:t>
            </a:r>
            <a:r>
              <a:rPr lang="en-US" dirty="0" err="1"/>
              <a:t>obyektiv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əsaslı</a:t>
            </a:r>
            <a:r>
              <a:rPr lang="en-US" dirty="0"/>
              <a:t> </a:t>
            </a:r>
            <a:r>
              <a:rPr lang="en-US" dirty="0" err="1"/>
              <a:t>səbəblər</a:t>
            </a:r>
            <a:r>
              <a:rPr lang="en-US" dirty="0"/>
              <a:t> </a:t>
            </a:r>
            <a:r>
              <a:rPr lang="en-US" dirty="0" err="1"/>
              <a:t>olmadan</a:t>
            </a:r>
            <a:r>
              <a:rPr lang="en-US" dirty="0"/>
              <a:t> </a:t>
            </a:r>
            <a:r>
              <a:rPr lang="en-US" dirty="0" err="1"/>
              <a:t>eyni</a:t>
            </a:r>
            <a:r>
              <a:rPr lang="en-US" dirty="0"/>
              <a:t> </a:t>
            </a:r>
            <a:r>
              <a:rPr lang="en-US" dirty="0" err="1"/>
              <a:t>şəraitdə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şəxslərə</a:t>
            </a:r>
            <a:r>
              <a:rPr lang="en-US" dirty="0"/>
              <a:t> </a:t>
            </a:r>
            <a:r>
              <a:rPr lang="en-US" dirty="0" err="1"/>
              <a:t>qarşı</a:t>
            </a:r>
            <a:r>
              <a:rPr lang="en-US" dirty="0"/>
              <a:t> </a:t>
            </a:r>
            <a:r>
              <a:rPr lang="en-US" dirty="0" err="1"/>
              <a:t>müxtəlif</a:t>
            </a:r>
            <a:r>
              <a:rPr lang="en-US" dirty="0"/>
              <a:t> </a:t>
            </a:r>
            <a:r>
              <a:rPr lang="en-US" dirty="0" err="1"/>
              <a:t>mövqe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müxtəlif</a:t>
            </a:r>
            <a:r>
              <a:rPr lang="en-US" dirty="0"/>
              <a:t> </a:t>
            </a:r>
            <a:r>
              <a:rPr lang="en-US" dirty="0" err="1"/>
              <a:t>şəraitdə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şəxslərə</a:t>
            </a:r>
            <a:r>
              <a:rPr lang="en-US" dirty="0"/>
              <a:t> </a:t>
            </a:r>
            <a:r>
              <a:rPr lang="en-US" dirty="0" err="1"/>
              <a:t>münasibətdə</a:t>
            </a:r>
            <a:r>
              <a:rPr lang="en-US" dirty="0"/>
              <a:t> </a:t>
            </a:r>
            <a:r>
              <a:rPr lang="en-US" dirty="0" err="1"/>
              <a:t>eyni</a:t>
            </a:r>
            <a:r>
              <a:rPr lang="en-US" dirty="0"/>
              <a:t> </a:t>
            </a:r>
            <a:r>
              <a:rPr lang="en-US" dirty="0" err="1"/>
              <a:t>mövqe</a:t>
            </a:r>
            <a:r>
              <a:rPr lang="en-US" dirty="0"/>
              <a:t> </a:t>
            </a:r>
            <a:r>
              <a:rPr lang="en-US" dirty="0" err="1"/>
              <a:t>nümayiş</a:t>
            </a:r>
            <a:r>
              <a:rPr lang="en-US" dirty="0"/>
              <a:t> </a:t>
            </a:r>
            <a:r>
              <a:rPr lang="en-US" dirty="0" err="1"/>
              <a:t>etdirsin</a:t>
            </a:r>
            <a:r>
              <a:rPr lang="en-US" dirty="0"/>
              <a:t>».</a:t>
            </a:r>
            <a:br>
              <a:rPr lang="en-US" dirty="0"/>
            </a:br>
            <a:endParaRPr lang="az-Latn-AZ" dirty="0" smtClean="0"/>
          </a:p>
          <a:p>
            <a:r>
              <a:rPr lang="az-Latn-AZ" dirty="0" smtClean="0"/>
              <a:t>Pozitiv ohdəlik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ayrı-seçkilik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ayrı-seçkilik</a:t>
            </a:r>
            <a:r>
              <a:rPr lang="en-US" dirty="0" smtClean="0"/>
              <a:t> o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baş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hansı</a:t>
            </a:r>
            <a:r>
              <a:rPr lang="en-US" dirty="0" smtClean="0"/>
              <a:t> </a:t>
            </a:r>
            <a:r>
              <a:rPr lang="en-US" dirty="0" err="1" smtClean="0"/>
              <a:t>praktika</a:t>
            </a:r>
            <a:r>
              <a:rPr lang="en-US" dirty="0" smtClean="0"/>
              <a:t>, </a:t>
            </a:r>
            <a:r>
              <a:rPr lang="en-US" dirty="0" err="1" smtClean="0"/>
              <a:t>qayda</a:t>
            </a:r>
            <a:r>
              <a:rPr lang="en-US" dirty="0" smtClean="0"/>
              <a:t>, </a:t>
            </a:r>
            <a:r>
              <a:rPr lang="en-US" dirty="0" err="1" smtClean="0"/>
              <a:t>tələb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şərt</a:t>
            </a:r>
            <a:r>
              <a:rPr lang="en-US" dirty="0" smtClean="0"/>
              <a:t> </a:t>
            </a:r>
            <a:r>
              <a:rPr lang="en-US" dirty="0" err="1" smtClean="0"/>
              <a:t>zahirən</a:t>
            </a:r>
            <a:r>
              <a:rPr lang="en-US" dirty="0" smtClean="0"/>
              <a:t> </a:t>
            </a:r>
            <a:r>
              <a:rPr lang="en-US" dirty="0" err="1" smtClean="0"/>
              <a:t>neytral</a:t>
            </a:r>
            <a:r>
              <a:rPr lang="en-US" dirty="0" smtClean="0"/>
              <a:t> </a:t>
            </a:r>
            <a:r>
              <a:rPr lang="en-US" dirty="0" err="1" smtClean="0"/>
              <a:t>olsa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,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qruplara</a:t>
            </a:r>
            <a:r>
              <a:rPr lang="en-US" dirty="0" smtClean="0"/>
              <a:t> </a:t>
            </a:r>
            <a:r>
              <a:rPr lang="en-US" dirty="0" err="1" smtClean="0"/>
              <a:t>qeyri-mütənasib</a:t>
            </a:r>
            <a:r>
              <a:rPr lang="en-US" dirty="0" smtClean="0"/>
              <a:t> </a:t>
            </a:r>
            <a:r>
              <a:rPr lang="en-US" dirty="0" err="1" smtClean="0"/>
              <a:t>təsir</a:t>
            </a:r>
            <a:r>
              <a:rPr lang="en-US" dirty="0" smtClean="0"/>
              <a:t> </a:t>
            </a:r>
            <a:r>
              <a:rPr lang="en-US" dirty="0" err="1" smtClean="0"/>
              <a:t>göstərir</a:t>
            </a:r>
            <a:r>
              <a:rPr lang="en-US" dirty="0" smtClean="0"/>
              <a:t>. </a:t>
            </a:r>
            <a:r>
              <a:rPr lang="en-US" dirty="0" err="1" smtClean="0"/>
              <a:t>Yəni</a:t>
            </a:r>
            <a:r>
              <a:rPr lang="en-US" dirty="0" smtClean="0"/>
              <a:t> </a:t>
            </a:r>
            <a:r>
              <a:rPr lang="en-US" dirty="0" err="1" smtClean="0"/>
              <a:t>söhbət</a:t>
            </a:r>
            <a:r>
              <a:rPr lang="en-US" dirty="0" smtClean="0"/>
              <a:t> o </a:t>
            </a:r>
            <a:r>
              <a:rPr lang="en-US" dirty="0" err="1" smtClean="0"/>
              <a:t>işlərdən</a:t>
            </a:r>
            <a:r>
              <a:rPr lang="en-US" dirty="0" smtClean="0"/>
              <a:t> </a:t>
            </a:r>
            <a:r>
              <a:rPr lang="en-US" dirty="0" err="1" smtClean="0"/>
              <a:t>gedir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</a:t>
            </a:r>
            <a:r>
              <a:rPr lang="en-US" dirty="0" err="1" smtClean="0"/>
              <a:t>orada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hansı</a:t>
            </a:r>
            <a:r>
              <a:rPr lang="en-US" dirty="0" smtClean="0"/>
              <a:t> </a:t>
            </a:r>
            <a:r>
              <a:rPr lang="en-US" dirty="0" err="1" smtClean="0"/>
              <a:t>tədbirin</a:t>
            </a:r>
            <a:r>
              <a:rPr lang="en-US" dirty="0" smtClean="0"/>
              <a:t> </a:t>
            </a:r>
            <a:r>
              <a:rPr lang="en-US" dirty="0" err="1" smtClean="0"/>
              <a:t>məqsədindən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çox</a:t>
            </a:r>
            <a:r>
              <a:rPr lang="en-US" dirty="0" smtClean="0"/>
              <a:t> </a:t>
            </a:r>
            <a:r>
              <a:rPr lang="en-US" dirty="0" err="1" smtClean="0"/>
              <a:t>nəticələrinin</a:t>
            </a:r>
            <a:r>
              <a:rPr lang="en-US" dirty="0" smtClean="0"/>
              <a:t> </a:t>
            </a:r>
            <a:r>
              <a:rPr lang="en-US" dirty="0" err="1" smtClean="0"/>
              <a:t>ayrı-seçkilik</a:t>
            </a:r>
            <a:r>
              <a:rPr lang="en-US" dirty="0" smtClean="0"/>
              <a:t> </a:t>
            </a:r>
            <a:r>
              <a:rPr lang="en-US" dirty="0" err="1" smtClean="0"/>
              <a:t>xarakterli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iddia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  <a:endParaRPr lang="az-Latn-AZ" dirty="0" smtClean="0"/>
          </a:p>
          <a:p>
            <a:r>
              <a:rPr lang="en-US" dirty="0" err="1" smtClean="0"/>
              <a:t>Abdulaziz</a:t>
            </a:r>
            <a:r>
              <a:rPr lang="en-US" dirty="0" smtClean="0"/>
              <a:t>, </a:t>
            </a:r>
            <a:r>
              <a:rPr lang="en-US" dirty="0" err="1" smtClean="0"/>
              <a:t>Cabales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Balkandali</a:t>
            </a:r>
            <a:r>
              <a:rPr lang="en-US" dirty="0" smtClean="0"/>
              <a:t> </a:t>
            </a:r>
            <a:r>
              <a:rPr lang="en-US" dirty="0" err="1" smtClean="0"/>
              <a:t>Birləşmiş</a:t>
            </a:r>
            <a:r>
              <a:rPr lang="en-US" dirty="0" smtClean="0"/>
              <a:t> </a:t>
            </a:r>
            <a:r>
              <a:rPr lang="en-US" dirty="0" err="1" smtClean="0"/>
              <a:t>Krallığa</a:t>
            </a:r>
            <a:endParaRPr lang="az-Latn-AZ" dirty="0" smtClean="0"/>
          </a:p>
          <a:p>
            <a:r>
              <a:rPr lang="az-Latn-AZ" dirty="0" smtClean="0"/>
              <a:t>DH v Chech Respublic (qaraçı uşaqlar)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müsbət</a:t>
            </a:r>
            <a:r>
              <a:rPr lang="en-US" dirty="0" smtClean="0"/>
              <a:t> </a:t>
            </a:r>
            <a:r>
              <a:rPr lang="en-US" dirty="0" err="1" smtClean="0"/>
              <a:t>ayrı-seçkili</a:t>
            </a:r>
            <a:r>
              <a:rPr lang="az-Latn-AZ" dirty="0"/>
              <a:t>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Ayrı-seçkiliyin</a:t>
            </a:r>
            <a:r>
              <a:rPr lang="en-US" dirty="0"/>
              <a:t> </a:t>
            </a:r>
            <a:r>
              <a:rPr lang="en-US" dirty="0" err="1"/>
              <a:t>əksi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«</a:t>
            </a:r>
            <a:r>
              <a:rPr lang="en-US" dirty="0" err="1"/>
              <a:t>müsbət</a:t>
            </a:r>
            <a:r>
              <a:rPr lang="en-US" dirty="0"/>
              <a:t> </a:t>
            </a:r>
            <a:r>
              <a:rPr lang="en-US" dirty="0" err="1"/>
              <a:t>ayrı-seçkiliyin</a:t>
            </a:r>
            <a:r>
              <a:rPr lang="en-US" dirty="0"/>
              <a:t>» </a:t>
            </a:r>
            <a:r>
              <a:rPr lang="en-US" dirty="0" err="1"/>
              <a:t>zəruriliyi</a:t>
            </a:r>
            <a:r>
              <a:rPr lang="en-US" dirty="0"/>
              <a:t> </a:t>
            </a:r>
            <a:r>
              <a:rPr lang="en-US" dirty="0" err="1"/>
              <a:t>barədə</a:t>
            </a:r>
            <a:r>
              <a:rPr lang="en-US" dirty="0"/>
              <a:t> </a:t>
            </a:r>
            <a:r>
              <a:rPr lang="en-US" dirty="0" err="1"/>
              <a:t>də</a:t>
            </a:r>
            <a:r>
              <a:rPr lang="en-US" dirty="0"/>
              <a:t> </a:t>
            </a:r>
            <a:r>
              <a:rPr lang="en-US" dirty="0" err="1"/>
              <a:t>fikirlər</a:t>
            </a:r>
            <a:r>
              <a:rPr lang="en-US" dirty="0"/>
              <a:t> </a:t>
            </a:r>
            <a:r>
              <a:rPr lang="en-US" dirty="0" err="1"/>
              <a:t>səsləndirilir</a:t>
            </a:r>
            <a:r>
              <a:rPr lang="en-US" dirty="0"/>
              <a:t>. </a:t>
            </a:r>
            <a:r>
              <a:rPr lang="en-US" dirty="0" err="1"/>
              <a:t>Müsbət</a:t>
            </a:r>
            <a:r>
              <a:rPr lang="en-US" dirty="0"/>
              <a:t> </a:t>
            </a:r>
            <a:r>
              <a:rPr lang="en-US" dirty="0" err="1"/>
              <a:t>ayrı-seçkilik</a:t>
            </a:r>
            <a:r>
              <a:rPr lang="en-US" dirty="0"/>
              <a:t> </a:t>
            </a:r>
            <a:r>
              <a:rPr lang="en-US" dirty="0" err="1" smtClean="0"/>
              <a:t>ənənəvi</a:t>
            </a:r>
            <a:r>
              <a:rPr lang="en-US" dirty="0" smtClean="0"/>
              <a:t> </a:t>
            </a:r>
            <a:r>
              <a:rPr lang="en-US" dirty="0" err="1"/>
              <a:t>olaraq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tarixin</a:t>
            </a:r>
            <a:r>
              <a:rPr lang="en-US" dirty="0"/>
              <a:t> </a:t>
            </a:r>
            <a:r>
              <a:rPr lang="en-US" dirty="0" err="1"/>
              <a:t>hansısa</a:t>
            </a:r>
            <a:r>
              <a:rPr lang="en-US" dirty="0"/>
              <a:t> </a:t>
            </a:r>
            <a:r>
              <a:rPr lang="en-US" dirty="0" err="1"/>
              <a:t>mərhələsində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yaranmış</a:t>
            </a:r>
            <a:r>
              <a:rPr lang="en-US" dirty="0"/>
              <a:t> </a:t>
            </a:r>
            <a:r>
              <a:rPr lang="en-US" dirty="0" err="1"/>
              <a:t>şəraitlə</a:t>
            </a:r>
            <a:r>
              <a:rPr lang="en-US" dirty="0"/>
              <a:t> </a:t>
            </a:r>
            <a:r>
              <a:rPr lang="en-US" dirty="0" err="1"/>
              <a:t>əlaqədar</a:t>
            </a:r>
            <a:r>
              <a:rPr lang="en-US" dirty="0"/>
              <a:t> </a:t>
            </a:r>
            <a:r>
              <a:rPr lang="en-US" dirty="0" err="1"/>
              <a:t>hüquqları</a:t>
            </a:r>
            <a:r>
              <a:rPr lang="en-US" dirty="0"/>
              <a:t> </a:t>
            </a:r>
            <a:r>
              <a:rPr lang="en-US" dirty="0" err="1"/>
              <a:t>məhdudlaşdırılmış</a:t>
            </a:r>
            <a:r>
              <a:rPr lang="en-US" dirty="0"/>
              <a:t> </a:t>
            </a:r>
            <a:r>
              <a:rPr lang="en-US" dirty="0" err="1"/>
              <a:t>cəmiyyətin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hissəsinə</a:t>
            </a:r>
            <a:r>
              <a:rPr lang="en-US" dirty="0"/>
              <a:t> </a:t>
            </a:r>
            <a:r>
              <a:rPr lang="en-US" dirty="0" err="1"/>
              <a:t>müəyyən</a:t>
            </a:r>
            <a:r>
              <a:rPr lang="en-US" dirty="0"/>
              <a:t> </a:t>
            </a:r>
            <a:r>
              <a:rPr lang="en-US" dirty="0" err="1"/>
              <a:t>məsələlərin</a:t>
            </a:r>
            <a:r>
              <a:rPr lang="en-US" dirty="0"/>
              <a:t> </a:t>
            </a:r>
            <a:r>
              <a:rPr lang="en-US" dirty="0" err="1"/>
              <a:t>həllində</a:t>
            </a:r>
            <a:r>
              <a:rPr lang="en-US" dirty="0"/>
              <a:t> </a:t>
            </a:r>
            <a:r>
              <a:rPr lang="en-US" dirty="0" err="1"/>
              <a:t>üstünlük</a:t>
            </a:r>
            <a:r>
              <a:rPr lang="en-US" dirty="0"/>
              <a:t> </a:t>
            </a:r>
            <a:r>
              <a:rPr lang="en-US" dirty="0" err="1"/>
              <a:t>verilməsini</a:t>
            </a:r>
            <a:r>
              <a:rPr lang="en-US" dirty="0"/>
              <a:t> </a:t>
            </a:r>
            <a:r>
              <a:rPr lang="en-US" dirty="0" err="1"/>
              <a:t>nəzərdə</a:t>
            </a:r>
            <a:r>
              <a:rPr lang="en-US" dirty="0"/>
              <a:t> </a:t>
            </a:r>
            <a:r>
              <a:rPr lang="en-US" dirty="0" err="1"/>
              <a:t>tutur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Sübutetmə yükü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Ərizəçi (fərqli rəftarın)</a:t>
            </a:r>
          </a:p>
          <a:p>
            <a:r>
              <a:rPr lang="az-Latn-AZ" dirty="0" smtClean="0"/>
              <a:t>Dövlət (Əsaslandırma)</a:t>
            </a:r>
            <a:endParaRPr lang="en-US" dirty="0"/>
          </a:p>
        </p:txBody>
      </p:sp>
      <p:pic>
        <p:nvPicPr>
          <p:cNvPr id="4" name="Picture 4" descr="http://commonsenseatheism.com/wp-content/uploads/2009/02/proo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3457574" cy="475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7620000" cy="645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Azərbaycan</a:t>
            </a:r>
            <a:r>
              <a:rPr lang="en-US" sz="3200" dirty="0" smtClean="0"/>
              <a:t> </a:t>
            </a:r>
            <a:r>
              <a:rPr lang="en-US" sz="3200" dirty="0" err="1" smtClean="0"/>
              <a:t>Respublikası</a:t>
            </a:r>
            <a:r>
              <a:rPr lang="en-US" sz="3200" dirty="0" smtClean="0"/>
              <a:t> </a:t>
            </a:r>
            <a:r>
              <a:rPr lang="en-US" sz="3200" dirty="0" err="1" smtClean="0"/>
              <a:t>Konstitusiyasının</a:t>
            </a:r>
            <a:r>
              <a:rPr lang="en-US" sz="3200" dirty="0" smtClean="0"/>
              <a:t> 25-ci </a:t>
            </a:r>
            <a:r>
              <a:rPr lang="en-US" sz="3200" dirty="0" err="1" smtClean="0"/>
              <a:t>maddəsi</a:t>
            </a:r>
            <a:r>
              <a:rPr lang="en-US" sz="3200" dirty="0" smtClean="0"/>
              <a:t> «</a:t>
            </a:r>
            <a:r>
              <a:rPr lang="en-US" sz="3200" dirty="0" err="1" smtClean="0"/>
              <a:t>bərabərlik</a:t>
            </a:r>
            <a:r>
              <a:rPr lang="en-US" sz="3200" dirty="0" smtClean="0"/>
              <a:t> </a:t>
            </a:r>
            <a:r>
              <a:rPr lang="en-US" sz="3200" dirty="0" err="1" smtClean="0"/>
              <a:t>hüququ»na</a:t>
            </a:r>
            <a:r>
              <a:rPr lang="en-US" sz="3200" dirty="0" smtClean="0"/>
              <a:t> 4 </a:t>
            </a:r>
            <a:r>
              <a:rPr lang="en-US" sz="3200" dirty="0" err="1" smtClean="0"/>
              <a:t>yanaşma</a:t>
            </a:r>
            <a:r>
              <a:rPr lang="en-US" sz="3200" dirty="0" smtClean="0"/>
              <a:t> </a:t>
            </a:r>
            <a:r>
              <a:rPr lang="en-US" sz="3200" dirty="0" err="1" smtClean="0"/>
              <a:t>tərzini</a:t>
            </a:r>
            <a:r>
              <a:rPr lang="en-US" sz="3200" dirty="0" smtClean="0"/>
              <a:t> </a:t>
            </a:r>
            <a:r>
              <a:rPr lang="en-US" sz="3200" dirty="0" err="1" smtClean="0"/>
              <a:t>nümayiş</a:t>
            </a:r>
            <a:r>
              <a:rPr lang="en-US" sz="3200" dirty="0" smtClean="0"/>
              <a:t> </a:t>
            </a:r>
            <a:r>
              <a:rPr lang="en-US" sz="3200" dirty="0" err="1" smtClean="0"/>
              <a:t>etdirir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1. </a:t>
            </a:r>
            <a:r>
              <a:rPr lang="en-US" dirty="0" err="1"/>
              <a:t>Hamı</a:t>
            </a:r>
            <a:r>
              <a:rPr lang="en-US" dirty="0"/>
              <a:t> </a:t>
            </a:r>
            <a:r>
              <a:rPr lang="en-US" dirty="0" err="1"/>
              <a:t>qanun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məhkəmə</a:t>
            </a:r>
            <a:r>
              <a:rPr lang="en-US" dirty="0"/>
              <a:t> </a:t>
            </a:r>
            <a:r>
              <a:rPr lang="en-US" dirty="0" err="1"/>
              <a:t>qarşısında</a:t>
            </a:r>
            <a:r>
              <a:rPr lang="en-US" dirty="0"/>
              <a:t> </a:t>
            </a:r>
            <a:r>
              <a:rPr lang="en-US" dirty="0" err="1"/>
              <a:t>bərabərdir</a:t>
            </a:r>
            <a:r>
              <a:rPr lang="en-US" dirty="0"/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qadının</a:t>
            </a:r>
            <a:r>
              <a:rPr lang="en-US" dirty="0"/>
              <a:t> </a:t>
            </a:r>
            <a:r>
              <a:rPr lang="en-US" dirty="0" err="1"/>
              <a:t>eyni</a:t>
            </a:r>
            <a:r>
              <a:rPr lang="en-US" dirty="0"/>
              <a:t> </a:t>
            </a:r>
            <a:r>
              <a:rPr lang="en-US" dirty="0" err="1"/>
              <a:t>hüquqları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azadlıqları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</a:t>
            </a:r>
            <a:r>
              <a:rPr lang="en-US" dirty="0" err="1"/>
              <a:t>Dövlət</a:t>
            </a:r>
            <a:r>
              <a:rPr lang="en-US" dirty="0"/>
              <a:t> </a:t>
            </a:r>
            <a:r>
              <a:rPr lang="en-US" dirty="0" err="1"/>
              <a:t>irqindən</a:t>
            </a:r>
            <a:r>
              <a:rPr lang="en-US" dirty="0"/>
              <a:t>, </a:t>
            </a:r>
            <a:r>
              <a:rPr lang="en-US" dirty="0" err="1"/>
              <a:t>milliyyətindən</a:t>
            </a:r>
            <a:r>
              <a:rPr lang="en-US" dirty="0"/>
              <a:t>, </a:t>
            </a:r>
            <a:r>
              <a:rPr lang="en-US" dirty="0" err="1"/>
              <a:t>dinindən</a:t>
            </a:r>
            <a:r>
              <a:rPr lang="en-US" dirty="0"/>
              <a:t>, </a:t>
            </a:r>
            <a:r>
              <a:rPr lang="en-US" dirty="0" err="1"/>
              <a:t>dilindən</a:t>
            </a:r>
            <a:r>
              <a:rPr lang="en-US" dirty="0"/>
              <a:t>, </a:t>
            </a:r>
            <a:r>
              <a:rPr lang="en-US" dirty="0" err="1"/>
              <a:t>cinsindən</a:t>
            </a:r>
            <a:r>
              <a:rPr lang="en-US" dirty="0"/>
              <a:t>, </a:t>
            </a:r>
            <a:r>
              <a:rPr lang="en-US" dirty="0" err="1"/>
              <a:t>mənşəyindən</a:t>
            </a:r>
            <a:r>
              <a:rPr lang="en-US" dirty="0"/>
              <a:t>, </a:t>
            </a:r>
            <a:r>
              <a:rPr lang="en-US" dirty="0" err="1"/>
              <a:t>əmlak</a:t>
            </a:r>
            <a:r>
              <a:rPr lang="en-US" dirty="0"/>
              <a:t> </a:t>
            </a:r>
            <a:r>
              <a:rPr lang="en-US" dirty="0" err="1"/>
              <a:t>vəziyyətindən</a:t>
            </a:r>
            <a:r>
              <a:rPr lang="en-US" dirty="0"/>
              <a:t>, </a:t>
            </a:r>
            <a:r>
              <a:rPr lang="en-US" dirty="0" err="1"/>
              <a:t>qulluq</a:t>
            </a:r>
            <a:r>
              <a:rPr lang="en-US" dirty="0"/>
              <a:t> </a:t>
            </a:r>
            <a:r>
              <a:rPr lang="en-US" dirty="0" err="1"/>
              <a:t>mövqeyindən</a:t>
            </a:r>
            <a:r>
              <a:rPr lang="en-US" dirty="0"/>
              <a:t>, </a:t>
            </a:r>
            <a:r>
              <a:rPr lang="en-US" dirty="0" err="1"/>
              <a:t>əqidəsindən</a:t>
            </a:r>
            <a:r>
              <a:rPr lang="en-US" dirty="0"/>
              <a:t>,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partiyalara</a:t>
            </a:r>
            <a:r>
              <a:rPr lang="en-US" dirty="0"/>
              <a:t>, </a:t>
            </a:r>
            <a:r>
              <a:rPr lang="en-US" dirty="0" err="1"/>
              <a:t>həmkarlar</a:t>
            </a:r>
            <a:r>
              <a:rPr lang="en-US" dirty="0"/>
              <a:t> </a:t>
            </a:r>
            <a:r>
              <a:rPr lang="en-US" dirty="0" err="1"/>
              <a:t>ittifaqlarına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digər</a:t>
            </a:r>
            <a:r>
              <a:rPr lang="en-US" dirty="0"/>
              <a:t> </a:t>
            </a:r>
            <a:r>
              <a:rPr lang="en-US" dirty="0" err="1"/>
              <a:t>ictimai</a:t>
            </a:r>
            <a:r>
              <a:rPr lang="en-US" dirty="0"/>
              <a:t> </a:t>
            </a:r>
            <a:r>
              <a:rPr lang="en-US" dirty="0" err="1"/>
              <a:t>birliklərə</a:t>
            </a:r>
            <a:r>
              <a:rPr lang="en-US" dirty="0"/>
              <a:t> </a:t>
            </a:r>
            <a:r>
              <a:rPr lang="en-US" dirty="0" err="1"/>
              <a:t>mənsubiyyətindən</a:t>
            </a:r>
            <a:r>
              <a:rPr lang="en-US" dirty="0"/>
              <a:t> </a:t>
            </a:r>
            <a:r>
              <a:rPr lang="en-US" dirty="0" err="1"/>
              <a:t>asılı</a:t>
            </a:r>
            <a:r>
              <a:rPr lang="en-US" dirty="0"/>
              <a:t> </a:t>
            </a:r>
            <a:r>
              <a:rPr lang="en-US" dirty="0" err="1"/>
              <a:t>olmayaraq</a:t>
            </a:r>
            <a:r>
              <a:rPr lang="en-US" dirty="0"/>
              <a:t>, </a:t>
            </a:r>
            <a:r>
              <a:rPr lang="en-US" dirty="0" err="1"/>
              <a:t>hər</a:t>
            </a:r>
            <a:r>
              <a:rPr lang="en-US" dirty="0"/>
              <a:t> </a:t>
            </a:r>
            <a:r>
              <a:rPr lang="en-US" dirty="0" err="1"/>
              <a:t>kəsin</a:t>
            </a:r>
            <a:r>
              <a:rPr lang="en-US" dirty="0"/>
              <a:t> </a:t>
            </a:r>
            <a:r>
              <a:rPr lang="en-US" dirty="0" err="1"/>
              <a:t>hüquq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azadlıqlarının</a:t>
            </a:r>
            <a:r>
              <a:rPr lang="en-US" dirty="0"/>
              <a:t> </a:t>
            </a:r>
            <a:r>
              <a:rPr lang="en-US" dirty="0" err="1"/>
              <a:t>bərabərliyinə</a:t>
            </a:r>
            <a:r>
              <a:rPr lang="en-US" dirty="0"/>
              <a:t> </a:t>
            </a:r>
            <a:r>
              <a:rPr lang="en-US" dirty="0" err="1"/>
              <a:t>təminat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4. </a:t>
            </a:r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vətəndaş</a:t>
            </a:r>
            <a:r>
              <a:rPr lang="en-US" dirty="0"/>
              <a:t> </a:t>
            </a:r>
            <a:r>
              <a:rPr lang="en-US" dirty="0" err="1"/>
              <a:t>hüquqlarını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azadlıqlarını</a:t>
            </a:r>
            <a:r>
              <a:rPr lang="en-US" dirty="0"/>
              <a:t> </a:t>
            </a:r>
            <a:r>
              <a:rPr lang="en-US" dirty="0" err="1"/>
              <a:t>irqi</a:t>
            </a:r>
            <a:r>
              <a:rPr lang="en-US" dirty="0"/>
              <a:t>, </a:t>
            </a:r>
            <a:r>
              <a:rPr lang="en-US" dirty="0" err="1"/>
              <a:t>dini</a:t>
            </a:r>
            <a:r>
              <a:rPr lang="en-US" dirty="0"/>
              <a:t>, </a:t>
            </a:r>
            <a:r>
              <a:rPr lang="en-US" dirty="0" err="1"/>
              <a:t>dili</a:t>
            </a:r>
            <a:r>
              <a:rPr lang="en-US" dirty="0"/>
              <a:t>, </a:t>
            </a:r>
            <a:r>
              <a:rPr lang="en-US" dirty="0" err="1"/>
              <a:t>cinsi</a:t>
            </a:r>
            <a:r>
              <a:rPr lang="en-US" dirty="0"/>
              <a:t>, </a:t>
            </a:r>
            <a:r>
              <a:rPr lang="en-US" dirty="0" err="1"/>
              <a:t>mənşəyi</a:t>
            </a:r>
            <a:r>
              <a:rPr lang="en-US" dirty="0"/>
              <a:t>, </a:t>
            </a:r>
            <a:r>
              <a:rPr lang="en-US" dirty="0" err="1"/>
              <a:t>əqidəsi</a:t>
            </a:r>
            <a:r>
              <a:rPr lang="en-US" dirty="0"/>
              <a:t>,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mənsubiyyətinə</a:t>
            </a:r>
            <a:r>
              <a:rPr lang="en-US" dirty="0"/>
              <a:t> </a:t>
            </a:r>
            <a:r>
              <a:rPr lang="en-US" dirty="0" err="1"/>
              <a:t>görə</a:t>
            </a:r>
            <a:r>
              <a:rPr lang="en-US" dirty="0"/>
              <a:t> </a:t>
            </a:r>
            <a:r>
              <a:rPr lang="en-US" dirty="0" err="1"/>
              <a:t>məhdudlaşdırmaq</a:t>
            </a:r>
            <a:r>
              <a:rPr lang="en-US" dirty="0"/>
              <a:t> </a:t>
            </a:r>
            <a:r>
              <a:rPr lang="en-US" dirty="0" err="1"/>
              <a:t>qadağandır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z-Latn-AZ" dirty="0" smtClean="0"/>
              <a:t>Cinayət Məcəlləsi, Mülkü Məcəllə,Əmək məcəlləsi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Beyn</a:t>
            </a:r>
            <a:r>
              <a:rPr lang="az-Latn-AZ" dirty="0" smtClean="0"/>
              <a:t>əlxalq hüquqda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İnsan hüquqları universal bəyannaməsi</a:t>
            </a:r>
          </a:p>
          <a:p>
            <a:r>
              <a:rPr lang="az-Latn-AZ" dirty="0" smtClean="0"/>
              <a:t>BMT Mülki və siyasi hüquqlar haqqında Beynəlxalq Pakt</a:t>
            </a:r>
          </a:p>
          <a:p>
            <a:r>
              <a:rPr lang="az-Latn-AZ" dirty="0" smtClean="0"/>
              <a:t>BMT </a:t>
            </a:r>
            <a:r>
              <a:rPr lang="en-US" dirty="0" err="1" smtClean="0"/>
              <a:t>İqtisadi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mədəni</a:t>
            </a:r>
            <a:r>
              <a:rPr lang="en-US" dirty="0" smtClean="0"/>
              <a:t> </a:t>
            </a:r>
            <a:r>
              <a:rPr lang="en-US" dirty="0" err="1" smtClean="0"/>
              <a:t>hüquqlar</a:t>
            </a:r>
            <a:r>
              <a:rPr lang="en-US" dirty="0" smtClean="0"/>
              <a:t> </a:t>
            </a:r>
            <a:r>
              <a:rPr lang="en-US" dirty="0" err="1" smtClean="0"/>
              <a:t>haqqında</a:t>
            </a:r>
            <a:r>
              <a:rPr lang="en-US" dirty="0" smtClean="0"/>
              <a:t>» </a:t>
            </a:r>
            <a:r>
              <a:rPr lang="en-US" dirty="0" err="1" smtClean="0"/>
              <a:t>Beynəlxalq</a:t>
            </a:r>
            <a:r>
              <a:rPr lang="en-US" dirty="0" smtClean="0"/>
              <a:t> </a:t>
            </a:r>
            <a:r>
              <a:rPr lang="en-US" dirty="0" err="1" smtClean="0"/>
              <a:t>Pakt</a:t>
            </a:r>
            <a:endParaRPr lang="az-Latn-AZ" dirty="0" smtClean="0"/>
          </a:p>
          <a:p>
            <a:r>
              <a:rPr lang="az-Latn-AZ" dirty="0" smtClean="0"/>
              <a:t>Dünya ölkələri konstitusialarında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Madd</a:t>
            </a:r>
            <a:r>
              <a:rPr lang="az-Latn-AZ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ə 14, AİHK</a:t>
            </a:r>
            <a:br>
              <a:rPr lang="az-Latn-AZ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en-US" sz="3300" b="1" dirty="0" err="1"/>
              <a:t>Ümümbəşər</a:t>
            </a:r>
            <a:r>
              <a:rPr lang="en-US" sz="3300" b="1" dirty="0"/>
              <a:t> </a:t>
            </a:r>
            <a:r>
              <a:rPr lang="en-US" sz="3300" b="1" dirty="0" err="1"/>
              <a:t>İnsan</a:t>
            </a:r>
            <a:r>
              <a:rPr lang="en-US" sz="3300" b="1" dirty="0"/>
              <a:t> </a:t>
            </a:r>
            <a:r>
              <a:rPr lang="en-US" sz="3300" b="1" dirty="0" err="1"/>
              <a:t>haqları</a:t>
            </a:r>
            <a:r>
              <a:rPr lang="en-US" sz="3300" b="1" dirty="0"/>
              <a:t> </a:t>
            </a:r>
            <a:r>
              <a:rPr lang="en-US" sz="3300" b="1" dirty="0" err="1"/>
              <a:t>bəyannaməsində</a:t>
            </a:r>
            <a:r>
              <a:rPr lang="en-US" sz="3300" b="1" dirty="0"/>
              <a:t> </a:t>
            </a:r>
            <a:r>
              <a:rPr lang="en-US" sz="3300" b="1" dirty="0" err="1"/>
              <a:t>deyilir</a:t>
            </a:r>
            <a:r>
              <a:rPr lang="en-US" sz="3300" b="1" dirty="0"/>
              <a:t>: «</a:t>
            </a:r>
            <a:r>
              <a:rPr lang="en-US" sz="3300" b="1" dirty="0" err="1"/>
              <a:t>Bütün</a:t>
            </a:r>
            <a:r>
              <a:rPr lang="en-US" sz="3300" b="1" dirty="0"/>
              <a:t> </a:t>
            </a:r>
            <a:r>
              <a:rPr lang="en-US" sz="3300" b="1" dirty="0" err="1"/>
              <a:t>insanlar</a:t>
            </a:r>
            <a:r>
              <a:rPr lang="en-US" sz="3300" b="1" dirty="0"/>
              <a:t> </a:t>
            </a:r>
            <a:r>
              <a:rPr lang="en-US" sz="3300" b="1" dirty="0" err="1"/>
              <a:t>öz</a:t>
            </a:r>
            <a:r>
              <a:rPr lang="en-US" sz="3300" b="1" dirty="0"/>
              <a:t> </a:t>
            </a:r>
            <a:r>
              <a:rPr lang="en-US" sz="3300" b="1" dirty="0" err="1"/>
              <a:t>ləyaqəti</a:t>
            </a:r>
            <a:r>
              <a:rPr lang="en-US" sz="3300" b="1" dirty="0"/>
              <a:t> </a:t>
            </a:r>
            <a:r>
              <a:rPr lang="en-US" sz="3300" b="1" dirty="0" err="1"/>
              <a:t>və</a:t>
            </a:r>
            <a:r>
              <a:rPr lang="en-US" sz="3300" b="1" dirty="0"/>
              <a:t> </a:t>
            </a:r>
            <a:r>
              <a:rPr lang="en-US" sz="3300" b="1" dirty="0" err="1"/>
              <a:t>hüquqlarında</a:t>
            </a:r>
            <a:r>
              <a:rPr lang="en-US" sz="3300" b="1" dirty="0"/>
              <a:t> </a:t>
            </a:r>
            <a:r>
              <a:rPr lang="en-US" sz="3300" b="1" dirty="0" err="1"/>
              <a:t>azad</a:t>
            </a:r>
            <a:r>
              <a:rPr lang="en-US" sz="3300" b="1" dirty="0"/>
              <a:t> </a:t>
            </a:r>
            <a:r>
              <a:rPr lang="en-US" sz="3300" b="1" dirty="0" err="1"/>
              <a:t>və</a:t>
            </a:r>
            <a:r>
              <a:rPr lang="en-US" sz="3300" b="1" dirty="0"/>
              <a:t> </a:t>
            </a:r>
            <a:r>
              <a:rPr lang="en-US" sz="3300" b="1" dirty="0" err="1"/>
              <a:t>bərabər</a:t>
            </a:r>
            <a:r>
              <a:rPr lang="en-US" sz="3300" b="1" dirty="0"/>
              <a:t> </a:t>
            </a:r>
            <a:r>
              <a:rPr lang="en-US" sz="3300" b="1" dirty="0" err="1"/>
              <a:t>doğulur</a:t>
            </a:r>
            <a:r>
              <a:rPr lang="en-US" sz="3300" b="1" dirty="0"/>
              <a:t>»</a:t>
            </a:r>
            <a:r>
              <a:rPr lang="en-US" sz="3300" dirty="0"/>
              <a:t/>
            </a:r>
            <a:br>
              <a:rPr lang="en-US" sz="3300" dirty="0"/>
            </a:br>
            <a:endParaRPr lang="az-Latn-AZ" sz="33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en-GB" altLang="ru-RU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Ayrı-seçkiliyin</a:t>
            </a:r>
            <a:r>
              <a:rPr lang="en-GB" altLang="ru-RU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qadağan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olunması</a:t>
            </a:r>
            <a:endParaRPr lang="en-GB" altLang="ru-RU" sz="33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Konvensiyada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təsbit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olunmuş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hüquq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azadlıqlardan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istifadə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cins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irq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dərinin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rəngi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dil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din,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siyasi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digər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baxışlar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milli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ya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sosial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mənşə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milli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azlıqlara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mənsubiyyət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əmlak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vəziyyəti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doğum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ya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hər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hansı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digər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əlamətlərə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görə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ayrı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seçkilik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olmadan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təmin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ru-RU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olunmalıdır</a:t>
            </a:r>
            <a:r>
              <a:rPr lang="en-GB" altLang="ru-RU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Xüsusiyyətlər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Ayrı-seçkiliklə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normanın</a:t>
            </a:r>
            <a:r>
              <a:rPr lang="en-US" dirty="0" smtClean="0"/>
              <a:t> </a:t>
            </a:r>
            <a:r>
              <a:rPr lang="en-US" dirty="0" err="1" smtClean="0"/>
              <a:t>muxtar</a:t>
            </a:r>
            <a:r>
              <a:rPr lang="az-Latn-AZ" dirty="0" smtClean="0"/>
              <a:t>/köməkçi</a:t>
            </a:r>
            <a:r>
              <a:rPr lang="en-US" dirty="0" smtClean="0"/>
              <a:t> </a:t>
            </a:r>
            <a:r>
              <a:rPr lang="en-US" dirty="0" err="1" smtClean="0"/>
              <a:t>xarakteri</a:t>
            </a:r>
            <a:r>
              <a:rPr lang="az-Latn-AZ" dirty="0" smtClean="0"/>
              <a:t> Sidabras və Diautas Litvaya qarşı</a:t>
            </a:r>
            <a:endParaRPr lang="en-US" dirty="0" smtClean="0"/>
          </a:p>
          <a:p>
            <a:r>
              <a:rPr lang="en-US" dirty="0" smtClean="0"/>
              <a:t>Tam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siyahi</a:t>
            </a:r>
            <a:endParaRPr lang="az-Latn-AZ" dirty="0" smtClean="0"/>
          </a:p>
          <a:p>
            <a:r>
              <a:rPr lang="en-US" dirty="0" err="1" smtClean="0"/>
              <a:t>Bashqa</a:t>
            </a:r>
            <a:r>
              <a:rPr lang="az-Latn-AZ" dirty="0" smtClean="0"/>
              <a:t> status: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Evlilik  (Mc Michel v UK)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Seksual oriyentasiya (Sutherland v United Kingdom)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Vətəndaşlıq və ya yaşayış ölkəsi (Johnston v İreland)</a:t>
            </a:r>
          </a:p>
          <a:p>
            <a:pPr>
              <a:buNone/>
            </a:pPr>
            <a:r>
              <a:rPr lang="en-US" dirty="0"/>
              <a:t> </a:t>
            </a:r>
            <a:endParaRPr lang="az-Latn-AZ" dirty="0" smtClean="0"/>
          </a:p>
          <a:p>
            <a:pPr>
              <a:buFont typeface="Wingdings" pitchFamily="2" charset="2"/>
              <a:buChar char="Ø"/>
            </a:pPr>
            <a:endParaRPr lang="az-Latn-A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14 maddə ilə bağlı əsas suallar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Ayrıseçkilik konvensiyada müdafiə olunan hüququn təsirinə düşürmü?</a:t>
            </a:r>
          </a:p>
          <a:p>
            <a:r>
              <a:rPr lang="az-Latn-AZ" dirty="0" smtClean="0"/>
              <a:t>Fərqli rəftar maddədə təsbit olunmuş əsaslardan birinə bağlıdırmı?</a:t>
            </a:r>
          </a:p>
          <a:p>
            <a:r>
              <a:rPr lang="az-Latn-AZ" dirty="0" smtClean="0"/>
              <a:t>Qurban özünü oxşar şəraitdə başqa qrup insanlara daha əlverişsiz şəraitdədirmi? </a:t>
            </a:r>
          </a:p>
          <a:p>
            <a:r>
              <a:rPr lang="az-Latn-AZ" dirty="0" smtClean="0"/>
              <a:t>Fərqli rəftar lazımı olan qaydada əsaslandırılıbmi?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200" dirty="0" smtClean="0"/>
              <a:t>Ayrıseçkilik konvensiyada müdafiə olunan hüququn təsirinə düşürmü?</a:t>
            </a:r>
            <a:br>
              <a:rPr lang="az-Latn-AZ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/>
              <a:t>Ancaq konvensiyada təsbit olunan hüquqla birgə götürüldükdə</a:t>
            </a:r>
          </a:p>
          <a:p>
            <a:r>
              <a:rPr lang="az-Latn-AZ" dirty="0" smtClean="0"/>
              <a:t>Lakin lakin konvensiyanın muxtar maddəsinin pozuntusu mütləq deyil</a:t>
            </a:r>
          </a:p>
          <a:p>
            <a:r>
              <a:rPr lang="az-Latn-AZ" dirty="0" smtClean="0"/>
              <a:t>Runkee and </a:t>
            </a:r>
            <a:r>
              <a:rPr lang="en-US" dirty="0" smtClean="0"/>
              <a:t>White v. UK (</a:t>
            </a:r>
            <a:r>
              <a:rPr lang="en-US" dirty="0" err="1" smtClean="0"/>
              <a:t>dul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az-Latn-AZ" dirty="0" smtClean="0"/>
              <a:t>şilər üçün müavinat</a:t>
            </a:r>
            <a:r>
              <a:rPr lang="en-US" dirty="0" smtClean="0"/>
              <a:t>)</a:t>
            </a:r>
            <a:endParaRPr lang="az-Latn-AZ" dirty="0" smtClean="0"/>
          </a:p>
          <a:p>
            <a:r>
              <a:rPr lang="az-Latn-AZ" dirty="0" smtClean="0"/>
              <a:t>Belgian linguistics case </a:t>
            </a:r>
          </a:p>
          <a:p>
            <a:r>
              <a:rPr lang="az-Latn-AZ" dirty="0" smtClean="0"/>
              <a:t>Haas v Netherlands (atalığın müəyyən edilməsi)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Belgian Linguistic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14-cü </a:t>
            </a:r>
            <a:r>
              <a:rPr lang="en-US" dirty="0" err="1"/>
              <a:t>maddə</a:t>
            </a:r>
            <a:r>
              <a:rPr lang="en-US" dirty="0"/>
              <a:t> </a:t>
            </a:r>
            <a:r>
              <a:rPr lang="en-US" dirty="0" err="1"/>
              <a:t>müstəqil</a:t>
            </a:r>
            <a:r>
              <a:rPr lang="en-US" dirty="0"/>
              <a:t> </a:t>
            </a:r>
            <a:r>
              <a:rPr lang="en-US" dirty="0" err="1"/>
              <a:t>məna</a:t>
            </a:r>
            <a:r>
              <a:rPr lang="en-US" dirty="0"/>
              <a:t> </a:t>
            </a:r>
            <a:r>
              <a:rPr lang="en-US" dirty="0" err="1"/>
              <a:t>daşımır</a:t>
            </a:r>
            <a:r>
              <a:rPr lang="en-US" dirty="0"/>
              <a:t>, o, </a:t>
            </a:r>
            <a:r>
              <a:rPr lang="en-US" dirty="0" err="1"/>
              <a:t>konvensiyanın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konvensiyaya</a:t>
            </a:r>
            <a:r>
              <a:rPr lang="en-US" dirty="0"/>
              <a:t> </a:t>
            </a:r>
            <a:r>
              <a:rPr lang="en-US" dirty="0" err="1"/>
              <a:t>əlavə</a:t>
            </a:r>
            <a:r>
              <a:rPr lang="en-US" dirty="0"/>
              <a:t> </a:t>
            </a:r>
            <a:r>
              <a:rPr lang="en-US" dirty="0" err="1"/>
              <a:t>qəbul</a:t>
            </a:r>
            <a:r>
              <a:rPr lang="en-US" dirty="0"/>
              <a:t> </a:t>
            </a:r>
            <a:r>
              <a:rPr lang="en-US" dirty="0" err="1"/>
              <a:t>olunmuş</a:t>
            </a:r>
            <a:r>
              <a:rPr lang="en-US" dirty="0"/>
              <a:t> </a:t>
            </a:r>
            <a:r>
              <a:rPr lang="en-US" dirty="0" err="1"/>
              <a:t>protokolların</a:t>
            </a:r>
            <a:r>
              <a:rPr lang="en-US" dirty="0"/>
              <a:t> </a:t>
            </a:r>
            <a:r>
              <a:rPr lang="en-US" dirty="0" err="1"/>
              <a:t>başqa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maddələrini</a:t>
            </a:r>
            <a:r>
              <a:rPr lang="en-US" dirty="0"/>
              <a:t> </a:t>
            </a:r>
            <a:r>
              <a:rPr lang="en-US" dirty="0" err="1"/>
              <a:t>tamamlayır</a:t>
            </a:r>
            <a:r>
              <a:rPr lang="en-US" dirty="0"/>
              <a:t>. O, </a:t>
            </a:r>
            <a:r>
              <a:rPr lang="en-US" dirty="0" err="1"/>
              <a:t>həmin</a:t>
            </a:r>
            <a:r>
              <a:rPr lang="en-US" dirty="0"/>
              <a:t> </a:t>
            </a:r>
            <a:r>
              <a:rPr lang="en-US" dirty="0" err="1"/>
              <a:t>maddələrin</a:t>
            </a:r>
            <a:r>
              <a:rPr lang="en-US" dirty="0"/>
              <a:t> </a:t>
            </a:r>
            <a:r>
              <a:rPr lang="en-US" dirty="0" err="1"/>
              <a:t>müdafiə</a:t>
            </a:r>
            <a:r>
              <a:rPr lang="en-US" dirty="0"/>
              <a:t> </a:t>
            </a:r>
            <a:r>
              <a:rPr lang="en-US" dirty="0" err="1"/>
              <a:t>etdiyi</a:t>
            </a:r>
            <a:r>
              <a:rPr lang="en-US" dirty="0"/>
              <a:t> </a:t>
            </a:r>
            <a:r>
              <a:rPr lang="en-US" dirty="0" err="1"/>
              <a:t>hüquq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azadlıqları</a:t>
            </a:r>
            <a:r>
              <a:rPr lang="en-US" dirty="0"/>
              <a:t> </a:t>
            </a:r>
            <a:r>
              <a:rPr lang="en-US" dirty="0" err="1"/>
              <a:t>həyata</a:t>
            </a:r>
            <a:r>
              <a:rPr lang="en-US" dirty="0"/>
              <a:t> </a:t>
            </a:r>
            <a:r>
              <a:rPr lang="en-US" dirty="0" err="1"/>
              <a:t>keçirərkən</a:t>
            </a:r>
            <a:r>
              <a:rPr lang="en-US" dirty="0"/>
              <a:t> </a:t>
            </a:r>
            <a:r>
              <a:rPr lang="en-US" dirty="0" err="1"/>
              <a:t>oxşar</a:t>
            </a:r>
            <a:r>
              <a:rPr lang="en-US" dirty="0"/>
              <a:t> </a:t>
            </a:r>
            <a:r>
              <a:rPr lang="en-US" dirty="0" err="1"/>
              <a:t>vəziyyətdə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ayrı-ayrı</a:t>
            </a:r>
            <a:r>
              <a:rPr lang="en-US" dirty="0"/>
              <a:t> </a:t>
            </a:r>
            <a:r>
              <a:rPr lang="en-US" dirty="0" err="1"/>
              <a:t>şəxslərin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şəxslər</a:t>
            </a:r>
            <a:r>
              <a:rPr lang="en-US" dirty="0"/>
              <a:t> </a:t>
            </a:r>
            <a:r>
              <a:rPr lang="en-US" dirty="0" err="1"/>
              <a:t>qrupunun</a:t>
            </a:r>
            <a:r>
              <a:rPr lang="en-US" dirty="0"/>
              <a:t> </a:t>
            </a:r>
            <a:r>
              <a:rPr lang="en-US" dirty="0" err="1"/>
              <a:t>ayrı-seçkilyin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növlərindən</a:t>
            </a:r>
            <a:r>
              <a:rPr lang="en-US" dirty="0"/>
              <a:t> </a:t>
            </a:r>
            <a:r>
              <a:rPr lang="en-US" dirty="0" err="1"/>
              <a:t>müdafiəsini</a:t>
            </a:r>
            <a:r>
              <a:rPr lang="en-US" dirty="0"/>
              <a:t> </a:t>
            </a:r>
            <a:r>
              <a:rPr lang="en-US" dirty="0" err="1"/>
              <a:t>təmin</a:t>
            </a:r>
            <a:r>
              <a:rPr lang="en-US" dirty="0"/>
              <a:t> </a:t>
            </a:r>
            <a:r>
              <a:rPr lang="en-US" dirty="0" err="1"/>
              <a:t>edir</a:t>
            </a:r>
            <a:r>
              <a:rPr lang="en-US" dirty="0"/>
              <a:t>. </a:t>
            </a:r>
            <a:endParaRPr lang="az-Latn-AZ" dirty="0" smtClean="0"/>
          </a:p>
          <a:p>
            <a:r>
              <a:rPr lang="az-Latn-AZ" dirty="0" smtClean="0"/>
              <a:t>Fərqli qruplara fərqli rəftar</a:t>
            </a:r>
          </a:p>
          <a:p>
            <a:r>
              <a:rPr lang="az-Latn-AZ" dirty="0" smtClean="0"/>
              <a:t>Anoloji vəziyyətdə olan fərqli qruplarla eyni rəftar</a:t>
            </a:r>
          </a:p>
          <a:p>
            <a:r>
              <a:rPr lang="az-Latn-AZ" dirty="0" smtClean="0"/>
              <a:t>8 (14) pozuntunu, 1 protokolun 2 maddəsi  tanımayıb </a:t>
            </a:r>
          </a:p>
          <a:p>
            <a:r>
              <a:rPr lang="az-Latn-AZ" dirty="0" smtClean="0"/>
              <a:t>14 tanıyıb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635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Ayrı-seçkiliyin qadağan olunması</vt:lpstr>
      <vt:lpstr>PowerPoint Presentation</vt:lpstr>
      <vt:lpstr>Azərbaycan Respublikası Konstitusiyasının 25-ci maddəsi «bərabərlik hüququ»na 4 yanaşma tərzini nümayiş etdirir.</vt:lpstr>
      <vt:lpstr>Beynəlxalq hüquqda </vt:lpstr>
      <vt:lpstr>Maddə 14, AİHK </vt:lpstr>
      <vt:lpstr>Xüsusiyyətlər </vt:lpstr>
      <vt:lpstr>14 maddə ilə bağlı əsas suallar</vt:lpstr>
      <vt:lpstr>Ayrıseçkilik konvensiyada müdafiə olunan hüququn təsirinə düşürmü? </vt:lpstr>
      <vt:lpstr>Belgian Linguistic case </vt:lpstr>
      <vt:lpstr>Fərqli rəftar maddədə təsbit olunmuş əsaslardan birinə bağlıdırmı? </vt:lpstr>
      <vt:lpstr>Qurban özünü oxşar şəraitdə başqa qrup insanlara daha əlverişsiz şəraitdədirmi</vt:lpstr>
      <vt:lpstr>Əsaslandırılma </vt:lpstr>
      <vt:lpstr>Birbaşa ayrıseçkilik</vt:lpstr>
      <vt:lpstr>Thlimennos </vt:lpstr>
      <vt:lpstr>Dolayı ayrı-seçkilik  </vt:lpstr>
      <vt:lpstr>müsbət ayrı-seçkilik</vt:lpstr>
      <vt:lpstr>Sübutetmə yükü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Ayrıseçkiliyin qadağan olunması</dc:title>
  <dc:creator>TOSHIBA</dc:creator>
  <cp:lastModifiedBy>ROVSHANOVA Vafa</cp:lastModifiedBy>
  <cp:revision>50</cp:revision>
  <dcterms:created xsi:type="dcterms:W3CDTF">2014-07-19T01:22:56Z</dcterms:created>
  <dcterms:modified xsi:type="dcterms:W3CDTF">2016-07-04T11:33:29Z</dcterms:modified>
</cp:coreProperties>
</file>