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7" r:id="rId2"/>
    <p:sldId id="256" r:id="rId3"/>
    <p:sldId id="260" r:id="rId4"/>
    <p:sldId id="266" r:id="rId5"/>
    <p:sldId id="258" r:id="rId6"/>
    <p:sldId id="259" r:id="rId7"/>
    <p:sldId id="263" r:id="rId8"/>
    <p:sldId id="264" r:id="rId9"/>
    <p:sldId id="265" r:id="rId10"/>
    <p:sldId id="267" r:id="rId11"/>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4778" autoAdjust="0"/>
  </p:normalViewPr>
  <p:slideViewPr>
    <p:cSldViewPr>
      <p:cViewPr>
        <p:scale>
          <a:sx n="100" d="100"/>
          <a:sy n="100" d="100"/>
        </p:scale>
        <p:origin x="-110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5" d="100"/>
          <a:sy n="85" d="100"/>
        </p:scale>
        <p:origin x="-1182" y="936"/>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0882" tIns="45441" rIns="90882" bIns="45441" rtlCol="0"/>
          <a:lstStyle>
            <a:lvl1pPr algn="l">
              <a:defRPr sz="1200"/>
            </a:lvl1pPr>
          </a:lstStyle>
          <a:p>
            <a:pPr>
              <a:defRPr/>
            </a:pPr>
            <a:endParaRPr lang="ru-RU"/>
          </a:p>
        </p:txBody>
      </p:sp>
      <p:sp>
        <p:nvSpPr>
          <p:cNvPr id="3" name="Date Placeholder 2"/>
          <p:cNvSpPr>
            <a:spLocks noGrp="1"/>
          </p:cNvSpPr>
          <p:nvPr>
            <p:ph type="dt" sz="quarter" idx="1"/>
          </p:nvPr>
        </p:nvSpPr>
        <p:spPr>
          <a:xfrm>
            <a:off x="3814763" y="0"/>
            <a:ext cx="2919412" cy="493713"/>
          </a:xfrm>
          <a:prstGeom prst="rect">
            <a:avLst/>
          </a:prstGeom>
        </p:spPr>
        <p:txBody>
          <a:bodyPr vert="horz" lIns="90882" tIns="45441" rIns="90882" bIns="45441" rtlCol="0"/>
          <a:lstStyle>
            <a:lvl1pPr algn="r">
              <a:defRPr sz="1200"/>
            </a:lvl1pPr>
          </a:lstStyle>
          <a:p>
            <a:pPr>
              <a:defRPr/>
            </a:pPr>
            <a:fld id="{A909836B-F233-4894-9336-D875D63930A6}" type="datetimeFigureOut">
              <a:rPr lang="ru-RU"/>
              <a:pPr>
                <a:defRPr/>
              </a:pPr>
              <a:t>13.12.2016</a:t>
            </a:fld>
            <a:endParaRPr lang="ru-RU"/>
          </a:p>
        </p:txBody>
      </p:sp>
      <p:sp>
        <p:nvSpPr>
          <p:cNvPr id="4" name="Footer Placeholder 3"/>
          <p:cNvSpPr>
            <a:spLocks noGrp="1"/>
          </p:cNvSpPr>
          <p:nvPr>
            <p:ph type="ftr" sz="quarter" idx="2"/>
          </p:nvPr>
        </p:nvSpPr>
        <p:spPr>
          <a:xfrm>
            <a:off x="0" y="9371013"/>
            <a:ext cx="2919413" cy="493712"/>
          </a:xfrm>
          <a:prstGeom prst="rect">
            <a:avLst/>
          </a:prstGeom>
        </p:spPr>
        <p:txBody>
          <a:bodyPr vert="horz" lIns="90882" tIns="45441" rIns="90882" bIns="45441" rtlCol="0" anchor="b"/>
          <a:lstStyle>
            <a:lvl1pPr algn="l">
              <a:defRPr sz="1200"/>
            </a:lvl1pPr>
          </a:lstStyle>
          <a:p>
            <a:pPr>
              <a:defRPr/>
            </a:pPr>
            <a:endParaRPr lang="ru-RU"/>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0882" tIns="45441" rIns="90882" bIns="45441" rtlCol="0" anchor="b"/>
          <a:lstStyle>
            <a:lvl1pPr algn="r">
              <a:defRPr sz="1200"/>
            </a:lvl1pPr>
          </a:lstStyle>
          <a:p>
            <a:pPr>
              <a:defRPr/>
            </a:pPr>
            <a:fld id="{BA119678-D9C8-44C5-8BFD-0390314C5EFC}"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882" tIns="45441" rIns="90882" bIns="45441" numCol="1" anchor="t" anchorCtr="0" compatLnSpc="1">
            <a:prstTxWarp prst="textNoShape">
              <a:avLst/>
            </a:prstTxWarp>
          </a:bodyPr>
          <a:lstStyle>
            <a:lvl1pPr>
              <a:defRPr sz="1200">
                <a:latin typeface="Arial" charset="0"/>
              </a:defRPr>
            </a:lvl1pPr>
          </a:lstStyle>
          <a:p>
            <a:pPr>
              <a:defRPr/>
            </a:pPr>
            <a:endParaRPr lang="en-GB" altLang="ru-RU"/>
          </a:p>
        </p:txBody>
      </p:sp>
      <p:sp>
        <p:nvSpPr>
          <p:cNvPr id="7171"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882" tIns="45441" rIns="90882" bIns="45441" numCol="1" anchor="t" anchorCtr="0" compatLnSpc="1">
            <a:prstTxWarp prst="textNoShape">
              <a:avLst/>
            </a:prstTxWarp>
          </a:bodyPr>
          <a:lstStyle>
            <a:lvl1pPr algn="r">
              <a:defRPr sz="1200">
                <a:latin typeface="Arial" charset="0"/>
              </a:defRPr>
            </a:lvl1pPr>
          </a:lstStyle>
          <a:p>
            <a:pPr>
              <a:defRPr/>
            </a:pPr>
            <a:endParaRPr lang="en-GB" altLang="ru-RU"/>
          </a:p>
        </p:txBody>
      </p:sp>
      <p:sp>
        <p:nvSpPr>
          <p:cNvPr id="13316" name="Rectangle 4"/>
          <p:cNvSpPr>
            <a:spLocks noRot="1" noChangeArrowheads="1" noTextEdit="1"/>
          </p:cNvSpPr>
          <p:nvPr>
            <p:ph type="sldImg" idx="2"/>
          </p:nvPr>
        </p:nvSpPr>
        <p:spPr bwMode="auto">
          <a:xfrm>
            <a:off x="901700" y="739775"/>
            <a:ext cx="4932363" cy="369887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882" tIns="45441" rIns="90882" bIns="45441" numCol="1" anchor="t" anchorCtr="0" compatLnSpc="1">
            <a:prstTxWarp prst="textNoShape">
              <a:avLst/>
            </a:prstTxWarp>
          </a:bodyPr>
          <a:lstStyle/>
          <a:p>
            <a:pPr lvl="0"/>
            <a:r>
              <a:rPr lang="en-GB" altLang="ru-RU" noProof="0" smtClean="0"/>
              <a:t>Click to edit Master text styles</a:t>
            </a:r>
          </a:p>
          <a:p>
            <a:pPr lvl="1"/>
            <a:r>
              <a:rPr lang="en-GB" altLang="ru-RU" noProof="0" smtClean="0"/>
              <a:t>Second level</a:t>
            </a:r>
          </a:p>
          <a:p>
            <a:pPr lvl="2"/>
            <a:r>
              <a:rPr lang="en-GB" altLang="ru-RU" noProof="0" smtClean="0"/>
              <a:t>Third level</a:t>
            </a:r>
          </a:p>
          <a:p>
            <a:pPr lvl="3"/>
            <a:r>
              <a:rPr lang="en-GB" altLang="ru-RU" noProof="0" smtClean="0"/>
              <a:t>Fourth level</a:t>
            </a:r>
          </a:p>
          <a:p>
            <a:pPr lvl="4"/>
            <a:r>
              <a:rPr lang="en-GB" altLang="ru-RU" noProof="0" smtClean="0"/>
              <a:t>Fifth level</a:t>
            </a:r>
          </a:p>
        </p:txBody>
      </p:sp>
      <p:sp>
        <p:nvSpPr>
          <p:cNvPr id="7174"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882" tIns="45441" rIns="90882" bIns="45441" numCol="1" anchor="b" anchorCtr="0" compatLnSpc="1">
            <a:prstTxWarp prst="textNoShape">
              <a:avLst/>
            </a:prstTxWarp>
          </a:bodyPr>
          <a:lstStyle>
            <a:lvl1pPr>
              <a:defRPr sz="1200">
                <a:latin typeface="Arial" charset="0"/>
              </a:defRPr>
            </a:lvl1pPr>
          </a:lstStyle>
          <a:p>
            <a:pPr>
              <a:defRPr/>
            </a:pPr>
            <a:endParaRPr lang="en-GB" altLang="ru-RU"/>
          </a:p>
        </p:txBody>
      </p:sp>
      <p:sp>
        <p:nvSpPr>
          <p:cNvPr id="717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882" tIns="45441" rIns="90882" bIns="45441" numCol="1" anchor="b" anchorCtr="0" compatLnSpc="1">
            <a:prstTxWarp prst="textNoShape">
              <a:avLst/>
            </a:prstTxWarp>
          </a:bodyPr>
          <a:lstStyle>
            <a:lvl1pPr algn="r">
              <a:defRPr sz="1200">
                <a:latin typeface="Arial" charset="0"/>
              </a:defRPr>
            </a:lvl1pPr>
          </a:lstStyle>
          <a:p>
            <a:pPr>
              <a:defRPr/>
            </a:pPr>
            <a:fld id="{FB977E3B-5B6B-4454-8C27-629CB8FECE64}" type="slidenum">
              <a:rPr lang="en-GB" altLang="ru-RU"/>
              <a:pPr>
                <a:defRPr/>
              </a:pPr>
              <a:t>‹#›</a:t>
            </a:fld>
            <a:endParaRPr lang="en-GB"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F83BF466-E445-4670-88EB-A197B195EBB2}" type="slidenum">
              <a:rPr lang="en-GB" altLang="ru-RU" smtClean="0"/>
              <a:pPr/>
              <a:t>1</a:t>
            </a:fld>
            <a:endParaRPr lang="en-GB" altLang="ru-RU"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xfrm>
            <a:off x="898525" y="4686300"/>
            <a:ext cx="4938713" cy="4440238"/>
          </a:xfrm>
          <a:noFill/>
        </p:spPr>
        <p:txBody>
          <a:bodyPr/>
          <a:lstStyle/>
          <a:p>
            <a:pPr eaLnBrk="1" hangingPunct="1"/>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E97A01BF-FE4E-4FD9-ADDA-2074B80E75F6}" type="slidenum">
              <a:rPr lang="en-GB" altLang="ru-RU" smtClean="0"/>
              <a:pPr/>
              <a:t>2</a:t>
            </a:fld>
            <a:endParaRPr lang="en-GB" altLang="ru-RU"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algn="just" eaLnBrk="1" hangingPunct="1"/>
            <a:r>
              <a:rPr lang="en-GB" altLang="ru-RU" sz="1000" smtClean="0"/>
              <a:t>Ayr</a:t>
            </a:r>
            <a:r>
              <a:rPr lang="az-Latn-AZ" altLang="ru-RU" sz="1000" smtClean="0"/>
              <a:t>ıseçkiliyin qadağan olunması insan hüquqlarının müdafiəsinin üçün əsasdır. </a:t>
            </a:r>
          </a:p>
          <a:p>
            <a:pPr algn="just" eaLnBrk="1" hangingPunct="1"/>
            <a:r>
              <a:rPr lang="en-GB" altLang="ru-RU" sz="1000" smtClean="0"/>
              <a:t>The prohibition of discrimination is central to the protection of human rights. It is closely entwined with the principle of equality which values every person as an individual who is free and equal in dignity and rights. </a:t>
            </a:r>
          </a:p>
          <a:p>
            <a:pPr algn="just" eaLnBrk="1" hangingPunct="1"/>
            <a:r>
              <a:rPr lang="en-GB" altLang="ru-RU" sz="1000" smtClean="0"/>
              <a:t>The prohibition on discrimination runs through all international human rights instruments and has inspired specialist treaties, eg International Convention on the Elimination of all forms of Racial Discrimination 1966 and the Convention on the Elimination of Discrimination Against Women 1979.</a:t>
            </a:r>
          </a:p>
          <a:p>
            <a:pPr algn="just" eaLnBrk="1" hangingPunct="1"/>
            <a:r>
              <a:rPr lang="en-GB" altLang="ru-RU" sz="1000" smtClean="0"/>
              <a:t>Under the ECHR, protection from discrimination has until now been provided solely by article 14. However, a new Protocol, Protocol 12, has entered into force on 1st April 2005 and will in practice replace article 14 for all states that have ratified it. The main part of this presentation is directed to article 14 since the basic concept of discrimination in Protocol 12 is meant to be interpreted in the same way as it has been under article 14. Later on changes that the new Protocol will introduce to the ECHR regime will be examined. </a:t>
            </a:r>
          </a:p>
          <a:p>
            <a:pPr algn="just" eaLnBrk="1" hangingPunct="1"/>
            <a:r>
              <a:rPr lang="en-GB" altLang="ru-RU" sz="1000" smtClean="0"/>
              <a:t>The Court’s case-law establishes that discrimination means treating differently, without an objective and reasonable justification, persons in relevantly similar situations. However, not every difference in treatment will amount to a violation of Article 14. It must be established that other persons in an analogous or relevantly similar situation enjoy preferential treatment and that this distinction is discriminatory </a:t>
            </a:r>
            <a:r>
              <a:rPr lang="pl-PL" altLang="ru-RU" sz="1000" smtClean="0"/>
              <a:t>(</a:t>
            </a:r>
            <a:r>
              <a:rPr lang="pl-PL" altLang="ru-RU" sz="1000" i="1" smtClean="0"/>
              <a:t>Zarb Adami v. Malta (20 June 2006)</a:t>
            </a:r>
            <a:r>
              <a:rPr lang="pl-PL" altLang="ru-RU" sz="1000" smtClean="0"/>
              <a:t>, para.71).</a:t>
            </a:r>
            <a:endParaRPr lang="en-US" altLang="ru-RU"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7DE6136A-AEEE-4024-877E-1D933AC7FBFD}" type="slidenum">
              <a:rPr lang="en-GB" altLang="ru-RU" smtClean="0"/>
              <a:pPr/>
              <a:t>3</a:t>
            </a:fld>
            <a:endParaRPr lang="en-GB" altLang="ru-RU"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algn="just" eaLnBrk="1" hangingPunct="1"/>
            <a:r>
              <a:rPr lang="en-GB" altLang="ru-RU" sz="1000" b="1" smtClean="0"/>
              <a:t>Grounds</a:t>
            </a:r>
            <a:endParaRPr lang="en-GB" altLang="ru-RU" sz="1000" smtClean="0"/>
          </a:p>
          <a:p>
            <a:pPr algn="just" eaLnBrk="1" hangingPunct="1"/>
            <a:r>
              <a:rPr lang="en-GB" altLang="ru-RU" sz="1000" smtClean="0"/>
              <a:t>Article 14 lists the grounds on which discrimination is prohibited, however, this is a non-exhaustive list and should therefore not be overly relied upon. The catch-all group of ‘other status’ means that categories of people or individuals not covered by the specified list of grounds still have the protection of Article 14, the notable examples being sexual orientation and disability.</a:t>
            </a:r>
            <a:endParaRPr lang="en-GB" altLang="ru-RU" sz="1000" b="1" smtClean="0"/>
          </a:p>
          <a:p>
            <a:pPr algn="just" eaLnBrk="1" hangingPunct="1"/>
            <a:r>
              <a:rPr lang="en-GB" altLang="ru-RU" sz="1000" b="1" smtClean="0"/>
              <a:t>Suspect groups</a:t>
            </a:r>
            <a:endParaRPr lang="en-GB" altLang="ru-RU" sz="1000" smtClean="0"/>
          </a:p>
          <a:p>
            <a:pPr algn="just" eaLnBrk="1" hangingPunct="1"/>
            <a:r>
              <a:rPr lang="en-GB" altLang="ru-RU" sz="1000" smtClean="0"/>
              <a:t>Certain categories of people are given extra protection by the Court where it is rarely if ever possible to justify treating them differently. Very weighty reasons indeed will need to be advanced by a State seeking to establish that a discriminatory measure that affects these categories is proportionate. These are called suspect groups and they include those discriminated against on the basis of their race, sex, sexual orientation, religion and the marital status of their parents  (see </a:t>
            </a:r>
            <a:r>
              <a:rPr lang="en-GB" altLang="ru-RU" sz="1000" i="1" smtClean="0"/>
              <a:t>Marckx v. Belgium (13 June 1979)</a:t>
            </a:r>
            <a:r>
              <a:rPr lang="en-GB" altLang="ru-RU" sz="1000" smtClean="0"/>
              <a:t>, paras 43, 48, 59, and 65; </a:t>
            </a:r>
            <a:r>
              <a:rPr lang="en-GB" altLang="ru-RU" sz="1000" i="1" smtClean="0"/>
              <a:t>Mazurek v. France (1 February 2000)</a:t>
            </a:r>
            <a:r>
              <a:rPr lang="en-GB" altLang="ru-RU" sz="1000" smtClean="0"/>
              <a:t>, para.49; </a:t>
            </a:r>
            <a:r>
              <a:rPr lang="en-GB" altLang="ru-RU" sz="1000" i="1" smtClean="0"/>
              <a:t>Van Raalte v. the Netherlands (21 February 1997)</a:t>
            </a:r>
            <a:r>
              <a:rPr lang="en-GB" altLang="ru-RU" sz="1000" smtClean="0"/>
              <a:t>, para.39; L. and V. v. Austria (9 January 2003), para.45, 47-54; </a:t>
            </a:r>
            <a:r>
              <a:rPr lang="en-GB" altLang="ru-RU" sz="1000" i="1" smtClean="0"/>
              <a:t>Hoffmann v. Austria (23 June 1993)</a:t>
            </a:r>
            <a:r>
              <a:rPr lang="en-GB" altLang="ru-RU" sz="1000" smtClean="0"/>
              <a:t>, para.36; </a:t>
            </a:r>
            <a:r>
              <a:rPr lang="en-GB" altLang="ru-RU" sz="1000" i="1" smtClean="0"/>
              <a:t>Palau-Martinez</a:t>
            </a:r>
            <a:r>
              <a:rPr lang="en-GB" altLang="ru-RU" sz="1000" smtClean="0"/>
              <a:t> </a:t>
            </a:r>
            <a:r>
              <a:rPr lang="en-GB" altLang="ru-RU" sz="1000" i="1" smtClean="0"/>
              <a:t>v. France (16 December 2003)</a:t>
            </a:r>
            <a:r>
              <a:rPr lang="en-GB" altLang="ru-RU" sz="1000" smtClean="0"/>
              <a:t>; </a:t>
            </a:r>
            <a:r>
              <a:rPr lang="en-GB" altLang="ru-RU" sz="1000" i="1" smtClean="0"/>
              <a:t>Gaygusuz v. Austria (16 September 1996)</a:t>
            </a:r>
            <a:r>
              <a:rPr lang="en-GB" altLang="ru-RU" sz="1000" smtClean="0"/>
              <a:t>, para.42; </a:t>
            </a:r>
            <a:r>
              <a:rPr lang="en-GB" altLang="ru-RU" sz="1000" i="1" smtClean="0"/>
              <a:t>Koua Poirrez v. France (30 September 2003)</a:t>
            </a:r>
            <a:r>
              <a:rPr lang="en-GB" altLang="ru-RU" sz="1000" smtClean="0"/>
              <a:t>, para.46; </a:t>
            </a:r>
            <a:r>
              <a:rPr lang="en-GB" altLang="ru-RU" sz="1000" i="1" smtClean="0"/>
              <a:t>Nachova v. Bulgaria (26 February 2004)</a:t>
            </a:r>
            <a:r>
              <a:rPr lang="en-GB" altLang="ru-RU" sz="1000" smtClean="0"/>
              <a:t>, para.155).</a:t>
            </a:r>
          </a:p>
          <a:p>
            <a:pPr algn="just" eaLnBrk="1" hangingPunct="1"/>
            <a:r>
              <a:rPr lang="en-GB" altLang="ru-RU" sz="1000" smtClean="0"/>
              <a:t>The basis for these suspect groups can be discerned from the Court in the </a:t>
            </a:r>
            <a:r>
              <a:rPr lang="en-GB" altLang="ru-RU" sz="1000" i="1" smtClean="0"/>
              <a:t>Abdulaziz,</a:t>
            </a:r>
            <a:r>
              <a:rPr lang="en-GB" altLang="ru-RU" sz="1000" b="1" smtClean="0"/>
              <a:t> </a:t>
            </a:r>
            <a:r>
              <a:rPr lang="en-GB" altLang="ru-RU" sz="1000" i="1" smtClean="0"/>
              <a:t>Cabales and Balkandali v. UK </a:t>
            </a:r>
            <a:r>
              <a:rPr lang="en-GB" altLang="ru-RU" sz="1000" smtClean="0"/>
              <a:t>case </a:t>
            </a:r>
            <a:r>
              <a:rPr lang="en-GB" altLang="ru-RU" sz="1000" i="1" smtClean="0"/>
              <a:t>(28 May 1985)</a:t>
            </a:r>
            <a:r>
              <a:rPr lang="en-GB" altLang="ru-RU" sz="1000" smtClean="0"/>
              <a:t> in relation to sex discrimination: ‘the advancement of the equality of the sexes is today a major goal in the member states of the Council of Europe…very weighty reasons indeed would have to be advanced before a difference in treatment on the grounds of sex could be considered compatible with the Convention.’</a:t>
            </a:r>
            <a:endParaRPr lang="en-GB" altLang="ru-RU" sz="1000"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052EC54C-596D-4879-97CE-5AA557E37DE2}" type="slidenum">
              <a:rPr lang="en-GB" altLang="ru-RU" smtClean="0"/>
              <a:pPr/>
              <a:t>4</a:t>
            </a:fld>
            <a:endParaRPr lang="en-GB" altLang="ru-RU"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xfrm>
            <a:off x="673100" y="4686300"/>
            <a:ext cx="5389563" cy="4752975"/>
          </a:xfrm>
          <a:noFill/>
        </p:spPr>
        <p:txBody>
          <a:bodyPr/>
          <a:lstStyle/>
          <a:p>
            <a:pPr algn="just" eaLnBrk="1" hangingPunct="1"/>
            <a:r>
              <a:rPr lang="en-GB" altLang="ru-RU" sz="1000" b="1" smtClean="0"/>
              <a:t>Indirect discrimination</a:t>
            </a:r>
            <a:endParaRPr lang="en-GB" altLang="ru-RU" sz="1000" smtClean="0"/>
          </a:p>
          <a:p>
            <a:pPr algn="just" eaLnBrk="1" hangingPunct="1"/>
            <a:r>
              <a:rPr lang="en-GB" altLang="ru-RU" sz="1000" smtClean="0"/>
              <a:t>So far, we have looked primarily at instances of </a:t>
            </a:r>
            <a:r>
              <a:rPr lang="en-GB" altLang="ru-RU" sz="1000" b="1" smtClean="0"/>
              <a:t>‘direct’ </a:t>
            </a:r>
            <a:r>
              <a:rPr lang="en-GB" altLang="ru-RU" sz="1000" smtClean="0"/>
              <a:t>discrimination. That is discrimination that occurs when a person is treated less favourably than another in a comparable situation because of their racial or ethnic origin, religion or belief, disability, age or sexual orientation. An example of direct discrimination is a job advert, which says "no disabled people need apply."</a:t>
            </a:r>
          </a:p>
          <a:p>
            <a:pPr algn="just" eaLnBrk="1" hangingPunct="1"/>
            <a:r>
              <a:rPr lang="en-GB" altLang="ru-RU" sz="1000" smtClean="0"/>
              <a:t>However, the Convention also protects against </a:t>
            </a:r>
            <a:r>
              <a:rPr lang="en-GB" altLang="ru-RU" sz="1000" b="1" smtClean="0"/>
              <a:t>‘indirect’ </a:t>
            </a:r>
            <a:r>
              <a:rPr lang="en-GB" altLang="ru-RU" sz="1000" smtClean="0"/>
              <a:t>discrimination, namely where a rule on its face is apparently neutral, although it has an adverse impact upon one particular group of people. This is clear from the Belgium Linguistic case in which the Court held that the existence of reasonable an objective justification has to be assessed in relation to the </a:t>
            </a:r>
            <a:r>
              <a:rPr lang="en-GB" altLang="ru-RU" sz="1000" b="1" smtClean="0"/>
              <a:t>aims and effects </a:t>
            </a:r>
            <a:r>
              <a:rPr lang="en-GB" altLang="ru-RU" sz="1000" smtClean="0"/>
              <a:t>of the measure in question.</a:t>
            </a:r>
          </a:p>
          <a:p>
            <a:pPr algn="just" eaLnBrk="1" hangingPunct="1"/>
            <a:r>
              <a:rPr lang="en-GB" altLang="ru-RU" sz="1000" smtClean="0"/>
              <a:t>Also, in </a:t>
            </a:r>
            <a:r>
              <a:rPr lang="en-GB" altLang="ru-RU" sz="1000" i="1" smtClean="0"/>
              <a:t>Thlimmenos v Greece (6 April 2000)</a:t>
            </a:r>
            <a:r>
              <a:rPr lang="en-GB" altLang="ru-RU" sz="1000" smtClean="0"/>
              <a:t> the application of a neutral rule which barred those with criminal convictions from becoming chartered accountants, had a disproportionate effect on the applicant, a Jehova’s Witness, whose conviction related to conscientious objection.</a:t>
            </a:r>
            <a:endParaRPr lang="en-GB" altLang="ru-RU" sz="1000" b="1" smtClean="0"/>
          </a:p>
          <a:p>
            <a:pPr algn="just" eaLnBrk="1" hangingPunct="1"/>
            <a:r>
              <a:rPr lang="en-GB" altLang="ru-RU" sz="1000" b="1" smtClean="0"/>
              <a:t>Positive discrimination</a:t>
            </a:r>
            <a:endParaRPr lang="en-GB" altLang="ru-RU" sz="1000" smtClean="0"/>
          </a:p>
          <a:p>
            <a:pPr algn="just" eaLnBrk="1" hangingPunct="1"/>
            <a:r>
              <a:rPr lang="en-GB" altLang="ru-RU" sz="1000" smtClean="0"/>
              <a:t>In relation to positive discrimination it has been accepted that the aim of redressing a pre-existing situation of inequality is a legitimate object of differential treatment, provided such measures could be reasonably and objectively justified. However, the Convention does not impose an obligation on States to engage in a policy of affirmative action.</a:t>
            </a:r>
          </a:p>
          <a:p>
            <a:pPr algn="just" eaLnBrk="1" hangingPunct="1"/>
            <a:r>
              <a:rPr lang="en-GB" altLang="ru-RU" sz="1000" smtClean="0"/>
              <a:t>In </a:t>
            </a:r>
            <a:r>
              <a:rPr lang="en-GB" altLang="ru-RU" sz="1000" i="1" smtClean="0"/>
              <a:t>Lindsay v UK</a:t>
            </a:r>
            <a:r>
              <a:rPr lang="en-GB" altLang="ru-RU" sz="1000" smtClean="0"/>
              <a:t> </a:t>
            </a:r>
            <a:r>
              <a:rPr lang="en-GB" altLang="ru-RU" sz="1000" i="1" smtClean="0"/>
              <a:t>(Decision 11 November 1986)</a:t>
            </a:r>
            <a:r>
              <a:rPr lang="en-GB" altLang="ru-RU" sz="1000" smtClean="0"/>
              <a:t> women who were sole breadwinners paid less tax than men in the same position. This policy was designed to encourage more married women to work and thereby overcome male prejudice toward them and advance equality of the sexes. These tax incentives were deemed lawful by the Court and did not discriminate against men.</a:t>
            </a:r>
          </a:p>
          <a:p>
            <a:pPr algn="just" eaLnBrk="1" hangingPunct="1"/>
            <a:r>
              <a:rPr lang="en-GB" altLang="ru-RU" sz="1000" smtClean="0"/>
              <a:t>As the Court stated in the </a:t>
            </a:r>
            <a:r>
              <a:rPr lang="en-GB" altLang="ru-RU" sz="1000" i="1" smtClean="0"/>
              <a:t>Belgian Linguistics</a:t>
            </a:r>
            <a:r>
              <a:rPr lang="en-GB" altLang="ru-RU" sz="1000" smtClean="0"/>
              <a:t> case: ‘certain legal inequalities tend only to correct factual inequalities’.</a:t>
            </a:r>
          </a:p>
          <a:p>
            <a:pPr algn="just" eaLnBrk="1" hangingPunct="1"/>
            <a:endParaRPr lang="en-GB" altLang="ru-RU" sz="1000" b="1" smtClean="0"/>
          </a:p>
          <a:p>
            <a:pPr algn="just" eaLnBrk="1" hangingPunct="1"/>
            <a:endParaRPr lang="en-GB" altLang="ru-RU" sz="1000" b="1" smtClean="0"/>
          </a:p>
          <a:p>
            <a:pPr algn="just" eaLnBrk="1" hangingPunct="1"/>
            <a:endParaRPr lang="en-GB" altLang="ru-RU" sz="1000" b="1" smtClean="0"/>
          </a:p>
          <a:p>
            <a:pPr algn="just" eaLnBrk="1" hangingPunct="1"/>
            <a:endParaRPr lang="en-GB" altLang="ru-RU" sz="1000" b="1" smtClean="0"/>
          </a:p>
          <a:p>
            <a:pPr algn="just" eaLnBrk="1" hangingPunct="1"/>
            <a:endParaRPr lang="en-GB" altLang="ru-RU" sz="1000" b="1" smtClean="0"/>
          </a:p>
          <a:p>
            <a:pPr algn="just" eaLnBrk="1" hangingPunct="1"/>
            <a:r>
              <a:rPr lang="en-US" altLang="ru-RU" sz="1000" b="1" smtClean="0"/>
              <a:t>The European Court’s recent judgment in Thlimmenos v. Greece33 seems to confirm</a:t>
            </a:r>
          </a:p>
          <a:p>
            <a:pPr algn="just" eaLnBrk="1" hangingPunct="1"/>
            <a:r>
              <a:rPr lang="en-US" altLang="ru-RU" sz="1000" b="1" smtClean="0"/>
              <a:t>its acceptance of the concept of indirect discrimination. The applicant, a Jehovah’s</a:t>
            </a:r>
          </a:p>
          <a:p>
            <a:pPr algn="just" eaLnBrk="1" hangingPunct="1"/>
            <a:r>
              <a:rPr lang="en-US" altLang="ru-RU" sz="1000" b="1" smtClean="0"/>
              <a:t>Witness, was denied appointment as a chartered accountant because he had a</a:t>
            </a:r>
          </a:p>
          <a:p>
            <a:pPr algn="just" eaLnBrk="1" hangingPunct="1"/>
            <a:r>
              <a:rPr lang="en-US" altLang="ru-RU" sz="1000" b="1" smtClean="0"/>
              <a:t>conviction for refusing to wear a military uniform. The Court found a violation of</a:t>
            </a:r>
          </a:p>
          <a:p>
            <a:pPr algn="just" eaLnBrk="1" hangingPunct="1"/>
            <a:r>
              <a:rPr lang="en-US" altLang="ru-RU" sz="1000" b="1" smtClean="0"/>
              <a:t>Article 14 in conjunction with Article 9 (freedom of thought, conscience and</a:t>
            </a:r>
          </a:p>
          <a:p>
            <a:pPr algn="just" eaLnBrk="1" hangingPunct="1"/>
            <a:r>
              <a:rPr lang="en-US" altLang="ru-RU" sz="1000" b="1" smtClean="0"/>
              <a:t>religion). Although the Court did not express itself in these terms, the State’s failure</a:t>
            </a:r>
          </a:p>
          <a:p>
            <a:pPr algn="just" eaLnBrk="1" hangingPunct="1"/>
            <a:r>
              <a:rPr lang="en-US" altLang="ru-RU" sz="1000" b="1" smtClean="0"/>
              <a:t>to distinguish between persons convicted of offences committed exclusively because</a:t>
            </a:r>
          </a:p>
          <a:p>
            <a:pPr algn="just" eaLnBrk="1" hangingPunct="1"/>
            <a:r>
              <a:rPr lang="en-US" altLang="ru-RU" sz="1000" b="1" smtClean="0"/>
              <a:t>of their religious beliefs and persons convicted of other offences arguably had a</a:t>
            </a:r>
          </a:p>
          <a:p>
            <a:pPr algn="just" eaLnBrk="1" hangingPunct="1"/>
            <a:r>
              <a:rPr lang="en-US" altLang="ru-RU" sz="1000" b="1" smtClean="0"/>
              <a:t>disproportionate adverse impact on the members of a particular group. Furthermore,</a:t>
            </a:r>
          </a:p>
          <a:p>
            <a:pPr algn="just" eaLnBrk="1" hangingPunct="1"/>
            <a:r>
              <a:rPr lang="en-US" altLang="ru-RU" sz="1000" b="1" smtClean="0"/>
              <a:t>the equal treatment of all felons (exclusion from the accountancy profession) did not</a:t>
            </a:r>
          </a:p>
          <a:p>
            <a:pPr algn="just" eaLnBrk="1" hangingPunct="1"/>
            <a:r>
              <a:rPr lang="en-US" altLang="ru-RU" sz="1000" b="1" smtClean="0"/>
              <a:t>pursue a legitimate aim since a conviction for refusing on religious or philosophical</a:t>
            </a:r>
          </a:p>
          <a:p>
            <a:pPr algn="just" eaLnBrk="1" hangingPunct="1"/>
            <a:r>
              <a:rPr lang="en-US" altLang="ru-RU" sz="1000" b="1" smtClean="0"/>
              <a:t>grounds to wear military uniform did not imply dishonesty or moral turpitude, and the</a:t>
            </a:r>
          </a:p>
          <a:p>
            <a:pPr algn="just" eaLnBrk="1" hangingPunct="1"/>
            <a:r>
              <a:rPr lang="en-US" altLang="ru-RU" sz="1000" b="1" smtClean="0"/>
              <a:t>sanction was disproportionate since the applicant had already served a prison</a:t>
            </a:r>
          </a:p>
          <a:p>
            <a:pPr algn="just" eaLnBrk="1" hangingPunct="1"/>
            <a:r>
              <a:rPr lang="en-US" altLang="ru-RU" sz="1000" b="1" smtClean="0"/>
              <a:t>sentence.</a:t>
            </a:r>
          </a:p>
          <a:p>
            <a:pPr algn="just" eaLnBrk="1" hangingPunct="1"/>
            <a:endParaRPr lang="en-US" altLang="ru-RU" sz="1000" b="1" smtClean="0"/>
          </a:p>
          <a:p>
            <a:pPr algn="just" eaLnBrk="1" hangingPunct="1"/>
            <a:endParaRPr lang="en-US" altLang="ru-RU" sz="1000" b="1" smtClean="0"/>
          </a:p>
          <a:p>
            <a:pPr algn="just" eaLnBrk="1" hangingPunct="1"/>
            <a:r>
              <a:rPr lang="en-US" altLang="ru-RU" sz="1000" b="1" smtClean="0"/>
              <a:t>Recognition in principle of the concept of indirect discrimination was also evident in</a:t>
            </a:r>
          </a:p>
          <a:p>
            <a:pPr algn="just" eaLnBrk="1" hangingPunct="1"/>
            <a:r>
              <a:rPr lang="en-US" altLang="ru-RU" sz="1000" b="1" smtClean="0"/>
              <a:t>Hugh Jordan v. United Kingdom,  where the applicant claimed, inter alia, that the</a:t>
            </a:r>
          </a:p>
          <a:p>
            <a:pPr algn="just" eaLnBrk="1" hangingPunct="1"/>
            <a:r>
              <a:rPr lang="en-US" altLang="ru-RU" sz="1000" b="1" smtClean="0"/>
              <a:t>circumstances of his son’s killing by a police officer in Northern Ireland disclosed</a:t>
            </a:r>
          </a:p>
          <a:p>
            <a:pPr algn="just" eaLnBrk="1" hangingPunct="1"/>
            <a:r>
              <a:rPr lang="en-US" altLang="ru-RU" sz="1000" b="1" smtClean="0"/>
              <a:t>discrimination on grounds of national origin or association with a national minority.</a:t>
            </a:r>
          </a:p>
          <a:p>
            <a:pPr algn="just" eaLnBrk="1" hangingPunct="1"/>
            <a:endParaRPr lang="en-US" altLang="ru-RU" sz="1000" b="1" smtClean="0"/>
          </a:p>
          <a:p>
            <a:pPr algn="just" eaLnBrk="1" hangingPunct="1"/>
            <a:r>
              <a:rPr lang="en-US" altLang="ru-RU" sz="1000" b="1" smtClean="0"/>
              <a:t>The Court held: “Where a general policy or measure has disproportionately</a:t>
            </a:r>
          </a:p>
          <a:p>
            <a:pPr algn="just" eaLnBrk="1" hangingPunct="1"/>
            <a:r>
              <a:rPr lang="en-US" altLang="ru-RU" sz="1000" b="1" smtClean="0"/>
              <a:t>prejudicial effects on a particular group, it is not excluded that this may be considered</a:t>
            </a:r>
          </a:p>
          <a:p>
            <a:pPr algn="just" eaLnBrk="1" hangingPunct="1"/>
            <a:r>
              <a:rPr lang="en-US" altLang="ru-RU" sz="1000" b="1" smtClean="0"/>
              <a:t>as discriminatory notwithstanding that it is not specifically aimed or directed at that</a:t>
            </a:r>
          </a:p>
          <a:p>
            <a:pPr algn="just" eaLnBrk="1" hangingPunct="1"/>
            <a:r>
              <a:rPr lang="en-US" altLang="ru-RU" sz="1000" b="1" smtClean="0"/>
              <a:t>group.”35 However, even though statistically it appeared that the majority of people</a:t>
            </a:r>
          </a:p>
          <a:p>
            <a:pPr algn="just" eaLnBrk="1" hangingPunct="1"/>
            <a:r>
              <a:rPr lang="en-US" altLang="ru-RU" sz="1000" b="1" smtClean="0"/>
              <a:t>shot by the security forces were from the Catholic or nationalist community, the Court</a:t>
            </a:r>
          </a:p>
          <a:p>
            <a:pPr algn="just" eaLnBrk="1" hangingPunct="1"/>
            <a:r>
              <a:rPr lang="en-US" altLang="ru-RU" sz="1000" b="1" smtClean="0"/>
              <a:t>said that the statistics did not in themselves disclose a practice which could be</a:t>
            </a:r>
          </a:p>
          <a:p>
            <a:pPr algn="just" eaLnBrk="1" hangingPunct="1"/>
            <a:r>
              <a:rPr lang="en-US" altLang="ru-RU" sz="1000" b="1" smtClean="0"/>
              <a:t>classified as discriminatory within the meaning of Article 14.</a:t>
            </a:r>
            <a:endParaRPr lang="en-GB" altLang="ru-RU" sz="1000"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52ED8A67-CE3D-416C-B0BD-CC3463C1845D}" type="slidenum">
              <a:rPr lang="en-GB" altLang="ru-RU" smtClean="0"/>
              <a:pPr/>
              <a:t>5</a:t>
            </a:fld>
            <a:endParaRPr lang="en-GB" altLang="ru-RU" smtClean="0"/>
          </a:p>
        </p:txBody>
      </p:sp>
      <p:sp>
        <p:nvSpPr>
          <p:cNvPr id="18435" name="Rectangle 2"/>
          <p:cNvSpPr>
            <a:spLocks noRot="1" noChangeArrowheads="1" noTextEdit="1"/>
          </p:cNvSpPr>
          <p:nvPr>
            <p:ph type="sldImg"/>
          </p:nvPr>
        </p:nvSpPr>
        <p:spPr>
          <a:xfrm>
            <a:off x="1295400" y="271463"/>
            <a:ext cx="4144963" cy="3108325"/>
          </a:xfrm>
          <a:ln/>
        </p:spPr>
      </p:sp>
      <p:sp>
        <p:nvSpPr>
          <p:cNvPr id="18436" name="Rectangle 3"/>
          <p:cNvSpPr>
            <a:spLocks noGrp="1" noChangeArrowheads="1"/>
          </p:cNvSpPr>
          <p:nvPr>
            <p:ph type="body" idx="1"/>
          </p:nvPr>
        </p:nvSpPr>
        <p:spPr>
          <a:xfrm>
            <a:off x="609600" y="3455988"/>
            <a:ext cx="5516563" cy="5672137"/>
          </a:xfrm>
          <a:noFill/>
        </p:spPr>
        <p:txBody>
          <a:bodyPr/>
          <a:lstStyle/>
          <a:p>
            <a:pPr algn="just" eaLnBrk="1" hangingPunct="1"/>
            <a:r>
              <a:rPr lang="en-GB" altLang="ru-RU" sz="1000" b="1" smtClean="0"/>
              <a:t>Not a free standing right</a:t>
            </a:r>
            <a:endParaRPr lang="en-GB" altLang="ru-RU" sz="1000" smtClean="0"/>
          </a:p>
          <a:p>
            <a:pPr algn="just" eaLnBrk="1" hangingPunct="1"/>
            <a:r>
              <a:rPr lang="en-GB" altLang="ru-RU" sz="1000" smtClean="0"/>
              <a:t>The first thing to note about article 14 is that, unlike article 26 ICCPR (UN equivalent of the ECHR), article 14 does not guarantee a freestanding right to protection from discrimination. It can only be invoked in relation to another Convention right. Because of this characteristic, it is often described as being a ‘parasitic’, ‘dependent’ or ‘accessory’ right under the ECHR. </a:t>
            </a:r>
          </a:p>
          <a:p>
            <a:pPr algn="just" eaLnBrk="1" hangingPunct="1"/>
            <a:r>
              <a:rPr lang="en-GB" altLang="ru-RU" sz="1000" smtClean="0"/>
              <a:t>Article 14 therefore does not apply unless the facts at issue fall within the </a:t>
            </a:r>
            <a:r>
              <a:rPr lang="en-GB" altLang="ru-RU" sz="1000" b="1" smtClean="0"/>
              <a:t>ambit</a:t>
            </a:r>
            <a:r>
              <a:rPr lang="en-GB" altLang="ru-RU" sz="1000" smtClean="0"/>
              <a:t> of another Convention right (</a:t>
            </a:r>
            <a:r>
              <a:rPr lang="en-GB" altLang="ru-RU" sz="1000" i="1" smtClean="0"/>
              <a:t>Rasmussen v Denmark (28 November 1984)</a:t>
            </a:r>
            <a:r>
              <a:rPr lang="en-GB" altLang="ru-RU" sz="1000" smtClean="0"/>
              <a:t>). We can call this the ‘ambit test’. (see also McBride v. UK, decision 9 May 2006, incompatible ratione materiae)</a:t>
            </a:r>
            <a:endParaRPr lang="en-GB" altLang="ru-RU" sz="1000" b="1" smtClean="0"/>
          </a:p>
          <a:p>
            <a:pPr algn="just" eaLnBrk="1" hangingPunct="1"/>
            <a:r>
              <a:rPr lang="en-GB" altLang="ru-RU" sz="1000" b="1" smtClean="0"/>
              <a:t>No need for a violation of another Convention right</a:t>
            </a:r>
            <a:endParaRPr lang="en-GB" altLang="ru-RU" sz="1000" smtClean="0"/>
          </a:p>
          <a:p>
            <a:pPr algn="just" eaLnBrk="1" hangingPunct="1"/>
            <a:r>
              <a:rPr lang="en-GB" altLang="ru-RU" sz="1000" smtClean="0"/>
              <a:t>However, the dependence of Article 14 on another Convention right is qualified in 2 important ways. The first of these is that to fall within the ambit of a Convention right and therefore for Article 14 to apply, the facts in issue need only </a:t>
            </a:r>
            <a:r>
              <a:rPr lang="en-GB" altLang="ru-RU" sz="1000" b="1" smtClean="0"/>
              <a:t>engage </a:t>
            </a:r>
            <a:r>
              <a:rPr lang="en-GB" altLang="ru-RU" sz="1000" smtClean="0"/>
              <a:t>the substantive right, there need not be a </a:t>
            </a:r>
            <a:r>
              <a:rPr lang="en-GB" altLang="ru-RU" sz="1000" b="1" smtClean="0"/>
              <a:t>breach </a:t>
            </a:r>
            <a:r>
              <a:rPr lang="en-GB" altLang="ru-RU" sz="1000" smtClean="0"/>
              <a:t>of that right. </a:t>
            </a:r>
          </a:p>
          <a:p>
            <a:pPr algn="just" eaLnBrk="1" hangingPunct="1"/>
            <a:r>
              <a:rPr lang="en-GB" altLang="ru-RU" sz="1000" smtClean="0"/>
              <a:t>In </a:t>
            </a:r>
            <a:r>
              <a:rPr lang="en-GB" altLang="ru-RU" sz="1000" i="1" smtClean="0"/>
              <a:t>Abdulaziz, Cabales &amp; Balkandali v UK (28 May 1985),</a:t>
            </a:r>
            <a:r>
              <a:rPr lang="en-GB" altLang="ru-RU" sz="1000" smtClean="0"/>
              <a:t> for instance, under UK legislation at the time, a man with permission to remain in the country could bring his wife into the jurisdiction, but a woman in a comparable position could not necessarily bring in her husband. The applicants alleged that this was a breach of their right to family life under article 8, and also a breach of article 14 since it discriminated unjustifiably between the non-national spouses of males and the non-national spouses of females. The Court held that there was no violation of the applicants’ Article 8 right to family life since it was legitimate to restrict the admission of non-national spouses to the UK. However, it was not legitimate to distinguish the non-national spouses of males and those of females and so a breach of article 14 was found.</a:t>
            </a:r>
          </a:p>
          <a:p>
            <a:pPr algn="just" eaLnBrk="1" hangingPunct="1"/>
            <a:r>
              <a:rPr lang="en-GB" altLang="ru-RU" sz="1000" smtClean="0"/>
              <a:t>So this case illustrates that Article 14 can be relied on, even when the substantive right is not violated, provided the substantive right is </a:t>
            </a:r>
            <a:r>
              <a:rPr lang="en-GB" altLang="ru-RU" sz="1000" b="1" smtClean="0"/>
              <a:t>engaged </a:t>
            </a:r>
            <a:r>
              <a:rPr lang="en-GB" altLang="ru-RU" sz="1000" smtClean="0"/>
              <a:t>by the facts in issue. </a:t>
            </a:r>
          </a:p>
          <a:p>
            <a:pPr algn="just" eaLnBrk="1" hangingPunct="1"/>
            <a:r>
              <a:rPr lang="en-GB" altLang="ru-RU" sz="1000" smtClean="0"/>
              <a:t>The limitations of article 14 are clearly illustrated by the case of </a:t>
            </a:r>
            <a:r>
              <a:rPr lang="en-GB" altLang="ru-RU" sz="1000" i="1" smtClean="0"/>
              <a:t>Botta v Italy (24 February 1998)</a:t>
            </a:r>
            <a:r>
              <a:rPr lang="en-GB" altLang="ru-RU" sz="1000" smtClean="0"/>
              <a:t>, a case concerning discrimination against a disabled man who could not gain access to the beach. The Court held that Article 8 does not encompass a right to go to the beach and therefore on the facts not only was Article 8 not violated, but it was not engaged at all (social life rather than private life in which there was a wide MA). The claim was therefore outside the ambit of Article 8. As such, the applicant could not make a claim under article 14 in relation to the discrimination that he was clearly suffering.</a:t>
            </a:r>
            <a:endParaRPr lang="az-Latn-AZ" altLang="ru-RU" sz="1000" smtClean="0"/>
          </a:p>
          <a:p>
            <a:pPr algn="just" eaLnBrk="1" hangingPunct="1"/>
            <a:endParaRPr lang="az-Latn-AZ" altLang="ru-RU" sz="1000" smtClean="0"/>
          </a:p>
          <a:p>
            <a:pPr algn="just" eaLnBrk="1" hangingPunct="1"/>
            <a:r>
              <a:rPr lang="az-Latn-AZ" altLang="ru-RU" sz="1000" smtClean="0"/>
              <a:t>Məhkəmə özünün çoxsaylı qərarlarında həmişə o qənaətə gəlmişdir ki, 14-cü maddənin müstəqil mənada təsiri yoxdur. O ancaq Konvensiyada nəzərəd tutulan digər maddələr ilə birgə təsirə malikdir.  Məhkəmə həmçinin o qənaətdə olmuşdur ki, 14-cü madənin pozuntusu digər substantiv maddənin pozuntusunu güman etməyə əsas verə bilməz. Belə ki, 14-cü maddənin pozuntusu iddiası digər hüququn pozulması faktının inanırlığından asılıdır. </a:t>
            </a:r>
          </a:p>
          <a:p>
            <a:pPr algn="just" eaLnBrk="1" hangingPunct="1"/>
            <a:r>
              <a:rPr lang="az-Latn-AZ" altLang="ru-RU" sz="1000" smtClean="0"/>
              <a:t>Əvvəllər məhkəmə 14-cü maddənin pozulması ilə bağlı iddialarda 14-ü maddənin pozuntusunu tanımağa çox da meylli deyildi. Bu xüsusi ilə də cinsi ayrıseçkiliyə məruz qalan ərizəçilərin ərizələri ilə bağlı idi. Məhkəmə adətən digər maddələrin pozuntusunu tanımaqla kifayətlənirdi. Ancaq bugün Avropa məhkəməsi Rusiyaya qarşı işdə gay parad təşkil etmək üçün yer ayrılmamasından şikayətlənən ərizəçinin 11-ci maddə ilə birlikdə 14-cü maddə ilə nəzərdə tutulan hüququnun pozulması qənaətinə gələcək qədər öz mövqeyində dəyişiklik etmişdir. (Alekseev vs Rusiya/2011)</a:t>
            </a:r>
          </a:p>
          <a:p>
            <a:pPr algn="just" eaLnBrk="1" hangingPunct="1"/>
            <a:endParaRPr lang="az-Latn-AZ" altLang="ru-RU" sz="1000" smtClean="0"/>
          </a:p>
          <a:p>
            <a:pPr algn="just" eaLnBrk="1" hangingPunct="1"/>
            <a:endParaRPr lang="az-Latn-AZ" altLang="ru-RU" sz="1000" smtClean="0"/>
          </a:p>
          <a:p>
            <a:pPr algn="just" eaLnBrk="1" hangingPunct="1"/>
            <a:endParaRPr lang="az-Latn-AZ" altLang="ru-RU" sz="1000" smtClean="0"/>
          </a:p>
          <a:p>
            <a:pPr algn="just" eaLnBrk="1" hangingPunct="1"/>
            <a:r>
              <a:rPr lang="az-Latn-AZ" altLang="ru-RU" sz="1000" smtClean="0"/>
              <a:t>13-cü maddə Konvensiyanın bir akssesuarı hesab olunur. O Konvensiyada nəzərdə tutulan substantiv hüquqları təminat altına almaq məqsədi daşıyır və müstəqil olaraq həmin maddədə nəzərdə tutulan ayrıseçkilik halları onun yurisdiksiyasına cəlb edilə bilməz.  </a:t>
            </a:r>
          </a:p>
          <a:p>
            <a:pPr algn="just" eaLnBrk="1" hangingPunct="1"/>
            <a:endParaRPr lang="az-Latn-AZ" altLang="ru-RU" sz="1000" smtClean="0"/>
          </a:p>
          <a:p>
            <a:pPr algn="just" eaLnBrk="1" hangingPunct="1"/>
            <a:r>
              <a:rPr lang="az-Latn-AZ" altLang="ru-RU" sz="1000" smtClean="0"/>
              <a:t>Bu qüsuru aradan qaldırmaq üçün Avropa Şurası Nazirlər Komitəsi 12 salı protokolu qəbul etmişdir. Hansı ki, orada ayrıseçkiliyin ümumi formada qadağan olunması müəyyən olunur. </a:t>
            </a:r>
          </a:p>
          <a:p>
            <a:pPr algn="just" eaLnBrk="1" hangingPunct="1"/>
            <a:r>
              <a:rPr lang="az-Latn-AZ" altLang="ru-RU" sz="1000" smtClean="0"/>
              <a:t>14-cü maddə o zaman pozulmuş sayılır ki, o vaxt ki, dövlət analoji situasiyalarda olan şəxslərə eyni obyektiv və ağlabatan əsaslandırma təqdim etmədən fərqli davranır; ya da ağlabatan və obyektiv əsaslandırma olmadan tamamilə fərqli situasiyalarda olan şəxslərlə eyni davranır. </a:t>
            </a:r>
          </a:p>
          <a:p>
            <a:pPr algn="just" eaLnBrk="1" hangingPunct="1"/>
            <a:endParaRPr lang="az-Latn-AZ" altLang="ru-RU" sz="1000" smtClean="0"/>
          </a:p>
          <a:p>
            <a:pPr algn="just" eaLnBrk="1" hangingPunct="1"/>
            <a:endParaRPr lang="az-Latn-AZ" altLang="ru-RU" sz="1000" smtClean="0"/>
          </a:p>
          <a:p>
            <a:pPr algn="just" eaLnBrk="1" hangingPunct="1"/>
            <a:endParaRPr lang="en-GB" altLang="ru-RU"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miter lim="800000"/>
            <a:headEnd/>
            <a:tailEnd/>
          </a:ln>
        </p:spPr>
        <p:txBody>
          <a:bodyPr/>
          <a:lstStyle/>
          <a:p>
            <a:fld id="{2ED5F880-D835-49E1-A985-0E5092458B00}" type="slidenum">
              <a:rPr lang="en-GB" altLang="ru-RU" smtClean="0"/>
              <a:pPr/>
              <a:t>6</a:t>
            </a:fld>
            <a:endParaRPr lang="en-GB" altLang="ru-RU"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xfrm>
            <a:off x="468313" y="4686300"/>
            <a:ext cx="5940425" cy="4830763"/>
          </a:xfrm>
          <a:noFill/>
        </p:spPr>
        <p:txBody>
          <a:bodyPr/>
          <a:lstStyle/>
          <a:p>
            <a:pPr marL="87313" indent="3175" algn="just" eaLnBrk="1" hangingPunct="1"/>
            <a:r>
              <a:rPr lang="en-GB" altLang="ru-RU" sz="1000" b="1" smtClean="0"/>
              <a:t>Difference of treatment</a:t>
            </a:r>
            <a:endParaRPr lang="en-GB" altLang="ru-RU" sz="1000" smtClean="0"/>
          </a:p>
          <a:p>
            <a:pPr marL="87313" indent="3175" algn="just" eaLnBrk="1" hangingPunct="1"/>
            <a:r>
              <a:rPr lang="en-GB" altLang="ru-RU" sz="1000" smtClean="0"/>
              <a:t>To rely on Article 14 an applicant has to show that she or he has been treated </a:t>
            </a:r>
            <a:r>
              <a:rPr lang="en-GB" altLang="ru-RU" sz="1000" b="1" smtClean="0"/>
              <a:t>differently </a:t>
            </a:r>
            <a:r>
              <a:rPr lang="en-GB" altLang="ru-RU" sz="1000" smtClean="0"/>
              <a:t>and </a:t>
            </a:r>
            <a:r>
              <a:rPr lang="en-GB" altLang="ru-RU" sz="1000" b="1" smtClean="0"/>
              <a:t>less favourably </a:t>
            </a:r>
            <a:r>
              <a:rPr lang="en-GB" altLang="ru-RU" sz="1000" smtClean="0"/>
              <a:t>than others who are in a </a:t>
            </a:r>
            <a:r>
              <a:rPr lang="en-GB" altLang="ru-RU" sz="1000" b="1" smtClean="0"/>
              <a:t>similar </a:t>
            </a:r>
            <a:r>
              <a:rPr lang="en-GB" altLang="ru-RU" sz="1000" smtClean="0"/>
              <a:t>or </a:t>
            </a:r>
            <a:r>
              <a:rPr lang="en-GB" altLang="ru-RU" sz="1000" b="1" smtClean="0"/>
              <a:t>analogous situation</a:t>
            </a:r>
            <a:r>
              <a:rPr lang="en-GB" altLang="ru-RU" sz="1000" smtClean="0"/>
              <a:t>. Conversely, an applicant may also demonstrate that he or she has been treated the same as someone whose situation is significantly different (see </a:t>
            </a:r>
            <a:r>
              <a:rPr lang="en-GB" altLang="ru-RU" sz="1000" i="1" smtClean="0"/>
              <a:t>Zarb Adami v. Malta (20 June 2006)</a:t>
            </a:r>
            <a:r>
              <a:rPr lang="en-GB" altLang="ru-RU" sz="1000" smtClean="0"/>
              <a:t>, paras 71-84; </a:t>
            </a:r>
            <a:r>
              <a:rPr lang="en-GB" altLang="ru-RU" sz="1000" i="1" smtClean="0"/>
              <a:t>Stec and Others v. The United Kingdom (12 April 2006)</a:t>
            </a:r>
            <a:r>
              <a:rPr lang="en-GB" altLang="ru-RU" sz="1000" smtClean="0"/>
              <a:t>, paras 50-67; </a:t>
            </a:r>
            <a:r>
              <a:rPr lang="en-GB" altLang="ru-RU" sz="1000" i="1" smtClean="0"/>
              <a:t>Evans v. the United Kingdom (10 April 2007)</a:t>
            </a:r>
            <a:r>
              <a:rPr lang="en-GB" altLang="ru-RU" sz="1000" b="1" smtClean="0"/>
              <a:t> </a:t>
            </a:r>
            <a:r>
              <a:rPr lang="en-GB" altLang="ru-RU" sz="1000" smtClean="0"/>
              <a:t>paras 93-96; </a:t>
            </a:r>
            <a:r>
              <a:rPr lang="en-GB" altLang="ru-RU" sz="1000" i="1" smtClean="0"/>
              <a:t>Zeman v. Austria (29 June 2006)</a:t>
            </a:r>
            <a:r>
              <a:rPr lang="en-GB" altLang="ru-RU" sz="1000" smtClean="0"/>
              <a:t>, paras 32-41; </a:t>
            </a:r>
            <a:r>
              <a:rPr lang="en-GB" altLang="ru-RU" sz="1000" i="1" smtClean="0"/>
              <a:t>Mizzi v. Malta (12 January 2006)</a:t>
            </a:r>
            <a:r>
              <a:rPr lang="en-GB" altLang="ru-RU" sz="1000" smtClean="0"/>
              <a:t>, paras 126-136).. This was also the case in </a:t>
            </a:r>
            <a:r>
              <a:rPr lang="en-GB" altLang="ru-RU" sz="1000" i="1" smtClean="0"/>
              <a:t>Thlimmenos v Greece (6 April 2000)</a:t>
            </a:r>
            <a:r>
              <a:rPr lang="en-GB" altLang="ru-RU" sz="1000" smtClean="0"/>
              <a:t> in which the applicant was prevented from becoming a chartered accountant because he had a criminal record. However that record stemmed from his refusal, as a Jehova’s Witness, to participate in military service. The Court upheld his claim on the basis that a Jehovah’s Witness with a conviction related to conscientious objection should not be treated the same as those with ordinary criminal convictions.</a:t>
            </a:r>
            <a:endParaRPr lang="en-GB" altLang="ru-RU" sz="1000" b="1" smtClean="0"/>
          </a:p>
          <a:p>
            <a:pPr marL="87313" indent="3175" algn="just" eaLnBrk="1" hangingPunct="1"/>
            <a:r>
              <a:rPr lang="en-GB" altLang="ru-RU" sz="1000" b="1" smtClean="0"/>
              <a:t>Comparing like with like</a:t>
            </a:r>
            <a:endParaRPr lang="en-GB" altLang="ru-RU" sz="1000" smtClean="0"/>
          </a:p>
          <a:p>
            <a:pPr marL="87313" indent="3175" algn="just" eaLnBrk="1" hangingPunct="1"/>
            <a:r>
              <a:rPr lang="en-GB" altLang="ru-RU" sz="1000" smtClean="0"/>
              <a:t>In asserting a difference of treatment, the applicant must compare like with like. Where the comparator group is fundamentally different, a claim will not succeed. Clearly, in empirical terms, no 2 groups are alike and the evaluation will be very context specific, looking in particular at the substantive right that is engaged.</a:t>
            </a:r>
          </a:p>
          <a:p>
            <a:pPr marL="87313" indent="3175" algn="just" eaLnBrk="1" hangingPunct="1"/>
            <a:r>
              <a:rPr lang="en-GB" altLang="ru-RU" sz="1000" smtClean="0"/>
              <a:t>In </a:t>
            </a:r>
            <a:r>
              <a:rPr lang="en-GB" altLang="ru-RU" sz="1000" i="1" smtClean="0"/>
              <a:t>Van der Mussele v Belgium (23 November 1983)</a:t>
            </a:r>
            <a:r>
              <a:rPr lang="en-GB" altLang="ru-RU" sz="1000" smtClean="0"/>
              <a:t> for instance, the applicant argued before the Court that his article 4 rights (prohibition on slavery) in conjunction with article 14 were violated by the pro bono work he was required to undertake as a trainee lawyer. He argued that apprentice doctors and dentists did not have to undertake similar pro bono work. However, the Court held that there were fundamental differences between the various professions and so like was not being compared with like.</a:t>
            </a:r>
          </a:p>
          <a:p>
            <a:pPr marL="87313" indent="3175" algn="just" eaLnBrk="1" hangingPunct="1"/>
            <a:r>
              <a:rPr lang="en-GB" altLang="ru-RU" sz="1000" smtClean="0"/>
              <a:t>In </a:t>
            </a:r>
            <a:r>
              <a:rPr lang="en-GB" altLang="ru-RU" sz="1000" i="1" smtClean="0"/>
              <a:t>Holy Monasteries v Greece (9 December 1994)</a:t>
            </a:r>
            <a:r>
              <a:rPr lang="en-GB" altLang="ru-RU" sz="1000" smtClean="0"/>
              <a:t> the applicants sought to argue that they were being discriminated against in that the State appropriated large parts of the estates of monasteries belonging to the Greek Church but did not appropriate land from other monasteries. The Court, however, held that these situations were not analogous and that the close links between the monasteries and the Greek Church justified treating them differently from those subject to other authority.</a:t>
            </a:r>
            <a:endParaRPr lang="en-GB" altLang="ru-RU" sz="1000"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1D2C2434-801C-4142-82B7-5CED5C75B945}" type="slidenum">
              <a:rPr lang="en-GB" altLang="ru-RU" smtClean="0"/>
              <a:pPr/>
              <a:t>7</a:t>
            </a:fld>
            <a:endParaRPr lang="en-GB" altLang="ru-RU"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xfrm>
            <a:off x="468313" y="4686300"/>
            <a:ext cx="5940425" cy="4440238"/>
          </a:xfrm>
          <a:noFill/>
        </p:spPr>
        <p:txBody>
          <a:bodyPr/>
          <a:lstStyle/>
          <a:p>
            <a:pPr marL="87313" indent="3175" algn="just" eaLnBrk="1" hangingPunct="1"/>
            <a:r>
              <a:rPr lang="en-GB" altLang="ru-RU" sz="1000" b="1" smtClean="0"/>
              <a:t>Justifications</a:t>
            </a:r>
            <a:endParaRPr lang="en-GB" altLang="ru-RU" sz="1000" smtClean="0"/>
          </a:p>
          <a:p>
            <a:pPr marL="87313" indent="3175" algn="just" eaLnBrk="1" hangingPunct="1"/>
            <a:r>
              <a:rPr lang="en-GB" altLang="ru-RU" sz="1000" smtClean="0"/>
              <a:t>Not all distinction or differential treatment is prohibited. The meaning of discrimination under article 14 is a difference in treatment which ‘has no reasonable and objective justification’.</a:t>
            </a:r>
          </a:p>
          <a:p>
            <a:pPr marL="87313" indent="3175" algn="just" eaLnBrk="1" hangingPunct="1"/>
            <a:r>
              <a:rPr lang="en-GB" altLang="ru-RU" sz="1000" smtClean="0"/>
              <a:t>Such justification will depend on two criteria:</a:t>
            </a:r>
            <a:endParaRPr lang="en-US" altLang="ru-RU" sz="1000" smtClean="0"/>
          </a:p>
          <a:p>
            <a:pPr marL="681038" lvl="1" indent="-227013" algn="just" eaLnBrk="1" hangingPunct="1">
              <a:buFontTx/>
              <a:buAutoNum type="arabicPeriod"/>
            </a:pPr>
            <a:r>
              <a:rPr lang="en-GB" altLang="ru-RU" sz="1000" smtClean="0"/>
              <a:t>the aim and effect of the measure</a:t>
            </a:r>
          </a:p>
          <a:p>
            <a:pPr marL="681038" lvl="1" indent="-227013" algn="just" eaLnBrk="1" hangingPunct="1">
              <a:buFontTx/>
              <a:buAutoNum type="arabicPeriod"/>
            </a:pPr>
            <a:r>
              <a:rPr lang="en-GB" altLang="ru-RU" sz="1000" smtClean="0"/>
              <a:t>whether there’s a reasonable relationship of proportionality between the means employed to achieve the aim</a:t>
            </a:r>
            <a:endParaRPr lang="en-US" altLang="ru-RU" sz="1000" smtClean="0"/>
          </a:p>
          <a:p>
            <a:pPr marL="87313" indent="3175" algn="just" eaLnBrk="1" hangingPunct="1"/>
            <a:r>
              <a:rPr lang="en-GB" altLang="ru-RU" sz="1000" smtClean="0"/>
              <a:t>In </a:t>
            </a:r>
            <a:r>
              <a:rPr lang="en-GB" altLang="ru-RU" sz="1000" i="1" smtClean="0"/>
              <a:t>Darby v Sweden (23 October 1990)</a:t>
            </a:r>
            <a:r>
              <a:rPr lang="en-GB" altLang="ru-RU" sz="1000" smtClean="0"/>
              <a:t> the Swedish government did not seek to justify a discriminatory tax policy because in reality it was based on administrative convenience. It therefore lacked an objective justification.  </a:t>
            </a:r>
          </a:p>
          <a:p>
            <a:pPr marL="87313" indent="3175" algn="just" eaLnBrk="1" hangingPunct="1"/>
            <a:r>
              <a:rPr lang="en-GB" altLang="ru-RU" sz="1000" smtClean="0"/>
              <a:t>In </a:t>
            </a:r>
            <a:r>
              <a:rPr lang="en-GB" altLang="ru-RU" sz="1000" i="1" smtClean="0"/>
              <a:t>Abdulaziz, Cabales and Balkandali</a:t>
            </a:r>
            <a:r>
              <a:rPr lang="en-GB" altLang="ru-RU" sz="1000" b="1" i="1" smtClean="0"/>
              <a:t> </a:t>
            </a:r>
            <a:r>
              <a:rPr lang="en-GB" altLang="ru-RU" sz="1000" i="1" smtClean="0"/>
              <a:t>v UK</a:t>
            </a:r>
            <a:r>
              <a:rPr lang="en-GB" altLang="ru-RU" sz="1000" smtClean="0"/>
              <a:t>  (</a:t>
            </a:r>
            <a:r>
              <a:rPr lang="en-GB" altLang="ru-RU" sz="1000" i="1" smtClean="0"/>
              <a:t>28 May 1985</a:t>
            </a:r>
            <a:r>
              <a:rPr lang="en-GB" altLang="ru-RU" sz="1000" smtClean="0"/>
              <a:t>) the UK government’s justification for treating women differently from men was a concern about the effect of immigration on the domestic workforce at a time of high unemployment. The UK alleged that more male immigrants were likely to take up work in the UK than female immigrants and so would have a greater impact on employment statistics. The Court rejected this argument, noting the considerable proportion of wives who were ‘economically active’ and concluding that in any event, any difference that may exist was not sufficiently important to justify the difference of treatment in this case. </a:t>
            </a:r>
          </a:p>
          <a:p>
            <a:pPr marL="87313" indent="3175" algn="just" eaLnBrk="1" hangingPunct="1"/>
            <a:r>
              <a:rPr lang="en-GB" altLang="ru-RU" sz="1000" smtClean="0"/>
              <a:t>See also:</a:t>
            </a:r>
            <a:endParaRPr lang="en-GB" altLang="ru-RU" sz="1000" i="1" smtClean="0"/>
          </a:p>
          <a:p>
            <a:pPr marL="87313" indent="3175" algn="just" eaLnBrk="1" hangingPunct="1"/>
            <a:r>
              <a:rPr lang="en-GB" altLang="ru-RU" sz="1000" i="1" smtClean="0"/>
              <a:t>Sutherland v. the United Kingdom</a:t>
            </a:r>
            <a:r>
              <a:rPr lang="en-GB" altLang="ru-RU" sz="1000" smtClean="0"/>
              <a:t> (no. 25186/94, Commission's report of 1 July 1997):  the Commission, having regard to recent research according to which sexual orientation is usually established before puberty in both boys and girls and to the fact that the majority of member States of the Council of Europe have recognised equal ages of consent, explicitly stated that it was “opportune to reconsider its earlier case-law in the light of these modern developments” (Commission's report cited above, §§ 59-60). It reached the conclusion that in the absence of any objective and reasonable justification the maintenance of a higher age of consent for homosexual acts than for heterosexual ones violated Article 14 taken in conjunction with Article </a:t>
            </a:r>
            <a:r>
              <a:rPr lang="en-GB" altLang="ru-RU" sz="1000" b="1" smtClean="0"/>
              <a:t>8</a:t>
            </a:r>
            <a:r>
              <a:rPr lang="en-GB" altLang="ru-RU" sz="1000" smtClean="0"/>
              <a:t> (ibid., § 66).</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78A53795-34B0-400D-94EE-3B4992CA5376}" type="slidenum">
              <a:rPr lang="en-GB" altLang="ru-RU" smtClean="0"/>
              <a:pPr/>
              <a:t>8</a:t>
            </a:fld>
            <a:endParaRPr lang="en-GB" altLang="ru-RU"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xfrm>
            <a:off x="468313" y="4686300"/>
            <a:ext cx="5940425" cy="4440238"/>
          </a:xfrm>
          <a:noFill/>
        </p:spPr>
        <p:txBody>
          <a:bodyPr/>
          <a:lstStyle/>
          <a:p>
            <a:pPr marL="87313" indent="3175" algn="just" eaLnBrk="1" hangingPunct="1"/>
            <a:r>
              <a:rPr lang="en-GB" altLang="ru-RU" sz="1000" smtClean="0"/>
              <a:t>What was decisive regarding the question whether there was an objective and reasonable justification why young men in the 14 to 18 age bracket needed protection against sexual relationships with adult men, while young women in the same age bracket did not need such protection against relations with either adult men or women. In this connection the Court reiterated that the scope of the margin of appreciation left to the Contracting State would vary according to the circumstances, the subject matter and the background. In this respect, one of the relevant factors may be the existence or non-existence of common ground between the laws of the Contracting States (see, for instance, </a:t>
            </a:r>
            <a:r>
              <a:rPr lang="en-GB" altLang="ru-RU" sz="1000" i="1" smtClean="0"/>
              <a:t>Petrovic</a:t>
            </a:r>
            <a:r>
              <a:rPr lang="en-GB" altLang="ru-RU" sz="1000" smtClean="0"/>
              <a:t>,  § 38, and </a:t>
            </a:r>
            <a:r>
              <a:rPr lang="en-GB" altLang="ru-RU" sz="1000" i="1" smtClean="0"/>
              <a:t>Fretté</a:t>
            </a:r>
            <a:r>
              <a:rPr lang="en-GB" altLang="ru-RU" sz="1000" smtClean="0"/>
              <a:t>, § 40 of the report).</a:t>
            </a:r>
          </a:p>
          <a:p>
            <a:pPr marL="87313" indent="3175" algn="just" eaLnBrk="1" hangingPunct="1"/>
            <a:r>
              <a:rPr lang="en-GB" altLang="ru-RU" sz="1000" smtClean="0"/>
              <a:t>In this case the vast majority of experts who gave evidence in UK Parliament clearly expressed themselves in favour of an equal age of consent, finding in particular that sexual orientation was in most cases established before the age of puberty and that the theory that male adolescents were “recruited” into homosexuality had thus been disproved. Notwithstanding its knowledge of these changes in the scientific approach to the issue, Parliament decided in November 1996, to keep Article 209 on the statute book.</a:t>
            </a:r>
          </a:p>
          <a:p>
            <a:pPr marL="87313" indent="3175" algn="just" eaLnBrk="1" hangingPunct="1"/>
            <a:r>
              <a:rPr lang="en-GB" altLang="ru-RU" sz="1000" smtClean="0"/>
              <a:t>In most cases where a difference of treatment is being asserted the proportionality of the difference of treatment will in many instances be the deciding factor. The Court will look in particular at the relevance and sufficiency of the reasons put forward in support of the measure; whether a less restrictive alternative could have been employed; and at the actual effects on the individuals in question. Eg Gays in the armed forces cases – an absolute prohibition on gays in the armed forces was disproportionate since the legitimate aim of ensuring the integrity of the armed forces could have been achieved by a strict code regulating conduct in the armed forces.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778AAE78-320E-4E00-B852-BDA58D44B34E}" type="slidenum">
              <a:rPr lang="en-GB" altLang="ru-RU" smtClean="0"/>
              <a:pPr/>
              <a:t>9</a:t>
            </a:fld>
            <a:endParaRPr lang="en-GB" altLang="ru-RU"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xfrm>
            <a:off x="468313" y="4686300"/>
            <a:ext cx="5940425" cy="4440238"/>
          </a:xfrm>
          <a:noFill/>
        </p:spPr>
        <p:txBody>
          <a:bodyPr/>
          <a:lstStyle/>
          <a:p>
            <a:pPr marL="87313" indent="3175" algn="just" eaLnBrk="1" hangingPunct="1">
              <a:lnSpc>
                <a:spcPct val="90000"/>
              </a:lnSpc>
            </a:pPr>
            <a:r>
              <a:rPr lang="en-GB" altLang="ru-RU" sz="1000" smtClean="0"/>
              <a:t>However, in relation to whether difference of treatment is proportionate the Strasbourg Court has recognised that States do have a </a:t>
            </a:r>
            <a:r>
              <a:rPr lang="en-GB" altLang="ru-RU" sz="1000" b="1" smtClean="0"/>
              <a:t>margin of appreciation</a:t>
            </a:r>
            <a:r>
              <a:rPr lang="en-GB" altLang="ru-RU" sz="1000" smtClean="0"/>
              <a:t>. This is particularly in cases involving taxation and national security, but it will also depend on which characteristic the discrimination is based, and whether the Court can identify the emergence of a common European standard in that particular area. </a:t>
            </a:r>
          </a:p>
          <a:p>
            <a:pPr marL="87313" indent="3175" algn="just" eaLnBrk="1" hangingPunct="1">
              <a:lnSpc>
                <a:spcPct val="90000"/>
              </a:lnSpc>
            </a:pPr>
            <a:endParaRPr lang="en-GB" altLang="ru-RU" sz="1000" smtClean="0"/>
          </a:p>
          <a:p>
            <a:pPr marL="87313" indent="3175" algn="just" eaLnBrk="1" hangingPunct="1">
              <a:lnSpc>
                <a:spcPct val="90000"/>
              </a:lnSpc>
            </a:pPr>
            <a:r>
              <a:rPr lang="en-GB" altLang="ru-RU" sz="1000" smtClean="0"/>
              <a:t>An example of the margin of appreciation in practice is Stec and others v. UK, 12 April 2006 about the difference in pensionable age for men and women.</a:t>
            </a:r>
          </a:p>
          <a:p>
            <a:pPr marL="87313" indent="3175" algn="just" eaLnBrk="1" hangingPunct="1">
              <a:lnSpc>
                <a:spcPct val="90000"/>
              </a:lnSpc>
            </a:pPr>
            <a:r>
              <a:rPr lang="en-GB" altLang="ru-RU" sz="1000" smtClean="0"/>
              <a:t>See also:</a:t>
            </a:r>
            <a:endParaRPr lang="en-GB" altLang="ru-RU" sz="1000" i="1" smtClean="0"/>
          </a:p>
          <a:p>
            <a:pPr marL="87313" indent="3175" algn="just" eaLnBrk="1" hangingPunct="1">
              <a:lnSpc>
                <a:spcPct val="90000"/>
              </a:lnSpc>
            </a:pPr>
            <a:r>
              <a:rPr lang="en-GB" altLang="ru-RU" sz="1000" i="1" smtClean="0"/>
              <a:t>Burden and Burden v. UK, 12 December 2006</a:t>
            </a:r>
            <a:r>
              <a:rPr lang="en-GB" altLang="ru-RU" sz="1000" smtClean="0"/>
              <a:t>: alleged discrimination against umarried cohabiting family members in the lights of their future liability for inheritance taxes; no violation was found.</a:t>
            </a:r>
            <a:endParaRPr lang="en-GB" altLang="ru-RU" sz="1000" i="1" smtClean="0"/>
          </a:p>
          <a:p>
            <a:pPr marL="87313" indent="3175" algn="just" eaLnBrk="1" hangingPunct="1">
              <a:lnSpc>
                <a:spcPct val="90000"/>
              </a:lnSpc>
            </a:pPr>
            <a:r>
              <a:rPr lang="en-GB" altLang="ru-RU" sz="1000" i="1" smtClean="0"/>
              <a:t>Paulik v. Slovakia, 10 October 2006</a:t>
            </a:r>
            <a:r>
              <a:rPr lang="en-GB" altLang="ru-RU" sz="1000" smtClean="0"/>
              <a:t>, about the impossibility to disclaim paternity, a violation was found as in domestic legislation there was no proportionality between the aims and the absolute means employed.</a:t>
            </a:r>
            <a:endParaRPr lang="en-GB" altLang="ru-RU" sz="1000" i="1" smtClean="0"/>
          </a:p>
          <a:p>
            <a:pPr marL="87313" indent="3175" algn="just" eaLnBrk="1" hangingPunct="1">
              <a:lnSpc>
                <a:spcPct val="90000"/>
              </a:lnSpc>
            </a:pPr>
            <a:r>
              <a:rPr lang="en-GB" altLang="ru-RU" sz="1000" i="1" smtClean="0"/>
              <a:t>RM v UK (Decision 14 April 1994). </a:t>
            </a:r>
            <a:r>
              <a:rPr lang="en-GB" altLang="ru-RU" sz="1000" smtClean="0"/>
              <a:t>The facts of the case concerned UK sentencing policy of people with Aids in comparison to those with other terminal conditions. Although the Court accepted there was discriminatory treatment they found that it was within the State’s margin of appreciation and was therefore lawful.</a:t>
            </a:r>
            <a:endParaRPr lang="en-GB" altLang="ru-RU" sz="1000" i="1" smtClean="0"/>
          </a:p>
          <a:p>
            <a:pPr marL="87313" indent="3175" algn="just" eaLnBrk="1" hangingPunct="1">
              <a:lnSpc>
                <a:spcPct val="90000"/>
              </a:lnSpc>
            </a:pPr>
            <a:r>
              <a:rPr lang="en-GB" altLang="ru-RU" sz="1000" i="1" smtClean="0"/>
              <a:t>Frette v France (26 May 2002)</a:t>
            </a:r>
            <a:r>
              <a:rPr lang="en-GB" altLang="ru-RU" sz="1000" smtClean="0"/>
              <a:t>: The Court rejected As claim of discrimination which related to his request to adopt a child that was refused because of his sexual orientation, noting that States have a wide margin of appreciation in this realm.</a:t>
            </a:r>
            <a:endParaRPr lang="en-GB" altLang="ru-RU" sz="1000" i="1" smtClean="0"/>
          </a:p>
          <a:p>
            <a:pPr marL="87313" indent="3175" algn="just" eaLnBrk="1" hangingPunct="1">
              <a:lnSpc>
                <a:spcPct val="90000"/>
              </a:lnSpc>
            </a:pPr>
            <a:r>
              <a:rPr lang="en-GB" altLang="ru-RU" sz="1000" i="1" smtClean="0"/>
              <a:t>Rainys and Gasparavićius v. Lithuania, 7 April 2005</a:t>
            </a:r>
            <a:r>
              <a:rPr lang="en-GB" altLang="ru-RU" sz="1000" smtClean="0"/>
              <a:t>; the applicants had the status of ‘former KGB agent’ which precluded them from employment in the private sector. This measure was found to be disproportionate.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2"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13"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5"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16"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ru-RU"/>
            </a:p>
          </p:txBody>
        </p:sp>
      </p:grpSp>
      <p:sp>
        <p:nvSpPr>
          <p:cNvPr id="5159"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GB" altLang="ru-RU" noProof="0" smtClean="0"/>
              <a:t>Click to edit Master title style</a:t>
            </a:r>
          </a:p>
        </p:txBody>
      </p:sp>
      <p:sp>
        <p:nvSpPr>
          <p:cNvPr id="51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altLang="ru-RU" noProof="0" smtClean="0"/>
              <a:t>Click to edit Master subtitle style</a:t>
            </a:r>
          </a:p>
        </p:txBody>
      </p:sp>
      <p:sp>
        <p:nvSpPr>
          <p:cNvPr id="41" name="Rectangle 41"/>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GB" altLang="ru-RU"/>
          </a:p>
        </p:txBody>
      </p:sp>
      <p:sp>
        <p:nvSpPr>
          <p:cNvPr id="42" name="Rectangle 42"/>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GB" altLang="ru-RU"/>
          </a:p>
        </p:txBody>
      </p:sp>
      <p:sp>
        <p:nvSpPr>
          <p:cNvPr id="43" name="Rectangle 43"/>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0F5CA28F-26A4-48D7-B3FA-8C9C0B63C5B0}" type="slidenum">
              <a:rPr lang="en-GB" altLang="ru-RU"/>
              <a:pPr>
                <a:defRPr/>
              </a:pPr>
              <a:t>‹#›</a:t>
            </a:fld>
            <a:endParaRPr lang="en-GB"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6" name="Rectangle 42"/>
          <p:cNvSpPr>
            <a:spLocks noGrp="1" noChangeArrowheads="1"/>
          </p:cNvSpPr>
          <p:nvPr>
            <p:ph type="sldNum" sz="quarter" idx="12"/>
          </p:nvPr>
        </p:nvSpPr>
        <p:spPr>
          <a:ln/>
        </p:spPr>
        <p:txBody>
          <a:bodyPr/>
          <a:lstStyle>
            <a:lvl1pPr>
              <a:defRPr/>
            </a:lvl1pPr>
          </a:lstStyle>
          <a:p>
            <a:pPr>
              <a:defRPr/>
            </a:pPr>
            <a:fld id="{55105137-AB1D-49B2-B08F-2EE7E7032B60}" type="slidenum">
              <a:rPr lang="en-GB" altLang="ru-RU"/>
              <a:pPr>
                <a:defRPr/>
              </a:pPr>
              <a:t>‹#›</a:t>
            </a:fld>
            <a:endParaRPr lang="en-GB"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6" name="Rectangle 42"/>
          <p:cNvSpPr>
            <a:spLocks noGrp="1" noChangeArrowheads="1"/>
          </p:cNvSpPr>
          <p:nvPr>
            <p:ph type="sldNum" sz="quarter" idx="12"/>
          </p:nvPr>
        </p:nvSpPr>
        <p:spPr>
          <a:ln/>
        </p:spPr>
        <p:txBody>
          <a:bodyPr/>
          <a:lstStyle>
            <a:lvl1pPr>
              <a:defRPr/>
            </a:lvl1pPr>
          </a:lstStyle>
          <a:p>
            <a:pPr>
              <a:defRPr/>
            </a:pPr>
            <a:fld id="{29821F9B-6425-4162-B8F1-FBA273FD1CB8}" type="slidenum">
              <a:rPr lang="en-GB" altLang="ru-RU"/>
              <a:pPr>
                <a:defRPr/>
              </a:pPr>
              <a:t>‹#›</a:t>
            </a:fld>
            <a:endParaRPr lang="en-GB"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6" name="Rectangle 42"/>
          <p:cNvSpPr>
            <a:spLocks noGrp="1" noChangeArrowheads="1"/>
          </p:cNvSpPr>
          <p:nvPr>
            <p:ph type="sldNum" sz="quarter" idx="12"/>
          </p:nvPr>
        </p:nvSpPr>
        <p:spPr>
          <a:ln/>
        </p:spPr>
        <p:txBody>
          <a:bodyPr/>
          <a:lstStyle>
            <a:lvl1pPr>
              <a:defRPr/>
            </a:lvl1pPr>
          </a:lstStyle>
          <a:p>
            <a:pPr>
              <a:defRPr/>
            </a:pPr>
            <a:fld id="{ACB190C1-03D5-47AC-ADFC-BE21DC96DA0A}" type="slidenum">
              <a:rPr lang="en-GB" altLang="ru-RU"/>
              <a:pPr>
                <a:defRPr/>
              </a:pPr>
              <a:t>‹#›</a:t>
            </a:fld>
            <a:endParaRPr lang="en-GB"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5"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6" name="Rectangle 42"/>
          <p:cNvSpPr>
            <a:spLocks noGrp="1" noChangeArrowheads="1"/>
          </p:cNvSpPr>
          <p:nvPr>
            <p:ph type="sldNum" sz="quarter" idx="12"/>
          </p:nvPr>
        </p:nvSpPr>
        <p:spPr>
          <a:ln/>
        </p:spPr>
        <p:txBody>
          <a:bodyPr/>
          <a:lstStyle>
            <a:lvl1pPr>
              <a:defRPr/>
            </a:lvl1pPr>
          </a:lstStyle>
          <a:p>
            <a:pPr>
              <a:defRPr/>
            </a:pPr>
            <a:fld id="{157565FC-C2EB-48FE-9E1B-458FD840E86F}" type="slidenum">
              <a:rPr lang="en-GB" altLang="ru-RU"/>
              <a:pPr>
                <a:defRPr/>
              </a:pPr>
              <a:t>‹#›</a:t>
            </a:fld>
            <a:endParaRPr lang="en-GB"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7" name="Rectangle 42"/>
          <p:cNvSpPr>
            <a:spLocks noGrp="1" noChangeArrowheads="1"/>
          </p:cNvSpPr>
          <p:nvPr>
            <p:ph type="sldNum" sz="quarter" idx="12"/>
          </p:nvPr>
        </p:nvSpPr>
        <p:spPr>
          <a:ln/>
        </p:spPr>
        <p:txBody>
          <a:bodyPr/>
          <a:lstStyle>
            <a:lvl1pPr>
              <a:defRPr/>
            </a:lvl1pPr>
          </a:lstStyle>
          <a:p>
            <a:pPr>
              <a:defRPr/>
            </a:pPr>
            <a:fld id="{230FE310-748F-44BE-BAA0-8731195A4269}" type="slidenum">
              <a:rPr lang="en-GB" altLang="ru-RU"/>
              <a:pPr>
                <a:defRPr/>
              </a:pPr>
              <a:t>‹#›</a:t>
            </a:fld>
            <a:endParaRPr lang="en-GB"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8"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9" name="Rectangle 42"/>
          <p:cNvSpPr>
            <a:spLocks noGrp="1" noChangeArrowheads="1"/>
          </p:cNvSpPr>
          <p:nvPr>
            <p:ph type="sldNum" sz="quarter" idx="12"/>
          </p:nvPr>
        </p:nvSpPr>
        <p:spPr>
          <a:ln/>
        </p:spPr>
        <p:txBody>
          <a:bodyPr/>
          <a:lstStyle>
            <a:lvl1pPr>
              <a:defRPr/>
            </a:lvl1pPr>
          </a:lstStyle>
          <a:p>
            <a:pPr>
              <a:defRPr/>
            </a:pPr>
            <a:fld id="{3F963326-6FF4-4908-9F18-E8F08A0736F3}" type="slidenum">
              <a:rPr lang="en-GB" altLang="ru-RU"/>
              <a:pPr>
                <a:defRPr/>
              </a:pPr>
              <a:t>‹#›</a:t>
            </a:fld>
            <a:endParaRPr lang="en-GB"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4"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5" name="Rectangle 42"/>
          <p:cNvSpPr>
            <a:spLocks noGrp="1" noChangeArrowheads="1"/>
          </p:cNvSpPr>
          <p:nvPr>
            <p:ph type="sldNum" sz="quarter" idx="12"/>
          </p:nvPr>
        </p:nvSpPr>
        <p:spPr>
          <a:ln/>
        </p:spPr>
        <p:txBody>
          <a:bodyPr/>
          <a:lstStyle>
            <a:lvl1pPr>
              <a:defRPr/>
            </a:lvl1pPr>
          </a:lstStyle>
          <a:p>
            <a:pPr>
              <a:defRPr/>
            </a:pPr>
            <a:fld id="{17A862F6-1951-45C5-A3AD-4ADCC68ED224}" type="slidenum">
              <a:rPr lang="en-GB" altLang="ru-RU"/>
              <a:pPr>
                <a:defRPr/>
              </a:pPr>
              <a:t>‹#›</a:t>
            </a:fld>
            <a:endParaRPr lang="en-GB"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3"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4" name="Rectangle 42"/>
          <p:cNvSpPr>
            <a:spLocks noGrp="1" noChangeArrowheads="1"/>
          </p:cNvSpPr>
          <p:nvPr>
            <p:ph type="sldNum" sz="quarter" idx="12"/>
          </p:nvPr>
        </p:nvSpPr>
        <p:spPr>
          <a:ln/>
        </p:spPr>
        <p:txBody>
          <a:bodyPr/>
          <a:lstStyle>
            <a:lvl1pPr>
              <a:defRPr/>
            </a:lvl1pPr>
          </a:lstStyle>
          <a:p>
            <a:pPr>
              <a:defRPr/>
            </a:pPr>
            <a:fld id="{645A38E5-83E0-4BE4-AA2D-C8B7685B37BC}" type="slidenum">
              <a:rPr lang="en-GB" altLang="ru-RU"/>
              <a:pPr>
                <a:defRPr/>
              </a:pPr>
              <a:t>‹#›</a:t>
            </a:fld>
            <a:endParaRPr lang="en-GB"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7" name="Rectangle 42"/>
          <p:cNvSpPr>
            <a:spLocks noGrp="1" noChangeArrowheads="1"/>
          </p:cNvSpPr>
          <p:nvPr>
            <p:ph type="sldNum" sz="quarter" idx="12"/>
          </p:nvPr>
        </p:nvSpPr>
        <p:spPr>
          <a:ln/>
        </p:spPr>
        <p:txBody>
          <a:bodyPr/>
          <a:lstStyle>
            <a:lvl1pPr>
              <a:defRPr/>
            </a:lvl1pPr>
          </a:lstStyle>
          <a:p>
            <a:pPr>
              <a:defRPr/>
            </a:pPr>
            <a:fld id="{77BA2C5B-3D95-44F9-B777-514A45CCAF6E}" type="slidenum">
              <a:rPr lang="en-GB" altLang="ru-RU"/>
              <a:pPr>
                <a:defRPr/>
              </a:pPr>
              <a:t>‹#›</a:t>
            </a:fld>
            <a:endParaRPr lang="en-GB"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GB" altLang="ru-RU"/>
          </a:p>
        </p:txBody>
      </p:sp>
      <p:sp>
        <p:nvSpPr>
          <p:cNvPr id="6" name="Rectangle 41"/>
          <p:cNvSpPr>
            <a:spLocks noGrp="1" noChangeArrowheads="1"/>
          </p:cNvSpPr>
          <p:nvPr>
            <p:ph type="ftr" sz="quarter" idx="11"/>
          </p:nvPr>
        </p:nvSpPr>
        <p:spPr>
          <a:ln/>
        </p:spPr>
        <p:txBody>
          <a:bodyPr/>
          <a:lstStyle>
            <a:lvl1pPr>
              <a:defRPr/>
            </a:lvl1pPr>
          </a:lstStyle>
          <a:p>
            <a:pPr>
              <a:defRPr/>
            </a:pPr>
            <a:endParaRPr lang="en-GB" altLang="ru-RU"/>
          </a:p>
        </p:txBody>
      </p:sp>
      <p:sp>
        <p:nvSpPr>
          <p:cNvPr id="7" name="Rectangle 42"/>
          <p:cNvSpPr>
            <a:spLocks noGrp="1" noChangeArrowheads="1"/>
          </p:cNvSpPr>
          <p:nvPr>
            <p:ph type="sldNum" sz="quarter" idx="12"/>
          </p:nvPr>
        </p:nvSpPr>
        <p:spPr>
          <a:ln/>
        </p:spPr>
        <p:txBody>
          <a:bodyPr/>
          <a:lstStyle>
            <a:lvl1pPr>
              <a:defRPr/>
            </a:lvl1pPr>
          </a:lstStyle>
          <a:p>
            <a:pPr>
              <a:defRPr/>
            </a:pPr>
            <a:fld id="{A32F4596-0E15-4D8C-B1E2-647DA427042C}" type="slidenum">
              <a:rPr lang="en-GB" altLang="ru-RU"/>
              <a:pPr>
                <a:defRPr/>
              </a:pPr>
              <a:t>‹#›</a:t>
            </a:fld>
            <a:endParaRPr lang="en-GB"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09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nvGrpSpPr>
            <p:cNvPr id="1035" name="Group 6"/>
            <p:cNvGrpSpPr>
              <a:grpSpLocks/>
            </p:cNvGrpSpPr>
            <p:nvPr/>
          </p:nvGrpSpPr>
          <p:grpSpPr bwMode="auto">
            <a:xfrm>
              <a:off x="288" y="0"/>
              <a:ext cx="5098" cy="4316"/>
              <a:chOff x="288" y="0"/>
              <a:chExt cx="5098" cy="4316"/>
            </a:xfrm>
          </p:grpSpPr>
          <p:sp>
            <p:nvSpPr>
              <p:cNvPr id="410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0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sp>
          <p:nvSpPr>
            <p:cNvPr id="411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411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039"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1040"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412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042"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1043"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ru-RU"/>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ru-RU"/>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ru-RU"/>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ru-RU"/>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ru-RU"/>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ru-RU"/>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ru-RU"/>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ru-RU"/>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ru-RU"/>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ru-RU"/>
            </a:p>
          </p:txBody>
        </p:sp>
      </p:grpSp>
      <p:sp>
        <p:nvSpPr>
          <p:cNvPr id="4135"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GB" altLang="ru-RU" smtClean="0"/>
              <a:t>Click to edit Master title style</a:t>
            </a:r>
          </a:p>
        </p:txBody>
      </p:sp>
      <p:sp>
        <p:nvSpPr>
          <p:cNvPr id="4136"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GB" altLang="ru-RU"/>
          </a:p>
        </p:txBody>
      </p:sp>
      <p:sp>
        <p:nvSpPr>
          <p:cNvPr id="4137"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GB" altLang="ru-RU"/>
          </a:p>
        </p:txBody>
      </p:sp>
      <p:sp>
        <p:nvSpPr>
          <p:cNvPr id="4138"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05DFA829-AA84-4081-A1AA-AD0EA12ABE44}" type="slidenum">
              <a:rPr lang="en-GB" altLang="ru-RU"/>
              <a:pPr>
                <a:defRPr/>
              </a:pPr>
              <a:t>‹#›</a:t>
            </a:fld>
            <a:endParaRPr lang="en-GB" altLang="ru-RU"/>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ru-RU" smtClean="0"/>
              <a:t>Click to edit Master text styles</a:t>
            </a:r>
          </a:p>
          <a:p>
            <a:pPr lvl="1"/>
            <a:r>
              <a:rPr lang="en-GB" altLang="ru-RU" smtClean="0"/>
              <a:t>Second level</a:t>
            </a:r>
          </a:p>
          <a:p>
            <a:pPr lvl="2"/>
            <a:r>
              <a:rPr lang="en-GB" altLang="ru-RU" smtClean="0"/>
              <a:t>Third level</a:t>
            </a:r>
          </a:p>
          <a:p>
            <a:pPr lvl="3"/>
            <a:r>
              <a:rPr lang="en-GB" altLang="ru-RU" smtClean="0"/>
              <a:t>Fourth level</a:t>
            </a:r>
          </a:p>
          <a:p>
            <a:pPr lvl="4"/>
            <a:r>
              <a:rPr lang="en-GB" altLang="ru-RU" smtClean="0"/>
              <a:t>Fifth level</a:t>
            </a:r>
          </a:p>
        </p:txBody>
      </p:sp>
    </p:spTree>
  </p:cSld>
  <p:clrMap bg1="dk2" tx1="lt1" bg2="dk1" tx2="lt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mailto:abbasov.eminn@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3" y="3284538"/>
            <a:ext cx="7850187" cy="57626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az-Latn-AZ" altLang="ru-RU" sz="3200" b="1" dirty="0" smtClean="0">
                <a:latin typeface="Verdana" pitchFamily="34" charset="0"/>
              </a:rPr>
              <a:t>Ayrı</a:t>
            </a:r>
            <a:r>
              <a:rPr lang="en-US" altLang="ru-RU" sz="3200" b="1" dirty="0" smtClean="0">
                <a:latin typeface="Verdana" pitchFamily="34" charset="0"/>
              </a:rPr>
              <a:t>-</a:t>
            </a:r>
            <a:r>
              <a:rPr lang="az-Latn-AZ" altLang="ru-RU" sz="3200" b="1" dirty="0" smtClean="0">
                <a:latin typeface="Verdana" pitchFamily="34" charset="0"/>
              </a:rPr>
              <a:t>seçkiliyin qadağan olunması</a:t>
            </a:r>
            <a:endParaRPr lang="en-GB" altLang="ru-RU" sz="3200" b="1" dirty="0" smtClean="0">
              <a:latin typeface="Verdana" pitchFamily="34" charset="0"/>
            </a:endParaRPr>
          </a:p>
        </p:txBody>
      </p:sp>
      <p:sp>
        <p:nvSpPr>
          <p:cNvPr id="3075" name="Rectangle 3"/>
          <p:cNvSpPr>
            <a:spLocks noChangeArrowheads="1"/>
          </p:cNvSpPr>
          <p:nvPr/>
        </p:nvSpPr>
        <p:spPr bwMode="auto">
          <a:xfrm>
            <a:off x="0" y="3065463"/>
            <a:ext cx="7848600" cy="76200"/>
          </a:xfrm>
          <a:prstGeom prst="rect">
            <a:avLst/>
          </a:prstGeom>
          <a:solidFill>
            <a:srgbClr val="993300"/>
          </a:solidFill>
          <a:ln w="9525">
            <a:solidFill>
              <a:srgbClr val="993300"/>
            </a:solidFill>
            <a:miter lim="800000"/>
            <a:headEnd/>
            <a:tailEnd/>
          </a:ln>
          <a:effectLst/>
        </p:spPr>
        <p:txBody>
          <a:bodyPr wrap="none" anchor="ctr"/>
          <a:lstStyle/>
          <a:p>
            <a:endParaRPr lang="ru-RU" altLang="ru-RU"/>
          </a:p>
        </p:txBody>
      </p:sp>
      <p:graphicFrame>
        <p:nvGraphicFramePr>
          <p:cNvPr id="3076" name="Object 4"/>
          <p:cNvGraphicFramePr>
            <a:graphicFrameLocks noChangeAspect="1"/>
          </p:cNvGraphicFramePr>
          <p:nvPr/>
        </p:nvGraphicFramePr>
        <p:xfrm>
          <a:off x="2555875" y="476250"/>
          <a:ext cx="3810000" cy="714375"/>
        </p:xfrm>
        <a:graphic>
          <a:graphicData uri="http://schemas.openxmlformats.org/presentationml/2006/ole">
            <p:oleObj spid="_x0000_s3076" name="Photo Editor Photo" r:id="rId4" imgW="3809524" imgH="714286" progId="MSPhotoEd.3">
              <p:embed/>
            </p:oleObj>
          </a:graphicData>
        </a:graphic>
      </p:graphicFrame>
      <p:sp>
        <p:nvSpPr>
          <p:cNvPr id="3077" name="Rectangle 5"/>
          <p:cNvSpPr>
            <a:spLocks noChangeArrowheads="1"/>
          </p:cNvSpPr>
          <p:nvPr/>
        </p:nvSpPr>
        <p:spPr bwMode="auto">
          <a:xfrm>
            <a:off x="611188" y="5734050"/>
            <a:ext cx="7775575" cy="830263"/>
          </a:xfrm>
          <a:prstGeom prst="rect">
            <a:avLst/>
          </a:prstGeom>
          <a:noFill/>
          <a:ln w="9525">
            <a:noFill/>
            <a:miter lim="800000"/>
            <a:headEnd/>
            <a:tailEnd/>
          </a:ln>
          <a:effectLst/>
        </p:spPr>
        <p:txBody>
          <a:bodyPr>
            <a:spAutoFit/>
          </a:bodyPr>
          <a:lstStyle/>
          <a:p>
            <a:pPr algn="just"/>
            <a:r>
              <a:rPr lang="az-Latn-AZ" altLang="ru-RU" sz="1600"/>
              <a:t>Bu təqdimat praktik hüquqşünaslar üçün İnsan hüquqları və əsas azadlıqlarının müdafiəsi haqqında Avropa Konvensiyasının işığında ayrıseçkiliyin qadağan olunması ilə bağlı təlim məqsədi üçün hazırlanıb.</a:t>
            </a:r>
            <a:endParaRPr lang="en-US" altLang="ru-RU" sz="1600"/>
          </a:p>
        </p:txBody>
      </p:sp>
      <p:sp>
        <p:nvSpPr>
          <p:cNvPr id="6" name="Rectangle 2"/>
          <p:cNvSpPr txBox="1">
            <a:spLocks noChangeArrowheads="1"/>
          </p:cNvSpPr>
          <p:nvPr/>
        </p:nvSpPr>
        <p:spPr bwMode="auto">
          <a:xfrm>
            <a:off x="4572000" y="4508500"/>
            <a:ext cx="3898900" cy="1008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lvl1pPr algn="ctr" rtl="0" eaLnBrk="0" fontAlgn="base" hangingPunct="0">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algn="r" eaLnBrk="1" hangingPunct="1">
              <a:defRPr/>
            </a:pPr>
            <a:r>
              <a:rPr lang="en-US" altLang="ru-RU" sz="2600" b="1" kern="0" dirty="0" smtClean="0">
                <a:latin typeface="Verdana" pitchFamily="34" charset="0"/>
              </a:rPr>
              <a:t>Emin Abbasov</a:t>
            </a:r>
          </a:p>
          <a:p>
            <a:pPr algn="r" eaLnBrk="1" hangingPunct="1">
              <a:defRPr/>
            </a:pPr>
            <a:r>
              <a:rPr lang="en-US" altLang="ru-RU" sz="2600" b="1" kern="0" dirty="0" smtClean="0">
                <a:latin typeface="Verdana" pitchFamily="34" charset="0"/>
              </a:rPr>
              <a:t>2015</a:t>
            </a:r>
            <a:endParaRPr lang="en-GB" altLang="ru-RU" sz="2600" b="1" kern="0" dirty="0" smtClean="0">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1463675"/>
        </p:xfrm>
        <a:graphic>
          <a:graphicData uri="http://schemas.openxmlformats.org/drawingml/2006/table">
            <a:tbl>
              <a:tblPr firstRow="1" bandRow="1">
                <a:tableStyleId>{5C22544A-7EE6-4342-B048-85BDC9FD1C3A}</a:tableStyleId>
              </a:tblPr>
              <a:tblGrid>
                <a:gridCol w="6096000"/>
              </a:tblGrid>
              <a:tr h="1463675">
                <a:tc>
                  <a:txBody>
                    <a:bodyPr/>
                    <a:lstStyle/>
                    <a:p>
                      <a:r>
                        <a:rPr lang="en-US" sz="1800" dirty="0" err="1" smtClean="0"/>
                        <a:t>Diqq</a:t>
                      </a:r>
                      <a:r>
                        <a:rPr lang="az-Latn-AZ" sz="1800" dirty="0" smtClean="0"/>
                        <a:t>ətinizə</a:t>
                      </a:r>
                      <a:r>
                        <a:rPr lang="az-Latn-AZ" sz="1800" baseline="0" dirty="0" smtClean="0"/>
                        <a:t> görə Təşəkkür edirəm!</a:t>
                      </a:r>
                    </a:p>
                    <a:p>
                      <a:endParaRPr lang="az-Latn-AZ" sz="1800" baseline="0" dirty="0" smtClean="0"/>
                    </a:p>
                    <a:p>
                      <a:r>
                        <a:rPr lang="az-Latn-AZ" sz="1800" baseline="0" dirty="0" smtClean="0">
                          <a:hlinkClick r:id="rId2"/>
                        </a:rPr>
                        <a:t>abbasov.eminn</a:t>
                      </a:r>
                      <a:r>
                        <a:rPr lang="en-US" sz="1800" baseline="0" dirty="0" smtClean="0">
                          <a:hlinkClick r:id="rId2"/>
                        </a:rPr>
                        <a:t>@gmail.com</a:t>
                      </a:r>
                      <a:endParaRPr lang="en-US" sz="1800" baseline="0" dirty="0" smtClean="0"/>
                    </a:p>
                    <a:p>
                      <a:endParaRPr lang="en-US" sz="1800" baseline="0" dirty="0" smtClean="0"/>
                    </a:p>
                    <a:p>
                      <a:r>
                        <a:rPr lang="en-US" sz="1800" dirty="0" err="1" smtClean="0"/>
                        <a:t>Abbasov</a:t>
                      </a:r>
                      <a:r>
                        <a:rPr lang="en-US" sz="1800" dirty="0" smtClean="0"/>
                        <a:t> Emin.</a:t>
                      </a:r>
                      <a:endParaRPr lang="ru-RU" sz="1800" dirty="0"/>
                    </a:p>
                  </a:txBody>
                  <a:tcPr marT="45740" marB="4574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09650" y="549275"/>
            <a:ext cx="7200900" cy="5570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GB" altLang="ru-RU" sz="2800" b="1" dirty="0" err="1">
                <a:effectLst>
                  <a:outerShdw blurRad="38100" dist="38100" dir="2700000" algn="tl">
                    <a:srgbClr val="000000"/>
                  </a:outerShdw>
                </a:effectLst>
              </a:rPr>
              <a:t>Madd</a:t>
            </a:r>
            <a:r>
              <a:rPr lang="az-Latn-AZ" altLang="ru-RU" sz="2800" b="1" dirty="0">
                <a:effectLst>
                  <a:outerShdw blurRad="38100" dist="38100" dir="2700000" algn="tl">
                    <a:srgbClr val="000000"/>
                  </a:outerShdw>
                </a:effectLst>
              </a:rPr>
              <a:t>ə 14, AİHK</a:t>
            </a:r>
          </a:p>
          <a:p>
            <a:pPr>
              <a:spcBef>
                <a:spcPct val="50000"/>
              </a:spcBef>
              <a:defRPr/>
            </a:pPr>
            <a:endParaRPr lang="en-US" altLang="ru-RU" sz="3200" b="1" i="1" dirty="0">
              <a:effectLst>
                <a:outerShdw blurRad="38100" dist="38100" dir="2700000" algn="tl">
                  <a:srgbClr val="000000"/>
                </a:outerShdw>
              </a:effectLst>
            </a:endParaRPr>
          </a:p>
          <a:p>
            <a:pPr>
              <a:spcBef>
                <a:spcPct val="50000"/>
              </a:spcBef>
              <a:defRPr/>
            </a:pPr>
            <a:r>
              <a:rPr lang="en-GB" altLang="ru-RU" sz="2800" i="1" dirty="0" err="1">
                <a:effectLst>
                  <a:outerShdw blurRad="38100" dist="38100" dir="2700000" algn="tl">
                    <a:srgbClr val="000000"/>
                  </a:outerShdw>
                </a:effectLst>
              </a:rPr>
              <a:t>Ayrı-seçkiliyin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qadağan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olunması</a:t>
            </a:r>
            <a:endParaRPr lang="en-GB" altLang="ru-RU" sz="2800" i="1" dirty="0">
              <a:effectLst>
                <a:outerShdw blurRad="38100" dist="38100" dir="2700000" algn="tl">
                  <a:srgbClr val="000000"/>
                </a:outerShdw>
              </a:effectLst>
            </a:endParaRPr>
          </a:p>
          <a:p>
            <a:pPr>
              <a:spcBef>
                <a:spcPct val="50000"/>
              </a:spcBef>
              <a:defRPr/>
            </a:pPr>
            <a:r>
              <a:rPr lang="en-GB" altLang="ru-RU" sz="2800" i="1" dirty="0">
                <a:effectLst>
                  <a:outerShdw blurRad="38100" dist="38100" dir="2700000" algn="tl">
                    <a:srgbClr val="000000"/>
                  </a:outerShdw>
                </a:effectLst>
              </a:rPr>
              <a:t>Bu </a:t>
            </a:r>
            <a:r>
              <a:rPr lang="en-GB" altLang="ru-RU" sz="2800" i="1" dirty="0" err="1">
                <a:effectLst>
                  <a:outerShdw blurRad="38100" dist="38100" dir="2700000" algn="tl">
                    <a:srgbClr val="000000"/>
                  </a:outerShdw>
                </a:effectLst>
              </a:rPr>
              <a:t>Konvensiyada</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təsbit</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olunmuş</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hüquq</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və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azadlıqlardan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istifadə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cins</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irq</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dərinin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rəngi</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dil</a:t>
            </a:r>
            <a:r>
              <a:rPr lang="en-GB" altLang="ru-RU" sz="2800" i="1" dirty="0">
                <a:effectLst>
                  <a:outerShdw blurRad="38100" dist="38100" dir="2700000" algn="tl">
                    <a:srgbClr val="000000"/>
                  </a:outerShdw>
                </a:effectLst>
              </a:rPr>
              <a:t>, din, </a:t>
            </a:r>
            <a:r>
              <a:rPr lang="en-GB" altLang="ru-RU" sz="2800" i="1" dirty="0" err="1">
                <a:effectLst>
                  <a:outerShdw blurRad="38100" dist="38100" dir="2700000" algn="tl">
                    <a:srgbClr val="000000"/>
                  </a:outerShdw>
                </a:effectLst>
              </a:rPr>
              <a:t>siyasi</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və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digər</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baxışlar</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milli</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və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ya</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sosial</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mənşə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milli</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azlıqlara</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mənsubiyyət</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əmlak</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vəziyyəti</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doğum</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və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ya</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hər</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hansı</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digər</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əlamətlərə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görə</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ayrı</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seçkilik</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olmadan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təmin</a:t>
            </a:r>
            <a:r>
              <a:rPr lang="en-GB" altLang="ru-RU" sz="2800" i="1" dirty="0">
                <a:effectLst>
                  <a:outerShdw blurRad="38100" dist="38100" dir="2700000" algn="tl">
                    <a:srgbClr val="000000"/>
                  </a:outerShdw>
                </a:effectLst>
              </a:rPr>
              <a:t> </a:t>
            </a:r>
            <a:r>
              <a:rPr lang="en-GB" altLang="ru-RU" sz="2800" i="1" dirty="0" err="1">
                <a:effectLst>
                  <a:outerShdw blurRad="38100" dist="38100" dir="2700000" algn="tl">
                    <a:srgbClr val="000000"/>
                  </a:outerShdw>
                </a:effectLst>
              </a:rPr>
              <a:t>olunmalıdır</a:t>
            </a:r>
            <a:r>
              <a:rPr lang="en-GB" altLang="ru-RU" sz="2800" i="1" dirty="0">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042988" y="1196975"/>
            <a:ext cx="7200900" cy="464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Ayrıseçkiliyin anlayışı</a:t>
            </a:r>
            <a:r>
              <a:rPr lang="en-GB" altLang="ru-RU" sz="2800" b="1" dirty="0">
                <a:effectLst>
                  <a:outerShdw blurRad="38100" dist="38100" dir="2700000" algn="tl">
                    <a:srgbClr val="000000"/>
                  </a:outerShdw>
                </a:effectLst>
              </a:rPr>
              <a:t> (1)</a:t>
            </a:r>
            <a:endParaRPr lang="en-GB" altLang="ru-RU" sz="2000" dirty="0">
              <a:effectLst>
                <a:outerShdw blurRad="38100" dist="38100" dir="2700000" algn="tl">
                  <a:srgbClr val="000000"/>
                </a:outerShdw>
              </a:effectLst>
            </a:endParaRPr>
          </a:p>
          <a:p>
            <a:pPr>
              <a:spcBef>
                <a:spcPct val="50000"/>
              </a:spcBef>
              <a:defRPr/>
            </a:pPr>
            <a:endParaRPr lang="en-GB" altLang="ru-RU" sz="2000" dirty="0">
              <a:effectLst>
                <a:outerShdw blurRad="38100" dist="38100" dir="2700000" algn="tl">
                  <a:srgbClr val="000000"/>
                </a:outerShdw>
              </a:effectLst>
            </a:endParaRPr>
          </a:p>
          <a:p>
            <a:pPr>
              <a:spcBef>
                <a:spcPct val="50000"/>
              </a:spcBef>
              <a:defRPr/>
            </a:pPr>
            <a:endParaRPr lang="en-GB" altLang="ru-RU" sz="2000" dirty="0">
              <a:effectLst>
                <a:outerShdw blurRad="38100" dist="38100" dir="2700000" algn="tl">
                  <a:srgbClr val="000000"/>
                </a:outerShdw>
              </a:effectLst>
            </a:endParaRPr>
          </a:p>
          <a:p>
            <a:pPr>
              <a:lnSpc>
                <a:spcPct val="150000"/>
              </a:lnSpc>
              <a:spcBef>
                <a:spcPct val="50000"/>
              </a:spcBef>
              <a:buFontTx/>
              <a:buChar char="•"/>
              <a:defRPr/>
            </a:pPr>
            <a:r>
              <a:rPr lang="en-GB" altLang="ru-RU" sz="2800" dirty="0">
                <a:effectLst>
                  <a:outerShdw blurRad="38100" dist="38100" dir="2700000" algn="tl">
                    <a:srgbClr val="000000"/>
                  </a:outerShdw>
                </a:effectLst>
              </a:rPr>
              <a:t> 	</a:t>
            </a:r>
            <a:r>
              <a:rPr lang="az-Latn-AZ" altLang="ru-RU" sz="2800" dirty="0">
                <a:effectLst>
                  <a:outerShdw blurRad="38100" dist="38100" dir="2700000" algn="tl">
                    <a:srgbClr val="000000"/>
                  </a:outerShdw>
                </a:effectLst>
              </a:rPr>
              <a:t>Ayrıseçkiliyin əsasları/səbəbləri</a:t>
            </a:r>
          </a:p>
          <a:p>
            <a:pPr>
              <a:lnSpc>
                <a:spcPct val="150000"/>
              </a:lnSpc>
              <a:spcBef>
                <a:spcPct val="50000"/>
              </a:spcBef>
              <a:buFontTx/>
              <a:buChar char="•"/>
              <a:defRPr/>
            </a:pPr>
            <a:endParaRPr lang="en-GB" altLang="ru-RU" sz="2800" dirty="0">
              <a:effectLst>
                <a:outerShdw blurRad="38100" dist="38100" dir="2700000" algn="tl">
                  <a:srgbClr val="000000"/>
                </a:outerShdw>
              </a:effectLst>
            </a:endParaRPr>
          </a:p>
          <a:p>
            <a:pPr>
              <a:lnSpc>
                <a:spcPct val="150000"/>
              </a:lnSpc>
              <a:spcBef>
                <a:spcPct val="50000"/>
              </a:spcBef>
              <a:buFontTx/>
              <a:buChar char="•"/>
              <a:defRPr/>
            </a:pPr>
            <a:r>
              <a:rPr lang="en-GB" altLang="ru-RU" sz="2800" dirty="0">
                <a:effectLst>
                  <a:outerShdw blurRad="38100" dist="38100" dir="2700000" algn="tl">
                    <a:srgbClr val="000000"/>
                  </a:outerShdw>
                </a:effectLst>
              </a:rPr>
              <a:t> 	</a:t>
            </a:r>
            <a:r>
              <a:rPr lang="az-Latn-AZ" altLang="ru-RU" sz="2800" dirty="0">
                <a:effectLst>
                  <a:outerShdw blurRad="38100" dist="38100" dir="2700000" algn="tl">
                    <a:srgbClr val="000000"/>
                  </a:outerShdw>
                </a:effectLst>
              </a:rPr>
              <a:t>Şübhəli qruplar</a:t>
            </a:r>
            <a:endParaRPr lang="en-GB" altLang="ru-RU" sz="2800" dirty="0">
              <a:effectLst>
                <a:outerShdw blurRad="38100" dist="38100" dir="2700000" algn="tl">
                  <a:srgbClr val="000000"/>
                </a:outerShdw>
              </a:effectLst>
            </a:endParaRPr>
          </a:p>
          <a:p>
            <a:pPr>
              <a:lnSpc>
                <a:spcPct val="150000"/>
              </a:lnSpc>
              <a:spcBef>
                <a:spcPct val="50000"/>
              </a:spcBef>
              <a:buFontTx/>
              <a:buChar char="•"/>
              <a:defRPr/>
            </a:pPr>
            <a:endParaRPr lang="en-GB" altLang="ru-RU"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042988" y="1196975"/>
            <a:ext cx="7200900" cy="455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Ayrıseçkiliyin anlayışı </a:t>
            </a:r>
            <a:r>
              <a:rPr lang="en-GB" altLang="ru-RU" sz="2800" b="1" dirty="0">
                <a:effectLst>
                  <a:outerShdw blurRad="38100" dist="38100" dir="2700000" algn="tl">
                    <a:srgbClr val="000000"/>
                  </a:outerShdw>
                </a:effectLst>
              </a:rPr>
              <a:t>(2)</a:t>
            </a:r>
          </a:p>
          <a:p>
            <a:pPr>
              <a:spcBef>
                <a:spcPct val="50000"/>
              </a:spcBef>
              <a:defRPr/>
            </a:pPr>
            <a:endParaRPr lang="en-GB" altLang="ru-RU" sz="2000" dirty="0">
              <a:effectLst>
                <a:outerShdw blurRad="38100" dist="38100" dir="2700000" algn="tl">
                  <a:srgbClr val="000000"/>
                </a:outerShdw>
              </a:effectLst>
            </a:endParaRPr>
          </a:p>
          <a:p>
            <a:pPr>
              <a:lnSpc>
                <a:spcPct val="150000"/>
              </a:lnSpc>
              <a:spcBef>
                <a:spcPct val="50000"/>
              </a:spcBef>
              <a:buFontTx/>
              <a:buChar char="•"/>
              <a:defRPr/>
            </a:pPr>
            <a:r>
              <a:rPr lang="en-GB" altLang="ru-RU" sz="3200" dirty="0">
                <a:effectLst>
                  <a:outerShdw blurRad="38100" dist="38100" dir="2700000" algn="tl">
                    <a:srgbClr val="000000"/>
                  </a:outerShdw>
                </a:effectLst>
              </a:rPr>
              <a:t>	</a:t>
            </a:r>
            <a:r>
              <a:rPr lang="az-Latn-AZ" altLang="ru-RU" sz="3200" dirty="0">
                <a:effectLst>
                  <a:outerShdw blurRad="38100" dist="38100" dir="2700000" algn="tl">
                    <a:srgbClr val="000000"/>
                  </a:outerShdw>
                </a:effectLst>
              </a:rPr>
              <a:t>Birbaşa ayrıseçkilik</a:t>
            </a:r>
          </a:p>
          <a:p>
            <a:pPr>
              <a:lnSpc>
                <a:spcPct val="150000"/>
              </a:lnSpc>
              <a:spcBef>
                <a:spcPct val="50000"/>
              </a:spcBef>
              <a:buFontTx/>
              <a:buChar char="•"/>
              <a:defRPr/>
            </a:pPr>
            <a:r>
              <a:rPr lang="az-Latn-AZ" altLang="ru-RU" sz="3200" dirty="0">
                <a:effectLst>
                  <a:outerShdw blurRad="38100" dist="38100" dir="2700000" algn="tl">
                    <a:srgbClr val="000000"/>
                  </a:outerShdw>
                </a:effectLst>
              </a:rPr>
              <a:t>     Dolayı ayrıseçkilik</a:t>
            </a:r>
            <a:endParaRPr lang="en-GB" altLang="ru-RU" sz="3200" dirty="0">
              <a:effectLst>
                <a:outerShdw blurRad="38100" dist="38100" dir="2700000" algn="tl">
                  <a:srgbClr val="000000"/>
                </a:outerShdw>
              </a:effectLst>
            </a:endParaRPr>
          </a:p>
          <a:p>
            <a:pPr>
              <a:lnSpc>
                <a:spcPct val="150000"/>
              </a:lnSpc>
              <a:spcBef>
                <a:spcPct val="50000"/>
              </a:spcBef>
              <a:buFontTx/>
              <a:buChar char="•"/>
              <a:defRPr/>
            </a:pPr>
            <a:r>
              <a:rPr lang="en-GB" altLang="ru-RU" sz="3200" dirty="0">
                <a:effectLst>
                  <a:outerShdw blurRad="38100" dist="38100" dir="2700000" algn="tl">
                    <a:srgbClr val="000000"/>
                  </a:outerShdw>
                </a:effectLst>
              </a:rPr>
              <a:t> 	</a:t>
            </a:r>
            <a:r>
              <a:rPr lang="az-Latn-AZ" altLang="ru-RU" sz="3200" dirty="0">
                <a:effectLst>
                  <a:outerShdw blurRad="38100" dist="38100" dir="2700000" algn="tl">
                    <a:srgbClr val="000000"/>
                  </a:outerShdw>
                </a:effectLst>
              </a:rPr>
              <a:t>Pozitiv ayrıseçkilik</a:t>
            </a:r>
            <a:endParaRPr lang="en-GB" altLang="ru-RU" sz="3200" dirty="0">
              <a:effectLst>
                <a:outerShdw blurRad="38100" dist="38100" dir="2700000" algn="tl">
                  <a:srgbClr val="000000"/>
                </a:outerShdw>
              </a:effectLst>
            </a:endParaRPr>
          </a:p>
          <a:p>
            <a:pPr>
              <a:lnSpc>
                <a:spcPct val="150000"/>
              </a:lnSpc>
              <a:spcBef>
                <a:spcPct val="50000"/>
              </a:spcBef>
              <a:defRPr/>
            </a:pPr>
            <a:endParaRPr lang="en-GB" altLang="ru-RU"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09625" y="333375"/>
            <a:ext cx="7416800" cy="701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nSpc>
                <a:spcPct val="150000"/>
              </a:lnSpc>
              <a:spcBef>
                <a:spcPct val="50000"/>
              </a:spcBef>
              <a:defRPr/>
            </a:pPr>
            <a:r>
              <a:rPr lang="az-Latn-AZ" altLang="ru-RU" sz="2800" b="1" dirty="0">
                <a:effectLst>
                  <a:outerShdw blurRad="38100" dist="38100" dir="2700000" algn="tl">
                    <a:srgbClr val="000000"/>
                  </a:outerShdw>
                </a:effectLst>
              </a:rPr>
              <a:t>Maddə 14, AİHK: əsas yanaşmalar</a:t>
            </a:r>
          </a:p>
          <a:p>
            <a:pPr>
              <a:lnSpc>
                <a:spcPct val="150000"/>
              </a:lnSpc>
              <a:spcBef>
                <a:spcPct val="50000"/>
              </a:spcBef>
              <a:buFontTx/>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14-cü maddə müstəqil/sərbəst hüquq </a:t>
            </a:r>
            <a:r>
              <a:rPr lang="en-US"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deyil</a:t>
            </a:r>
          </a:p>
          <a:p>
            <a:pPr>
              <a:lnSpc>
                <a:spcPct val="150000"/>
              </a:lnSpc>
              <a:spcBef>
                <a:spcPct val="50000"/>
              </a:spcBef>
              <a:buFontTx/>
              <a:buChar char="•"/>
              <a:defRPr/>
            </a:pPr>
            <a:endParaRPr lang="az-Latn-AZ" altLang="ru-RU" sz="2300" dirty="0">
              <a:effectLst>
                <a:outerShdw blurRad="38100" dist="38100" dir="2700000" algn="tl">
                  <a:srgbClr val="000000"/>
                </a:outerShdw>
              </a:effectLst>
            </a:endParaRPr>
          </a:p>
          <a:p>
            <a:pPr>
              <a:spcBef>
                <a:spcPct val="50000"/>
              </a:spcBef>
              <a:buFontTx/>
              <a:buChar char="•"/>
              <a:defRPr/>
            </a:pPr>
            <a:r>
              <a:rPr lang="az-Latn-AZ" altLang="ru-RU" sz="2300" dirty="0">
                <a:effectLst>
                  <a:outerShdw blurRad="38100" dist="38100" dir="2700000" algn="tl">
                    <a:srgbClr val="000000"/>
                  </a:outerShdw>
                </a:effectLst>
              </a:rPr>
              <a:t>       Əhatə dairəsi testi (Ambit test)</a:t>
            </a:r>
          </a:p>
          <a:p>
            <a:pPr>
              <a:spcBef>
                <a:spcPct val="50000"/>
              </a:spcBef>
              <a:defRPr/>
            </a:pPr>
            <a:endParaRPr lang="az-Latn-AZ" altLang="ru-RU" sz="2300" dirty="0">
              <a:effectLst>
                <a:outerShdw blurRad="38100" dist="38100" dir="2700000" algn="tl">
                  <a:srgbClr val="000000"/>
                </a:outerShdw>
              </a:effectLst>
            </a:endParaRPr>
          </a:p>
          <a:p>
            <a:pPr>
              <a:spcBef>
                <a:spcPct val="50000"/>
              </a:spcBef>
              <a:buFontTx/>
              <a:buChar char="•"/>
              <a:defRPr/>
            </a:pPr>
            <a:r>
              <a:rPr lang="az-Latn-AZ" altLang="ru-RU" sz="2300" dirty="0">
                <a:effectLst>
                  <a:outerShdw blurRad="38100" dist="38100" dir="2700000" algn="tl">
                    <a:srgbClr val="000000"/>
                  </a:outerShdw>
                </a:effectLst>
              </a:rPr>
              <a:t>       Əhatə dairəsi Konvensiyada və ya onun        	protokollarında </a:t>
            </a: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əks olunan hüquqlar ilə 	məhdudlaşır.</a:t>
            </a:r>
          </a:p>
          <a:p>
            <a:pPr>
              <a:spcBef>
                <a:spcPct val="50000"/>
              </a:spcBef>
              <a:defRPr/>
            </a:pPr>
            <a:endParaRPr lang="az-Latn-AZ" altLang="ru-RU" sz="2300" dirty="0">
              <a:effectLst>
                <a:outerShdw blurRad="38100" dist="38100" dir="2700000" algn="tl">
                  <a:srgbClr val="000000"/>
                </a:outerShdw>
              </a:effectLst>
            </a:endParaRPr>
          </a:p>
          <a:p>
            <a:pPr>
              <a:spcBef>
                <a:spcPct val="50000"/>
              </a:spcBef>
              <a:buFontTx/>
              <a:buChar char="•"/>
              <a:defRPr/>
            </a:pPr>
            <a:r>
              <a:rPr lang="az-Latn-AZ" altLang="ru-RU" sz="2300" dirty="0">
                <a:effectLst>
                  <a:outerShdw blurRad="38100" dist="38100" dir="2700000" algn="tl">
                    <a:srgbClr val="000000"/>
                  </a:outerShdw>
                </a:effectLst>
              </a:rPr>
              <a:t>     </a:t>
            </a:r>
            <a:r>
              <a:rPr lang="en-US"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Konvensiyanın digər maddələrinin </a:t>
            </a:r>
            <a:r>
              <a:rPr lang="en-US"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pozuntusu 	tələb olunmur. </a:t>
            </a:r>
          </a:p>
          <a:p>
            <a:pPr>
              <a:lnSpc>
                <a:spcPct val="150000"/>
              </a:lnSpc>
              <a:spcBef>
                <a:spcPct val="50000"/>
              </a:spcBef>
              <a:defRPr/>
            </a:pPr>
            <a:endParaRPr lang="en-GB" altLang="ru-RU"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042988" y="1125538"/>
            <a:ext cx="7489825" cy="4740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Ayrıseçkiliyin müəyyən olunması: ilkin əlamətlər</a:t>
            </a:r>
            <a:endParaRPr lang="en-GB" altLang="ru-RU" sz="2800" b="1" dirty="0">
              <a:effectLst>
                <a:outerShdw blurRad="38100" dist="38100" dir="2700000" algn="tl">
                  <a:srgbClr val="000000"/>
                </a:outerShdw>
              </a:effectLst>
            </a:endParaRPr>
          </a:p>
          <a:p>
            <a:pPr>
              <a:spcBef>
                <a:spcPct val="50000"/>
              </a:spcBef>
              <a:defRPr/>
            </a:pPr>
            <a:endParaRPr lang="en-GB" altLang="ru-RU" sz="2000" dirty="0">
              <a:effectLst>
                <a:outerShdw blurRad="38100" dist="38100" dir="2700000" algn="tl">
                  <a:srgbClr val="000000"/>
                </a:outerShdw>
              </a:effectLst>
            </a:endParaRPr>
          </a:p>
          <a:p>
            <a:pPr>
              <a:spcBef>
                <a:spcPct val="50000"/>
              </a:spcBef>
              <a:defRPr/>
            </a:pPr>
            <a:endParaRPr lang="en-GB" altLang="ru-RU" sz="2400" dirty="0">
              <a:effectLst>
                <a:outerShdw blurRad="38100" dist="38100" dir="2700000" algn="tl">
                  <a:srgbClr val="000000"/>
                </a:outerShdw>
              </a:effectLst>
            </a:endParaRPr>
          </a:p>
          <a:p>
            <a:pPr>
              <a:spcBef>
                <a:spcPct val="50000"/>
              </a:spcBef>
              <a:buFontTx/>
              <a:buChar char="•"/>
              <a:defRPr/>
            </a:pPr>
            <a:r>
              <a:rPr lang="en-GB" altLang="ru-RU" sz="2400" dirty="0">
                <a:effectLst>
                  <a:outerShdw blurRad="38100" dist="38100" dir="2700000" algn="tl">
                    <a:srgbClr val="000000"/>
                  </a:outerShdw>
                </a:effectLst>
              </a:rPr>
              <a:t> 	</a:t>
            </a:r>
            <a:r>
              <a:rPr lang="en-GB" altLang="ru-RU" sz="2400" dirty="0" err="1">
                <a:effectLst>
                  <a:outerShdw blurRad="38100" dist="38100" dir="2700000" algn="tl">
                    <a:srgbClr val="000000"/>
                  </a:outerShdw>
                </a:effectLst>
              </a:rPr>
              <a:t>Fərqli</a:t>
            </a:r>
            <a:r>
              <a:rPr lang="en-GB" altLang="ru-RU" sz="2400" dirty="0">
                <a:effectLst>
                  <a:outerShdw blurRad="38100" dist="38100" dir="2700000" algn="tl">
                    <a:srgbClr val="000000"/>
                  </a:outerShdw>
                </a:effectLst>
              </a:rPr>
              <a:t> </a:t>
            </a:r>
            <a:r>
              <a:rPr lang="en-GB" altLang="ru-RU" sz="2400" dirty="0" err="1">
                <a:effectLst>
                  <a:outerShdw blurRad="38100" dist="38100" dir="2700000" algn="tl">
                    <a:srgbClr val="000000"/>
                  </a:outerShdw>
                </a:effectLst>
              </a:rPr>
              <a:t>davranış</a:t>
            </a:r>
            <a:r>
              <a:rPr lang="en-GB" altLang="ru-RU" sz="2400" dirty="0">
                <a:effectLst>
                  <a:outerShdw blurRad="38100" dist="38100" dir="2700000" algn="tl">
                    <a:srgbClr val="000000"/>
                  </a:outerShdw>
                </a:effectLst>
              </a:rPr>
              <a:t> </a:t>
            </a:r>
            <a:r>
              <a:rPr lang="en-GB" altLang="ru-RU" sz="2400" dirty="0" err="1">
                <a:effectLst>
                  <a:outerShdw blurRad="38100" dist="38100" dir="2700000" algn="tl">
                    <a:srgbClr val="000000"/>
                  </a:outerShdw>
                </a:effectLst>
              </a:rPr>
              <a:t>olmuşdurmu</a:t>
            </a:r>
            <a:r>
              <a:rPr lang="en-GB" altLang="ru-RU" sz="2400" dirty="0">
                <a:effectLst>
                  <a:outerShdw blurRad="38100" dist="38100" dir="2700000" algn="tl">
                    <a:srgbClr val="000000"/>
                  </a:outerShdw>
                </a:effectLst>
              </a:rPr>
              <a:t>?</a:t>
            </a:r>
            <a:endParaRPr lang="az-Latn-AZ" altLang="ru-RU" sz="2400" dirty="0">
              <a:effectLst>
                <a:outerShdw blurRad="38100" dist="38100" dir="2700000" algn="tl">
                  <a:srgbClr val="000000"/>
                </a:outerShdw>
              </a:effectLst>
            </a:endParaRPr>
          </a:p>
          <a:p>
            <a:pPr>
              <a:spcBef>
                <a:spcPct val="50000"/>
              </a:spcBef>
              <a:defRPr/>
            </a:pPr>
            <a:endParaRPr lang="en-GB" altLang="ru-RU" sz="2400" dirty="0">
              <a:effectLst>
                <a:outerShdw blurRad="38100" dist="38100" dir="2700000" algn="tl">
                  <a:srgbClr val="000000"/>
                </a:outerShdw>
              </a:effectLst>
            </a:endParaRPr>
          </a:p>
          <a:p>
            <a:pPr>
              <a:spcBef>
                <a:spcPct val="50000"/>
              </a:spcBef>
              <a:buFontTx/>
              <a:buChar char="•"/>
              <a:defRPr/>
            </a:pPr>
            <a:r>
              <a:rPr lang="en-GB" altLang="ru-RU" sz="2400" dirty="0">
                <a:effectLst>
                  <a:outerShdw blurRad="38100" dist="38100" dir="2700000" algn="tl">
                    <a:srgbClr val="000000"/>
                  </a:outerShdw>
                </a:effectLst>
              </a:rPr>
              <a:t> 	</a:t>
            </a:r>
            <a:r>
              <a:rPr lang="en-GB" altLang="ru-RU" sz="2400" dirty="0" err="1">
                <a:effectLst>
                  <a:outerShdw blurRad="38100" dist="38100" dir="2700000" algn="tl">
                    <a:srgbClr val="000000"/>
                  </a:outerShdw>
                </a:effectLst>
              </a:rPr>
              <a:t>Oxşarlıqların</a:t>
            </a:r>
            <a:r>
              <a:rPr lang="en-GB" altLang="ru-RU" sz="2400" dirty="0">
                <a:effectLst>
                  <a:outerShdw blurRad="38100" dist="38100" dir="2700000" algn="tl">
                    <a:srgbClr val="000000"/>
                  </a:outerShdw>
                </a:effectLst>
              </a:rPr>
              <a:t> </a:t>
            </a:r>
            <a:r>
              <a:rPr lang="en-GB" altLang="ru-RU" sz="2400" dirty="0" err="1">
                <a:effectLst>
                  <a:outerShdw blurRad="38100" dist="38100" dir="2700000" algn="tl">
                    <a:srgbClr val="000000"/>
                  </a:outerShdw>
                </a:effectLst>
              </a:rPr>
              <a:t>müqayisəsi</a:t>
            </a:r>
            <a:endParaRPr lang="az-Latn-AZ" altLang="ru-RU" sz="2400" dirty="0">
              <a:effectLst>
                <a:outerShdw blurRad="38100" dist="38100" dir="2700000" algn="tl">
                  <a:srgbClr val="000000"/>
                </a:outerShdw>
              </a:effectLst>
            </a:endParaRPr>
          </a:p>
          <a:p>
            <a:pPr>
              <a:spcBef>
                <a:spcPct val="50000"/>
              </a:spcBef>
              <a:defRPr/>
            </a:pPr>
            <a:r>
              <a:rPr lang="az-Latn-AZ" altLang="ru-RU" sz="2400" dirty="0">
                <a:effectLst>
                  <a:outerShdw blurRad="38100" dist="38100" dir="2700000" algn="tl">
                    <a:srgbClr val="000000"/>
                  </a:outerShdw>
                </a:effectLst>
              </a:rPr>
              <a:t>      </a:t>
            </a:r>
          </a:p>
          <a:p>
            <a:pPr>
              <a:spcBef>
                <a:spcPct val="50000"/>
              </a:spcBef>
              <a:buFontTx/>
              <a:buChar char="•"/>
              <a:defRPr/>
            </a:pPr>
            <a:r>
              <a:rPr lang="az-Latn-AZ" altLang="ru-RU" sz="2400" dirty="0">
                <a:effectLst>
                  <a:outerShdw blurRad="38100" dist="38100" dir="2700000" algn="tl">
                    <a:srgbClr val="000000"/>
                  </a:outerShdw>
                </a:effectLst>
              </a:rPr>
              <a:t>       Comparator (müqayisəedici mexanizm) </a:t>
            </a:r>
            <a:endParaRPr lang="en-GB" altLang="ru-RU"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019175" y="404813"/>
            <a:ext cx="7489825" cy="6305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AİHM: ayrıseçkiliyin müəyyən olunması mexanizmi necə işləyir</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 </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1</a:t>
            </a:r>
            <a:r>
              <a:rPr lang="en-GB" altLang="ru-RU" sz="2800" b="1" dirty="0">
                <a:effectLst>
                  <a:outerShdw blurRad="38100" dist="38100" dir="2700000" algn="tl">
                    <a:srgbClr val="000000"/>
                  </a:outerShdw>
                </a:effectLst>
              </a:rPr>
              <a:t>)</a:t>
            </a:r>
            <a:endParaRPr lang="en-GB" altLang="ru-RU" sz="2000" dirty="0">
              <a:effectLst>
                <a:outerShdw blurRad="38100" dist="38100" dir="2700000" algn="tl">
                  <a:srgbClr val="000000"/>
                </a:outerShdw>
              </a:effectLst>
            </a:endParaRPr>
          </a:p>
          <a:p>
            <a:pPr>
              <a:spcBef>
                <a:spcPct val="50000"/>
              </a:spcBef>
              <a:defRPr/>
            </a:pPr>
            <a:endParaRPr lang="en-GB" altLang="ru-RU" sz="2000" dirty="0">
              <a:effectLst>
                <a:outerShdw blurRad="38100" dist="38100" dir="2700000" algn="tl">
                  <a:srgbClr val="000000"/>
                </a:outerShdw>
              </a:effectLst>
            </a:endParaRPr>
          </a:p>
          <a:p>
            <a:pPr>
              <a:spcBef>
                <a:spcPct val="50000"/>
              </a:spcBef>
              <a:buFontTx/>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Fərqli rəftar haqq qazandırılan ola bilərmi? </a:t>
            </a:r>
          </a:p>
          <a:p>
            <a:pPr>
              <a:spcBef>
                <a:spcPct val="50000"/>
              </a:spcBef>
              <a:buFontTx/>
              <a:buChar char="•"/>
              <a:defRPr/>
            </a:pPr>
            <a:endParaRPr lang="en-GB" altLang="ru-RU" sz="2300" dirty="0">
              <a:effectLst>
                <a:outerShdw blurRad="38100" dist="38100" dir="2700000" algn="tl">
                  <a:srgbClr val="000000"/>
                </a:outerShdw>
              </a:effectLst>
            </a:endParaRPr>
          </a:p>
          <a:p>
            <a:pPr>
              <a:spcBef>
                <a:spcPct val="40000"/>
              </a:spcBef>
              <a:buFontTx/>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Fərq ayrıseçkilik sayılacaq, əgər:</a:t>
            </a:r>
          </a:p>
          <a:p>
            <a:pPr>
              <a:spcBef>
                <a:spcPct val="40000"/>
              </a:spcBef>
              <a:buFontTx/>
              <a:buChar char="•"/>
              <a:defRPr/>
            </a:pPr>
            <a:endParaRPr lang="az-Latn-AZ" altLang="ru-RU" sz="2300" dirty="0">
              <a:effectLst>
                <a:outerShdw blurRad="38100" dist="38100" dir="2700000" algn="tl">
                  <a:srgbClr val="000000"/>
                </a:outerShdw>
              </a:effectLst>
            </a:endParaRPr>
          </a:p>
          <a:p>
            <a:pPr lvl="3">
              <a:spcBef>
                <a:spcPct val="40000"/>
              </a:spcBef>
              <a:buFont typeface="Verdana" pitchFamily="34" charset="0"/>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Onun obyektiv və ağlabatan haqq qazandırılması yoxdur</a:t>
            </a:r>
            <a:r>
              <a:rPr lang="en-GB" altLang="ru-RU" sz="2300" dirty="0">
                <a:effectLst>
                  <a:outerShdw blurRad="38100" dist="38100" dir="2700000" algn="tl">
                    <a:srgbClr val="000000"/>
                  </a:outerShdw>
                </a:effectLst>
              </a:rPr>
              <a:t>;	</a:t>
            </a:r>
            <a:endParaRPr lang="az-Latn-AZ" altLang="ru-RU" sz="2300" dirty="0">
              <a:effectLst>
                <a:outerShdw blurRad="38100" dist="38100" dir="2700000" algn="tl">
                  <a:srgbClr val="000000"/>
                </a:outerShdw>
              </a:effectLst>
            </a:endParaRPr>
          </a:p>
          <a:p>
            <a:pPr lvl="3">
              <a:spcBef>
                <a:spcPct val="40000"/>
              </a:spcBef>
              <a:buFont typeface="Verdana" pitchFamily="34" charset="0"/>
              <a:buChar char="―"/>
              <a:defRPr/>
            </a:pPr>
            <a:endParaRPr lang="en-GB" altLang="ru-RU" sz="2300" dirty="0">
              <a:effectLst>
                <a:outerShdw blurRad="38100" dist="38100" dir="2700000" algn="tl">
                  <a:srgbClr val="000000"/>
                </a:outerShdw>
              </a:effectLst>
            </a:endParaRPr>
          </a:p>
          <a:p>
            <a:pPr lvl="3">
              <a:buFont typeface="Verdana" pitchFamily="34" charset="0"/>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çox da yaxşı əsaslandırması yoxdur</a:t>
            </a:r>
            <a:r>
              <a:rPr lang="en-GB" altLang="ru-RU" sz="2300" dirty="0">
                <a:effectLst>
                  <a:outerShdw blurRad="38100" dist="38100" dir="2700000" algn="tl">
                    <a:srgbClr val="000000"/>
                  </a:outerShdw>
                </a:effectLst>
              </a:rPr>
              <a:t>;</a:t>
            </a:r>
            <a:endParaRPr lang="az-Latn-AZ" altLang="ru-RU" sz="2300" dirty="0">
              <a:effectLst>
                <a:outerShdw blurRad="38100" dist="38100" dir="2700000" algn="tl">
                  <a:srgbClr val="000000"/>
                </a:outerShdw>
              </a:effectLst>
            </a:endParaRPr>
          </a:p>
          <a:p>
            <a:pPr lvl="3">
              <a:defRPr/>
            </a:pPr>
            <a:endParaRPr lang="en-GB" altLang="ru-RU" sz="2300" dirty="0">
              <a:effectLst>
                <a:outerShdw blurRad="38100" dist="38100" dir="2700000" algn="tl">
                  <a:srgbClr val="000000"/>
                </a:outerShdw>
              </a:effectLst>
            </a:endParaRPr>
          </a:p>
          <a:p>
            <a:pPr lvl="3">
              <a:buFont typeface="Verdana" pitchFamily="34" charset="0"/>
              <a:buChar char="―"/>
              <a:defRPr/>
            </a:pPr>
            <a:r>
              <a:rPr lang="en-GB" altLang="ru-RU" sz="2300" dirty="0">
                <a:effectLst>
                  <a:outerShdw blurRad="38100" dist="38100" dir="2700000" algn="tl">
                    <a:srgbClr val="000000"/>
                  </a:outerShdw>
                </a:effectLst>
              </a:rPr>
              <a:t> 	</a:t>
            </a:r>
            <a:r>
              <a:rPr lang="az-Latn-AZ" altLang="ru-RU" sz="2300" dirty="0">
                <a:effectLst>
                  <a:outerShdw blurRad="38100" dist="38100" dir="2700000" algn="tl">
                    <a:srgbClr val="000000"/>
                  </a:outerShdw>
                </a:effectLst>
              </a:rPr>
              <a:t>proporsianal deyil</a:t>
            </a:r>
            <a:r>
              <a:rPr lang="en-GB" altLang="ru-RU" sz="2300" dirty="0">
                <a:effectLst>
                  <a:outerShdw blurRad="38100" dist="38100" dir="2700000" algn="tl">
                    <a:srgbClr val="000000"/>
                  </a:outerShdw>
                </a:effectLst>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042988" y="1125538"/>
            <a:ext cx="7489825" cy="2986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Ayrıseçkiliyin müəyyən olunması </a:t>
            </a:r>
            <a:r>
              <a:rPr lang="en-US" altLang="ru-RU" sz="2800" b="1" dirty="0" err="1">
                <a:effectLst>
                  <a:outerShdw blurRad="38100" dist="38100" dir="2700000" algn="tl">
                    <a:srgbClr val="000000"/>
                  </a:outerShdw>
                </a:effectLst>
              </a:rPr>
              <a:t>mexanizmi</a:t>
            </a:r>
            <a:r>
              <a:rPr lang="en-US" altLang="ru-RU" sz="2800" b="1" dirty="0">
                <a:effectLst>
                  <a:outerShdw blurRad="38100" dist="38100" dir="2700000" algn="tl">
                    <a:srgbClr val="000000"/>
                  </a:outerShdw>
                </a:effectLst>
              </a:rPr>
              <a:t> </a:t>
            </a:r>
            <a:r>
              <a:rPr lang="az-Latn-AZ" altLang="ru-RU" sz="2800" b="1" dirty="0">
                <a:effectLst>
                  <a:outerShdw blurRad="38100" dist="38100" dir="2700000" algn="tl">
                    <a:srgbClr val="000000"/>
                  </a:outerShdw>
                </a:effectLst>
              </a:rPr>
              <a:t>necə işləyir</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 </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2</a:t>
            </a:r>
            <a:r>
              <a:rPr lang="en-GB" altLang="ru-RU" sz="2800" b="1" dirty="0">
                <a:effectLst>
                  <a:outerShdw blurRad="38100" dist="38100" dir="2700000" algn="tl">
                    <a:srgbClr val="000000"/>
                  </a:outerShdw>
                </a:effectLst>
              </a:rPr>
              <a:t>)</a:t>
            </a:r>
            <a:endParaRPr lang="en-GB" altLang="ru-RU" sz="2000" dirty="0">
              <a:effectLst>
                <a:outerShdw blurRad="38100" dist="38100" dir="2700000" algn="tl">
                  <a:srgbClr val="000000"/>
                </a:outerShdw>
              </a:effectLst>
            </a:endParaRPr>
          </a:p>
          <a:p>
            <a:pPr>
              <a:spcBef>
                <a:spcPct val="50000"/>
              </a:spcBef>
              <a:defRPr/>
            </a:pPr>
            <a:endParaRPr lang="en-GB" altLang="ru-RU" sz="4400" dirty="0">
              <a:effectLst>
                <a:outerShdw blurRad="38100" dist="38100" dir="2700000" algn="tl">
                  <a:srgbClr val="000000"/>
                </a:outerShdw>
              </a:effectLst>
            </a:endParaRPr>
          </a:p>
          <a:p>
            <a:pPr>
              <a:spcBef>
                <a:spcPct val="50000"/>
              </a:spcBef>
              <a:buFontTx/>
              <a:buChar char="•"/>
              <a:defRPr/>
            </a:pPr>
            <a:r>
              <a:rPr lang="en-GB" altLang="ru-RU" sz="4400" dirty="0">
                <a:effectLst>
                  <a:outerShdw blurRad="38100" dist="38100" dir="2700000" algn="tl">
                    <a:srgbClr val="000000"/>
                  </a:outerShdw>
                </a:effectLst>
              </a:rPr>
              <a:t>	</a:t>
            </a:r>
            <a:r>
              <a:rPr lang="az-Latn-AZ" altLang="ru-RU" sz="4400" dirty="0">
                <a:effectLst>
                  <a:outerShdw blurRad="38100" dist="38100" dir="2700000" algn="tl">
                    <a:srgbClr val="000000"/>
                  </a:outerShdw>
                </a:effectLst>
              </a:rPr>
              <a:t>Sübut etmə yükü </a:t>
            </a:r>
            <a:endParaRPr lang="en-GB" altLang="ru-RU" sz="4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039813" y="549275"/>
            <a:ext cx="7489825" cy="6111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rPr>
              <a:t>Ayrıseçkiliyin müəyyən olunması </a:t>
            </a:r>
            <a:r>
              <a:rPr lang="en-US" altLang="ru-RU" sz="2800" b="1" dirty="0" err="1">
                <a:effectLst>
                  <a:outerShdw blurRad="38100" dist="38100" dir="2700000" algn="tl">
                    <a:srgbClr val="000000"/>
                  </a:outerShdw>
                </a:effectLst>
              </a:rPr>
              <a:t>mexanizmi</a:t>
            </a:r>
            <a:r>
              <a:rPr lang="en-US" altLang="ru-RU" sz="2800" b="1" dirty="0">
                <a:effectLst>
                  <a:outerShdw blurRad="38100" dist="38100" dir="2700000" algn="tl">
                    <a:srgbClr val="000000"/>
                  </a:outerShdw>
                </a:effectLst>
              </a:rPr>
              <a:t> </a:t>
            </a:r>
            <a:r>
              <a:rPr lang="az-Latn-AZ" altLang="ru-RU" sz="2800" b="1" dirty="0">
                <a:effectLst>
                  <a:outerShdw blurRad="38100" dist="38100" dir="2700000" algn="tl">
                    <a:srgbClr val="000000"/>
                  </a:outerShdw>
                </a:effectLst>
              </a:rPr>
              <a:t>necə işləyir</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 </a:t>
            </a:r>
            <a:r>
              <a:rPr lang="en-GB" altLang="ru-RU" sz="2800" b="1" dirty="0">
                <a:effectLst>
                  <a:outerShdw blurRad="38100" dist="38100" dir="2700000" algn="tl">
                    <a:srgbClr val="000000"/>
                  </a:outerShdw>
                </a:effectLst>
              </a:rPr>
              <a:t>(</a:t>
            </a:r>
            <a:r>
              <a:rPr lang="az-Latn-AZ" altLang="ru-RU" sz="2800" b="1" dirty="0">
                <a:effectLst>
                  <a:outerShdw blurRad="38100" dist="38100" dir="2700000" algn="tl">
                    <a:srgbClr val="000000"/>
                  </a:outerShdw>
                </a:effectLst>
              </a:rPr>
              <a:t>3</a:t>
            </a:r>
            <a:r>
              <a:rPr lang="en-GB" altLang="ru-RU" sz="2800" b="1" dirty="0">
                <a:effectLst>
                  <a:outerShdw blurRad="38100" dist="38100" dir="2700000" algn="tl">
                    <a:srgbClr val="000000"/>
                  </a:outerShdw>
                </a:effectLst>
              </a:rPr>
              <a:t>)</a:t>
            </a:r>
            <a:endParaRPr lang="en-GB" altLang="ru-RU" sz="2000" dirty="0">
              <a:effectLst>
                <a:outerShdw blurRad="38100" dist="38100" dir="2700000" algn="tl">
                  <a:srgbClr val="000000"/>
                </a:outerShdw>
              </a:effectLst>
            </a:endParaRPr>
          </a:p>
          <a:p>
            <a:pPr>
              <a:spcBef>
                <a:spcPct val="50000"/>
              </a:spcBef>
              <a:defRPr/>
            </a:pPr>
            <a:endParaRPr lang="en-GB" altLang="ru-RU" sz="2000" dirty="0">
              <a:effectLst>
                <a:outerShdw blurRad="38100" dist="38100" dir="2700000" algn="tl">
                  <a:srgbClr val="000000"/>
                </a:outerShdw>
              </a:effectLst>
            </a:endParaRPr>
          </a:p>
          <a:p>
            <a:pPr>
              <a:spcBef>
                <a:spcPct val="50000"/>
              </a:spcBef>
              <a:buFontTx/>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Fərqli davranış haqq qazandırılan ola bilərmi?</a:t>
            </a:r>
          </a:p>
          <a:p>
            <a:pPr>
              <a:spcBef>
                <a:spcPct val="50000"/>
              </a:spcBef>
              <a:defRPr/>
            </a:pPr>
            <a:r>
              <a:rPr lang="az-Latn-AZ" altLang="ru-RU" sz="2200" dirty="0">
                <a:effectLst>
                  <a:outerShdw blurRad="38100" dist="38100" dir="2700000" algn="tl">
                    <a:srgbClr val="000000"/>
                  </a:outerShdw>
                </a:effectLst>
              </a:rPr>
              <a:t> </a:t>
            </a:r>
            <a:endParaRPr lang="en-GB" altLang="ru-RU" sz="2200" dirty="0">
              <a:effectLst>
                <a:outerShdw blurRad="38100" dist="38100" dir="2700000" algn="tl">
                  <a:srgbClr val="000000"/>
                </a:outerShdw>
              </a:effectLst>
            </a:endParaRPr>
          </a:p>
          <a:p>
            <a:pPr>
              <a:spcBef>
                <a:spcPct val="40000"/>
              </a:spcBef>
              <a:buFontTx/>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Fərq ayrıseçkilik sayılacaq, əgər:</a:t>
            </a:r>
          </a:p>
          <a:p>
            <a:pPr>
              <a:spcBef>
                <a:spcPct val="40000"/>
              </a:spcBef>
              <a:buFontTx/>
              <a:buChar char="•"/>
              <a:defRPr/>
            </a:pPr>
            <a:endParaRPr lang="en-GB" altLang="ru-RU" sz="2200" dirty="0">
              <a:effectLst>
                <a:outerShdw blurRad="38100" dist="38100" dir="2700000" algn="tl">
                  <a:srgbClr val="000000"/>
                </a:outerShdw>
              </a:effectLst>
            </a:endParaRPr>
          </a:p>
          <a:p>
            <a:pPr lvl="3">
              <a:spcBef>
                <a:spcPct val="40000"/>
              </a:spcBef>
              <a:buFont typeface="Verdana" pitchFamily="34" charset="0"/>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obyektiv və ağlabatan haqq qazandırılması yoxdur</a:t>
            </a:r>
            <a:r>
              <a:rPr lang="en-GB" altLang="ru-RU" sz="2200" dirty="0">
                <a:effectLst>
                  <a:outerShdw blurRad="38100" dist="38100" dir="2700000" algn="tl">
                    <a:srgbClr val="000000"/>
                  </a:outerShdw>
                </a:effectLst>
              </a:rPr>
              <a:t>;	</a:t>
            </a:r>
          </a:p>
          <a:p>
            <a:pPr lvl="3">
              <a:buFont typeface="Verdana" pitchFamily="34" charset="0"/>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çox da yaxşı əsaslandırması yoxdur</a:t>
            </a:r>
            <a:r>
              <a:rPr lang="en-GB" altLang="ru-RU" sz="2200" dirty="0">
                <a:effectLst>
                  <a:outerShdw blurRad="38100" dist="38100" dir="2700000" algn="tl">
                    <a:srgbClr val="000000"/>
                  </a:outerShdw>
                </a:effectLst>
              </a:rPr>
              <a:t>;</a:t>
            </a:r>
          </a:p>
          <a:p>
            <a:pPr lvl="3">
              <a:buFont typeface="Verdana" pitchFamily="34" charset="0"/>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pproporsianal deyil</a:t>
            </a:r>
            <a:r>
              <a:rPr lang="en-GB" altLang="ru-RU" sz="2200" dirty="0">
                <a:effectLst>
                  <a:outerShdw blurRad="38100" dist="38100" dir="2700000" algn="tl">
                    <a:srgbClr val="000000"/>
                  </a:outerShdw>
                </a:effectLst>
              </a:rPr>
              <a:t>.</a:t>
            </a:r>
          </a:p>
          <a:p>
            <a:pPr lvl="3">
              <a:buFont typeface="Verdana" pitchFamily="34" charset="0"/>
              <a:buChar char="―"/>
              <a:defRPr/>
            </a:pPr>
            <a:endParaRPr lang="en-GB" altLang="ru-RU" sz="2200" dirty="0">
              <a:effectLst>
                <a:outerShdw blurRad="38100" dist="38100" dir="2700000" algn="tl">
                  <a:srgbClr val="000000"/>
                </a:outerShdw>
              </a:effectLst>
            </a:endParaRPr>
          </a:p>
          <a:p>
            <a:pPr>
              <a:spcBef>
                <a:spcPct val="40000"/>
              </a:spcBef>
              <a:buFontTx/>
              <a:buChar char="•"/>
              <a:defRPr/>
            </a:pPr>
            <a:r>
              <a:rPr lang="en-GB" altLang="ru-RU" sz="2200" dirty="0">
                <a:effectLst>
                  <a:outerShdw blurRad="38100" dist="38100" dir="2700000" algn="tl">
                    <a:srgbClr val="000000"/>
                  </a:outerShdw>
                </a:effectLst>
              </a:rPr>
              <a:t>        </a:t>
            </a:r>
            <a:r>
              <a:rPr lang="az-Latn-AZ" altLang="ru-RU" sz="2200" dirty="0">
                <a:effectLst>
                  <a:outerShdw blurRad="38100" dist="38100" dir="2700000" algn="tl">
                    <a:srgbClr val="000000"/>
                  </a:outerShdw>
                </a:effectLst>
              </a:rPr>
              <a:t>Mülahizə səlahiyyəti (</a:t>
            </a:r>
            <a:r>
              <a:rPr lang="en-GB" altLang="ru-RU" sz="2200" dirty="0">
                <a:effectLst>
                  <a:outerShdw blurRad="38100" dist="38100" dir="2700000" algn="tl">
                    <a:srgbClr val="000000"/>
                  </a:outerShdw>
                </a:effectLst>
              </a:rPr>
              <a:t>Margin of appreciation</a:t>
            </a:r>
            <a:r>
              <a:rPr lang="az-Latn-AZ" altLang="ru-RU" sz="2200" dirty="0">
                <a:effectLst>
                  <a:outerShdw blurRad="38100" dist="38100" dir="2700000" algn="tl">
                    <a:srgbClr val="000000"/>
                  </a:outerShdw>
                </a:effectLst>
              </a:rPr>
              <a:t>)</a:t>
            </a:r>
            <a:endParaRPr lang="en-GB" altLang="ru-RU" sz="2200" dirty="0">
              <a:effectLst>
                <a:outerShdw blurRad="38100" dist="38100" dir="2700000" algn="tl">
                  <a:srgbClr val="000000"/>
                </a:outerShdw>
              </a:effectLst>
            </a:endParaRPr>
          </a:p>
          <a:p>
            <a:pPr lvl="1">
              <a:spcBef>
                <a:spcPct val="40000"/>
              </a:spcBef>
              <a:defRPr/>
            </a:pPr>
            <a:endParaRPr lang="en-GB" altLang="ru-RU"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622</TotalTime>
  <Words>3552</Words>
  <Application>Microsoft Office PowerPoint</Application>
  <PresentationFormat>Экран (4:3)</PresentationFormat>
  <Paragraphs>171</Paragraphs>
  <Slides>10</Slides>
  <Notes>9</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5" baseType="lpstr">
      <vt:lpstr>Verdana</vt:lpstr>
      <vt:lpstr>Arial</vt:lpstr>
      <vt:lpstr>Wingdings</vt:lpstr>
      <vt:lpstr>Globe</vt:lpstr>
      <vt:lpstr>Microsoft Photo Editor 3.0 Photo</vt:lpstr>
      <vt:lpstr>Ayrı-seçkiliyin qadağan olunması</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CRAM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from Discrimination</dc:title>
  <dc:creator>Any Authorised User</dc:creator>
  <cp:lastModifiedBy>Eldar</cp:lastModifiedBy>
  <cp:revision>49</cp:revision>
  <cp:lastPrinted>2014-03-29T21:02:05Z</cp:lastPrinted>
  <dcterms:created xsi:type="dcterms:W3CDTF">2000-01-09T08:44:40Z</dcterms:created>
  <dcterms:modified xsi:type="dcterms:W3CDTF">2016-12-13T12:48:30Z</dcterms:modified>
</cp:coreProperties>
</file>