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5" r:id="rId9"/>
    <p:sldId id="262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D161D-6943-4BE9-8537-279F4F9402F5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EEC84-7F91-4517-9CBF-BCA8F8A14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9404-DBFB-471C-A4FB-89D2E1ED92AA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77F7-5D9A-428C-B09D-D8ACBC532BE1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7006-CC95-4BA9-BC73-848001CE14D1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8EC2-6BA5-4EC2-A9EC-1AF90364EC53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4EE9-EA7E-45B9-BA8A-1DFE9FB7018B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6F4778-3CD7-45CC-83E1-FFF8E96CD2DD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204-F070-417F-8A90-012364C340BB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1E8-5608-415C-A4D8-942762EA5FD6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2525-F262-42F3-8FF2-F4C4A9CA18DB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7614-40D4-4500-8DDB-11CB8C2F450B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2FE16FD-A521-4E04-ABBF-7A1EC78CF976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1FA4F1-C240-4F29-9E2A-1C18C83DBDE0}" type="datetime1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8704A4-701F-4906-9AC8-9E8CECCB75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Fidan</a:t>
            </a:r>
            <a:r>
              <a:rPr lang="en-US" sz="2400" dirty="0" smtClean="0"/>
              <a:t> </a:t>
            </a:r>
            <a:r>
              <a:rPr lang="en-US" sz="2400" dirty="0" err="1" smtClean="0"/>
              <a:t>Salmanova</a:t>
            </a:r>
            <a:endParaRPr lang="en-US" sz="2400" dirty="0" smtClean="0"/>
          </a:p>
          <a:p>
            <a:r>
              <a:rPr lang="en-US" sz="2400" dirty="0" smtClean="0"/>
              <a:t>2014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effectLst/>
              </a:rPr>
              <a:t>İnsan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hüquqlar</a:t>
            </a:r>
            <a:r>
              <a:rPr lang="az-Latn-AZ" sz="3200" dirty="0" smtClean="0">
                <a:solidFill>
                  <a:srgbClr val="C00000"/>
                </a:solidFill>
                <a:effectLst/>
              </a:rPr>
              <a:t>ı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üzrə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Avropa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Məhkəməs</a:t>
            </a:r>
            <a:r>
              <a:rPr lang="az-Latn-AZ" sz="3200" dirty="0" smtClean="0">
                <a:solidFill>
                  <a:srgbClr val="C00000"/>
                </a:solidFill>
                <a:effectLst/>
              </a:rPr>
              <a:t>İ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standartlar</a:t>
            </a:r>
            <a:r>
              <a:rPr lang="az-Latn-AZ" sz="3200" dirty="0" smtClean="0">
                <a:solidFill>
                  <a:srgbClr val="C00000"/>
                </a:solidFill>
                <a:effectLst/>
              </a:rPr>
              <a:t>ı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nda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ayr</a:t>
            </a:r>
            <a:r>
              <a:rPr lang="az-Latn-AZ" sz="3200" dirty="0" smtClean="0">
                <a:solidFill>
                  <a:srgbClr val="C00000"/>
                </a:solidFill>
                <a:effectLst/>
              </a:rPr>
              <a:t>ı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-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seçkiliyin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qadağan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olunmas</a:t>
            </a:r>
            <a:r>
              <a:rPr lang="az-Latn-AZ" sz="3200" dirty="0" smtClean="0">
                <a:solidFill>
                  <a:srgbClr val="C00000"/>
                </a:solidFill>
                <a:effectLst/>
              </a:rPr>
              <a:t>ı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. 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Qəbuled</a:t>
            </a:r>
            <a:r>
              <a:rPr lang="az-Latn-AZ" sz="3200" dirty="0" smtClean="0">
                <a:solidFill>
                  <a:srgbClr val="C00000"/>
                </a:solidFill>
                <a:effectLst/>
              </a:rPr>
              <a:t>İ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lənl</a:t>
            </a:r>
            <a:r>
              <a:rPr lang="az-Latn-AZ" sz="3200" dirty="0" smtClean="0">
                <a:solidFill>
                  <a:srgbClr val="C00000"/>
                </a:solidFill>
                <a:effectLst/>
              </a:rPr>
              <a:t>İ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k </a:t>
            </a:r>
            <a:r>
              <a:rPr lang="en-US" sz="3200" dirty="0" err="1" smtClean="0">
                <a:solidFill>
                  <a:srgbClr val="C00000"/>
                </a:solidFill>
                <a:effectLst/>
              </a:rPr>
              <a:t>meyarlar</a:t>
            </a:r>
            <a:r>
              <a:rPr lang="az-Latn-AZ" sz="3200" dirty="0" smtClean="0">
                <a:solidFill>
                  <a:srgbClr val="C00000"/>
                </a:solidFill>
                <a:effectLst/>
              </a:rPr>
              <a:t>ı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.</a:t>
            </a:r>
            <a:endParaRPr lang="en-US" sz="3200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14-cü maddənin digər maddələrlə əlaqəsi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az-Latn-AZ" dirty="0" smtClean="0"/>
              <a:t>14-cü maddənin avtonom xarakteri:</a:t>
            </a:r>
            <a:endParaRPr lang="en-US" dirty="0" smtClean="0"/>
          </a:p>
          <a:p>
            <a:endParaRPr lang="en-US" dirty="0" smtClean="0"/>
          </a:p>
          <a:p>
            <a:r>
              <a:rPr lang="az-Latn-AZ" dirty="0" smtClean="0"/>
              <a:t>Məhkəmə müvafiq maddi hüquq normasının pozulmadığı qənaətinə gəldikdən sonra </a:t>
            </a:r>
            <a:r>
              <a:rPr lang="en-US" dirty="0" smtClean="0"/>
              <a:t>14-c</a:t>
            </a:r>
            <a:r>
              <a:rPr lang="az-Latn-AZ" dirty="0" smtClean="0"/>
              <a:t>ü maddənin pozulduğunu müəyyən edə bilər</a:t>
            </a:r>
          </a:p>
          <a:p>
            <a:endParaRPr lang="az-Latn-AZ" dirty="0" smtClean="0"/>
          </a:p>
          <a:p>
            <a:r>
              <a:rPr lang="en-US" dirty="0" smtClean="0"/>
              <a:t>14-c</a:t>
            </a:r>
            <a:r>
              <a:rPr lang="az-Latn-AZ" dirty="0" smtClean="0"/>
              <a:t>ü maddənin yardımçı xarakteri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r>
              <a:rPr lang="en-US" dirty="0" err="1" smtClean="0"/>
              <a:t>Konvensiyada</a:t>
            </a:r>
            <a:r>
              <a:rPr lang="en-US" dirty="0" smtClean="0"/>
              <a:t> t</a:t>
            </a:r>
            <a:r>
              <a:rPr lang="az-Latn-AZ" dirty="0" smtClean="0"/>
              <a:t>ə</a:t>
            </a:r>
            <a:r>
              <a:rPr lang="en-US" dirty="0" err="1" smtClean="0"/>
              <a:t>sbit</a:t>
            </a:r>
            <a:r>
              <a:rPr lang="en-US" dirty="0" smtClean="0"/>
              <a:t> </a:t>
            </a:r>
            <a:r>
              <a:rPr lang="en-US" dirty="0" err="1" smtClean="0"/>
              <a:t>edilmi</a:t>
            </a:r>
            <a:r>
              <a:rPr lang="az-Latn-AZ" dirty="0" smtClean="0"/>
              <a:t>ş</a:t>
            </a:r>
            <a:r>
              <a:rPr lang="en-US" dirty="0" smtClean="0"/>
              <a:t> h</a:t>
            </a:r>
            <a:r>
              <a:rPr lang="az-Latn-AZ" dirty="0" smtClean="0"/>
              <a:t>ü</a:t>
            </a:r>
            <a:r>
              <a:rPr lang="en-US" dirty="0" err="1" smtClean="0"/>
              <a:t>ququn</a:t>
            </a:r>
            <a:r>
              <a:rPr lang="en-US" dirty="0" smtClean="0"/>
              <a:t> h</a:t>
            </a:r>
            <a:r>
              <a:rPr lang="az-Latn-AZ" dirty="0" smtClean="0"/>
              <a:t>ə</a:t>
            </a:r>
            <a:r>
              <a:rPr lang="en-US" dirty="0" err="1" smtClean="0"/>
              <a:t>yata</a:t>
            </a:r>
            <a:r>
              <a:rPr lang="en-US" dirty="0" smtClean="0"/>
              <a:t> </a:t>
            </a:r>
            <a:r>
              <a:rPr lang="az-Latn-AZ" dirty="0" smtClean="0"/>
              <a:t>keçirilməsinə  qarşı rəftarda açıq-aydın bərabərsizlik işin mühüm aspektini təşkil etmədikdə 14-cü maddə üzrə ayrıca araşdırma zəruri hesab edilmir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AYRI-SEÇKİLİK TESTİ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z-Latn-AZ" dirty="0" smtClean="0"/>
              <a:t>Şikayət Konvensiyanın hər hansı maddəsində əksin tapmış hüquqa aiddirmi?</a:t>
            </a:r>
            <a:endParaRPr lang="en-US" dirty="0" smtClean="0"/>
          </a:p>
          <a:p>
            <a:endParaRPr lang="en-US" dirty="0" smtClean="0"/>
          </a:p>
          <a:p>
            <a:r>
              <a:rPr lang="az-Latn-AZ" dirty="0" smtClean="0"/>
              <a:t>Eyni hallar üzrə fərqli rəftara yol verilibmi?</a:t>
            </a:r>
            <a:endParaRPr lang="en-US" dirty="0" smtClean="0"/>
          </a:p>
          <a:p>
            <a:endParaRPr lang="en-US" dirty="0" smtClean="0"/>
          </a:p>
          <a:p>
            <a:r>
              <a:rPr lang="az-Latn-AZ" dirty="0" smtClean="0"/>
              <a:t>Fərqli rəftar ağılabatan əsasa malikdirmi?</a:t>
            </a:r>
            <a:endParaRPr lang="en-US" dirty="0" smtClean="0"/>
          </a:p>
          <a:p>
            <a:endParaRPr lang="en-US" dirty="0" smtClean="0"/>
          </a:p>
          <a:p>
            <a:r>
              <a:rPr lang="az-Latn-AZ" dirty="0" smtClean="0"/>
              <a:t>Fərqli rəftar qanuni məqsəd daşıyır?</a:t>
            </a:r>
          </a:p>
          <a:p>
            <a:r>
              <a:rPr lang="az-Latn-AZ" dirty="0" smtClean="0"/>
              <a:t>Tətbiq edilən vasitələr qanuni məqsədə mütənasibdirmi?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az-Latn-AZ" dirty="0" smtClean="0"/>
              <a:t>Fərqli rəftara yol verərkən diskresion səlahiyyətini aşıbmı?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Google Drive\Training-coe\nodiscrim_post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-90055"/>
            <a:ext cx="8991600" cy="69480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Təşəkkürlər!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AIHK</a:t>
            </a:r>
            <a:r>
              <a:rPr lang="az-Latn-AZ" dirty="0" smtClean="0"/>
              <a:t>. Maddə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Konvensiyada</a:t>
            </a:r>
            <a:r>
              <a:rPr lang="en-US" dirty="0" smtClean="0"/>
              <a:t> </a:t>
            </a:r>
            <a:r>
              <a:rPr lang="en-US" dirty="0" err="1" smtClean="0"/>
              <a:t>təsbit</a:t>
            </a:r>
            <a:r>
              <a:rPr lang="en-US" dirty="0" smtClean="0"/>
              <a:t> </a:t>
            </a:r>
            <a:r>
              <a:rPr lang="en-US" dirty="0" err="1" smtClean="0"/>
              <a:t>olunmuş</a:t>
            </a:r>
            <a:r>
              <a:rPr lang="en-US" dirty="0" smtClean="0"/>
              <a:t> </a:t>
            </a:r>
            <a:r>
              <a:rPr lang="en-US" dirty="0" err="1" smtClean="0"/>
              <a:t>hüquq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azadlıqlardan</a:t>
            </a:r>
            <a:r>
              <a:rPr lang="en-US" dirty="0" smtClean="0"/>
              <a:t> </a:t>
            </a:r>
            <a:r>
              <a:rPr lang="en-US" dirty="0" err="1" smtClean="0"/>
              <a:t>istifadə</a:t>
            </a:r>
            <a:r>
              <a:rPr lang="en-US" dirty="0" smtClean="0"/>
              <a:t> </a:t>
            </a:r>
            <a:r>
              <a:rPr lang="en-US" dirty="0" err="1" smtClean="0"/>
              <a:t>cins</a:t>
            </a:r>
            <a:r>
              <a:rPr lang="en-US" dirty="0" smtClean="0"/>
              <a:t>, </a:t>
            </a:r>
            <a:r>
              <a:rPr lang="en-US" dirty="0" err="1" smtClean="0"/>
              <a:t>irq</a:t>
            </a:r>
            <a:r>
              <a:rPr lang="en-US" dirty="0" smtClean="0"/>
              <a:t>, </a:t>
            </a:r>
            <a:r>
              <a:rPr lang="en-US" dirty="0" err="1" smtClean="0"/>
              <a:t>dərinin</a:t>
            </a:r>
            <a:r>
              <a:rPr lang="en-US" dirty="0" smtClean="0"/>
              <a:t> </a:t>
            </a:r>
            <a:r>
              <a:rPr lang="en-US" dirty="0" err="1" smtClean="0"/>
              <a:t>rəngi</a:t>
            </a:r>
            <a:r>
              <a:rPr lang="en-US" dirty="0" smtClean="0"/>
              <a:t>, </a:t>
            </a:r>
            <a:r>
              <a:rPr lang="en-US" dirty="0" err="1" smtClean="0"/>
              <a:t>dil</a:t>
            </a:r>
            <a:r>
              <a:rPr lang="en-US" dirty="0" smtClean="0"/>
              <a:t>, din,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digər</a:t>
            </a:r>
            <a:r>
              <a:rPr lang="en-US" dirty="0" smtClean="0"/>
              <a:t> </a:t>
            </a:r>
            <a:r>
              <a:rPr lang="en-US" dirty="0" err="1" smtClean="0"/>
              <a:t>baxışlar</a:t>
            </a:r>
            <a:r>
              <a:rPr lang="en-US" dirty="0" smtClean="0"/>
              <a:t>,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mənşə</a:t>
            </a:r>
            <a:r>
              <a:rPr lang="en-US" dirty="0" smtClean="0"/>
              <a:t>,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azlıqlara</a:t>
            </a:r>
            <a:r>
              <a:rPr lang="en-US" dirty="0" smtClean="0"/>
              <a:t> </a:t>
            </a:r>
            <a:r>
              <a:rPr lang="en-US" dirty="0" err="1" smtClean="0"/>
              <a:t>mənsubiyyət</a:t>
            </a:r>
            <a:r>
              <a:rPr lang="en-US" dirty="0" smtClean="0"/>
              <a:t>, </a:t>
            </a:r>
            <a:r>
              <a:rPr lang="en-US" dirty="0" err="1" smtClean="0"/>
              <a:t>əmlak</a:t>
            </a:r>
            <a:r>
              <a:rPr lang="en-US" dirty="0" smtClean="0"/>
              <a:t> </a:t>
            </a:r>
            <a:r>
              <a:rPr lang="en-US" dirty="0" err="1" smtClean="0"/>
              <a:t>vəziyyəti</a:t>
            </a:r>
            <a:r>
              <a:rPr lang="en-US" dirty="0" smtClean="0"/>
              <a:t>, </a:t>
            </a:r>
            <a:r>
              <a:rPr lang="en-US" dirty="0" err="1" smtClean="0"/>
              <a:t>doğum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hansı</a:t>
            </a:r>
            <a:r>
              <a:rPr lang="en-US" dirty="0" smtClean="0"/>
              <a:t> </a:t>
            </a:r>
            <a:r>
              <a:rPr lang="en-US" dirty="0" err="1" smtClean="0"/>
              <a:t>digər</a:t>
            </a:r>
            <a:r>
              <a:rPr lang="en-US" dirty="0" smtClean="0"/>
              <a:t> </a:t>
            </a:r>
            <a:r>
              <a:rPr lang="en-US" dirty="0" err="1" smtClean="0"/>
              <a:t>əlamətlərə</a:t>
            </a:r>
            <a:r>
              <a:rPr lang="en-US" dirty="0" smtClean="0"/>
              <a:t> </a:t>
            </a:r>
            <a:r>
              <a:rPr lang="en-US" dirty="0" err="1" smtClean="0"/>
              <a:t>görə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seçkilik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 </a:t>
            </a:r>
            <a:r>
              <a:rPr lang="en-US" dirty="0" err="1" smtClean="0"/>
              <a:t>təmin</a:t>
            </a:r>
            <a:r>
              <a:rPr lang="en-US" dirty="0" smtClean="0"/>
              <a:t> </a:t>
            </a:r>
            <a:r>
              <a:rPr lang="en-US" dirty="0" err="1" smtClean="0"/>
              <a:t>olunmalıdır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AİHM-nin istifadə etdiyi anlayış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z-Latn-AZ" sz="2800" dirty="0" smtClean="0"/>
              <a:t>“oxşar vəziyyətdə olan şəxslərin gördükləri münasibətdə müəyyən edilə bilən bir fərqlilik”</a:t>
            </a:r>
            <a:endParaRPr lang="en-US" sz="2800" dirty="0"/>
          </a:p>
        </p:txBody>
      </p:sp>
      <p:pic>
        <p:nvPicPr>
          <p:cNvPr id="2051" name="Picture 3" descr="C:\Users\User\Google Drive\Training-coe\discrimination-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743200"/>
            <a:ext cx="6705600" cy="36317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AYRI-SEÇKİLİYİN NÖVLƏRİ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z-Latn-AZ" dirty="0" smtClean="0"/>
              <a:t>BİRBAŞA AYRI-SEÇKİLİK</a:t>
            </a:r>
          </a:p>
          <a:p>
            <a:r>
              <a:rPr lang="az-Latn-AZ" dirty="0" smtClean="0"/>
              <a:t>DOLAYISI AYRI-SEÇKİLİK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BİRBAŞA AYRI-SEÇKİLİK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Əsasında 1 şəxsin fərqli rəftara məruz qaldığı dayanır</a:t>
            </a:r>
          </a:p>
          <a:p>
            <a:r>
              <a:rPr lang="az-Latn-AZ" dirty="0" smtClean="0"/>
              <a:t>B.A. </a:t>
            </a:r>
            <a:r>
              <a:rPr lang="az-Latn-AZ" smtClean="0"/>
              <a:t>Şəxsə qarşı </a:t>
            </a:r>
            <a:r>
              <a:rPr lang="az-Latn-AZ" dirty="0" smtClean="0"/>
              <a:t>əlverişsiz davranıldıqında baş vermiş sayılır</a:t>
            </a:r>
          </a:p>
          <a:p>
            <a:r>
              <a:rPr lang="az-Latn-AZ" dirty="0" smtClean="0"/>
              <a:t>Oxşar vəziyyətdə olan şəxslərlə necə davranılması və ya davranıla biləcəyi müqayisə edilərək</a:t>
            </a:r>
          </a:p>
          <a:p>
            <a:r>
              <a:rPr lang="az-Latn-AZ" dirty="0" smtClean="0"/>
              <a:t>Və bunun səbəbi onların sahib olduqları xüsusiyyətdir ki, bu da “müdafiə olunan əsas” sayılır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DOLAYISI AYRI-SEÇKİLİK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Əsasında 1 şəxsin digər şəxsə münasibətdə irq, etnik və s. Mənsubiyyətinə əsaslanan daha az əlverişli münasibətə məruz qaldığı və ya qalacağı dayanır</a:t>
            </a:r>
          </a:p>
          <a:p>
            <a:r>
              <a:rPr lang="az-Latn-AZ" dirty="0" smtClean="0"/>
              <a:t>Oxşar vəziyyətdə olan digər şəxslərlə müqayisə</a:t>
            </a:r>
          </a:p>
          <a:p>
            <a:r>
              <a:rPr lang="az-Latn-AZ" dirty="0" smtClean="0"/>
              <a:t>“müdafiənin şamil olunduğu əsasların” tətbiq dairəsinə düşən hər hansı qrupa əhəmiyyətli dərəcədə mənfi təsir göstərən </a:t>
            </a:r>
          </a:p>
          <a:p>
            <a:r>
              <a:rPr lang="az-Latn-AZ" smtClean="0"/>
              <a:t>Neytreal qayda, meyar və ya praktika.</a:t>
            </a:r>
            <a:endParaRPr lang="az-Latn-A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AYRISEÇKİLİYİN SADALANAN ƏSASLARI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Cins</a:t>
            </a:r>
          </a:p>
          <a:p>
            <a:r>
              <a:rPr lang="az-Latn-AZ" dirty="0" smtClean="0"/>
              <a:t>İrq</a:t>
            </a:r>
          </a:p>
          <a:p>
            <a:r>
              <a:rPr lang="az-Latn-AZ" dirty="0" smtClean="0"/>
              <a:t>Dərinin rəngi</a:t>
            </a:r>
          </a:p>
          <a:p>
            <a:r>
              <a:rPr lang="az-Latn-AZ" dirty="0" smtClean="0"/>
              <a:t>Din</a:t>
            </a:r>
          </a:p>
          <a:p>
            <a:r>
              <a:rPr lang="az-Latn-AZ" dirty="0" smtClean="0"/>
              <a:t>Dil</a:t>
            </a:r>
          </a:p>
          <a:p>
            <a:r>
              <a:rPr lang="az-Latn-AZ" dirty="0" smtClean="0"/>
              <a:t>Siyasi və digər baxışlar</a:t>
            </a:r>
          </a:p>
          <a:p>
            <a:r>
              <a:rPr lang="az-Latn-AZ" dirty="0" smtClean="0"/>
              <a:t>Milli azlıqlar</a:t>
            </a:r>
          </a:p>
          <a:p>
            <a:r>
              <a:rPr lang="az-Latn-AZ" dirty="0" smtClean="0"/>
              <a:t>Əmlak vəziyyəti</a:t>
            </a:r>
          </a:p>
          <a:p>
            <a:r>
              <a:rPr lang="az-Latn-AZ" dirty="0" smtClean="0"/>
              <a:t>Doğum və ya hər hansı digər əlamət.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AYRISEÇKİLİYİN SADALANMAYAN ƏSASLARI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z-Latn-AZ" dirty="0" smtClean="0"/>
              <a:t>Nikah</a:t>
            </a:r>
          </a:p>
          <a:p>
            <a:r>
              <a:rPr lang="az-Latn-AZ" dirty="0" smtClean="0"/>
              <a:t>Cinsi orientasiya</a:t>
            </a:r>
          </a:p>
          <a:p>
            <a:r>
              <a:rPr lang="az-Latn-AZ" dirty="0" smtClean="0"/>
              <a:t>Nikahdan kənar doğulma</a:t>
            </a:r>
          </a:p>
          <a:p>
            <a:r>
              <a:rPr lang="az-Latn-AZ" dirty="0" smtClean="0"/>
              <a:t>Peşə statusu</a:t>
            </a:r>
          </a:p>
          <a:p>
            <a:r>
              <a:rPr lang="az-Latn-AZ" dirty="0" smtClean="0"/>
              <a:t>Hərbi rütbə</a:t>
            </a:r>
          </a:p>
          <a:p>
            <a:pPr>
              <a:buNone/>
            </a:pPr>
            <a:endParaRPr lang="az-Latn-A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“ƏMSAL ŞƏXS”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8704A4-701F-4906-9AC8-9E8CECCB75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Google Drive\blog-lgbt-discrimin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81200"/>
            <a:ext cx="7696200" cy="38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520</TotalTime>
  <Words>375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İnsan hüquqları üzrə Avropa Məhkəməsİ standartlarında ayrı-seçkiliyin qadağan olunması. Qəbuledİlənlİk meyarları.</vt:lpstr>
      <vt:lpstr>AIHK. Maddə 14</vt:lpstr>
      <vt:lpstr>AİHM-nin istifadə etdiyi anlayış</vt:lpstr>
      <vt:lpstr>AYRI-SEÇKİLİYİN NÖVLƏRİ</vt:lpstr>
      <vt:lpstr>BİRBAŞA AYRI-SEÇKİLİK</vt:lpstr>
      <vt:lpstr>DOLAYISI AYRI-SEÇKİLİK</vt:lpstr>
      <vt:lpstr>AYRISEÇKİLİYİN SADALANAN ƏSASLARI</vt:lpstr>
      <vt:lpstr>AYRISEÇKİLİYİN SADALANMAYAN ƏSASLARI</vt:lpstr>
      <vt:lpstr>“ƏMSAL ŞƏXS”</vt:lpstr>
      <vt:lpstr>14-cü maddənin digər maddələrlə əlaqəsi</vt:lpstr>
      <vt:lpstr>AYRI-SEÇKİLİK TESTİ</vt:lpstr>
      <vt:lpstr>Təşəkkürlər!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ROVSHANOVA Vafa</cp:lastModifiedBy>
  <cp:revision>39</cp:revision>
  <dcterms:created xsi:type="dcterms:W3CDTF">2014-09-24T06:22:44Z</dcterms:created>
  <dcterms:modified xsi:type="dcterms:W3CDTF">2016-07-04T11:39:07Z</dcterms:modified>
</cp:coreProperties>
</file>