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39"/>
  </p:notesMasterIdLst>
  <p:sldIdLst>
    <p:sldId id="256" r:id="rId2"/>
    <p:sldId id="257" r:id="rId3"/>
    <p:sldId id="300" r:id="rId4"/>
    <p:sldId id="304" r:id="rId5"/>
    <p:sldId id="258" r:id="rId6"/>
    <p:sldId id="305" r:id="rId7"/>
    <p:sldId id="302" r:id="rId8"/>
    <p:sldId id="259" r:id="rId9"/>
    <p:sldId id="260" r:id="rId10"/>
    <p:sldId id="261" r:id="rId11"/>
    <p:sldId id="263" r:id="rId12"/>
    <p:sldId id="262" r:id="rId13"/>
    <p:sldId id="267" r:id="rId14"/>
    <p:sldId id="306" r:id="rId15"/>
    <p:sldId id="301" r:id="rId16"/>
    <p:sldId id="270" r:id="rId17"/>
    <p:sldId id="271" r:id="rId18"/>
    <p:sldId id="273" r:id="rId19"/>
    <p:sldId id="276" r:id="rId20"/>
    <p:sldId id="277" r:id="rId21"/>
    <p:sldId id="278" r:id="rId22"/>
    <p:sldId id="279" r:id="rId23"/>
    <p:sldId id="307" r:id="rId24"/>
    <p:sldId id="280" r:id="rId25"/>
    <p:sldId id="281" r:id="rId26"/>
    <p:sldId id="282" r:id="rId27"/>
    <p:sldId id="283" r:id="rId28"/>
    <p:sldId id="284" r:id="rId29"/>
    <p:sldId id="308" r:id="rId30"/>
    <p:sldId id="285" r:id="rId31"/>
    <p:sldId id="286" r:id="rId32"/>
    <p:sldId id="288" r:id="rId33"/>
    <p:sldId id="289" r:id="rId34"/>
    <p:sldId id="290" r:id="rId35"/>
    <p:sldId id="291" r:id="rId36"/>
    <p:sldId id="292" r:id="rId37"/>
    <p:sldId id="303"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237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0D692-2DA6-427B-BC88-99AFEC0AF7B5}" type="datetimeFigureOut">
              <a:rPr lang="ru-RU" smtClean="0"/>
              <a:pPr/>
              <a:t>04.07.2016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5A723-3EFE-411B-BD5E-9A6E6333B0C3}" type="slidenum">
              <a:rPr lang="ru-RU" smtClean="0"/>
              <a:pPr/>
              <a:t>‹#›</a:t>
            </a:fld>
            <a:endParaRPr lang="ru-RU"/>
          </a:p>
        </p:txBody>
      </p:sp>
    </p:spTree>
    <p:extLst>
      <p:ext uri="{BB962C8B-B14F-4D97-AF65-F5344CB8AC3E}">
        <p14:creationId xmlns:p14="http://schemas.microsoft.com/office/powerpoint/2010/main" val="2972939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3215A723-3EFE-411B-BD5E-9A6E6333B0C3}"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9369B132-C9E0-4559-B2B8-06ED4CCC0216}" type="datetime1">
              <a:rPr lang="ru-RU" smtClean="0"/>
              <a:pPr/>
              <a:t>04.07.2016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10ED775-AC28-4874-8815-FD98951F7B21}" type="datetime1">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0100B33-B3BC-4DC8-B789-F802FF3B86BE}" type="datetime1">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B9D7B8B-0BFE-4F5F-BC98-1D925DAB4FC8}" type="datetime1">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73C4714-0A2B-4998-AFC9-F71BB9A9C355}" type="datetime1">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36AA9A7-E514-4419-A40D-D1DD23B018D9}" type="datetime1">
              <a:rPr lang="ru-RU" smtClean="0"/>
              <a:pPr/>
              <a:t>04.07.2016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153FA13-A5E7-455F-8598-37EE85CF238A}" type="datetime1">
              <a:rPr lang="ru-RU" smtClean="0"/>
              <a:pPr/>
              <a:t>04.07.2016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E3FDEFC-6FE0-4D2B-A8BE-17ACDB4DDA40}" type="datetime1">
              <a:rPr lang="ru-RU" smtClean="0"/>
              <a:pPr/>
              <a:t>04.07.2016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470C8BC-E407-44DC-8413-D2327B92925C}" type="datetime1">
              <a:rPr lang="ru-RU" smtClean="0"/>
              <a:pPr/>
              <a:t>04.07.2016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BCE123-6785-41B3-A322-A02EB63C69EC}" type="datetime1">
              <a:rPr lang="ru-RU" smtClean="0"/>
              <a:pPr/>
              <a:t>04.07.2016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017FEB1-CA62-42DC-841E-A979DEFBD1C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05D0E2F-06BB-4711-AAAF-A99149D5C830}" type="datetime1">
              <a:rPr lang="ru-RU" smtClean="0"/>
              <a:pPr/>
              <a:t>04.07.2016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017FEB1-CA62-42DC-841E-A979DEFBD1C3}"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7543A2-CB42-4B47-900D-D6A1FEB99F8C}" type="datetime1">
              <a:rPr lang="ru-RU" smtClean="0"/>
              <a:pPr/>
              <a:t>04.07.2016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017FEB1-CA62-42DC-841E-A979DEFBD1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401887"/>
            <a:ext cx="8219256" cy="1171129"/>
          </a:xfrm>
        </p:spPr>
        <p:txBody>
          <a:bodyPr>
            <a:normAutofit fontScale="90000"/>
          </a:bodyPr>
          <a:lstStyle/>
          <a:p>
            <a:r>
              <a:rPr lang="az-Latn-AZ" dirty="0" smtClean="0"/>
              <a:t>Ayrı-seçkiliyin qadağan olunması</a:t>
            </a:r>
            <a:endParaRPr lang="ru-RU" dirty="0"/>
          </a:p>
        </p:txBody>
      </p:sp>
      <p:sp>
        <p:nvSpPr>
          <p:cNvPr id="3" name="Подзаголовок 2"/>
          <p:cNvSpPr>
            <a:spLocks noGrp="1"/>
          </p:cNvSpPr>
          <p:nvPr>
            <p:ph type="subTitle" idx="1"/>
          </p:nvPr>
        </p:nvSpPr>
        <p:spPr>
          <a:xfrm>
            <a:off x="722376" y="4149080"/>
            <a:ext cx="7772400" cy="1440160"/>
          </a:xfrm>
        </p:spPr>
        <p:txBody>
          <a:bodyPr>
            <a:normAutofit/>
          </a:bodyPr>
          <a:lstStyle/>
          <a:p>
            <a:r>
              <a:rPr lang="az-Latn-AZ" b="1" dirty="0" smtClean="0">
                <a:latin typeface="Times New Roman" pitchFamily="18" charset="0"/>
                <a:cs typeface="Times New Roman" pitchFamily="18" charset="0"/>
              </a:rPr>
              <a:t>Tural </a:t>
            </a:r>
            <a:r>
              <a:rPr lang="az-Latn-AZ" b="1" dirty="0" smtClean="0">
                <a:latin typeface="Times New Roman" pitchFamily="18" charset="0"/>
                <a:cs typeface="Times New Roman" pitchFamily="18" charset="0"/>
              </a:rPr>
              <a:t>Hacıbəyli</a:t>
            </a:r>
            <a:r>
              <a:rPr lang="en-US" b="1"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hüquqşünas</a:t>
            </a:r>
          </a:p>
          <a:p>
            <a:endParaRPr lang="az-Latn-AZ"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201</a:t>
            </a:r>
            <a:r>
              <a:rPr lang="en-US" dirty="0" smtClean="0">
                <a:latin typeface="Times New Roman" pitchFamily="18" charset="0"/>
                <a:cs typeface="Times New Roman" pitchFamily="18" charset="0"/>
              </a:rPr>
              <a:t>4</a:t>
            </a:r>
            <a:endParaRPr lang="az-Latn-AZ"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224136"/>
          </a:xfrm>
        </p:spPr>
        <p:txBody>
          <a:bodyPr>
            <a:normAutofit/>
          </a:bodyPr>
          <a:lstStyle/>
          <a:p>
            <a:r>
              <a:rPr lang="az-Latn-AZ" dirty="0" smtClean="0"/>
              <a:t>14-cü maddənin xarakteri və əhatə dairəsi</a:t>
            </a:r>
            <a:endParaRPr lang="ru-RU" dirty="0"/>
          </a:p>
        </p:txBody>
      </p:sp>
      <p:sp>
        <p:nvSpPr>
          <p:cNvPr id="3" name="Содержимое 2"/>
          <p:cNvSpPr>
            <a:spLocks noGrp="1"/>
          </p:cNvSpPr>
          <p:nvPr>
            <p:ph idx="1"/>
          </p:nvPr>
        </p:nvSpPr>
        <p:spPr>
          <a:xfrm>
            <a:off x="502920" y="2348880"/>
            <a:ext cx="8183880" cy="3528392"/>
          </a:xfrm>
        </p:spPr>
        <p:txBody>
          <a:bodyPr>
            <a:normAutofit fontScale="85000" lnSpcReduction="20000"/>
          </a:bodyPr>
          <a:lstStyle/>
          <a:p>
            <a:pPr>
              <a:buNone/>
            </a:pPr>
            <a:r>
              <a:rPr lang="az-Latn-AZ" dirty="0" smtClean="0"/>
              <a:t>	</a:t>
            </a:r>
            <a:r>
              <a:rPr lang="az-Latn-AZ" b="1" dirty="0" smtClean="0"/>
              <a:t>Ayrı-seçkiliyin anlayışı</a:t>
            </a:r>
          </a:p>
          <a:p>
            <a:r>
              <a:rPr lang="az-Latn-AZ" sz="3200" dirty="0" smtClean="0"/>
              <a:t>Konvensiya “ayrı-seçkiliyin” dəqiq anlayışını vermir</a:t>
            </a:r>
          </a:p>
          <a:p>
            <a:r>
              <a:rPr lang="az-Latn-AZ" sz="3200" dirty="0" smtClean="0"/>
              <a:t>Bir-sıra işlərdə  Məhkəmə ayrı-seçkiliyin anlayışını inkişaf etdirib:</a:t>
            </a:r>
          </a:p>
          <a:p>
            <a:pPr>
              <a:buFontTx/>
              <a:buChar char="-"/>
            </a:pPr>
            <a:r>
              <a:rPr lang="az-Latn-AZ" sz="3200" dirty="0" smtClean="0"/>
              <a:t>İlkin dövrlərə aid işlərdən olan </a:t>
            </a:r>
            <a:r>
              <a:rPr lang="az-Latn-AZ" sz="3200" i="1" dirty="0" smtClean="0"/>
              <a:t>Kyeldsen Danimarkaya qarşı (1976)</a:t>
            </a:r>
          </a:p>
          <a:p>
            <a:pPr>
              <a:buFontTx/>
              <a:buChar char="-"/>
            </a:pPr>
            <a:r>
              <a:rPr lang="az-Latn-AZ" sz="3200" i="1" dirty="0" smtClean="0"/>
              <a:t>Əbdüləziz, Kabales və Balkandali Birləşmiş Krallığa qarşı (1985)</a:t>
            </a:r>
          </a:p>
          <a:p>
            <a:pPr>
              <a:buFontTx/>
              <a:buChar char="-"/>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296600" cy="936104"/>
          </a:xfrm>
        </p:spPr>
        <p:txBody>
          <a:bodyPr>
            <a:noAutofit/>
          </a:bodyPr>
          <a:lstStyle/>
          <a:p>
            <a:r>
              <a:rPr lang="az-Latn-AZ" sz="2800" dirty="0" smtClean="0"/>
              <a:t>14-cü mad. xarakteri və əhatə dairəsi: </a:t>
            </a:r>
            <a:br>
              <a:rPr lang="az-Latn-AZ" sz="2800" dirty="0" smtClean="0"/>
            </a:br>
            <a:r>
              <a:rPr lang="az-Latn-AZ" sz="2800" dirty="0" smtClean="0"/>
              <a:t>ayrı-seçkiliyin anlayışı</a:t>
            </a:r>
            <a:endParaRPr lang="ru-RU" sz="2800" dirty="0"/>
          </a:p>
        </p:txBody>
      </p:sp>
      <p:sp>
        <p:nvSpPr>
          <p:cNvPr id="3" name="Содержимое 2"/>
          <p:cNvSpPr>
            <a:spLocks noGrp="1"/>
          </p:cNvSpPr>
          <p:nvPr>
            <p:ph idx="1"/>
          </p:nvPr>
        </p:nvSpPr>
        <p:spPr>
          <a:xfrm>
            <a:off x="467544" y="1988840"/>
            <a:ext cx="8229600" cy="4325112"/>
          </a:xfrm>
        </p:spPr>
        <p:txBody>
          <a:bodyPr>
            <a:normAutofit/>
          </a:bodyPr>
          <a:lstStyle/>
          <a:p>
            <a:pPr>
              <a:buNone/>
            </a:pPr>
            <a:r>
              <a:rPr lang="az-Latn-AZ" dirty="0" smtClean="0"/>
              <a:t>	</a:t>
            </a:r>
            <a:r>
              <a:rPr lang="az-Latn-AZ" sz="2600" b="1" dirty="0" smtClean="0"/>
              <a:t>“Birbaşa” ayrı-seçkiliyin anlayışı</a:t>
            </a:r>
            <a:r>
              <a:rPr lang="en-US" sz="2600" b="1" dirty="0" smtClean="0"/>
              <a:t> (</a:t>
            </a:r>
            <a:r>
              <a:rPr lang="en-US" sz="2600" dirty="0" smtClean="0"/>
              <a:t>m</a:t>
            </a:r>
            <a:r>
              <a:rPr lang="az-Latn-AZ" sz="2600" dirty="0" smtClean="0"/>
              <a:t>əhkəmə bu  termindən istifadə etməyib</a:t>
            </a:r>
            <a:r>
              <a:rPr lang="en-US" sz="2600" dirty="0" smtClean="0"/>
              <a:t>)</a:t>
            </a:r>
            <a:endParaRPr lang="az-Latn-AZ" sz="2600" dirty="0" smtClean="0"/>
          </a:p>
          <a:p>
            <a:pPr>
              <a:buNone/>
            </a:pPr>
            <a:r>
              <a:rPr lang="az-Latn-AZ" sz="2600" dirty="0" smtClean="0"/>
              <a:t>	Qadağan olunan əlamətlər və ya səbəblər əsasında.</a:t>
            </a:r>
          </a:p>
          <a:p>
            <a:pPr>
              <a:buNone/>
            </a:pPr>
            <a:r>
              <a:rPr lang="az-Latn-AZ" sz="2600" dirty="0" smtClean="0"/>
              <a:t>  Məsələn, irq,cins əlamətləri </a:t>
            </a:r>
            <a:r>
              <a:rPr lang="en-US" sz="2600" dirty="0" smtClean="0"/>
              <a:t>(</a:t>
            </a:r>
            <a:r>
              <a:rPr lang="az-Latn-AZ" sz="2600" dirty="0" smtClean="0"/>
              <a:t>və ya  fəaliyyət qabiliyyətinin olmaması </a:t>
            </a:r>
            <a:r>
              <a:rPr lang="en-US" sz="2600" dirty="0" smtClean="0"/>
              <a:t>) </a:t>
            </a:r>
            <a:r>
              <a:rPr lang="az-Latn-AZ" sz="2600" dirty="0" smtClean="0"/>
              <a:t>əsasında fərdə və ya fərdlər qrupuna qarşı daha əlverişsiz rəftar və ya mənfi rəftar. </a:t>
            </a:r>
            <a:endParaRPr lang="en-US" sz="2600" dirty="0" smtClean="0"/>
          </a:p>
          <a:p>
            <a:pPr>
              <a:buNone/>
            </a:pP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46368" cy="1080120"/>
          </a:xfrm>
        </p:spPr>
        <p:txBody>
          <a:bodyPr>
            <a:noAutofit/>
          </a:bodyPr>
          <a:lstStyle/>
          <a:p>
            <a:r>
              <a:rPr lang="az-Latn-AZ" sz="2800" dirty="0" smtClean="0"/>
              <a:t>14-cü mad.xarakteri və əhatə dairəsi: </a:t>
            </a:r>
            <a:br>
              <a:rPr lang="az-Latn-AZ" sz="2800" dirty="0" smtClean="0"/>
            </a:br>
            <a:r>
              <a:rPr lang="az-Latn-AZ" sz="2800" dirty="0" smtClean="0"/>
              <a:t>ayrı-seçkiliyin anlayışı</a:t>
            </a:r>
            <a:endParaRPr lang="ru-RU" sz="2800" dirty="0"/>
          </a:p>
        </p:txBody>
      </p:sp>
      <p:sp>
        <p:nvSpPr>
          <p:cNvPr id="3" name="Содержимое 2"/>
          <p:cNvSpPr>
            <a:spLocks noGrp="1"/>
          </p:cNvSpPr>
          <p:nvPr>
            <p:ph idx="1"/>
          </p:nvPr>
        </p:nvSpPr>
        <p:spPr>
          <a:xfrm>
            <a:off x="502920" y="1916832"/>
            <a:ext cx="8183880" cy="3960440"/>
          </a:xfrm>
        </p:spPr>
        <p:txBody>
          <a:bodyPr>
            <a:normAutofit fontScale="85000" lnSpcReduction="10000"/>
          </a:bodyPr>
          <a:lstStyle/>
          <a:p>
            <a:pPr>
              <a:buNone/>
            </a:pPr>
            <a:r>
              <a:rPr lang="az-Latn-AZ" dirty="0" smtClean="0"/>
              <a:t>	</a:t>
            </a:r>
            <a:r>
              <a:rPr lang="az-Latn-AZ" b="1" dirty="0" smtClean="0"/>
              <a:t>Dolayı ayrı-seçkilik</a:t>
            </a:r>
          </a:p>
          <a:p>
            <a:r>
              <a:rPr lang="az-Latn-AZ" dirty="0" smtClean="0"/>
              <a:t>Dolayı ayrı-seçkilik o zaman baş verir ki, hər hansı praktika, qayda, tələb və ya şərt zahirən neytral olsa da, konkret qruplara  qeyri-mütənasib təsir göstərir (həmin praktika, qayda, tələb və ya şərt o halda dolayı ayrı-seçkilik sayılmır ki, ona haqq qazandırmaq mümkün olsun)</a:t>
            </a:r>
            <a:r>
              <a:rPr lang="en-US" dirty="0" smtClean="0"/>
              <a:t> –  </a:t>
            </a:r>
            <a:r>
              <a:rPr lang="en-US" i="1" dirty="0" err="1" smtClean="0"/>
              <a:t>Cordan</a:t>
            </a:r>
            <a:r>
              <a:rPr lang="en-US" i="1" dirty="0" smtClean="0"/>
              <a:t>  BK (2001)</a:t>
            </a:r>
            <a:endParaRPr lang="az-Latn-AZ" i="1" dirty="0" smtClean="0"/>
          </a:p>
          <a:p>
            <a:r>
              <a:rPr lang="az-Latn-AZ" dirty="0" smtClean="0"/>
              <a:t>Nə Məhkəmə, nə Konvensiya dolayı ayrı-seçkilik  anlayışından istifadə etməsələr də, Konvensiya mahiyyət etibarı ilə  onu əhatə edir. </a:t>
            </a:r>
          </a:p>
          <a:p>
            <a:endParaRPr lang="ru-RU"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792088"/>
          </a:xfrm>
        </p:spPr>
        <p:txBody>
          <a:bodyPr/>
          <a:lstStyle/>
          <a:p>
            <a:r>
              <a:rPr lang="az-Latn-AZ" dirty="0" smtClean="0"/>
              <a:t>Ayrı-seçkilik testi</a:t>
            </a:r>
            <a:endParaRPr lang="ru-RU" dirty="0"/>
          </a:p>
        </p:txBody>
      </p:sp>
      <p:sp>
        <p:nvSpPr>
          <p:cNvPr id="3" name="Содержимое 2"/>
          <p:cNvSpPr>
            <a:spLocks noGrp="1"/>
          </p:cNvSpPr>
          <p:nvPr>
            <p:ph idx="1"/>
          </p:nvPr>
        </p:nvSpPr>
        <p:spPr>
          <a:xfrm>
            <a:off x="502920" y="1628800"/>
            <a:ext cx="8183880" cy="4248472"/>
          </a:xfrm>
        </p:spPr>
        <p:txBody>
          <a:bodyPr>
            <a:normAutofit fontScale="85000" lnSpcReduction="20000"/>
          </a:bodyPr>
          <a:lstStyle/>
          <a:p>
            <a:pPr>
              <a:buNone/>
            </a:pPr>
            <a:r>
              <a:rPr lang="az-Latn-AZ" dirty="0" smtClean="0"/>
              <a:t>	</a:t>
            </a:r>
            <a:r>
              <a:rPr lang="az-Latn-AZ" b="1" dirty="0" smtClean="0"/>
              <a:t>Metodologiya:</a:t>
            </a:r>
          </a:p>
          <a:p>
            <a:pPr>
              <a:buNone/>
            </a:pPr>
            <a:endParaRPr lang="az-Latn-AZ" b="1" dirty="0" smtClean="0"/>
          </a:p>
          <a:p>
            <a:pPr marL="455613" indent="-455613">
              <a:lnSpc>
                <a:spcPct val="90000"/>
              </a:lnSpc>
              <a:buNone/>
            </a:pPr>
            <a:r>
              <a:rPr lang="az-Latn-AZ" altLang="en-US" sz="2600" b="1" dirty="0" smtClean="0"/>
              <a:t>1.14-cü maddənin “muxtar” xarakteri:</a:t>
            </a:r>
          </a:p>
          <a:p>
            <a:pPr marL="455613" indent="-455613">
              <a:lnSpc>
                <a:spcPct val="120000"/>
              </a:lnSpc>
              <a:buNone/>
            </a:pPr>
            <a:r>
              <a:rPr lang="az-Latn-AZ" altLang="en-US" sz="2600" dirty="0" smtClean="0"/>
              <a:t> </a:t>
            </a:r>
            <a:r>
              <a:rPr lang="en-US" altLang="en-US" sz="2600" dirty="0" smtClean="0"/>
              <a:t>	M</a:t>
            </a:r>
            <a:r>
              <a:rPr lang="az-Latn-AZ" altLang="en-US" sz="2600" dirty="0" smtClean="0"/>
              <a:t>əhkəmə müvafiq maddi hüquq normasının pozulmadığı qənaətinə gəldikdən sonra 14-cü maddənin pozulduğunu müəyyən edə bilər.</a:t>
            </a:r>
            <a:endParaRPr lang="en-US" altLang="en-US" sz="2600" dirty="0" smtClean="0"/>
          </a:p>
          <a:p>
            <a:pPr marL="455613" indent="-455613">
              <a:lnSpc>
                <a:spcPct val="90000"/>
              </a:lnSpc>
              <a:buNone/>
            </a:pPr>
            <a:endParaRPr lang="az-Latn-AZ" altLang="en-US" sz="2600" dirty="0" smtClean="0"/>
          </a:p>
          <a:p>
            <a:pPr marL="455613" indent="-455613">
              <a:lnSpc>
                <a:spcPct val="90000"/>
              </a:lnSpc>
              <a:buNone/>
            </a:pPr>
            <a:r>
              <a:rPr lang="az-Latn-AZ" altLang="en-US" sz="2600" b="1" dirty="0" smtClean="0"/>
              <a:t>2</a:t>
            </a:r>
            <a:r>
              <a:rPr lang="az-Latn-AZ" altLang="en-US" sz="2600" dirty="0" smtClean="0"/>
              <a:t>. </a:t>
            </a:r>
            <a:r>
              <a:rPr lang="az-Latn-AZ" altLang="en-US" sz="2600" b="1" dirty="0" smtClean="0"/>
              <a:t>14-cü maddənin yardımçı xarakteri: </a:t>
            </a:r>
          </a:p>
          <a:p>
            <a:pPr marL="455613" indent="-455613">
              <a:lnSpc>
                <a:spcPct val="120000"/>
              </a:lnSpc>
              <a:buNone/>
            </a:pPr>
            <a:r>
              <a:rPr lang="en-US" altLang="en-US" sz="2600" dirty="0" smtClean="0"/>
              <a:t>	</a:t>
            </a:r>
            <a:r>
              <a:rPr lang="az-Latn-AZ" altLang="en-US" sz="2600" dirty="0" smtClean="0"/>
              <a:t>Konvensiyada təsbit edilmiş hüququn həyata keçirilməsinə qarşı rəftarda açıq-aydın bərabərsizlik işin mühüm aspektini təşkil etmədikdə, 14-cü maddə üzrə ayrıca araşdırma zəruri hesab edilmir.</a:t>
            </a:r>
          </a:p>
          <a:p>
            <a:pPr>
              <a:buNone/>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a:t>
            </a:r>
            <a:endParaRPr lang="ru-RU" dirty="0"/>
          </a:p>
        </p:txBody>
      </p:sp>
      <p:sp>
        <p:nvSpPr>
          <p:cNvPr id="3" name="Содержимое 2"/>
          <p:cNvSpPr>
            <a:spLocks noGrp="1"/>
          </p:cNvSpPr>
          <p:nvPr>
            <p:ph idx="1"/>
          </p:nvPr>
        </p:nvSpPr>
        <p:spPr>
          <a:xfrm>
            <a:off x="502920" y="530352"/>
            <a:ext cx="8183880" cy="4770856"/>
          </a:xfrm>
        </p:spPr>
        <p:txBody>
          <a:bodyPr>
            <a:normAutofit fontScale="92500" lnSpcReduction="10000"/>
          </a:bodyPr>
          <a:lstStyle/>
          <a:p>
            <a:pPr>
              <a:buNone/>
            </a:pPr>
            <a:r>
              <a:rPr lang="az-Latn-AZ" b="1" dirty="0" smtClean="0"/>
              <a:t>Metodologiya:</a:t>
            </a:r>
          </a:p>
          <a:p>
            <a:pPr>
              <a:buNone/>
            </a:pPr>
            <a:r>
              <a:rPr lang="az-Latn-AZ" dirty="0" smtClean="0"/>
              <a:t>Rəftarda fərqə yol verilibmi?</a:t>
            </a:r>
          </a:p>
          <a:p>
            <a:pPr>
              <a:buNone/>
            </a:pPr>
            <a:r>
              <a:rPr lang="az-Latn-AZ" dirty="0" smtClean="0"/>
              <a:t>- </a:t>
            </a:r>
            <a:r>
              <a:rPr lang="az-Latn-AZ" i="1" dirty="0" smtClean="0"/>
              <a:t>Ərizəçi sübut etməlidir:</a:t>
            </a:r>
          </a:p>
          <a:p>
            <a:pPr>
              <a:buNone/>
            </a:pPr>
            <a:r>
              <a:rPr lang="az-Latn-AZ" i="1" dirty="0" smtClean="0"/>
              <a:t>- Fərqli rəftara məruz qalan qrupu müəyyən etməlidir;</a:t>
            </a:r>
          </a:p>
          <a:p>
            <a:pPr>
              <a:buNone/>
            </a:pPr>
            <a:r>
              <a:rPr lang="az-Latn-AZ" i="1" dirty="0" smtClean="0"/>
              <a:t>- Həmin qrupun vəziyyəti ilə müqayisə edilməlidir;</a:t>
            </a:r>
          </a:p>
          <a:p>
            <a:pPr>
              <a:buNone/>
            </a:pPr>
            <a:r>
              <a:rPr lang="az-Latn-AZ" i="1" dirty="0" smtClean="0"/>
              <a:t>- Analoji vəziyyətdə olanlarla  müqayisədə əlverişsiz vəziyyətdə olmalıdır;</a:t>
            </a:r>
          </a:p>
          <a:p>
            <a:pPr>
              <a:buNone/>
            </a:pPr>
            <a:r>
              <a:rPr lang="az-Latn-AZ" i="1" dirty="0" smtClean="0"/>
              <a:t>- Görülmuş tədbirlər qurbanın  konkret əlamətləri ucbatından  ona qarşı fərqli rəftarı təmin etməlidir.</a:t>
            </a:r>
          </a:p>
          <a:p>
            <a:endParaRPr lang="az-Latn-AZ" i="1" dirty="0" smtClean="0"/>
          </a:p>
          <a:p>
            <a:endParaRPr lang="az-Latn-AZ" i="1" dirty="0" smtClean="0"/>
          </a:p>
        </p:txBody>
      </p:sp>
      <p:sp>
        <p:nvSpPr>
          <p:cNvPr id="4" name="Номер слайда 3"/>
          <p:cNvSpPr>
            <a:spLocks noGrp="1"/>
          </p:cNvSpPr>
          <p:nvPr>
            <p:ph type="sldNum" sz="quarter" idx="12"/>
          </p:nvPr>
        </p:nvSpPr>
        <p:spPr/>
        <p:txBody>
          <a:bodyPr/>
          <a:lstStyle/>
          <a:p>
            <a:fld id="{6017FEB1-CA62-42DC-841E-A979DEFBD1C3}" type="slidenum">
              <a:rPr lang="ru-RU" smtClean="0"/>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a:t>
            </a:r>
            <a:endParaRPr lang="ru-RU" dirty="0"/>
          </a:p>
        </p:txBody>
      </p:sp>
      <p:sp>
        <p:nvSpPr>
          <p:cNvPr id="3" name="Содержимое 2"/>
          <p:cNvSpPr>
            <a:spLocks noGrp="1"/>
          </p:cNvSpPr>
          <p:nvPr>
            <p:ph idx="1"/>
          </p:nvPr>
        </p:nvSpPr>
        <p:spPr>
          <a:xfrm>
            <a:off x="502920" y="530352"/>
            <a:ext cx="8183880" cy="4626840"/>
          </a:xfrm>
        </p:spPr>
        <p:txBody>
          <a:bodyPr>
            <a:normAutofit fontScale="92500"/>
          </a:bodyPr>
          <a:lstStyle/>
          <a:p>
            <a:pPr>
              <a:buNone/>
            </a:pPr>
            <a:r>
              <a:rPr lang="az-Latn-AZ" sz="2400" b="1" dirty="0" smtClean="0"/>
              <a:t>	Metodologiya:</a:t>
            </a:r>
            <a:endParaRPr lang="az-Latn-AZ" sz="2400" dirty="0" smtClean="0"/>
          </a:p>
          <a:p>
            <a:pPr>
              <a:buNone/>
            </a:pPr>
            <a:endParaRPr lang="az-Latn-AZ" sz="2400" dirty="0" smtClean="0"/>
          </a:p>
          <a:p>
            <a:pPr>
              <a:buNone/>
            </a:pPr>
            <a:r>
              <a:rPr lang="az-Latn-AZ" sz="2400" dirty="0" smtClean="0"/>
              <a:t>- Fərqli rəftar  obyektiv   və ağlabatan əsasa malikdirmi?</a:t>
            </a:r>
          </a:p>
          <a:p>
            <a:pPr>
              <a:buNone/>
            </a:pPr>
            <a:endParaRPr lang="az-Latn-AZ" sz="2400" i="1" dirty="0" smtClean="0"/>
          </a:p>
          <a:p>
            <a:pPr>
              <a:buNone/>
            </a:pPr>
            <a:r>
              <a:rPr lang="az-Latn-AZ" sz="2400" i="1" dirty="0" smtClean="0"/>
              <a:t>- Dövlətin gördüyü tədbir  qanuni məqsəd  daşıyırmı?</a:t>
            </a:r>
          </a:p>
          <a:p>
            <a:pPr>
              <a:buNone/>
            </a:pPr>
            <a:r>
              <a:rPr lang="az-Latn-AZ" sz="2400" i="1" dirty="0" smtClean="0"/>
              <a:t> </a:t>
            </a:r>
          </a:p>
          <a:p>
            <a:pPr>
              <a:buNone/>
            </a:pPr>
            <a:r>
              <a:rPr lang="az-Latn-AZ" sz="2400" i="1" dirty="0" smtClean="0"/>
              <a:t>- Tətbiq edilən vasitələr qanuni məqsədə  mütənasibdirmi?</a:t>
            </a:r>
          </a:p>
          <a:p>
            <a:pPr>
              <a:buNone/>
            </a:pPr>
            <a:endParaRPr lang="az-Latn-AZ" sz="2400" dirty="0" smtClean="0"/>
          </a:p>
          <a:p>
            <a:pPr>
              <a:buNone/>
            </a:pPr>
            <a:r>
              <a:rPr lang="az-Latn-AZ" sz="2400" dirty="0" smtClean="0"/>
              <a:t>- Fərqli rəftar edərkən  dövlət diskresion səlahiyyət həddini aşıbmı?</a:t>
            </a:r>
          </a:p>
          <a:p>
            <a:endParaRPr lang="az-Latn-AZ" sz="3200" dirty="0" smtClean="0"/>
          </a:p>
          <a:p>
            <a:pPr>
              <a:buNone/>
            </a:pPr>
            <a:endParaRPr lang="az-Latn-AZ" dirty="0" smtClean="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a:t>
            </a:r>
            <a:endParaRPr lang="ru-RU" dirty="0"/>
          </a:p>
        </p:txBody>
      </p:sp>
      <p:sp>
        <p:nvSpPr>
          <p:cNvPr id="3" name="Содержимое 2"/>
          <p:cNvSpPr>
            <a:spLocks noGrp="1"/>
          </p:cNvSpPr>
          <p:nvPr>
            <p:ph idx="1"/>
          </p:nvPr>
        </p:nvSpPr>
        <p:spPr>
          <a:xfrm>
            <a:off x="502920" y="1124744"/>
            <a:ext cx="8183880" cy="2232248"/>
          </a:xfrm>
        </p:spPr>
        <p:txBody>
          <a:bodyPr>
            <a:normAutofit/>
          </a:bodyPr>
          <a:lstStyle/>
          <a:p>
            <a:r>
              <a:rPr lang="az-Latn-AZ" sz="2400" b="1" dirty="0" smtClean="0"/>
              <a:t>Fərqli rəftar</a:t>
            </a:r>
            <a:r>
              <a:rPr lang="az-Latn-AZ" sz="2400" dirty="0" smtClean="0"/>
              <a:t>: ayrı-seçkilik barədə tipik iddiada ərizəçi  iddia edir ki, onunla başqalarına nisbətən fərqli rəftar edilib, belə ki, onun vəziyyətinə oxşar vəziyyətdə  olan digər  şəxslərlə  daha yaxşı rəftar edilir.</a:t>
            </a:r>
            <a:endParaRPr lang="ru-RU" sz="24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 fərqli rəftar</a:t>
            </a:r>
            <a:endParaRPr lang="ru-RU" dirty="0"/>
          </a:p>
        </p:txBody>
      </p:sp>
      <p:sp>
        <p:nvSpPr>
          <p:cNvPr id="3" name="Содержимое 2"/>
          <p:cNvSpPr>
            <a:spLocks noGrp="1"/>
          </p:cNvSpPr>
          <p:nvPr>
            <p:ph idx="1"/>
          </p:nvPr>
        </p:nvSpPr>
        <p:spPr/>
        <p:txBody>
          <a:bodyPr>
            <a:normAutofit fontScale="85000" lnSpcReduction="10000"/>
          </a:bodyPr>
          <a:lstStyle/>
          <a:p>
            <a:r>
              <a:rPr lang="az-Latn-AZ" sz="3200" dirty="0" smtClean="0"/>
              <a:t>Analoji vəziyyətlər:  Rəftardakı bütün fərqlər  14-cü maddənin  məqsədlərinə aid deyil.</a:t>
            </a:r>
          </a:p>
          <a:p>
            <a:endParaRPr lang="az-Latn-AZ" sz="3200" dirty="0" smtClean="0"/>
          </a:p>
          <a:p>
            <a:r>
              <a:rPr lang="az-Latn-AZ" sz="3200" dirty="0" smtClean="0"/>
              <a:t>Ayrı-seçkiliyin araşdırılması  yalnız o halda  məna kəsb edir ki, ərizəçi onunla </a:t>
            </a:r>
            <a:r>
              <a:rPr lang="az-Latn-AZ" sz="3200" dirty="0" err="1" smtClean="0"/>
              <a:t>müqa</a:t>
            </a:r>
            <a:r>
              <a:rPr lang="en-US" sz="3200" dirty="0" smtClean="0"/>
              <a:t>y</a:t>
            </a:r>
            <a:r>
              <a:rPr lang="az-Latn-AZ" sz="3200" dirty="0" err="1" smtClean="0"/>
              <a:t>isəli</a:t>
            </a:r>
            <a:r>
              <a:rPr lang="az-Latn-AZ" sz="3200" dirty="0" smtClean="0"/>
              <a:t> və ya analoji  vəziyyətdə olan digər şəxslərlə öz vəziyyətini müqayisə edə bilsin və ya onun vəziyyəti  digər şəxslərin vəziyyəti ilə “nisbətən oxşar” olsun. </a:t>
            </a:r>
          </a:p>
          <a:p>
            <a:endParaRPr lang="ru-RU" sz="32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t>Fərqli rəftarın əsaslandırılması</a:t>
            </a:r>
            <a:endParaRPr lang="ru-RU" dirty="0"/>
          </a:p>
        </p:txBody>
      </p:sp>
      <p:sp>
        <p:nvSpPr>
          <p:cNvPr id="3" name="Содержимое 2"/>
          <p:cNvSpPr>
            <a:spLocks noGrp="1"/>
          </p:cNvSpPr>
          <p:nvPr>
            <p:ph idx="1"/>
          </p:nvPr>
        </p:nvSpPr>
        <p:spPr>
          <a:xfrm>
            <a:off x="502920" y="1052736"/>
            <a:ext cx="8183880" cy="3665568"/>
          </a:xfrm>
        </p:spPr>
        <p:txBody>
          <a:bodyPr>
            <a:normAutofit/>
          </a:bodyPr>
          <a:lstStyle/>
          <a:p>
            <a:pPr>
              <a:buNone/>
            </a:pPr>
            <a:r>
              <a:rPr lang="az-Latn-AZ" sz="2400" b="1" dirty="0" smtClean="0"/>
              <a:t>   Fərqli rəftarın “obyektiv və ağlaban əsası” varsa,o, ayrı-seçkilik  deyil.</a:t>
            </a:r>
          </a:p>
          <a:p>
            <a:endParaRPr lang="az-Latn-AZ" sz="2400" dirty="0" smtClean="0"/>
          </a:p>
          <a:p>
            <a:r>
              <a:rPr lang="az-Latn-AZ" sz="2400" dirty="0" smtClean="0"/>
              <a:t>Obyektiv və ağlaban  əsası müəyyən etmək üçün meyyarlar:</a:t>
            </a:r>
          </a:p>
          <a:p>
            <a:pPr>
              <a:buFontTx/>
              <a:buChar char="-"/>
            </a:pPr>
            <a:r>
              <a:rPr lang="az-Latn-AZ" sz="2400" i="1" dirty="0" smtClean="0"/>
              <a:t>Əgər o, qanuni məqsəd daşıyırsa;</a:t>
            </a:r>
          </a:p>
          <a:p>
            <a:pPr>
              <a:buFontTx/>
              <a:buChar char="-"/>
            </a:pPr>
            <a:r>
              <a:rPr lang="az-Latn-AZ" sz="2400" i="1" dirty="0" smtClean="0"/>
              <a:t>Tətbiq edilən vasitələr  qarşıya qoyulan  qanuni məqsədə  mütənasibdirsə.</a:t>
            </a:r>
            <a:endParaRPr lang="ru-RU" sz="24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a:xfrm>
            <a:off x="502920" y="530352"/>
            <a:ext cx="8183880" cy="4986880"/>
          </a:xfrm>
        </p:spPr>
        <p:txBody>
          <a:bodyPr>
            <a:normAutofit fontScale="77500" lnSpcReduction="20000"/>
          </a:bodyPr>
          <a:lstStyle/>
          <a:p>
            <a:pPr>
              <a:buNone/>
            </a:pPr>
            <a:r>
              <a:rPr lang="az-Latn-AZ" dirty="0" smtClean="0"/>
              <a:t>	</a:t>
            </a:r>
            <a:r>
              <a:rPr lang="az-Latn-AZ" b="1" dirty="0" smtClean="0"/>
              <a:t>14-cü maddədə sadalanan əsaslar:</a:t>
            </a:r>
          </a:p>
          <a:p>
            <a:pPr>
              <a:buNone/>
            </a:pPr>
            <a:endParaRPr lang="az-Latn-AZ" b="1" dirty="0" smtClean="0"/>
          </a:p>
          <a:p>
            <a:r>
              <a:rPr lang="az-Latn-AZ" sz="3300" dirty="0" smtClean="0"/>
              <a:t>Cins		</a:t>
            </a:r>
            <a:r>
              <a:rPr lang="en-US" sz="3300" dirty="0" smtClean="0"/>
              <a:t>  </a:t>
            </a:r>
            <a:endParaRPr lang="az-Latn-AZ" sz="3300" dirty="0" smtClean="0"/>
          </a:p>
          <a:p>
            <a:r>
              <a:rPr lang="az-Latn-AZ" sz="3300" dirty="0" smtClean="0"/>
              <a:t>Siyasi və ya digər baxışlar</a:t>
            </a:r>
          </a:p>
          <a:p>
            <a:r>
              <a:rPr lang="az-Latn-AZ" sz="3300" dirty="0" smtClean="0"/>
              <a:t>İrq                  </a:t>
            </a:r>
          </a:p>
          <a:p>
            <a:r>
              <a:rPr lang="en-US" sz="3300" dirty="0" smtClean="0"/>
              <a:t>M</a:t>
            </a:r>
            <a:r>
              <a:rPr lang="az-Latn-AZ" sz="3300" dirty="0" smtClean="0"/>
              <a:t>illi və ya sosial mənşə</a:t>
            </a:r>
          </a:p>
          <a:p>
            <a:r>
              <a:rPr lang="az-Latn-AZ" sz="3300" dirty="0" smtClean="0"/>
              <a:t>Rəng              </a:t>
            </a:r>
          </a:p>
          <a:p>
            <a:r>
              <a:rPr lang="az-Latn-AZ" sz="3300" dirty="0" smtClean="0"/>
              <a:t>Milli azlıqlara ənsubiyyət</a:t>
            </a:r>
          </a:p>
          <a:p>
            <a:r>
              <a:rPr lang="az-Latn-AZ" sz="3300" dirty="0" smtClean="0"/>
              <a:t>Dil</a:t>
            </a:r>
          </a:p>
          <a:p>
            <a:r>
              <a:rPr lang="az-Latn-AZ" sz="3300" dirty="0" smtClean="0"/>
              <a:t>Əmlak vəziyyəti</a:t>
            </a:r>
          </a:p>
          <a:p>
            <a:r>
              <a:rPr lang="az-Latn-AZ" sz="3300" dirty="0" smtClean="0"/>
              <a:t>Din</a:t>
            </a:r>
          </a:p>
          <a:p>
            <a:r>
              <a:rPr lang="az-Latn-AZ" sz="3300" dirty="0" smtClean="0"/>
              <a:t>Doğum</a:t>
            </a:r>
          </a:p>
          <a:p>
            <a:r>
              <a:rPr lang="az-Latn-AZ" sz="3300" dirty="0" smtClean="0"/>
              <a:t>“Digər əlamətlər”</a:t>
            </a:r>
          </a:p>
          <a:p>
            <a:pPr>
              <a:buNone/>
            </a:pPr>
            <a:r>
              <a:rPr lang="az-Latn-AZ" dirty="0" smtClean="0"/>
              <a:t>   </a:t>
            </a: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cs typeface="Times New Roman" pitchFamily="18" charset="0"/>
              </a:rPr>
              <a:t>Ayrı-seçkiliyin qadağan olunması</a:t>
            </a:r>
            <a:endParaRPr lang="ru-RU" dirty="0">
              <a:cs typeface="Times New Roman" pitchFamily="18" charset="0"/>
            </a:endParaRPr>
          </a:p>
        </p:txBody>
      </p:sp>
      <p:sp>
        <p:nvSpPr>
          <p:cNvPr id="3" name="Содержимое 2"/>
          <p:cNvSpPr>
            <a:spLocks noGrp="1"/>
          </p:cNvSpPr>
          <p:nvPr>
            <p:ph idx="1"/>
          </p:nvPr>
        </p:nvSpPr>
        <p:spPr/>
        <p:txBody>
          <a:bodyPr>
            <a:normAutofit/>
          </a:bodyPr>
          <a:lstStyle/>
          <a:p>
            <a:pPr>
              <a:buNone/>
            </a:pPr>
            <a:r>
              <a:rPr lang="az-Latn-AZ" b="1" dirty="0" smtClean="0">
                <a:latin typeface="Times New Roman" pitchFamily="18" charset="0"/>
                <a:cs typeface="Times New Roman" pitchFamily="18" charset="0"/>
              </a:rPr>
              <a:t>Beynəlxalq sənədlər:</a:t>
            </a:r>
          </a:p>
          <a:p>
            <a:r>
              <a:rPr lang="az-Latn-AZ" dirty="0" smtClean="0">
                <a:latin typeface="Times New Roman" pitchFamily="18" charset="0"/>
                <a:cs typeface="Times New Roman" pitchFamily="18" charset="0"/>
              </a:rPr>
              <a:t>İnsan Hüquqları haqqında Ümumi Bəyannamə (1948) -1-ci və 2-ci maddələr</a:t>
            </a:r>
          </a:p>
          <a:p>
            <a:r>
              <a:rPr lang="az-Latn-AZ" dirty="0" smtClean="0">
                <a:latin typeface="Times New Roman" pitchFamily="18" charset="0"/>
                <a:cs typeface="Times New Roman" pitchFamily="18" charset="0"/>
              </a:rPr>
              <a:t>İqtisadi,Sosial və Mədəni Hüquqlar haqqında Beynəlxalq Pakt (1966) – 2-ci maddə</a:t>
            </a:r>
          </a:p>
          <a:p>
            <a:r>
              <a:rPr lang="az-Latn-AZ" dirty="0" smtClean="0">
                <a:latin typeface="Times New Roman" pitchFamily="18" charset="0"/>
                <a:cs typeface="Times New Roman" pitchFamily="18" charset="0"/>
              </a:rPr>
              <a:t>Mülki və Siyasi Hüquqlar haqqında Beynəlxalq Pakt (1965) – 2-ci və 26-cı maddələr</a:t>
            </a:r>
          </a:p>
          <a:p>
            <a:r>
              <a:rPr lang="az-Latn-AZ" dirty="0" smtClean="0">
                <a:latin typeface="Times New Roman" pitchFamily="18" charset="0"/>
                <a:cs typeface="Times New Roman" pitchFamily="18" charset="0"/>
              </a:rPr>
              <a:t>İrqi Ayrı-seçkiliyin Bütün Formalarının Ləğvi haqqında Beynəlxalq Pakt (1966)</a:t>
            </a:r>
          </a:p>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a:xfrm>
            <a:off x="502920" y="1052736"/>
            <a:ext cx="8183880" cy="3960440"/>
          </a:xfrm>
        </p:spPr>
        <p:txBody>
          <a:bodyPr>
            <a:normAutofit fontScale="92500" lnSpcReduction="20000"/>
          </a:bodyPr>
          <a:lstStyle/>
          <a:p>
            <a:pPr>
              <a:buNone/>
            </a:pPr>
            <a:r>
              <a:rPr lang="az-Latn-AZ" sz="2000" b="1" dirty="0" smtClean="0"/>
              <a:t>14-cü maddədə sadalanmayan əsaslar (“digər əlamətlər”) </a:t>
            </a:r>
          </a:p>
          <a:p>
            <a:pPr>
              <a:buNone/>
            </a:pPr>
            <a:endParaRPr lang="az-Latn-AZ" sz="2000" b="1" dirty="0" smtClean="0"/>
          </a:p>
          <a:p>
            <a:pPr>
              <a:buNone/>
            </a:pPr>
            <a:r>
              <a:rPr lang="az-Latn-AZ" sz="2000" b="1" dirty="0" smtClean="0"/>
              <a:t>- </a:t>
            </a:r>
            <a:r>
              <a:rPr lang="az-Latn-AZ" sz="2000" i="1" dirty="0" smtClean="0"/>
              <a:t>Engel Niderlanda qarşı(1976), Rasmussen Danimarkaya qarşı (1984)</a:t>
            </a:r>
          </a:p>
          <a:p>
            <a:endParaRPr lang="az-Latn-AZ" sz="2000" dirty="0" smtClean="0"/>
          </a:p>
          <a:p>
            <a:r>
              <a:rPr lang="az-Latn-AZ" sz="2000" dirty="0" smtClean="0"/>
              <a:t>Nikah statusu</a:t>
            </a:r>
          </a:p>
          <a:p>
            <a:endParaRPr lang="az-Latn-AZ" sz="2000" dirty="0" smtClean="0"/>
          </a:p>
          <a:p>
            <a:r>
              <a:rPr lang="az-Latn-AZ" sz="2000" dirty="0" smtClean="0"/>
              <a:t>Seksual oriyentasiya</a:t>
            </a:r>
          </a:p>
          <a:p>
            <a:endParaRPr lang="az-Latn-AZ" sz="2000" dirty="0" smtClean="0"/>
          </a:p>
          <a:p>
            <a:r>
              <a:rPr lang="az-Latn-AZ" sz="2000" dirty="0" smtClean="0"/>
              <a:t>Nikahdan kənar doğulma</a:t>
            </a:r>
          </a:p>
          <a:p>
            <a:endParaRPr lang="az-Latn-AZ" sz="2000" dirty="0" smtClean="0"/>
          </a:p>
          <a:p>
            <a:r>
              <a:rPr lang="az-Latn-AZ" sz="2000" dirty="0" smtClean="0"/>
              <a:t>Peşə statusu</a:t>
            </a:r>
          </a:p>
          <a:p>
            <a:endParaRPr lang="az-Latn-AZ" sz="2000" dirty="0" smtClean="0"/>
          </a:p>
          <a:p>
            <a:r>
              <a:rPr lang="az-Latn-AZ" sz="2000" dirty="0" smtClean="0"/>
              <a:t>Hərbi rütbə</a:t>
            </a:r>
            <a:endParaRPr lang="ru-RU" sz="20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a:xfrm>
            <a:off x="502920" y="836712"/>
            <a:ext cx="8183880" cy="4464496"/>
          </a:xfrm>
        </p:spPr>
        <p:txBody>
          <a:bodyPr>
            <a:normAutofit fontScale="92500" lnSpcReduction="10000"/>
          </a:bodyPr>
          <a:lstStyle/>
          <a:p>
            <a:pPr>
              <a:buNone/>
            </a:pPr>
            <a:r>
              <a:rPr lang="az-Latn-AZ" sz="2400" dirty="0" smtClean="0"/>
              <a:t>	</a:t>
            </a:r>
            <a:r>
              <a:rPr lang="az-Latn-AZ" sz="2400" b="1" dirty="0" smtClean="0"/>
              <a:t>Şübhəli kateqoriyalar (</a:t>
            </a:r>
            <a:r>
              <a:rPr lang="az-Latn-AZ" sz="2400" b="1" i="1" dirty="0" smtClean="0"/>
              <a:t>tutarlı əsaslar, olduqca əsaslı səbəblər):</a:t>
            </a:r>
          </a:p>
          <a:p>
            <a:endParaRPr lang="az-Latn-AZ" sz="2400" dirty="0" smtClean="0"/>
          </a:p>
          <a:p>
            <a:r>
              <a:rPr lang="az-Latn-AZ" sz="2400" dirty="0" smtClean="0"/>
              <a:t>Cinsə əsaslanan fərqlər</a:t>
            </a:r>
          </a:p>
          <a:p>
            <a:endParaRPr lang="az-Latn-AZ" sz="2400" dirty="0" smtClean="0"/>
          </a:p>
          <a:p>
            <a:r>
              <a:rPr lang="az-Latn-AZ" sz="2400" dirty="0" smtClean="0"/>
              <a:t>Dinə əsaslanan fərqlər</a:t>
            </a:r>
          </a:p>
          <a:p>
            <a:endParaRPr lang="az-Latn-AZ" sz="2400" dirty="0" smtClean="0"/>
          </a:p>
          <a:p>
            <a:r>
              <a:rPr lang="az-Latn-AZ" sz="2400" dirty="0" smtClean="0"/>
              <a:t>Milliyyətə əsaslanan fərqlər</a:t>
            </a:r>
          </a:p>
          <a:p>
            <a:endParaRPr lang="az-Latn-AZ" sz="2400" dirty="0" smtClean="0"/>
          </a:p>
          <a:p>
            <a:r>
              <a:rPr lang="az-Latn-AZ" sz="2400" dirty="0" smtClean="0"/>
              <a:t>Qanuni nikahdan doğulan və nikahdan kənar doğulan uşaqlar arasında fərqlər</a:t>
            </a:r>
          </a:p>
          <a:p>
            <a:endParaRPr lang="az-Latn-AZ" sz="2400" dirty="0" smtClean="0"/>
          </a:p>
          <a:p>
            <a:r>
              <a:rPr lang="az-Latn-AZ" sz="2400" dirty="0" smtClean="0"/>
              <a:t>Seksual oriyentasiyaya əsaslanan fərqlər</a:t>
            </a:r>
            <a:endParaRPr lang="ru-RU" sz="24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Cinsə əsaslanan fərqlər</a:t>
            </a:r>
            <a:endParaRPr lang="ru-RU" dirty="0"/>
          </a:p>
        </p:txBody>
      </p:sp>
      <p:sp>
        <p:nvSpPr>
          <p:cNvPr id="3" name="Содержимое 2"/>
          <p:cNvSpPr>
            <a:spLocks noGrp="1"/>
          </p:cNvSpPr>
          <p:nvPr>
            <p:ph idx="1"/>
          </p:nvPr>
        </p:nvSpPr>
        <p:spPr>
          <a:xfrm>
            <a:off x="502920" y="1196752"/>
            <a:ext cx="8183880" cy="3521552"/>
          </a:xfrm>
        </p:spPr>
        <p:txBody>
          <a:bodyPr>
            <a:normAutofit lnSpcReduction="10000"/>
          </a:bodyPr>
          <a:lstStyle/>
          <a:p>
            <a:r>
              <a:rPr lang="az-Latn-AZ" sz="2400" b="1" i="1" dirty="0" smtClean="0"/>
              <a:t>Əbdüləziz Birləşmiş Krallığa qarşı </a:t>
            </a:r>
            <a:r>
              <a:rPr lang="az-Latn-AZ" sz="2400" i="1" dirty="0" smtClean="0"/>
              <a:t>(1985)-ilk qərar- ərlərindən ayrı qalan qadınların işi -olduqca əsaslı səbəblər gətirilməlidir</a:t>
            </a:r>
          </a:p>
          <a:p>
            <a:endParaRPr lang="az-Latn-AZ" sz="2400" b="1" i="1" dirty="0" smtClean="0"/>
          </a:p>
          <a:p>
            <a:r>
              <a:rPr lang="az-Latn-AZ" sz="2400" b="1" i="1" dirty="0" smtClean="0"/>
              <a:t>Ünal Türkiyəyə qarşı </a:t>
            </a:r>
            <a:r>
              <a:rPr lang="az-Latn-AZ" sz="2400" i="1" dirty="0" smtClean="0"/>
              <a:t>(2004) –ailənin birgə soyadı Türkiyə qanunvericiliyində</a:t>
            </a:r>
          </a:p>
          <a:p>
            <a:endParaRPr lang="az-Latn-AZ" sz="2400" b="1" i="1" dirty="0" smtClean="0"/>
          </a:p>
          <a:p>
            <a:r>
              <a:rPr lang="az-Latn-AZ" sz="2400" b="1" i="1" dirty="0" smtClean="0"/>
              <a:t>Rasmussen Danimarkaya qarşı </a:t>
            </a:r>
            <a:r>
              <a:rPr lang="az-Latn-AZ" sz="2400" i="1" dirty="0" smtClean="0"/>
              <a:t>(1984)- ilk iş,atalığın müəyyən olunması üzrə müddətlər</a:t>
            </a: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Cinsə əsaslanan fərqlər</a:t>
            </a:r>
            <a:endParaRPr lang="ru-RU" dirty="0"/>
          </a:p>
        </p:txBody>
      </p:sp>
      <p:sp>
        <p:nvSpPr>
          <p:cNvPr id="3" name="Содержимое 2"/>
          <p:cNvSpPr>
            <a:spLocks noGrp="1"/>
          </p:cNvSpPr>
          <p:nvPr>
            <p:ph idx="1"/>
          </p:nvPr>
        </p:nvSpPr>
        <p:spPr>
          <a:xfrm>
            <a:off x="502920" y="1268760"/>
            <a:ext cx="8183880" cy="3960440"/>
          </a:xfrm>
        </p:spPr>
        <p:txBody>
          <a:bodyPr>
            <a:normAutofit/>
          </a:bodyPr>
          <a:lstStyle/>
          <a:p>
            <a:r>
              <a:rPr lang="az-Latn-AZ" sz="2000" b="1" i="1" dirty="0" smtClean="0"/>
              <a:t>Burqharts İsveçrəyə qarşı </a:t>
            </a:r>
            <a:r>
              <a:rPr lang="az-Latn-AZ" sz="2000" i="1" dirty="0" smtClean="0"/>
              <a:t>(1994)- ailənin bir soyadı altında olması barədə</a:t>
            </a:r>
          </a:p>
          <a:p>
            <a:pPr>
              <a:buNone/>
            </a:pPr>
            <a:endParaRPr lang="az-Latn-AZ" sz="2000" i="1" dirty="0" smtClean="0"/>
          </a:p>
          <a:p>
            <a:r>
              <a:rPr lang="az-Latn-AZ" sz="2000" b="1" i="1" dirty="0" smtClean="0"/>
              <a:t>Uillis Birləşmiş Krallığa  qarşı </a:t>
            </a:r>
            <a:r>
              <a:rPr lang="az-Latn-AZ" sz="2000" i="1" dirty="0" smtClean="0"/>
              <a:t>(1999) – dul kişinin müavinat alması ilə bağlı</a:t>
            </a:r>
            <a:endParaRPr lang="ru-RU" sz="2000" i="1" dirty="0" smtClean="0"/>
          </a:p>
          <a:p>
            <a:endParaRPr lang="ru-RU" sz="3200"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152128"/>
          </a:xfrm>
        </p:spPr>
        <p:txBody>
          <a:bodyPr>
            <a:normAutofit fontScale="90000"/>
          </a:bodyPr>
          <a:lstStyle/>
          <a:p>
            <a:r>
              <a:rPr lang="az-Latn-AZ" dirty="0" smtClean="0"/>
              <a:t>İrqə,rəngə və ya etnik mənşəyə əsaslanan fərqlər</a:t>
            </a:r>
            <a:endParaRPr lang="ru-RU" dirty="0"/>
          </a:p>
        </p:txBody>
      </p:sp>
      <p:sp>
        <p:nvSpPr>
          <p:cNvPr id="3" name="Содержимое 2"/>
          <p:cNvSpPr>
            <a:spLocks noGrp="1"/>
          </p:cNvSpPr>
          <p:nvPr>
            <p:ph idx="1"/>
          </p:nvPr>
        </p:nvSpPr>
        <p:spPr>
          <a:xfrm>
            <a:off x="457200" y="1484784"/>
            <a:ext cx="8229600" cy="4464496"/>
          </a:xfrm>
        </p:spPr>
        <p:txBody>
          <a:bodyPr>
            <a:noAutofit/>
          </a:bodyPr>
          <a:lstStyle/>
          <a:p>
            <a:endParaRPr lang="az-Latn-AZ" sz="2400" b="1" i="1" dirty="0" smtClean="0"/>
          </a:p>
          <a:p>
            <a:r>
              <a:rPr lang="az-Latn-AZ" sz="2400" b="1" i="1" dirty="0" smtClean="0"/>
              <a:t>Cepmen Birləşmiş Krallığa qarşı </a:t>
            </a:r>
            <a:r>
              <a:rPr lang="az-Latn-AZ" sz="2400" i="1" dirty="0" smtClean="0"/>
              <a:t>(2001)- qaraçıların torpaq sahəsi  ilə bağlı -14 mad. pozulmayıb  (şəhər planlaşdırması -mütənasib tədbirdir)</a:t>
            </a:r>
          </a:p>
          <a:p>
            <a:endParaRPr lang="az-Latn-AZ" sz="2400" b="1" i="1" dirty="0" smtClean="0"/>
          </a:p>
          <a:p>
            <a:r>
              <a:rPr lang="az-Latn-AZ" sz="2400" b="1" i="1" dirty="0" smtClean="0"/>
              <a:t>Həsən İlham Türkiyəyə qarşı </a:t>
            </a:r>
            <a:r>
              <a:rPr lang="az-Latn-AZ" sz="2400" i="1" dirty="0" smtClean="0"/>
              <a:t>(2004)- kürd mənşəli olduğundan evinin dağıdılması – 14 mad. pozulmayıb kifayət qədər faktiki sub. </a:t>
            </a:r>
            <a:r>
              <a:rPr lang="en-US" sz="2400" i="1" dirty="0" smtClean="0"/>
              <a:t>o</a:t>
            </a:r>
            <a:r>
              <a:rPr lang="az-Latn-AZ" sz="2400" i="1" dirty="0" smtClean="0"/>
              <a:t>lmamasına görə (2 hakimin xüsusi rəyi)</a:t>
            </a:r>
          </a:p>
          <a:p>
            <a:pPr>
              <a:buNone/>
            </a:pPr>
            <a:endParaRPr lang="az-Latn-AZ" sz="3200" i="1" dirty="0" smtClean="0"/>
          </a:p>
          <a:p>
            <a:endParaRPr lang="az-Latn-AZ" sz="3200" i="1" dirty="0" smtClean="0"/>
          </a:p>
          <a:p>
            <a:endParaRPr lang="az-Latn-AZ" sz="3200" dirty="0" smtClean="0"/>
          </a:p>
          <a:p>
            <a:endParaRPr lang="az-Latn-AZ" sz="3200" dirty="0" smtClean="0"/>
          </a:p>
          <a:p>
            <a:pPr>
              <a:buNone/>
            </a:pPr>
            <a:endParaRPr lang="az-Latn-AZ" sz="3200" dirty="0" smtClean="0"/>
          </a:p>
          <a:p>
            <a:pPr>
              <a:buNone/>
            </a:pPr>
            <a:r>
              <a:rPr lang="az-Latn-AZ" sz="3200" dirty="0" smtClean="0"/>
              <a:t>                    </a:t>
            </a:r>
            <a:endParaRPr lang="ru-RU" sz="3200" dirty="0"/>
          </a:p>
        </p:txBody>
      </p:sp>
      <p:sp>
        <p:nvSpPr>
          <p:cNvPr id="5" name="Номер слайда 4"/>
          <p:cNvSpPr>
            <a:spLocks noGrp="1"/>
          </p:cNvSpPr>
          <p:nvPr>
            <p:ph type="sldNum" sz="quarter" idx="12"/>
          </p:nvPr>
        </p:nvSpPr>
        <p:spPr/>
        <p:txBody>
          <a:bodyPr>
            <a:normAutofit/>
          </a:bodyPr>
          <a:lstStyle/>
          <a:p>
            <a:fld id="{6017FEB1-CA62-42DC-841E-A979DEFBD1C3}" type="slidenum">
              <a:rPr lang="ru-RU" smtClean="0"/>
              <a:pPr/>
              <a:t>24</a:t>
            </a:fld>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620688"/>
            <a:ext cx="8534400" cy="1080120"/>
          </a:xfrm>
        </p:spPr>
        <p:txBody>
          <a:bodyPr>
            <a:normAutofit fontScale="90000"/>
          </a:bodyPr>
          <a:lstStyle/>
          <a:p>
            <a:r>
              <a:rPr lang="az-Latn-AZ" dirty="0" smtClean="0"/>
              <a:t/>
            </a:r>
            <a:br>
              <a:rPr lang="az-Latn-AZ" dirty="0" smtClean="0"/>
            </a:br>
            <a:r>
              <a:rPr lang="az-Latn-AZ" dirty="0" smtClean="0"/>
              <a:t>Dinə əsaslanan fərqlər</a:t>
            </a:r>
            <a:br>
              <a:rPr lang="az-Latn-AZ" dirty="0" smtClean="0"/>
            </a:br>
            <a:endParaRPr lang="ru-RU" dirty="0"/>
          </a:p>
        </p:txBody>
      </p:sp>
      <p:sp>
        <p:nvSpPr>
          <p:cNvPr id="3" name="Содержимое 2"/>
          <p:cNvSpPr>
            <a:spLocks noGrp="1"/>
          </p:cNvSpPr>
          <p:nvPr>
            <p:ph idx="1"/>
          </p:nvPr>
        </p:nvSpPr>
        <p:spPr>
          <a:xfrm>
            <a:off x="502920" y="1556792"/>
            <a:ext cx="8183880" cy="3672408"/>
          </a:xfrm>
        </p:spPr>
        <p:txBody>
          <a:bodyPr>
            <a:normAutofit fontScale="62500" lnSpcReduction="20000"/>
          </a:bodyPr>
          <a:lstStyle/>
          <a:p>
            <a:r>
              <a:rPr lang="az-Latn-AZ" sz="3600" b="1" i="1" dirty="0" smtClean="0"/>
              <a:t>Hoffman Avstriyaya qarşı </a:t>
            </a:r>
            <a:r>
              <a:rPr lang="az-Latn-AZ" sz="3600" i="1" dirty="0" smtClean="0"/>
              <a:t>(1993)- Ali Məhkəmə uşağı boşanmadan sonra ataya vermişdi, çünki ana  İyehova Şahidləri icmasından idi</a:t>
            </a:r>
          </a:p>
          <a:p>
            <a:endParaRPr lang="az-Latn-AZ" sz="3600" b="1" i="1" dirty="0" smtClean="0"/>
          </a:p>
          <a:p>
            <a:r>
              <a:rPr lang="az-Latn-AZ" sz="3600" b="1" i="1" dirty="0" smtClean="0"/>
              <a:t>Konttinen Finlandiyaya qarşı </a:t>
            </a:r>
            <a:r>
              <a:rPr lang="az-Latn-AZ" sz="3600" i="1" dirty="0" smtClean="0"/>
              <a:t>(1996)- şənbə günü işləmədiyinə görə işdən azad olma</a:t>
            </a:r>
          </a:p>
          <a:p>
            <a:endParaRPr lang="az-Latn-AZ" sz="3600" i="1" dirty="0" smtClean="0"/>
          </a:p>
          <a:p>
            <a:r>
              <a:rPr lang="az-Latn-AZ" sz="3600" b="1" i="1" dirty="0" smtClean="0"/>
              <a:t>Tlimmenos </a:t>
            </a:r>
            <a:r>
              <a:rPr lang="en-US" sz="3600" b="1" i="1" dirty="0" smtClean="0"/>
              <a:t>Y</a:t>
            </a:r>
            <a:r>
              <a:rPr lang="az-Latn-AZ" sz="3600" b="1" i="1" dirty="0" smtClean="0"/>
              <a:t>unanıstana qarşı </a:t>
            </a:r>
            <a:r>
              <a:rPr lang="az-Latn-AZ" sz="3600" i="1" dirty="0" smtClean="0"/>
              <a:t>(2000)</a:t>
            </a:r>
          </a:p>
          <a:p>
            <a:pPr>
              <a:buNone/>
            </a:pPr>
            <a:endParaRPr lang="az-Latn-AZ" sz="3600" i="1" dirty="0" smtClean="0"/>
          </a:p>
          <a:p>
            <a:r>
              <a:rPr lang="az-Latn-AZ" sz="3600" b="1" i="1" dirty="0" smtClean="0"/>
              <a:t>Müqəddəs Monastırlar Yunanıstana qarşı </a:t>
            </a:r>
            <a:r>
              <a:rPr lang="az-Latn-AZ" sz="3600" i="1" dirty="0" smtClean="0"/>
              <a:t>(1994)</a:t>
            </a:r>
            <a:endParaRPr lang="ru-RU" sz="36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25</a:t>
            </a:fld>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8152584" cy="1440160"/>
          </a:xfrm>
        </p:spPr>
        <p:txBody>
          <a:bodyPr>
            <a:normAutofit fontScale="90000"/>
          </a:bodyPr>
          <a:lstStyle/>
          <a:p>
            <a:r>
              <a:rPr lang="az-Latn-AZ" dirty="0" smtClean="0"/>
              <a:t/>
            </a:r>
            <a:br>
              <a:rPr lang="az-Latn-AZ" dirty="0" smtClean="0"/>
            </a:br>
            <a:r>
              <a:rPr lang="en-US" dirty="0" smtClean="0"/>
              <a:t>M</a:t>
            </a:r>
            <a:r>
              <a:rPr lang="az-Latn-AZ" dirty="0" smtClean="0"/>
              <a:t>illiyətə və milli azlığa mənsubluğa əsaslanan fərqlər</a:t>
            </a:r>
            <a:br>
              <a:rPr lang="az-Latn-AZ" dirty="0" smtClean="0"/>
            </a:br>
            <a:endParaRPr lang="ru-RU" dirty="0"/>
          </a:p>
        </p:txBody>
      </p:sp>
      <p:sp>
        <p:nvSpPr>
          <p:cNvPr id="3" name="Содержимое 2"/>
          <p:cNvSpPr>
            <a:spLocks noGrp="1"/>
          </p:cNvSpPr>
          <p:nvPr>
            <p:ph idx="1"/>
          </p:nvPr>
        </p:nvSpPr>
        <p:spPr>
          <a:xfrm>
            <a:off x="457200" y="1556793"/>
            <a:ext cx="8229600" cy="4320480"/>
          </a:xfrm>
        </p:spPr>
        <p:txBody>
          <a:bodyPr>
            <a:normAutofit/>
          </a:bodyPr>
          <a:lstStyle/>
          <a:p>
            <a:r>
              <a:rPr lang="az-Latn-AZ" sz="2400" b="1" i="1" dirty="0" smtClean="0"/>
              <a:t>Müstəqim Belçikaya qarşı </a:t>
            </a:r>
            <a:r>
              <a:rPr lang="az-Latn-AZ" sz="2400" i="1" dirty="0" smtClean="0"/>
              <a:t>(1991)- Mərakeş yetkinlik yaş.çatmayanın deportasiyası</a:t>
            </a:r>
          </a:p>
          <a:p>
            <a:endParaRPr lang="az-Latn-AZ" sz="2400" b="1" i="1" dirty="0" smtClean="0"/>
          </a:p>
          <a:p>
            <a:r>
              <a:rPr lang="az-Latn-AZ" sz="2400" b="1" i="1" dirty="0" smtClean="0"/>
              <a:t>Arslan Türkiyəyə  qarşı </a:t>
            </a:r>
            <a:r>
              <a:rPr lang="az-Latn-AZ" sz="2400" i="1" dirty="0" smtClean="0"/>
              <a:t>(1999)-kürdlərin separatçı yazıları barədə </a:t>
            </a:r>
          </a:p>
          <a:p>
            <a:endParaRPr lang="az-Latn-AZ" sz="2400" b="1" i="1" dirty="0" smtClean="0"/>
          </a:p>
          <a:p>
            <a:r>
              <a:rPr lang="az-Latn-AZ" sz="2400" b="1" i="1" dirty="0" smtClean="0"/>
              <a:t>Tanrı Türkiyəyə qarşı </a:t>
            </a:r>
            <a:r>
              <a:rPr lang="az-Latn-AZ" sz="2400" i="1" dirty="0" smtClean="0"/>
              <a:t>(1998) –kürdün həbsxanada ölməsi, istinad –BMT-yə verilən şıkayət,14m. pozulmayıb</a:t>
            </a:r>
          </a:p>
          <a:p>
            <a:endParaRPr lang="az-Latn-AZ" sz="3600" i="1" dirty="0" smtClean="0"/>
          </a:p>
          <a:p>
            <a:endParaRPr lang="ru-RU" sz="3600" i="1" dirty="0"/>
          </a:p>
        </p:txBody>
      </p:sp>
      <p:sp>
        <p:nvSpPr>
          <p:cNvPr id="7" name="Номер слайда 6"/>
          <p:cNvSpPr>
            <a:spLocks noGrp="1"/>
          </p:cNvSpPr>
          <p:nvPr>
            <p:ph type="sldNum" sz="quarter" idx="12"/>
          </p:nvPr>
        </p:nvSpPr>
        <p:spPr/>
        <p:txBody>
          <a:bodyPr>
            <a:normAutofit/>
          </a:bodyPr>
          <a:lstStyle/>
          <a:p>
            <a:fld id="{6017FEB1-CA62-42DC-841E-A979DEFBD1C3}" type="slidenum">
              <a:rPr lang="ru-RU" smtClean="0"/>
              <a:pPr/>
              <a:t>26</a:t>
            </a:fld>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296144"/>
          </a:xfrm>
        </p:spPr>
        <p:txBody>
          <a:bodyPr>
            <a:normAutofit fontScale="90000"/>
          </a:bodyPr>
          <a:lstStyle/>
          <a:p>
            <a:r>
              <a:rPr lang="az-Latn-AZ" sz="3200" dirty="0" smtClean="0"/>
              <a:t>Qanuni nikahdan doğulan və nikahdan kənar doğulan  uşaqlar arasında  fərqlər</a:t>
            </a:r>
            <a:endParaRPr lang="ru-RU" sz="3200" dirty="0"/>
          </a:p>
        </p:txBody>
      </p:sp>
      <p:sp>
        <p:nvSpPr>
          <p:cNvPr id="3" name="Содержимое 2"/>
          <p:cNvSpPr>
            <a:spLocks noGrp="1"/>
          </p:cNvSpPr>
          <p:nvPr>
            <p:ph idx="1"/>
          </p:nvPr>
        </p:nvSpPr>
        <p:spPr>
          <a:xfrm>
            <a:off x="301752" y="2420888"/>
            <a:ext cx="8503920" cy="3744416"/>
          </a:xfrm>
        </p:spPr>
        <p:txBody>
          <a:bodyPr>
            <a:normAutofit/>
          </a:bodyPr>
          <a:lstStyle/>
          <a:p>
            <a:r>
              <a:rPr lang="az-Latn-AZ" dirty="0" smtClean="0"/>
              <a:t>Nikahdan kənar doğulma – ayrı-seçkiliyin ciddi araşdırma tələb edən əsaslarından biridir</a:t>
            </a:r>
          </a:p>
          <a:p>
            <a:r>
              <a:rPr lang="az-Latn-AZ" b="1" i="1" dirty="0" smtClean="0"/>
              <a:t>Şahin Almaniyaya qarşı </a:t>
            </a:r>
            <a:r>
              <a:rPr lang="az-Latn-AZ" i="1" dirty="0" smtClean="0"/>
              <a:t>(2001)- ataların uşaqlarla görüşə bilməməsi</a:t>
            </a:r>
          </a:p>
          <a:p>
            <a:r>
              <a:rPr lang="az-Latn-AZ" b="1" i="1" dirty="0" smtClean="0"/>
              <a:t>Vermeyer Belçikaya qarşı </a:t>
            </a:r>
            <a:r>
              <a:rPr lang="az-Latn-AZ" i="1" dirty="0" smtClean="0"/>
              <a:t>(1991)</a:t>
            </a:r>
            <a:endParaRPr lang="ru-RU"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27</a:t>
            </a:fld>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296600" cy="1512168"/>
          </a:xfrm>
        </p:spPr>
        <p:txBody>
          <a:bodyPr>
            <a:normAutofit fontScale="90000"/>
          </a:bodyPr>
          <a:lstStyle/>
          <a:p>
            <a:r>
              <a:rPr lang="az-Latn-AZ" sz="4000" dirty="0" smtClean="0"/>
              <a:t/>
            </a:r>
            <a:br>
              <a:rPr lang="az-Latn-AZ" sz="4000" dirty="0" smtClean="0"/>
            </a:br>
            <a:r>
              <a:rPr lang="az-Latn-AZ" sz="4000" dirty="0" smtClean="0"/>
              <a:t/>
            </a:r>
            <a:br>
              <a:rPr lang="az-Latn-AZ" sz="4000" dirty="0" smtClean="0"/>
            </a:br>
            <a:r>
              <a:rPr lang="az-Latn-AZ" dirty="0" smtClean="0"/>
              <a:t>Seksual oriyentasiyaya əsaslanan fərqlər</a:t>
            </a:r>
            <a:br>
              <a:rPr lang="az-Latn-AZ" dirty="0" smtClean="0"/>
            </a:br>
            <a:endParaRPr lang="ru-RU" dirty="0"/>
          </a:p>
        </p:txBody>
      </p:sp>
      <p:sp>
        <p:nvSpPr>
          <p:cNvPr id="3" name="Содержимое 2"/>
          <p:cNvSpPr>
            <a:spLocks noGrp="1"/>
          </p:cNvSpPr>
          <p:nvPr>
            <p:ph idx="1"/>
          </p:nvPr>
        </p:nvSpPr>
        <p:spPr>
          <a:xfrm>
            <a:off x="457200" y="1916832"/>
            <a:ext cx="8229600" cy="4657704"/>
          </a:xfrm>
        </p:spPr>
        <p:txBody>
          <a:bodyPr>
            <a:normAutofit/>
          </a:bodyPr>
          <a:lstStyle/>
          <a:p>
            <a:r>
              <a:rPr lang="az-Latn-AZ" sz="2400" dirty="0" smtClean="0"/>
              <a:t>Seksual oriyentasiya Konvensiyanın heç bir  maddəsində aydın qeyd edilməyib</a:t>
            </a:r>
          </a:p>
          <a:p>
            <a:r>
              <a:rPr lang="az-Latn-AZ" sz="2400" dirty="0" smtClean="0"/>
              <a:t>Avropa Məhkəməsi – homoseksual aktları qadağan edən cinayət-hüq.qanunlarının insan hüquqlarını pozduğunu müəyyən edən ilk beynəlxalq orqandır.</a:t>
            </a:r>
          </a:p>
          <a:p>
            <a:r>
              <a:rPr lang="az-Latn-AZ" sz="2400" dirty="0" smtClean="0"/>
              <a:t>Seksual oriyentasiya –şübhəli kateqoriya sayılır və fərqli rəftara haqq qazandırmaq üçün xüsusi ilə əsaslı səbərlər tələb olunur</a:t>
            </a: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28</a:t>
            </a:fld>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836712"/>
            <a:ext cx="8352928" cy="1224136"/>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Seksual oriyentasiyaya əsaslanan fərqlər</a:t>
            </a:r>
            <a:br>
              <a:rPr lang="az-Latn-AZ" dirty="0" smtClean="0"/>
            </a:br>
            <a:endParaRPr lang="ru-RU" dirty="0"/>
          </a:p>
        </p:txBody>
      </p:sp>
      <p:sp>
        <p:nvSpPr>
          <p:cNvPr id="3" name="Содержимое 2"/>
          <p:cNvSpPr>
            <a:spLocks noGrp="1"/>
          </p:cNvSpPr>
          <p:nvPr>
            <p:ph idx="1"/>
          </p:nvPr>
        </p:nvSpPr>
        <p:spPr>
          <a:xfrm>
            <a:off x="502920" y="1772816"/>
            <a:ext cx="8183880" cy="3672408"/>
          </a:xfrm>
        </p:spPr>
        <p:txBody>
          <a:bodyPr>
            <a:normAutofit fontScale="77500" lnSpcReduction="20000"/>
          </a:bodyPr>
          <a:lstStyle/>
          <a:p>
            <a:r>
              <a:rPr lang="az-Latn-AZ" b="1" i="1" dirty="0" smtClean="0"/>
              <a:t>Dadcen Birləşmiş Krallığa qarşı </a:t>
            </a:r>
            <a:r>
              <a:rPr lang="az-Latn-AZ" i="1" dirty="0" smtClean="0"/>
              <a:t>(1981), </a:t>
            </a:r>
            <a:r>
              <a:rPr lang="az-Latn-AZ" b="1" i="1" dirty="0" smtClean="0"/>
              <a:t>Norris İrlandiyaya qarşı</a:t>
            </a:r>
            <a:r>
              <a:rPr lang="az-Latn-AZ" i="1" dirty="0" smtClean="0"/>
              <a:t> (1988), </a:t>
            </a:r>
            <a:r>
              <a:rPr lang="az-Latn-AZ" b="1" i="1" dirty="0" smtClean="0"/>
              <a:t>Modinos Kiprə qarşı </a:t>
            </a:r>
            <a:r>
              <a:rPr lang="az-Latn-AZ" i="1" dirty="0" smtClean="0"/>
              <a:t>(1993) – eyni cinsdən  olan yetkinlik yaşına çatmış şəxslər arasında qarşılıqlı razılıq əsasında və məxvi şəraitdə baş verən münasibətlər cinayət deyil</a:t>
            </a:r>
          </a:p>
          <a:p>
            <a:endParaRPr lang="az-Latn-AZ" b="1" i="1" dirty="0" smtClean="0"/>
          </a:p>
          <a:p>
            <a:r>
              <a:rPr lang="az-Latn-AZ" b="1" i="1" dirty="0" smtClean="0"/>
              <a:t>S.L. Avstriyaya qarşı </a:t>
            </a:r>
            <a:r>
              <a:rPr lang="az-Latn-AZ" i="1" dirty="0" smtClean="0"/>
              <a:t>(2003), </a:t>
            </a:r>
            <a:r>
              <a:rPr lang="az-Latn-AZ" b="1" i="1" dirty="0" smtClean="0"/>
              <a:t>L. və V. Avstriyaya qarşı </a:t>
            </a:r>
            <a:r>
              <a:rPr lang="az-Latn-AZ" i="1" dirty="0" smtClean="0"/>
              <a:t>(2003) – 14-18 yaşlı homoseksuallar və heteroseksuallar haqqında</a:t>
            </a:r>
          </a:p>
          <a:p>
            <a:endParaRPr lang="az-Latn-AZ" b="1" i="1" dirty="0" smtClean="0"/>
          </a:p>
          <a:p>
            <a:r>
              <a:rPr lang="az-Latn-AZ" b="1" i="1" dirty="0" smtClean="0"/>
              <a:t>Frette  Fransaya qarşı (</a:t>
            </a:r>
            <a:r>
              <a:rPr lang="az-Latn-AZ" i="1" dirty="0" smtClean="0"/>
              <a:t>2002) – uşağın övladlığa götürülməsi</a:t>
            </a:r>
          </a:p>
          <a:p>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29</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cs typeface="Times New Roman" pitchFamily="18" charset="0"/>
              </a:rPr>
              <a:t>Ayrı-seçkiliyin qadağan olunması</a:t>
            </a:r>
            <a:endParaRPr lang="ru-RU" dirty="0"/>
          </a:p>
        </p:txBody>
      </p:sp>
      <p:sp>
        <p:nvSpPr>
          <p:cNvPr id="3" name="Содержимое 2"/>
          <p:cNvSpPr>
            <a:spLocks noGrp="1"/>
          </p:cNvSpPr>
          <p:nvPr>
            <p:ph idx="1"/>
          </p:nvPr>
        </p:nvSpPr>
        <p:spPr/>
        <p:txBody>
          <a:bodyPr>
            <a:normAutofit/>
          </a:bodyPr>
          <a:lstStyle/>
          <a:p>
            <a:pPr>
              <a:buNone/>
            </a:pPr>
            <a:r>
              <a:rPr lang="az-Latn-AZ"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Beynəlxalq sənədlər:</a:t>
            </a:r>
          </a:p>
          <a:p>
            <a:r>
              <a:rPr lang="az-Latn-AZ" dirty="0" smtClean="0">
                <a:latin typeface="Times New Roman" pitchFamily="18" charset="0"/>
                <a:cs typeface="Times New Roman" pitchFamily="18" charset="0"/>
              </a:rPr>
              <a:t>Qadınlara qarşı Ayrı-seçkiliyin Bütün Formalarının Ləğvi haqqında Beynəlxalq Pakt (1979)</a:t>
            </a:r>
          </a:p>
          <a:p>
            <a:r>
              <a:rPr lang="az-Latn-AZ" dirty="0" smtClean="0">
                <a:latin typeface="Times New Roman" pitchFamily="18" charset="0"/>
                <a:cs typeface="Times New Roman" pitchFamily="18" charset="0"/>
              </a:rPr>
              <a:t>İnsan Hüquqları haqqında Amerika Konvensiyası (1-ci və 24-cü maddələr)</a:t>
            </a:r>
          </a:p>
          <a:p>
            <a:r>
              <a:rPr lang="az-Latn-AZ" dirty="0" smtClean="0">
                <a:latin typeface="Times New Roman" pitchFamily="18" charset="0"/>
                <a:cs typeface="Times New Roman" pitchFamily="18" charset="0"/>
              </a:rPr>
              <a:t>İnsan və Xalqların Hüquqları haqqında Afrika Konvensiyası (2-ci və 3-cü maddələr)</a:t>
            </a:r>
            <a:endParaRPr lang="en-US"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Avropa </a:t>
            </a:r>
            <a:r>
              <a:rPr lang="en-US" dirty="0" err="1" smtClean="0">
                <a:latin typeface="Times New Roman" pitchFamily="18" charset="0"/>
                <a:cs typeface="Times New Roman" pitchFamily="18" charset="0"/>
              </a:rPr>
              <a:t>Sosial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Xartiya</a:t>
            </a:r>
            <a:r>
              <a:rPr lang="az-Latn-AZ" dirty="0" smtClean="0">
                <a:latin typeface="Times New Roman" pitchFamily="18" charset="0"/>
                <a:cs typeface="Times New Roman" pitchFamily="18" charset="0"/>
              </a:rPr>
              <a:t>sı (1961,1996)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a:t>
            </a:r>
            <a:r>
              <a:rPr lang="az-Latn-AZ" dirty="0" smtClean="0">
                <a:latin typeface="Times New Roman" pitchFamily="18" charset="0"/>
                <a:cs typeface="Times New Roman" pitchFamily="18" charset="0"/>
              </a:rPr>
              <a:t>ə “E”</a:t>
            </a:r>
            <a:endParaRPr lang="en-US"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a:t>
            </a:fld>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8224592" cy="1224136"/>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sz="4000" dirty="0" smtClean="0"/>
              <a:t>Dilə əsaslanan fərqlər</a:t>
            </a:r>
            <a:br>
              <a:rPr lang="az-Latn-AZ" sz="4000" dirty="0" smtClean="0"/>
            </a:br>
            <a:endParaRPr lang="ru-RU" sz="4000" dirty="0"/>
          </a:p>
        </p:txBody>
      </p:sp>
      <p:sp>
        <p:nvSpPr>
          <p:cNvPr id="3" name="Содержимое 2"/>
          <p:cNvSpPr>
            <a:spLocks noGrp="1"/>
          </p:cNvSpPr>
          <p:nvPr>
            <p:ph idx="1"/>
          </p:nvPr>
        </p:nvSpPr>
        <p:spPr>
          <a:xfrm>
            <a:off x="502920" y="1988840"/>
            <a:ext cx="8183880" cy="2729464"/>
          </a:xfrm>
        </p:spPr>
        <p:txBody>
          <a:bodyPr>
            <a:normAutofit fontScale="70000" lnSpcReduction="20000"/>
          </a:bodyPr>
          <a:lstStyle/>
          <a:p>
            <a:r>
              <a:rPr lang="az-Latn-AZ" sz="4000" b="1" i="1" dirty="0" smtClean="0"/>
              <a:t>Dillər haqqında Belçika işi </a:t>
            </a:r>
            <a:r>
              <a:rPr lang="az-Latn-AZ" sz="4000" i="1" dirty="0" smtClean="0"/>
              <a:t>(1968)- istədikləri dildə təhsil almaq </a:t>
            </a:r>
          </a:p>
          <a:p>
            <a:r>
              <a:rPr lang="az-Latn-AZ" sz="4000" b="1" i="1" dirty="0" smtClean="0"/>
              <a:t>Kamazinski Avstriyaya qarşı </a:t>
            </a:r>
            <a:r>
              <a:rPr lang="az-Latn-AZ" sz="4000" i="1" dirty="0" smtClean="0"/>
              <a:t>(1989)-almandilli müttəhimə tərcümə barədə-</a:t>
            </a:r>
          </a:p>
          <a:p>
            <a:pPr>
              <a:buNone/>
            </a:pPr>
            <a:r>
              <a:rPr lang="az-Latn-AZ" sz="4000" i="1" dirty="0" smtClean="0"/>
              <a:t>  6-cı mad.pozulmadığından 14 m.araşdırılmadı</a:t>
            </a:r>
          </a:p>
          <a:p>
            <a:r>
              <a:rPr lang="az-Latn-AZ" sz="4000" b="1" i="1" dirty="0" smtClean="0"/>
              <a:t>Matye-Moen Belçikaya qarşı </a:t>
            </a:r>
            <a:r>
              <a:rPr lang="az-Latn-AZ" sz="4000" i="1" dirty="0" smtClean="0"/>
              <a:t>(1987)</a:t>
            </a:r>
          </a:p>
          <a:p>
            <a:pPr>
              <a:buNone/>
            </a:pPr>
            <a:endParaRPr lang="ru-RU" sz="40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30</a:t>
            </a:fld>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296600" cy="1440160"/>
          </a:xfrm>
        </p:spPr>
        <p:txBody>
          <a:bodyPr>
            <a:noAutofit/>
          </a:bodyPr>
          <a:lstStyle/>
          <a:p>
            <a:r>
              <a:rPr lang="az-Latn-AZ" sz="3200" dirty="0" smtClean="0"/>
              <a:t>Siyasi və ya digər baxışlara və sosial mənşəyə əsaslanan fərqlər</a:t>
            </a:r>
            <a:endParaRPr lang="ru-RU" sz="3200" dirty="0"/>
          </a:p>
        </p:txBody>
      </p:sp>
      <p:sp>
        <p:nvSpPr>
          <p:cNvPr id="3" name="Содержимое 2"/>
          <p:cNvSpPr>
            <a:spLocks noGrp="1"/>
          </p:cNvSpPr>
          <p:nvPr>
            <p:ph idx="1"/>
          </p:nvPr>
        </p:nvSpPr>
        <p:spPr>
          <a:xfrm>
            <a:off x="301752" y="2276872"/>
            <a:ext cx="8503920" cy="3822176"/>
          </a:xfrm>
        </p:spPr>
        <p:txBody>
          <a:bodyPr>
            <a:normAutofit/>
          </a:bodyPr>
          <a:lstStyle/>
          <a:p>
            <a:r>
              <a:rPr lang="az-Latn-AZ" b="1" i="1" dirty="0" smtClean="0"/>
              <a:t>Felde Slovakiyaya qarşı </a:t>
            </a:r>
            <a:r>
              <a:rPr lang="az-Latn-AZ" i="1" dirty="0" smtClean="0"/>
              <a:t>(2001)- hokumət nazirinin faşist keçmişindən qəzetlərdə dərc etmişdi </a:t>
            </a:r>
          </a:p>
          <a:p>
            <a:r>
              <a:rPr lang="az-Latn-AZ" i="1" dirty="0" smtClean="0"/>
              <a:t>Maklaflin Birləşmiş Krallığa qarşı (1994)</a:t>
            </a:r>
          </a:p>
          <a:p>
            <a:r>
              <a:rPr lang="az-Latn-AZ" i="1" dirty="0" smtClean="0"/>
              <a:t>Olsson İsveçə qarşı (1988)</a:t>
            </a:r>
            <a:endParaRPr lang="ru-RU"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31</a:t>
            </a:fld>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“Digər əlamətlərə”əsaslanan fərqlər</a:t>
            </a:r>
            <a:endParaRPr lang="ru-RU" dirty="0"/>
          </a:p>
        </p:txBody>
      </p:sp>
      <p:sp>
        <p:nvSpPr>
          <p:cNvPr id="3" name="Содержимое 2"/>
          <p:cNvSpPr>
            <a:spLocks noGrp="1"/>
          </p:cNvSpPr>
          <p:nvPr>
            <p:ph idx="1"/>
          </p:nvPr>
        </p:nvSpPr>
        <p:spPr/>
        <p:txBody>
          <a:bodyPr>
            <a:normAutofit/>
          </a:bodyPr>
          <a:lstStyle/>
          <a:p>
            <a:r>
              <a:rPr lang="az-Latn-AZ" sz="2400" b="1" dirty="0" smtClean="0"/>
              <a:t>Nikah statusu:</a:t>
            </a:r>
          </a:p>
          <a:p>
            <a:pPr>
              <a:buNone/>
            </a:pPr>
            <a:r>
              <a:rPr lang="az-Latn-AZ" sz="2400" i="1" dirty="0" smtClean="0"/>
              <a:t>-  Makmayl Birləşmiş Krallığa qarşı (1995)</a:t>
            </a:r>
          </a:p>
          <a:p>
            <a:r>
              <a:rPr lang="az-Latn-AZ" sz="2400" b="1" dirty="0" smtClean="0"/>
              <a:t>Peşə statusu: </a:t>
            </a:r>
          </a:p>
          <a:p>
            <a:pPr>
              <a:buNone/>
            </a:pPr>
            <a:r>
              <a:rPr lang="az-Latn-AZ" sz="2400" i="1" dirty="0" smtClean="0"/>
              <a:t>- Engel Niderlanda qarşı (1976)</a:t>
            </a:r>
          </a:p>
          <a:p>
            <a:pPr>
              <a:buNone/>
            </a:pPr>
            <a:r>
              <a:rPr lang="az-Latn-AZ" sz="2400" i="1" dirty="0" smtClean="0"/>
              <a:t>- Revvenji Macarıstana qarşı (1999)</a:t>
            </a:r>
          </a:p>
          <a:p>
            <a:r>
              <a:rPr lang="az-Latn-AZ" sz="2400" b="1" dirty="0" smtClean="0"/>
              <a:t>Əlillik:</a:t>
            </a:r>
          </a:p>
          <a:p>
            <a:pPr>
              <a:buNone/>
            </a:pPr>
            <a:r>
              <a:rPr lang="az-Latn-AZ" sz="2400" i="1" dirty="0" smtClean="0"/>
              <a:t>- Botta İtaliyaya qarşı (1998)</a:t>
            </a:r>
          </a:p>
          <a:p>
            <a:endParaRPr lang="az-Latn-AZ" sz="3200" dirty="0" smtClean="0"/>
          </a:p>
          <a:p>
            <a:endParaRPr lang="az-Latn-AZ" sz="3200" dirty="0" smtClean="0"/>
          </a:p>
          <a:p>
            <a:endParaRPr lang="az-Latn-AZ" sz="3200" dirty="0" smtClean="0"/>
          </a:p>
          <a:p>
            <a:endParaRPr lang="az-Latn-AZ" dirty="0" smtClean="0"/>
          </a:p>
          <a:p>
            <a:endParaRPr lang="az-Latn-AZ" dirty="0" smtClean="0"/>
          </a:p>
          <a:p>
            <a:endParaRPr lang="az-Latn-AZ" dirty="0" smtClean="0"/>
          </a:p>
          <a:p>
            <a:endParaRPr lang="az-Latn-AZ" dirty="0" smtClean="0"/>
          </a:p>
          <a:p>
            <a:endParaRPr lang="az-Latn-AZ" dirty="0" smtClean="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32</a:t>
            </a:fld>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“Digər əlamətlərə”əsaslanan fərqlər</a:t>
            </a:r>
            <a:endParaRPr lang="ru-RU" dirty="0"/>
          </a:p>
        </p:txBody>
      </p:sp>
      <p:sp>
        <p:nvSpPr>
          <p:cNvPr id="3" name="Содержимое 2"/>
          <p:cNvSpPr>
            <a:spLocks noGrp="1"/>
          </p:cNvSpPr>
          <p:nvPr>
            <p:ph idx="1"/>
          </p:nvPr>
        </p:nvSpPr>
        <p:spPr/>
        <p:txBody>
          <a:bodyPr>
            <a:normAutofit/>
          </a:bodyPr>
          <a:lstStyle/>
          <a:p>
            <a:pPr>
              <a:buNone/>
            </a:pPr>
            <a:r>
              <a:rPr lang="az-Latn-AZ" sz="4000" b="1" dirty="0" smtClean="0"/>
              <a:t>	</a:t>
            </a:r>
            <a:r>
              <a:rPr lang="az-Latn-AZ" b="1" dirty="0" smtClean="0"/>
              <a:t>Nikah statusu:</a:t>
            </a:r>
          </a:p>
          <a:p>
            <a:pPr>
              <a:buNone/>
            </a:pPr>
            <a:r>
              <a:rPr lang="az-Latn-AZ" dirty="0" smtClean="0"/>
              <a:t>  </a:t>
            </a:r>
          </a:p>
          <a:p>
            <a:pPr>
              <a:buNone/>
            </a:pPr>
            <a:r>
              <a:rPr lang="az-Latn-AZ" i="1" dirty="0" smtClean="0"/>
              <a:t>  Makmaykl Birləşmiş Krallığa qarşı məhkəmə işi (1</a:t>
            </a:r>
            <a:r>
              <a:rPr lang="az-Latn-AZ" dirty="0" smtClean="0"/>
              <a:t>995)</a:t>
            </a: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8075240" cy="1152128"/>
          </a:xfrm>
        </p:spPr>
        <p:txBody>
          <a:bodyPr>
            <a:normAutofit fontScale="90000"/>
          </a:bodyPr>
          <a:lstStyle/>
          <a:p>
            <a:r>
              <a:rPr lang="en-US" dirty="0" smtClean="0"/>
              <a:t>“</a:t>
            </a:r>
            <a:r>
              <a:rPr lang="az-Latn-AZ" dirty="0" smtClean="0"/>
              <a:t>Digər əlamətlərə”əsaslanan fərqlər</a:t>
            </a:r>
            <a:endParaRPr lang="ru-RU" dirty="0"/>
          </a:p>
        </p:txBody>
      </p:sp>
      <p:sp>
        <p:nvSpPr>
          <p:cNvPr id="3" name="Содержимое 2"/>
          <p:cNvSpPr>
            <a:spLocks noGrp="1"/>
          </p:cNvSpPr>
          <p:nvPr>
            <p:ph idx="1"/>
          </p:nvPr>
        </p:nvSpPr>
        <p:spPr>
          <a:xfrm>
            <a:off x="502920" y="1916832"/>
            <a:ext cx="8183880" cy="2801472"/>
          </a:xfrm>
        </p:spPr>
        <p:txBody>
          <a:bodyPr>
            <a:normAutofit fontScale="25000" lnSpcReduction="20000"/>
          </a:bodyPr>
          <a:lstStyle/>
          <a:p>
            <a:pPr>
              <a:buNone/>
            </a:pPr>
            <a:r>
              <a:rPr lang="az-Latn-AZ" dirty="0" smtClean="0"/>
              <a:t>    </a:t>
            </a:r>
            <a:endParaRPr lang="en-US" sz="8000" dirty="0" smtClean="0"/>
          </a:p>
          <a:p>
            <a:pPr>
              <a:buNone/>
            </a:pPr>
            <a:r>
              <a:rPr lang="en-US" sz="8000" b="1" dirty="0" smtClean="0"/>
              <a:t>  </a:t>
            </a:r>
            <a:r>
              <a:rPr lang="az-Latn-AZ" sz="8000" b="1" dirty="0" smtClean="0"/>
              <a:t>Peşə statusu və ya hərbi rütbə:</a:t>
            </a:r>
            <a:endParaRPr lang="en-US" sz="8000" b="1" dirty="0" smtClean="0"/>
          </a:p>
          <a:p>
            <a:pPr>
              <a:buNone/>
            </a:pPr>
            <a:endParaRPr lang="az-Latn-AZ" sz="8000" b="1" dirty="0" smtClean="0"/>
          </a:p>
          <a:p>
            <a:r>
              <a:rPr lang="az-Latn-AZ" sz="8000" i="1" dirty="0" smtClean="0"/>
              <a:t>Engel və başqaları Niderlanda qarşı məhkəmə işi (1976)</a:t>
            </a:r>
            <a:endParaRPr lang="ru-RU" sz="8000" i="1" dirty="0" smtClean="0"/>
          </a:p>
          <a:p>
            <a:endParaRPr lang="az-Latn-AZ" sz="8000" i="1" dirty="0" smtClean="0"/>
          </a:p>
          <a:p>
            <a:r>
              <a:rPr lang="az-Latn-AZ" sz="8000" i="1" dirty="0" smtClean="0"/>
              <a:t>Van der Müssel Belçikaya qarşı məhkəmə işi (1983)</a:t>
            </a:r>
          </a:p>
          <a:p>
            <a:endParaRPr lang="az-Latn-AZ" sz="8000" i="1" dirty="0" smtClean="0"/>
          </a:p>
          <a:p>
            <a:r>
              <a:rPr lang="az-Latn-AZ" sz="8000" i="1" dirty="0" smtClean="0"/>
              <a:t>Rekvenyi Macarıstana qarşı məhkəmə işi </a:t>
            </a:r>
            <a:r>
              <a:rPr lang="az-Latn-AZ" sz="11200" i="1" dirty="0" smtClean="0"/>
              <a:t>(1999)</a:t>
            </a:r>
          </a:p>
          <a:p>
            <a:endParaRPr lang="az-Latn-AZ" sz="3900" dirty="0" smtClean="0"/>
          </a:p>
          <a:p>
            <a:pPr>
              <a:buNone/>
            </a:pPr>
            <a:r>
              <a:rPr lang="az-Latn-AZ" sz="3900" dirty="0" smtClean="0"/>
              <a:t>    </a:t>
            </a:r>
            <a:endParaRPr lang="ru-RU" sz="39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34</a:t>
            </a:fld>
            <a:endParaRPr lang="ru-R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1008112"/>
          </a:xfrm>
        </p:spPr>
        <p:txBody>
          <a:bodyPr>
            <a:normAutofit fontScale="90000"/>
          </a:bodyPr>
          <a:lstStyle/>
          <a:p>
            <a:r>
              <a:rPr lang="az-Latn-AZ" dirty="0" smtClean="0"/>
              <a:t>“Digər əlamətlərə”əsaslanan fərqlər</a:t>
            </a:r>
            <a:endParaRPr lang="ru-RU" dirty="0"/>
          </a:p>
        </p:txBody>
      </p:sp>
      <p:sp>
        <p:nvSpPr>
          <p:cNvPr id="3" name="Содержимое 2"/>
          <p:cNvSpPr>
            <a:spLocks noGrp="1"/>
          </p:cNvSpPr>
          <p:nvPr>
            <p:ph idx="1"/>
          </p:nvPr>
        </p:nvSpPr>
        <p:spPr>
          <a:xfrm>
            <a:off x="502920" y="2132856"/>
            <a:ext cx="8183880" cy="2585448"/>
          </a:xfrm>
        </p:spPr>
        <p:txBody>
          <a:bodyPr>
            <a:normAutofit/>
          </a:bodyPr>
          <a:lstStyle/>
          <a:p>
            <a:pPr>
              <a:buNone/>
            </a:pPr>
            <a:r>
              <a:rPr lang="az-Latn-AZ" sz="4000" b="1" dirty="0" smtClean="0"/>
              <a:t>	</a:t>
            </a:r>
            <a:r>
              <a:rPr lang="az-Latn-AZ" b="1" dirty="0" smtClean="0"/>
              <a:t>Əlillik:</a:t>
            </a:r>
          </a:p>
          <a:p>
            <a:r>
              <a:rPr lang="az-Latn-AZ" i="1" dirty="0" smtClean="0"/>
              <a:t>Botta İtaliyaya qarşı məhkəmə işi (1998)</a:t>
            </a:r>
          </a:p>
          <a:p>
            <a:endParaRPr lang="ru-RU" sz="4000" b="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35</a:t>
            </a:fld>
            <a:endParaRPr lang="ru-R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Dövlətin pozitiv öhdəlikləri</a:t>
            </a:r>
            <a:endParaRPr lang="ru-RU" dirty="0"/>
          </a:p>
        </p:txBody>
      </p:sp>
      <p:sp>
        <p:nvSpPr>
          <p:cNvPr id="3" name="Содержимое 2"/>
          <p:cNvSpPr>
            <a:spLocks noGrp="1"/>
          </p:cNvSpPr>
          <p:nvPr>
            <p:ph idx="1"/>
          </p:nvPr>
        </p:nvSpPr>
        <p:spPr/>
        <p:txBody>
          <a:bodyPr/>
          <a:lstStyle/>
          <a:p>
            <a:r>
              <a:rPr lang="az-Latn-AZ" dirty="0" smtClean="0"/>
              <a:t>Ayrı-seçkiliyə qarşı müdafiəni təmin etmək üzrə pozitiv öhdəliklər:</a:t>
            </a:r>
          </a:p>
          <a:p>
            <a:endParaRPr lang="az-Latn-AZ" dirty="0" smtClean="0"/>
          </a:p>
          <a:p>
            <a:pPr>
              <a:buNone/>
            </a:pPr>
            <a:r>
              <a:rPr lang="az-Latn-AZ" dirty="0" smtClean="0"/>
              <a:t>- Fərqli rəftarı təmin etmək öhdəliyi;</a:t>
            </a:r>
          </a:p>
          <a:p>
            <a:endParaRPr lang="az-Latn-AZ" dirty="0" smtClean="0"/>
          </a:p>
          <a:p>
            <a:pPr>
              <a:buNone/>
            </a:pPr>
            <a:r>
              <a:rPr lang="az-Latn-AZ" dirty="0" smtClean="0"/>
              <a:t>- Araşdırma aparmaq öhdəliyi (prosessual öhdəliklər).</a:t>
            </a:r>
            <a:endParaRPr lang="ru-RU" dirty="0" smtClean="0"/>
          </a:p>
          <a:p>
            <a:endParaRPr lang="az-Latn-AZ" sz="3600" dirty="0" smtClean="0"/>
          </a:p>
          <a:p>
            <a:endParaRPr lang="ru-RU" sz="3600"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36</a:t>
            </a:fld>
            <a:endParaRPr lang="ru-R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077072"/>
            <a:ext cx="8183880" cy="1152128"/>
          </a:xfrm>
        </p:spPr>
        <p:txBody>
          <a:bodyPr>
            <a:normAutofit fontScale="90000"/>
          </a:bodyPr>
          <a:lstStyle/>
          <a:p>
            <a:r>
              <a:rPr lang="en-US" dirty="0" smtClean="0"/>
              <a:t>  </a:t>
            </a:r>
            <a:r>
              <a:rPr lang="az-Latn-AZ" dirty="0" smtClean="0"/>
              <a:t>Diqqətinizə görə təşəkkür edirik!</a:t>
            </a:r>
            <a:endParaRPr lang="ru-RU" dirty="0"/>
          </a:p>
        </p:txBody>
      </p:sp>
      <p:pic>
        <p:nvPicPr>
          <p:cNvPr id="1026" name="Picture 2" descr="C:\Documents and Settings\Admin\Мои документы\14-cu madde\Image bank   Council of Europe_files\interieur21.jpg"/>
          <p:cNvPicPr>
            <a:picLocks noGrp="1" noChangeAspect="1" noChangeArrowheads="1"/>
          </p:cNvPicPr>
          <p:nvPr>
            <p:ph idx="1"/>
          </p:nvPr>
        </p:nvPicPr>
        <p:blipFill>
          <a:blip r:embed="rId2" cstate="print"/>
          <a:stretch>
            <a:fillRect/>
          </a:stretch>
        </p:blipFill>
        <p:spPr bwMode="auto">
          <a:xfrm>
            <a:off x="2690019" y="1595437"/>
            <a:ext cx="3810000" cy="2057400"/>
          </a:xfrm>
          <a:prstGeom prst="rect">
            <a:avLst/>
          </a:prstGeom>
          <a:noFill/>
        </p:spPr>
      </p:pic>
      <p:sp>
        <p:nvSpPr>
          <p:cNvPr id="4" name="Номер слайда 3"/>
          <p:cNvSpPr>
            <a:spLocks noGrp="1"/>
          </p:cNvSpPr>
          <p:nvPr>
            <p:ph type="sldNum" sz="quarter" idx="12"/>
          </p:nvPr>
        </p:nvSpPr>
        <p:spPr/>
        <p:txBody>
          <a:bodyPr/>
          <a:lstStyle/>
          <a:p>
            <a:fld id="{6017FEB1-CA62-42DC-841E-A979DEFBD1C3}" type="slidenum">
              <a:rPr lang="ru-RU" smtClean="0"/>
              <a:pPr/>
              <a:t>37</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Bərabərliyin əhəmiyyəti </a:t>
            </a:r>
            <a:endParaRPr lang="ru-RU" dirty="0"/>
          </a:p>
        </p:txBody>
      </p:sp>
      <p:sp>
        <p:nvSpPr>
          <p:cNvPr id="3" name="Содержимое 2"/>
          <p:cNvSpPr>
            <a:spLocks noGrp="1"/>
          </p:cNvSpPr>
          <p:nvPr>
            <p:ph idx="1"/>
          </p:nvPr>
        </p:nvSpPr>
        <p:spPr>
          <a:xfrm>
            <a:off x="502920" y="476672"/>
            <a:ext cx="8183880" cy="4241632"/>
          </a:xfrm>
        </p:spPr>
        <p:txBody>
          <a:bodyPr>
            <a:normAutofit/>
          </a:bodyPr>
          <a:lstStyle/>
          <a:p>
            <a:pPr>
              <a:buNone/>
            </a:pPr>
            <a:r>
              <a:rPr lang="az-Latn-AZ"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İnsan Hüquqları haqqında Ümumi Bəyannamə</a:t>
            </a:r>
            <a:r>
              <a:rPr lang="en-US" b="1" dirty="0" err="1" smtClean="0">
                <a:latin typeface="Times New Roman" pitchFamily="18" charset="0"/>
                <a:cs typeface="Times New Roman" pitchFamily="18" charset="0"/>
              </a:rPr>
              <a:t>nin</a:t>
            </a:r>
            <a:r>
              <a:rPr lang="az-Latn-AZ"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preambulas</a:t>
            </a:r>
            <a:r>
              <a:rPr lang="az-Latn-AZ" b="1" dirty="0" smtClean="0">
                <a:latin typeface="Times New Roman" pitchFamily="18" charset="0"/>
                <a:cs typeface="Times New Roman" pitchFamily="18" charset="0"/>
              </a:rPr>
              <a:t>ı</a:t>
            </a:r>
            <a:r>
              <a:rPr lang="en-US" b="1" dirty="0" err="1" smtClean="0">
                <a:latin typeface="Times New Roman" pitchFamily="18" charset="0"/>
                <a:cs typeface="Times New Roman" pitchFamily="18" charset="0"/>
              </a:rPr>
              <a:t>ndan</a:t>
            </a:r>
            <a:r>
              <a:rPr lang="en-US" b="1" dirty="0" smtClean="0">
                <a:latin typeface="Times New Roman" pitchFamily="18" charset="0"/>
                <a:cs typeface="Times New Roman" pitchFamily="18" charset="0"/>
              </a:rPr>
              <a:t>:</a:t>
            </a:r>
            <a:endParaRPr lang="az-Latn-AZ" b="1" dirty="0" smtClean="0">
              <a:latin typeface="Times New Roman" pitchFamily="18" charset="0"/>
              <a:cs typeface="Times New Roman" pitchFamily="18" charset="0"/>
            </a:endParaRPr>
          </a:p>
          <a:p>
            <a:pPr>
              <a:buNone/>
            </a:pPr>
            <a:r>
              <a:rPr lang="az-Latn-AZ" dirty="0" smtClean="0">
                <a:latin typeface="Times New Roman" pitchFamily="18" charset="0"/>
                <a:cs typeface="Times New Roman" pitchFamily="18" charset="0"/>
              </a:rPr>
              <a:t>	</a:t>
            </a:r>
          </a:p>
          <a:p>
            <a:pPr>
              <a:buNone/>
            </a:pPr>
            <a:r>
              <a:rPr lang="az-Latn-AZ" dirty="0" smtClean="0">
                <a:latin typeface="Times New Roman" pitchFamily="18" charset="0"/>
                <a:cs typeface="Times New Roman" pitchFamily="18" charset="0"/>
              </a:rPr>
              <a:t>“İnsan cəmiyyətinin bütün  üzvlərinə xas olan ləyaqətin və bərabər  və ayrılmaz hüquqların  tanınması dünyada  azadlığın, ədalətin və sülhün  təməlidir”</a:t>
            </a: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cs typeface="Times New Roman" pitchFamily="18" charset="0"/>
              </a:rPr>
              <a:t>Ayrı-seçkiliyin qadağan olunması</a:t>
            </a:r>
            <a:endParaRPr lang="ru-RU" dirty="0">
              <a:cs typeface="Times New Roman" pitchFamily="18" charset="0"/>
            </a:endParaRPr>
          </a:p>
        </p:txBody>
      </p:sp>
      <p:sp>
        <p:nvSpPr>
          <p:cNvPr id="3" name="Содержимое 2"/>
          <p:cNvSpPr>
            <a:spLocks noGrp="1"/>
          </p:cNvSpPr>
          <p:nvPr>
            <p:ph idx="1"/>
          </p:nvPr>
        </p:nvSpPr>
        <p:spPr>
          <a:xfrm>
            <a:off x="502920" y="530352"/>
            <a:ext cx="8183880" cy="4986880"/>
          </a:xfrm>
        </p:spPr>
        <p:txBody>
          <a:bodyPr>
            <a:normAutofit lnSpcReduction="10000"/>
          </a:bodyPr>
          <a:lstStyle/>
          <a:p>
            <a:pPr>
              <a:buNone/>
            </a:pPr>
            <a:r>
              <a:rPr lang="az-Latn-AZ" dirty="0" smtClean="0"/>
              <a:t>	</a:t>
            </a:r>
          </a:p>
          <a:p>
            <a:pPr>
              <a:buNone/>
            </a:pPr>
            <a:r>
              <a:rPr lang="az-Latn-AZ" dirty="0" smtClean="0">
                <a:latin typeface="Times New Roman" pitchFamily="18" charset="0"/>
                <a:cs typeface="Times New Roman" pitchFamily="18" charset="0"/>
              </a:rPr>
              <a:t>İHMK-nın 14-cü maddəsi : </a:t>
            </a:r>
          </a:p>
          <a:p>
            <a:pPr>
              <a:buNone/>
            </a:pPr>
            <a:r>
              <a:rPr lang="az-Latn-AZ" b="1" dirty="0" smtClean="0">
                <a:latin typeface="Times New Roman" pitchFamily="18" charset="0"/>
                <a:cs typeface="Times New Roman" pitchFamily="18" charset="0"/>
              </a:rPr>
              <a:t>   </a:t>
            </a:r>
          </a:p>
          <a:p>
            <a:pPr>
              <a:buNone/>
            </a:pPr>
            <a:r>
              <a:rPr lang="az-Latn-AZ" b="1" dirty="0" smtClean="0">
                <a:latin typeface="Times New Roman" pitchFamily="18" charset="0"/>
                <a:cs typeface="Times New Roman" pitchFamily="18" charset="0"/>
              </a:rPr>
              <a:t> “Ayrı-seçkiliyin qadağan olunması”</a:t>
            </a:r>
          </a:p>
          <a:p>
            <a:pPr>
              <a:buNone/>
            </a:pPr>
            <a:r>
              <a:rPr lang="az-Latn-AZ" dirty="0" smtClean="0">
                <a:latin typeface="Times New Roman" pitchFamily="18" charset="0"/>
                <a:cs typeface="Times New Roman" pitchFamily="18" charset="0"/>
              </a:rPr>
              <a:t>	</a:t>
            </a:r>
            <a:r>
              <a:rPr lang="az-Latn-AZ" sz="3200" dirty="0" smtClean="0">
                <a:latin typeface="Times New Roman" pitchFamily="18" charset="0"/>
                <a:cs typeface="Times New Roman" pitchFamily="18" charset="0"/>
              </a:rPr>
              <a:t>Bu Konvensiyada təsbit olunmuş hüquq və azadlıqlardan istifadə cins, irq, rəng,dil,din, siyasi və digər baxışlar, milli və ya sosial ya digər mənşə, milli azlıqlara mənsubiyyət, əmlak vəziyyəti,  doğum  və  ya digər status kimi hər hansı əlamətlərinə görə ayrı-seçkilik olmadan təmin olunmalıdır  </a:t>
            </a:r>
            <a:endParaRPr lang="en-US" sz="3200" dirty="0" smtClean="0">
              <a:latin typeface="Times New Roman" pitchFamily="18" charset="0"/>
              <a:cs typeface="Times New Roman" pitchFamily="18" charset="0"/>
            </a:endParaRPr>
          </a:p>
          <a:p>
            <a:pPr>
              <a:buNone/>
            </a:pPr>
            <a:endParaRPr lang="az-Latn-AZ" sz="3200"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224136"/>
          </a:xfrm>
        </p:spPr>
        <p:txBody>
          <a:bodyPr>
            <a:normAutofit/>
          </a:bodyPr>
          <a:lstStyle/>
          <a:p>
            <a:r>
              <a:rPr lang="az-Latn-AZ" dirty="0" smtClean="0"/>
              <a:t>Konvensiyanın 12 saylı Protokolu</a:t>
            </a:r>
            <a:endParaRPr lang="ru-RU" dirty="0"/>
          </a:p>
        </p:txBody>
      </p:sp>
      <p:sp>
        <p:nvSpPr>
          <p:cNvPr id="3" name="Содержимое 2"/>
          <p:cNvSpPr>
            <a:spLocks noGrp="1"/>
          </p:cNvSpPr>
          <p:nvPr>
            <p:ph idx="1"/>
          </p:nvPr>
        </p:nvSpPr>
        <p:spPr>
          <a:xfrm>
            <a:off x="502920" y="2060848"/>
            <a:ext cx="8183880" cy="2657456"/>
          </a:xfrm>
        </p:spPr>
        <p:txBody>
          <a:bodyPr>
            <a:normAutofit/>
          </a:bodyPr>
          <a:lstStyle/>
          <a:p>
            <a:r>
              <a:rPr lang="az-Latn-AZ" sz="3600" dirty="0" smtClean="0">
                <a:latin typeface="Times New Roman" pitchFamily="18" charset="0"/>
                <a:cs typeface="Times New Roman" pitchFamily="18" charset="0"/>
              </a:rPr>
              <a:t>Qəbul edilib – 4 noyabr 2000-ci il</a:t>
            </a:r>
            <a:endParaRPr lang="en-US" sz="3600" dirty="0" smtClean="0">
              <a:latin typeface="Times New Roman" pitchFamily="18" charset="0"/>
              <a:cs typeface="Times New Roman" pitchFamily="18" charset="0"/>
            </a:endParaRPr>
          </a:p>
          <a:p>
            <a:pPr>
              <a:buNone/>
            </a:pPr>
            <a:endParaRPr lang="az-Latn-AZ" sz="3600" dirty="0" smtClean="0">
              <a:latin typeface="Times New Roman" pitchFamily="18" charset="0"/>
              <a:cs typeface="Times New Roman" pitchFamily="18" charset="0"/>
            </a:endParaRPr>
          </a:p>
          <a:p>
            <a:r>
              <a:rPr lang="az-Latn-AZ" sz="3600" dirty="0" smtClean="0">
                <a:latin typeface="Times New Roman" pitchFamily="18" charset="0"/>
                <a:cs typeface="Times New Roman" pitchFamily="18" charset="0"/>
              </a:rPr>
              <a:t>Qüvvəyə minib – 01aprel 2005-ci il</a:t>
            </a:r>
          </a:p>
          <a:p>
            <a:endParaRPr lang="ru-RU" sz="3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cs typeface="Times New Roman" pitchFamily="18" charset="0"/>
              </a:rPr>
              <a:t>Konvensiyanın 12 saylı Protokolu</a:t>
            </a:r>
            <a:endParaRPr lang="ru-RU" dirty="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r>
              <a:rPr lang="az-Latn-AZ" dirty="0" smtClean="0">
                <a:latin typeface="Times New Roman" pitchFamily="18" charset="0"/>
                <a:cs typeface="Times New Roman" pitchFamily="18" charset="0"/>
              </a:rPr>
              <a:t>12 saylı Protokolun 1-ci maddəsi:</a:t>
            </a:r>
          </a:p>
          <a:p>
            <a:pPr>
              <a:buNone/>
            </a:pPr>
            <a:r>
              <a:rPr lang="az-Latn-AZ" b="1" dirty="0" smtClean="0">
                <a:latin typeface="Times New Roman" pitchFamily="18" charset="0"/>
                <a:cs typeface="Times New Roman" pitchFamily="18" charset="0"/>
              </a:rPr>
              <a:t>  </a:t>
            </a:r>
            <a:r>
              <a:rPr lang="az-Latn-AZ" b="1" u="sng" dirty="0" smtClean="0">
                <a:latin typeface="Times New Roman" pitchFamily="18" charset="0"/>
                <a:cs typeface="Times New Roman" pitchFamily="18" charset="0"/>
              </a:rPr>
              <a:t>“Ayrı-seçkiliyinin tam qadağan olunması”</a:t>
            </a:r>
          </a:p>
          <a:p>
            <a:pPr marL="514350" indent="-514350">
              <a:buAutoNum type="arabicPeriod"/>
            </a:pPr>
            <a:r>
              <a:rPr lang="az-Latn-AZ" sz="2800" dirty="0" smtClean="0"/>
              <a:t>Qanunla təsbit olunmuş hər hansı hüquqdan istifadə cins,irq,rəng,dil,din,siyasi və digər baxışlar, milli və ya sosial mənşə,milli azlıqlara mənsubiyyət, əmlak vəziyyəti,doğum və ya  digər status kimi hər hansı əlamətlərinə görə ayrı-seçkilik olmadan təmin olunmalıdır.</a:t>
            </a:r>
          </a:p>
          <a:p>
            <a:pPr marL="514350" indent="-514350">
              <a:buAutoNum type="arabicPeriod"/>
            </a:pPr>
            <a:r>
              <a:rPr lang="az-Latn-AZ" sz="2800" dirty="0" smtClean="0"/>
              <a:t>Heç kəs 1-ci bənddə qeyd olunan hər hansı əsasa görə hər hansı dövlət hakimiyyət orqanı tərəfindən ayrı-seçkiliyə məruz qalmamalıdır.</a:t>
            </a:r>
          </a:p>
          <a:p>
            <a:pPr marL="514350" indent="-514350">
              <a:buAutoNum type="arabicPeriod"/>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836712"/>
            <a:ext cx="7931224" cy="648072"/>
          </a:xfrm>
        </p:spPr>
        <p:txBody>
          <a:bodyPr/>
          <a:lstStyle/>
          <a:p>
            <a:r>
              <a:rPr lang="az-Latn-AZ" dirty="0" smtClean="0"/>
              <a:t>14-cü maddənin məqsədi</a:t>
            </a:r>
            <a:endParaRPr lang="ru-RU" dirty="0"/>
          </a:p>
        </p:txBody>
      </p:sp>
      <p:sp>
        <p:nvSpPr>
          <p:cNvPr id="3" name="Содержимое 2"/>
          <p:cNvSpPr>
            <a:spLocks noGrp="1"/>
          </p:cNvSpPr>
          <p:nvPr>
            <p:ph idx="1"/>
          </p:nvPr>
        </p:nvSpPr>
        <p:spPr>
          <a:xfrm>
            <a:off x="457200" y="1988840"/>
            <a:ext cx="8229600" cy="4248472"/>
          </a:xfrm>
        </p:spPr>
        <p:txBody>
          <a:bodyPr>
            <a:normAutofit/>
          </a:bodyPr>
          <a:lstStyle/>
          <a:p>
            <a:pPr algn="just">
              <a:buNone/>
            </a:pPr>
            <a:r>
              <a:rPr lang="az-Latn-AZ" sz="4000"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Konvensiyanın və onun</a:t>
            </a:r>
            <a:r>
              <a:rPr lang="en-US"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Protokollarının müddəaları ilə</a:t>
            </a:r>
            <a:r>
              <a:rPr lang="en-US"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qorunan hüquq və azadlıqlardan</a:t>
            </a:r>
            <a:r>
              <a:rPr lang="en-US" dirty="0" smtClean="0">
                <a:latin typeface="Times New Roman" pitchFamily="18" charset="0"/>
                <a:cs typeface="Times New Roman" pitchFamily="18" charset="0"/>
              </a:rPr>
              <a:t> </a:t>
            </a:r>
            <a:r>
              <a:rPr lang="az-Latn-AZ" u="sng" dirty="0" smtClean="0">
                <a:latin typeface="Times New Roman" pitchFamily="18" charset="0"/>
                <a:cs typeface="Times New Roman" pitchFamily="18" charset="0"/>
              </a:rPr>
              <a:t>istifadə zamanı</a:t>
            </a:r>
            <a:r>
              <a:rPr lang="az-Latn-AZ" dirty="0" smtClean="0">
                <a:latin typeface="Times New Roman" pitchFamily="18" charset="0"/>
                <a:cs typeface="Times New Roman" pitchFamily="18" charset="0"/>
              </a:rPr>
              <a:t> fərdləri ayrı</a:t>
            </a:r>
            <a:r>
              <a:rPr lang="en-US" dirty="0" smtClean="0">
                <a:latin typeface="Times New Roman" pitchFamily="18" charset="0"/>
                <a:cs typeface="Times New Roman" pitchFamily="18" charset="0"/>
              </a:rPr>
              <a:t>-</a:t>
            </a:r>
            <a:r>
              <a:rPr lang="az-Latn-AZ" dirty="0" smtClean="0">
                <a:latin typeface="Times New Roman" pitchFamily="18" charset="0"/>
                <a:cs typeface="Times New Roman" pitchFamily="18" charset="0"/>
              </a:rPr>
              <a:t>seçkilikdən qorumaq.</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Məhdudiyyətlər</a:t>
            </a:r>
            <a:endParaRPr lang="ru-RU" dirty="0"/>
          </a:p>
        </p:txBody>
      </p:sp>
      <p:sp>
        <p:nvSpPr>
          <p:cNvPr id="3" name="Содержимое 2"/>
          <p:cNvSpPr>
            <a:spLocks noGrp="1"/>
          </p:cNvSpPr>
          <p:nvPr>
            <p:ph idx="1"/>
          </p:nvPr>
        </p:nvSpPr>
        <p:spPr/>
        <p:txBody>
          <a:bodyPr>
            <a:noAutofit/>
          </a:bodyPr>
          <a:lstStyle/>
          <a:p>
            <a:r>
              <a:rPr lang="az-Latn-AZ" sz="3200" dirty="0" smtClean="0">
                <a:latin typeface="Times New Roman" pitchFamily="18" charset="0"/>
                <a:cs typeface="Times New Roman" pitchFamily="18" charset="0"/>
              </a:rPr>
              <a:t>14-cü maddə bərabərlik haqqında müstəqil hüquq deyil</a:t>
            </a:r>
          </a:p>
          <a:p>
            <a:r>
              <a:rPr lang="az-Latn-AZ" sz="3200" dirty="0" smtClean="0">
                <a:latin typeface="Times New Roman" pitchFamily="18" charset="0"/>
                <a:cs typeface="Times New Roman" pitchFamily="18" charset="0"/>
              </a:rPr>
              <a:t>Digər  hüquqlara bağlı olan hüquqdur </a:t>
            </a:r>
          </a:p>
          <a:p>
            <a:r>
              <a:rPr lang="az-Latn-AZ" sz="3200" dirty="0" smtClean="0">
                <a:latin typeface="Times New Roman" pitchFamily="18" charset="0"/>
                <a:cs typeface="Times New Roman" pitchFamily="18" charset="0"/>
              </a:rPr>
              <a:t>Təsir dairəsi Konvensiyada əks olunmuş hüquqlarla məhdudlaşır.</a:t>
            </a:r>
          </a:p>
          <a:p>
            <a:r>
              <a:rPr lang="az-Latn-AZ" sz="3200" dirty="0" smtClean="0">
                <a:latin typeface="Times New Roman" pitchFamily="18" charset="0"/>
                <a:cs typeface="Times New Roman" pitchFamily="18" charset="0"/>
              </a:rPr>
              <a:t>14-cü maddənin  tətbiq  dairəsinin məhdudluğu </a:t>
            </a:r>
            <a:r>
              <a:rPr lang="az-Latn-AZ" sz="3200" i="1" dirty="0" smtClean="0">
                <a:latin typeface="Times New Roman" pitchFamily="18" charset="0"/>
                <a:cs typeface="Times New Roman" pitchFamily="18" charset="0"/>
              </a:rPr>
              <a:t>(Əbdüləziz, Kabales və </a:t>
            </a:r>
            <a:r>
              <a:rPr lang="en-US" sz="3200" i="1" dirty="0" smtClean="0">
                <a:latin typeface="Times New Roman" pitchFamily="18" charset="0"/>
                <a:cs typeface="Times New Roman" pitchFamily="18" charset="0"/>
              </a:rPr>
              <a:t>B</a:t>
            </a:r>
            <a:r>
              <a:rPr lang="az-Latn-AZ" sz="3200" i="1" dirty="0" smtClean="0">
                <a:latin typeface="Times New Roman" pitchFamily="18" charset="0"/>
                <a:cs typeface="Times New Roman" pitchFamily="18" charset="0"/>
              </a:rPr>
              <a:t>alkandali Birləşmiş Krallığa qarşı,1985)  </a:t>
            </a:r>
            <a:endParaRPr lang="ru-RU" sz="3200" i="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9</a:t>
            </a:fld>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2012</TotalTime>
  <Words>1080</Words>
  <Application>Microsoft Office PowerPoint</Application>
  <PresentationFormat>On-screen Show (4:3)</PresentationFormat>
  <Paragraphs>270</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Аспект</vt:lpstr>
      <vt:lpstr>Ayrı-seçkiliyin qadağan olunması</vt:lpstr>
      <vt:lpstr>Ayrı-seçkiliyin qadağan olunması</vt:lpstr>
      <vt:lpstr>Ayrı-seçkiliyin qadağan olunması</vt:lpstr>
      <vt:lpstr>Bərabərliyin əhəmiyyəti </vt:lpstr>
      <vt:lpstr>Ayrı-seçkiliyin qadağan olunması</vt:lpstr>
      <vt:lpstr>Konvensiyanın 12 saylı Protokolu</vt:lpstr>
      <vt:lpstr>Konvensiyanın 12 saylı Protokolu</vt:lpstr>
      <vt:lpstr>14-cü maddənin məqsədi</vt:lpstr>
      <vt:lpstr>Məhdudiyyətlər</vt:lpstr>
      <vt:lpstr>14-cü maddənin xarakteri və əhatə dairəsi</vt:lpstr>
      <vt:lpstr>14-cü mad. xarakteri və əhatə dairəsi:  ayrı-seçkiliyin anlayışı</vt:lpstr>
      <vt:lpstr>14-cü mad.xarakteri və əhatə dairəsi:  ayrı-seçkiliyin anlayışı</vt:lpstr>
      <vt:lpstr>Ayrı-seçkilik testi</vt:lpstr>
      <vt:lpstr>Ayrı-seçkilik testi</vt:lpstr>
      <vt:lpstr>Ayrı-seçkilik testi</vt:lpstr>
      <vt:lpstr>Ayrı-seçkilik testi</vt:lpstr>
      <vt:lpstr>Ayrı-seçkilik testi: fərqli rəftar</vt:lpstr>
      <vt:lpstr>Fərqli rəftarın əsaslandırılması</vt:lpstr>
      <vt:lpstr>Ayrı-seçkiliyin əsasları</vt:lpstr>
      <vt:lpstr>Ayrı-seçkiliyin əsasları</vt:lpstr>
      <vt:lpstr>Ayrı-seçkiliyin əsasları</vt:lpstr>
      <vt:lpstr>Cinsə əsaslanan fərqlər</vt:lpstr>
      <vt:lpstr>Cinsə əsaslanan fərqlər</vt:lpstr>
      <vt:lpstr>İrqə,rəngə və ya etnik mənşəyə əsaslanan fərqlər</vt:lpstr>
      <vt:lpstr> Dinə əsaslanan fərqlər </vt:lpstr>
      <vt:lpstr> Milliyətə və milli azlığa mənsubluğa əsaslanan fərqlər </vt:lpstr>
      <vt:lpstr>Qanuni nikahdan doğulan və nikahdan kənar doğulan  uşaqlar arasında  fərqlər</vt:lpstr>
      <vt:lpstr>  Seksual oriyentasiyaya əsaslanan fərqlər </vt:lpstr>
      <vt:lpstr>  Seksual oriyentasiyaya əsaslanan fərqlər </vt:lpstr>
      <vt:lpstr>                         Dilə əsaslanan fərqlər </vt:lpstr>
      <vt:lpstr>Siyasi və ya digər baxışlara və sosial mənşəyə əsaslanan fərqlər</vt:lpstr>
      <vt:lpstr>“Digər əlamətlərə”əsaslanan fərqlər</vt:lpstr>
      <vt:lpstr>“Digər əlamətlərə”əsaslanan fərqlər</vt:lpstr>
      <vt:lpstr>“Digər əlamətlərə”əsaslanan fərqlər</vt:lpstr>
      <vt:lpstr>“Digər əlamətlərə”əsaslanan fərqlər</vt:lpstr>
      <vt:lpstr>Dövlətin pozitiv öhdəlikləri</vt:lpstr>
      <vt:lpstr>  Diqqətinizə görə təşəkkür edirik!</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Ayrı-seçkiliyin qadağan olunması</dc:title>
  <dc:creator>AspireONE</dc:creator>
  <cp:lastModifiedBy>ROVSHANOVA Vafa</cp:lastModifiedBy>
  <cp:revision>197</cp:revision>
  <dcterms:created xsi:type="dcterms:W3CDTF">2013-10-26T06:25:19Z</dcterms:created>
  <dcterms:modified xsi:type="dcterms:W3CDTF">2016-07-04T11:30:28Z</dcterms:modified>
</cp:coreProperties>
</file>