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7" r:id="rId2"/>
    <p:sldId id="258" r:id="rId3"/>
    <p:sldId id="309" r:id="rId4"/>
    <p:sldId id="267" r:id="rId5"/>
    <p:sldId id="330" r:id="rId6"/>
    <p:sldId id="331" r:id="rId7"/>
    <p:sldId id="334" r:id="rId8"/>
    <p:sldId id="332" r:id="rId9"/>
    <p:sldId id="333" r:id="rId10"/>
    <p:sldId id="291" r:id="rId11"/>
    <p:sldId id="310" r:id="rId12"/>
    <p:sldId id="296" r:id="rId13"/>
    <p:sldId id="318" r:id="rId14"/>
    <p:sldId id="302" r:id="rId15"/>
    <p:sldId id="303" r:id="rId16"/>
    <p:sldId id="327" r:id="rId17"/>
    <p:sldId id="326" r:id="rId18"/>
    <p:sldId id="304" r:id="rId19"/>
    <p:sldId id="328" r:id="rId20"/>
    <p:sldId id="324" r:id="rId21"/>
    <p:sldId id="306" r:id="rId22"/>
    <p:sldId id="307" r:id="rId23"/>
    <p:sldId id="308" r:id="rId24"/>
    <p:sldId id="321" r:id="rId25"/>
    <p:sldId id="325" r:id="rId26"/>
    <p:sldId id="311" r:id="rId27"/>
    <p:sldId id="312" r:id="rId28"/>
    <p:sldId id="313" r:id="rId29"/>
    <p:sldId id="314" r:id="rId30"/>
    <p:sldId id="298" r:id="rId31"/>
    <p:sldId id="315" r:id="rId32"/>
    <p:sldId id="316" r:id="rId33"/>
    <p:sldId id="292" r:id="rId34"/>
    <p:sldId id="322" r:id="rId35"/>
    <p:sldId id="283" r:id="rId36"/>
    <p:sldId id="32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76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atil_eli.jpg"/>
          <p:cNvPicPr>
            <a:picLocks noGrp="1" noChangeAspect="1"/>
          </p:cNvPicPr>
          <p:nvPr>
            <p:ph idx="1"/>
          </p:nvPr>
        </p:nvPicPr>
        <p:blipFill>
          <a:blip r:embed="rId2" cstate="print"/>
          <a:stretch>
            <a:fillRect/>
          </a:stretch>
        </p:blipFill>
        <p:spPr>
          <a:xfrm>
            <a:off x="1143092" y="1143000"/>
            <a:ext cx="6857816" cy="4114800"/>
          </a:xfrm>
        </p:spPr>
      </p:pic>
      <p:sp>
        <p:nvSpPr>
          <p:cNvPr id="3" name="Title 1"/>
          <p:cNvSpPr>
            <a:spLocks noGrp="1"/>
          </p:cNvSpPr>
          <p:nvPr>
            <p:ph type="title"/>
          </p:nvPr>
        </p:nvSpPr>
        <p:spPr>
          <a:xfrm>
            <a:off x="457200" y="274638"/>
            <a:ext cx="8229600" cy="1143000"/>
          </a:xfrm>
        </p:spPr>
        <p:txBody>
          <a:bodyPr/>
          <a:lstStyle/>
          <a:p>
            <a:r>
              <a:rPr lang="az-Latn-AZ" dirty="0" smtClean="0"/>
              <a:t>2-ci maddə. Yaşamaq hüququ </a:t>
            </a:r>
            <a:endParaRPr lang="ru-RU" dirty="0"/>
          </a:p>
        </p:txBody>
      </p:sp>
      <p:sp>
        <p:nvSpPr>
          <p:cNvPr id="5" name="Title 1"/>
          <p:cNvSpPr txBox="1">
            <a:spLocks/>
          </p:cNvSpPr>
          <p:nvPr/>
        </p:nvSpPr>
        <p:spPr>
          <a:xfrm>
            <a:off x="457200" y="5486400"/>
            <a:ext cx="8229600" cy="914400"/>
          </a:xfrm>
          <a:prstGeom prst="rect">
            <a:avLst/>
          </a:prstGeom>
        </p:spPr>
        <p:txBody>
          <a:bodyPr vert="horz" rtlCol="0" anchor="ctr">
            <a:normAutofit lnSpcReduction="10000"/>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z-Latn-AZ" sz="3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Günel Sevdimalıyeva</a:t>
            </a:r>
          </a:p>
          <a:p>
            <a:pPr marL="0" marR="0" lvl="0" indent="0" algn="r" defTabSz="914400" rtl="0" eaLnBrk="1" fontAlgn="auto" latinLnBrk="0" hangingPunct="1">
              <a:lnSpc>
                <a:spcPct val="100000"/>
              </a:lnSpc>
              <a:spcBef>
                <a:spcPct val="0"/>
              </a:spcBef>
              <a:spcAft>
                <a:spcPts val="0"/>
              </a:spcAft>
              <a:buClrTx/>
              <a:buSzTx/>
              <a:buFontTx/>
              <a:buNone/>
              <a:tabLst/>
              <a:defRPr/>
            </a:pPr>
            <a:r>
              <a:rPr lang="az-Latn-AZ" sz="3000" b="1" dirty="0" smtClean="0">
                <a:solidFill>
                  <a:schemeClr val="tx2"/>
                </a:solidFill>
                <a:effectLst>
                  <a:outerShdw blurRad="31750" dist="25400" dir="5400000" algn="tl" rotWithShape="0">
                    <a:srgbClr val="000000">
                      <a:alpha val="25000"/>
                    </a:srgbClr>
                  </a:outerShdw>
                </a:effectLst>
                <a:latin typeface="+mj-lt"/>
                <a:ea typeface="+mj-ea"/>
                <a:cs typeface="+mj-cs"/>
              </a:rPr>
              <a:t>2017</a:t>
            </a:r>
            <a:endParaRPr kumimoji="0" lang="ru-RU" sz="3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92500" lnSpcReduction="10000"/>
          </a:bodyPr>
          <a:lstStyle/>
          <a:p>
            <a:r>
              <a:rPr lang="az-Latn-AZ" dirty="0" smtClean="0"/>
              <a:t>Bu tədbirlərin sırasında dövlət özünün başlıca vəzifəsi olaraq fərdləri hər hansı şəxsə qarşı hüquq pozuntusu törətməkdən çəkindirmək üçün səmərəli cinayət hüququ müddəalarının qəbulu vasitəsilə yaşamaq hüququnu təmin etməlidir və həmin müddəaların icrası onların pozulmasının qarşısını almaq, kökünü kəsmək və pozuntu törədənləri cəzalandırmaq üçün mövcud olan hüquq-mühafizə mexanizmi vasitəsilə dəstəklənməlidir. Dövlətin fərdlərin yaşamaq hüququnu təmin etmək vəzifəsi müvafiq hallarda həmçinin dövlət orqanlarının pozitiv öhdəliyinə – fərdi digər fərddən və konkret hallarda özündən müdafiə etmək üçün qabaqlayıcı əməli tədbirləri həyata keçirmək öhdəliyinə də şamil olunur </a:t>
            </a:r>
            <a:r>
              <a:rPr lang="az-Latn-AZ" i="1" dirty="0" smtClean="0"/>
              <a:t>(Osman Birləşmiş Krallığa qarşı).</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z-Latn-AZ" dirty="0" smtClean="0"/>
          </a:p>
          <a:p>
            <a:endParaRPr lang="az-Latn-AZ" dirty="0" smtClean="0"/>
          </a:p>
          <a:p>
            <a:endParaRPr lang="az-Latn-AZ" dirty="0" smtClean="0"/>
          </a:p>
          <a:p>
            <a:r>
              <a:rPr lang="az-Latn-AZ" dirty="0" smtClean="0"/>
              <a:t>Şəxsin özünə və ya ətrafdakılarına qarşı birbaşa və real risk yaratdığını hakimiyyət orqanları bilirdilərmi?</a:t>
            </a:r>
          </a:p>
          <a:p>
            <a:endParaRPr lang="az-Latn-AZ" dirty="0" smtClean="0"/>
          </a:p>
          <a:p>
            <a:r>
              <a:rPr lang="az-Latn-AZ" dirty="0" smtClean="0"/>
              <a:t>Əgər bilirdilərsə, həmin riskin qarşısının alınması üçün onlardan ağlabatan şəkildə gözlənilən addımları atmışdılarmı?  Ağlabatan addımların atılması özlüyündə kifayətdir. </a:t>
            </a:r>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Preventiv tədbirlər görülməsi ilə bağlı pozitiv öhdəliyin pozulması üçün aşağıdakı suallara müsbət cavab olmalıdır:</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77500" lnSpcReduction="20000"/>
          </a:bodyPr>
          <a:lstStyle/>
          <a:p>
            <a:endParaRPr lang="az-Latn-AZ" dirty="0" smtClean="0"/>
          </a:p>
          <a:p>
            <a:r>
              <a:rPr lang="az-Latn-AZ" dirty="0" smtClean="0"/>
              <a:t>bu öhdəlik dövlət orqanlarını üzərinə qeyri-real və qeyri-mütənasib yük qoyan öhdəlik kimi şərh olunmamalıdır, belə ki, müasir cəmiyyətlərdə asayişin qorunması ilə bağlı çətinliklər, insan davranışını öncədən görməyin mümkünsüzlüyü, əməliyyat seçimlərinin prioritetlər və resurslar baxımından həyata keçirilməsinin zəruriliyi nəzərə alınmalıdırlar. Müvafiq olaraq, həyata qarşı iddia edilən risklərin heç də hamısı dövlət orqanlarının həmin riskin gerçəkləşməsinin qarşısını almaq üçün əməli tədbirlərin görülməsi barədə Konvensiya tələbindən irəli gələn öhdəliyini doğurmur. </a:t>
            </a:r>
            <a:endParaRPr lang="ru-RU" dirty="0" smtClean="0"/>
          </a:p>
          <a:p>
            <a:r>
              <a:rPr lang="az-Latn-AZ" dirty="0" smtClean="0"/>
              <a:t>Pozitiv öhdəliyin yerinə yetirilməməsi o halda baş verir ki, üçüncü şəxslərin hərəkətləri (yaxud konkret hallarda özünə xəsarət yetirmə) nəticəsində məlum şəxsin həyatına qarşı real və birbaşa risk mövcud olduğu vaxt dövlət orqanları bunu bildikləri və ya bilməyə borclu olduqları halda öz səlahiyyətləri çərçivəsində riskin qarşısını almaq üçün onlardan haqlı olaraq gözlənilən tədbirləri həyata keçirmirlər </a:t>
            </a:r>
            <a:r>
              <a:rPr lang="az-Latn-AZ" i="1" dirty="0" smtClean="0"/>
              <a:t>(Osman Birləşmiş Krallığa qarşı, Branko  Tomaşiç və başqaları Xorvatiyaya qarşı)</a:t>
            </a:r>
            <a:endParaRPr lang="ru-RU"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z-Latn-AZ" dirty="0" smtClean="0"/>
          </a:p>
          <a:p>
            <a:r>
              <a:rPr lang="az-Latn-AZ" dirty="0" smtClean="0"/>
              <a:t>Akkoc Türkiyəyə qarşı </a:t>
            </a:r>
            <a:r>
              <a:rPr lang="az-Latn-AZ" sz="1400" dirty="0" smtClean="0"/>
              <a:t>(kürd əsilli həkimin hücuma məruz qalması)</a:t>
            </a:r>
            <a:r>
              <a:rPr lang="az-Latn-AZ" dirty="0" smtClean="0"/>
              <a:t>;</a:t>
            </a:r>
          </a:p>
          <a:p>
            <a:r>
              <a:rPr lang="az-Latn-AZ" dirty="0" smtClean="0"/>
              <a:t>Berü Türkiyəyə qarşı </a:t>
            </a:r>
            <a:r>
              <a:rPr lang="az-Latn-AZ" sz="1800" dirty="0" smtClean="0"/>
              <a:t>(7 yaşlı qızın küçə itləri tərəfindən hücuma məruz qalması);</a:t>
            </a:r>
          </a:p>
          <a:p>
            <a:r>
              <a:rPr lang="az-Latn-AZ" sz="2800" dirty="0" smtClean="0"/>
              <a:t>Trubnikov Rusiyaya qarşı;</a:t>
            </a:r>
          </a:p>
          <a:p>
            <a:r>
              <a:rPr lang="az-Latn-AZ" sz="2800" dirty="0" smtClean="0"/>
              <a:t>McKeenan Birləşmiş Krallığa qarşı </a:t>
            </a:r>
            <a:r>
              <a:rPr lang="az-Latn-AZ" sz="1800" dirty="0" smtClean="0"/>
              <a:t>(bu işdə məhkəmə müəyyən etdi ki, dövlət özündən ağlabatan şəkildə asılı olan bütün tədbirləri həyata keçirmişdir)</a:t>
            </a:r>
            <a:endParaRPr lang="ru-RU" sz="1800" dirty="0"/>
          </a:p>
        </p:txBody>
      </p:sp>
      <p:sp>
        <p:nvSpPr>
          <p:cNvPr id="3" name="Title 2"/>
          <p:cNvSpPr>
            <a:spLocks noGrp="1"/>
          </p:cNvSpPr>
          <p:nvPr>
            <p:ph type="title"/>
          </p:nvPr>
        </p:nvSpPr>
        <p:spPr/>
        <p:txBody>
          <a:bodyPr>
            <a:normAutofit fontScale="90000"/>
          </a:bodyPr>
          <a:lstStyle/>
          <a:p>
            <a:r>
              <a:rPr lang="az-Latn-AZ" dirty="0" smtClean="0"/>
              <a:t>Həyata olan real və bilavasitə risk barədə məlumatlılıq</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z-Latn-AZ" dirty="0" smtClean="0"/>
          </a:p>
          <a:p>
            <a:r>
              <a:rPr lang="az-Latn-AZ" dirty="0" smtClean="0"/>
              <a:t>Dövlət həbsdə olan şəxslərin ölümü və xəsarət yetirilməsi halları ilə bağlı inandırıcı izahat təqdim etməlidirlər </a:t>
            </a:r>
            <a:r>
              <a:rPr lang="ru-RU" dirty="0" smtClean="0"/>
              <a:t>(Salman </a:t>
            </a:r>
            <a:r>
              <a:rPr lang="az-Latn-AZ" dirty="0" smtClean="0"/>
              <a:t>Türkiyəyə qarşı).</a:t>
            </a:r>
            <a:endParaRPr lang="ru-RU" dirty="0"/>
          </a:p>
        </p:txBody>
      </p:sp>
      <p:sp>
        <p:nvSpPr>
          <p:cNvPr id="3" name="Title 2"/>
          <p:cNvSpPr>
            <a:spLocks noGrp="1"/>
          </p:cNvSpPr>
          <p:nvPr>
            <p:ph type="title"/>
          </p:nvPr>
        </p:nvSpPr>
        <p:spPr/>
        <p:txBody>
          <a:bodyPr>
            <a:normAutofit fontScale="90000"/>
          </a:bodyPr>
          <a:lstStyle/>
          <a:p>
            <a:r>
              <a:rPr lang="az-Latn-AZ" dirty="0" smtClean="0"/>
              <a:t>Həbsdə olan şəxslərin yaşamaq hüququ</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z-Latn-AZ" dirty="0" smtClean="0"/>
              <a:t>Yasinskis Latviyaya qarşı </a:t>
            </a:r>
            <a:r>
              <a:rPr lang="az-Latn-AZ" sz="1600" dirty="0" smtClean="0"/>
              <a:t>(lal-karın polis nəzarətində ikən lazımi tibbi yardım göstərilməməsi nəticəsində ölməsi);</a:t>
            </a:r>
          </a:p>
          <a:p>
            <a:r>
              <a:rPr lang="az-Latn-AZ" dirty="0" smtClean="0"/>
              <a:t>Mižigárová Slovakiyaya qarşı </a:t>
            </a:r>
            <a:r>
              <a:rPr lang="az-Latn-AZ" sz="1600" dirty="0" smtClean="0"/>
              <a:t>(qaraçı əsilli şəxsin polis nəzarətində ikən onun silahından açılan atəş nəticəsində ölməsi);</a:t>
            </a:r>
          </a:p>
          <a:p>
            <a:r>
              <a:rPr lang="az-Latn-AZ" dirty="0" smtClean="0"/>
              <a:t>Karakhanyan Rusiyaya qarşı </a:t>
            </a:r>
            <a:r>
              <a:rPr lang="az-Latn-AZ" sz="1600" dirty="0" smtClean="0"/>
              <a:t>(HİV və vərəm xəstəsi olan şəxsin adekvat tibbi müalicə göstərilməməsi nəticəsində ölməsi)</a:t>
            </a:r>
          </a:p>
          <a:p>
            <a:endParaRPr lang="az-Latn-AZ" sz="1600" dirty="0" smtClean="0"/>
          </a:p>
          <a:p>
            <a:pPr marL="90488" indent="19050">
              <a:buNone/>
            </a:pPr>
            <a:endParaRPr lang="ru-RU" sz="2800" dirty="0"/>
          </a:p>
        </p:txBody>
      </p:sp>
      <p:sp>
        <p:nvSpPr>
          <p:cNvPr id="3" name="Title 2"/>
          <p:cNvSpPr>
            <a:spLocks noGrp="1"/>
          </p:cNvSpPr>
          <p:nvPr>
            <p:ph type="title"/>
          </p:nvPr>
        </p:nvSpPr>
        <p:spPr/>
        <p:txBody>
          <a:bodyPr>
            <a:normAutofit fontScale="90000"/>
          </a:bodyPr>
          <a:lstStyle/>
          <a:p>
            <a:r>
              <a:rPr lang="az-Latn-AZ" dirty="0" smtClean="0"/>
              <a:t>Polis nəzarətində və həbsdə olan şəxslərin ölməsi</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r>
              <a:rPr lang="az-Latn-AZ" sz="2400" dirty="0" smtClean="0"/>
              <a:t>Məhkum sağlamlıq vəziyyəti ilə əlaqədar öldükdə, Dövlət ölümün səbəbi və ölümünə qədər ona göstərilmiş tibbi yardımla bağlı izahat təqdim etməlidir </a:t>
            </a:r>
            <a:r>
              <a:rPr lang="az-Latn-AZ" sz="2400" i="1" dirty="0" smtClean="0"/>
              <a:t>(Geppa Rusiyaya qarşı-</a:t>
            </a:r>
            <a:r>
              <a:rPr lang="az-Latn-AZ" sz="1400" i="1" dirty="0" smtClean="0"/>
              <a:t>bu işdə ərizəçinin oğlu vaxtında diaqnoz edilməmiş beyin şişindən ölmüşdü</a:t>
            </a:r>
            <a:r>
              <a:rPr lang="az-Latn-AZ" sz="2400" i="1" dirty="0" smtClean="0"/>
              <a:t>)</a:t>
            </a:r>
            <a:r>
              <a:rPr lang="az-Latn-AZ" sz="2400" dirty="0" smtClean="0"/>
              <a:t>.</a:t>
            </a:r>
          </a:p>
          <a:p>
            <a:r>
              <a:rPr lang="az-Latn-AZ" sz="2400" dirty="0" smtClean="0"/>
              <a:t>Ümumi qayda olaraq əgər şəxs həbsdə olarkən şübhəli şəraitdə ölərsə, Dövlətin onun həyatını qorumağa dair pozitiv öhdəliyinə riayət edib-etməməsi məsələsi qalxır.</a:t>
            </a: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fontScale="85000" lnSpcReduction="20000"/>
          </a:bodyPr>
          <a:lstStyle/>
          <a:p>
            <a:r>
              <a:rPr lang="az-Latn-AZ" dirty="0" smtClean="0"/>
              <a:t>Konvensiyanın 2-ci maddəsi ilə təmin edilən müdafiənin əhəmiyyəti nəzərə alınmaqla, Məhkəmə həyatdan məhrum etmə hallarını ən ciddi şəkildə araşdırmalıdır. Bununla belə, o, yalnız dövlət nümayəndələrinin əməllərinə deyil, həmçinin bütün yanaşı hallara diqqət yetirməlidir. Dövlətin nəzarətində olan insanlar həssas vəziyyətdə olur və dövlət orqanlarının onları qorumaq öhdəliyi vardır. Dövlət orqanları əlilliyi olan şəxsin azadlığını məhdudlaşdırmaq qərarına gəlsələr, onlar bu şəxsin əlilliyinin doğurduğu xüsusi tələbatlara uyğun şəraiti təmin etmək üçün xüsusi səylər göstərməlidirlər (</a:t>
            </a:r>
            <a:r>
              <a:rPr lang="az-Latn-AZ" i="1" dirty="0" smtClean="0"/>
              <a:t>Jasinskis v. Latvia</a:t>
            </a:r>
            <a:r>
              <a:rPr lang="az-Latn-AZ" dirty="0" smtClean="0"/>
              <a:t>). Daha geniş mənada Məhkəmə qət etmişdir ki, dövlətlərin həssas insanları dövlət orqanlarının bildiyi və ya bilməli olduğu pis rəftardan səmərəli müdafiəsini təmin etmək üçün konkret tədbirlər görmək öhdəliyi vardır (</a:t>
            </a:r>
            <a:r>
              <a:rPr lang="az-Latn-AZ" i="1" dirty="0" smtClean="0"/>
              <a:t>Z and Others v. the United Kingdom</a:t>
            </a:r>
            <a:r>
              <a:rPr lang="az-Latn-AZ" dirty="0" smtClean="0"/>
              <a:t>).</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Paul və Audrey Ed</a:t>
            </a:r>
            <a:r>
              <a:rPr lang="en-US" dirty="0" smtClean="0"/>
              <a:t>wards </a:t>
            </a:r>
            <a:r>
              <a:rPr lang="az-Latn-AZ" dirty="0" smtClean="0"/>
              <a:t>Birləşmiş Krallığa qarşı </a:t>
            </a:r>
            <a:r>
              <a:rPr lang="az-Latn-AZ" sz="1600" dirty="0" smtClean="0"/>
              <a:t>(dövlət orqanları şəxsin kameradakı digər məhkum tərəfindən öldürülməsinin qarşısını ala bilməmişlər)</a:t>
            </a:r>
            <a:endParaRPr lang="ru-RU" sz="1600" dirty="0"/>
          </a:p>
        </p:txBody>
      </p:sp>
      <p:sp>
        <p:nvSpPr>
          <p:cNvPr id="3" name="Title 2"/>
          <p:cNvSpPr>
            <a:spLocks noGrp="1"/>
          </p:cNvSpPr>
          <p:nvPr>
            <p:ph type="title"/>
          </p:nvPr>
        </p:nvSpPr>
        <p:spPr/>
        <p:txBody>
          <a:bodyPr>
            <a:normAutofit fontScale="90000"/>
          </a:bodyPr>
          <a:lstStyle/>
          <a:p>
            <a:r>
              <a:rPr lang="az-Latn-AZ" dirty="0" smtClean="0"/>
              <a:t>Cəzaçəkmə müəssisələrində ölüm halları</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z-Latn-AZ" dirty="0" smtClean="0"/>
          </a:p>
          <a:p>
            <a:endParaRPr lang="az-Latn-AZ" dirty="0" smtClean="0"/>
          </a:p>
          <a:p>
            <a:r>
              <a:rPr lang="az-Latn-AZ" dirty="0" smtClean="0"/>
              <a:t>Nencheva Bolqarıstana qarşı </a:t>
            </a:r>
            <a:r>
              <a:rPr lang="az-Latn-AZ" sz="1400" dirty="0" smtClean="0"/>
              <a:t>(Bolqarıstan dövlətinin sosial internatda olan yeniyetmələrin həyatlarının səmərəli və kifayətedici müdafiəsinin təmin edilməsi üçün təcili tədbirləri həyata keçirməməsinə görə Konvensiyanın 2-ci maddəsindən irəli gələn öhdəlikləri pozduğu müəyyən edilmişdir. Məhkəmə nəzərə almışdır ki, uşaqların ölüm halları qəfildən baş verməmişdir; belə ki, dövlət orqanları sosial internatdakı dəhşətli şəraitdən və əvvəlki bir neçə ay ərzində ölüm halları sayının artmasında xəbərdar idilər ); </a:t>
            </a:r>
          </a:p>
          <a:p>
            <a:r>
              <a:rPr lang="az-Latn-AZ" dirty="0" smtClean="0"/>
              <a:t>Dodov Bolqarıstana qarşı</a:t>
            </a:r>
            <a:r>
              <a:rPr lang="az-Latn-AZ" sz="1400" dirty="0" smtClean="0"/>
              <a:t> (alsheymer xəstəliyi olan qadının naməlum şəraitdə qocalar evindən itkin düşməsi)</a:t>
            </a:r>
          </a:p>
          <a:p>
            <a:endParaRPr lang="ru-RU" sz="1400" dirty="0" smtClean="0"/>
          </a:p>
          <a:p>
            <a:r>
              <a:rPr lang="az-Latn-AZ" dirty="0" smtClean="0"/>
              <a:t>Valentin Kampeanu adindan Hüquqi Resurslar Mərkəzi Ruminiyaya qarşi </a:t>
            </a:r>
            <a:endParaRPr lang="ru-RU" dirty="0" smtClean="0"/>
          </a:p>
        </p:txBody>
      </p:sp>
      <p:sp>
        <p:nvSpPr>
          <p:cNvPr id="3" name="Title 2"/>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Dövlətin himayəsində olan “zəif” şəxslərin səhlənkarlıq və yə səhv müalicə nəticəsində ölümü</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1. Hər kəsin yaşamaq hüququ qanunla qorunur. Heç kəs qanunla ölüm cəzası nəzərdə tutulmuş cinayət törətməyə görə, məhkəmə tərəfindən çıxarılmış belə hökmün icrasından başqa həyatından məhrum edilə bilməz. </a:t>
            </a:r>
          </a:p>
          <a:p>
            <a:endParaRPr lang="az-Latn-AZ" dirty="0" smtClean="0"/>
          </a:p>
        </p:txBody>
      </p:sp>
      <p:sp>
        <p:nvSpPr>
          <p:cNvPr id="2" name="Title 1"/>
          <p:cNvSpPr>
            <a:spLocks noGrp="1"/>
          </p:cNvSpPr>
          <p:nvPr>
            <p:ph type="title"/>
          </p:nvPr>
        </p:nvSpPr>
        <p:spPr/>
        <p:txBody>
          <a:bodyPr/>
          <a:lstStyle/>
          <a:p>
            <a:r>
              <a:rPr lang="az-Latn-AZ" dirty="0" smtClean="0"/>
              <a:t>2-ci maddə. Yaşamaq hüququ </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fontScale="92500" lnSpcReduction="10000"/>
          </a:bodyPr>
          <a:lstStyle/>
          <a:p>
            <a:r>
              <a:rPr lang="az-Latn-AZ" dirty="0" smtClean="0"/>
              <a:t>Beləliklə, azadlığının məhdudlaşdırılmasından əvvəl sağ olan insan sonradan öldükdə, dövlət onun ölümünə gətirib çıxarmış halların kifayətedici və inandırıcı izahını (</a:t>
            </a:r>
            <a:r>
              <a:rPr lang="az-Latn-AZ" i="1" dirty="0" smtClean="0"/>
              <a:t>Carabulea v. Romania</a:t>
            </a:r>
            <a:r>
              <a:rPr lang="az-Latn-AZ" dirty="0" smtClean="0"/>
              <a:t>,) və zərərçəkmişin iddialarının doğruluğunu (xüsusən bu iddiaları təsdiq edən tibbi sənədlər mövcud olduqda) şübhə altına qoyan sübutlar təqdim etməlidir (</a:t>
            </a:r>
            <a:r>
              <a:rPr lang="az-Latn-AZ" i="1" dirty="0" smtClean="0"/>
              <a:t>Selmouni v. France </a:t>
            </a:r>
            <a:r>
              <a:rPr lang="az-Latn-AZ" dirty="0" smtClean="0"/>
              <a:t>və </a:t>
            </a:r>
            <a:r>
              <a:rPr lang="az-Latn-AZ" i="1" dirty="0" smtClean="0"/>
              <a:t>Abdülsamet Yaman v. Turkey</a:t>
            </a:r>
            <a:r>
              <a:rPr lang="az-Latn-AZ" dirty="0" smtClean="0"/>
              <a:t>).</a:t>
            </a:r>
          </a:p>
          <a:p>
            <a:r>
              <a:rPr lang="az-Latn-AZ" dirty="0" smtClean="0"/>
              <a:t>Məhkəmə sübutları qiymətləndirərkən “ağlabatan şübhə qalmadan” standartını tətbiq edir. Lakin belə sübut kifayət qədər güclü, aydın və ardıcıl nəticələrdən və ya faktın analoji təkzibedilməz prezumpsiyasından irəli gələ bilər (</a:t>
            </a:r>
            <a:r>
              <a:rPr lang="az-Latn-AZ" i="1" dirty="0" smtClean="0"/>
              <a:t>Orhan v. Turkey</a:t>
            </a:r>
            <a:r>
              <a:rPr lang="az-Latn-AZ" dirty="0" smtClean="0"/>
              <a:t>, “</a:t>
            </a:r>
            <a:r>
              <a:rPr lang="az-Latn-AZ" i="1" dirty="0" smtClean="0"/>
              <a:t>İrlandiya Birləşmiş Krallığa qarşı</a:t>
            </a:r>
            <a:r>
              <a:rPr lang="az-Latn-AZ" dirty="0" smtClean="0"/>
              <a:t>”).</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Guerra və başqaları İtaliyaya qarşı;</a:t>
            </a:r>
          </a:p>
          <a:p>
            <a:r>
              <a:rPr lang="az-Latn-AZ" dirty="0" smtClean="0"/>
              <a:t>LCB Böyük Britaniyaya qarşı;</a:t>
            </a:r>
          </a:p>
          <a:p>
            <a:r>
              <a:rPr lang="az-Latn-AZ" dirty="0" smtClean="0"/>
              <a:t>Öneryıldız Türkiyəyə qarşı;</a:t>
            </a:r>
          </a:p>
          <a:p>
            <a:r>
              <a:rPr lang="az-Latn-AZ" dirty="0" smtClean="0"/>
              <a:t>Paşa və Erkan Erol Türkiyəyə qarşı </a:t>
            </a:r>
            <a:r>
              <a:rPr lang="az-Latn-AZ" sz="2000" dirty="0" smtClean="0"/>
              <a:t>(otlaq sahələrinin minalanması və onun lazımi qaydada təcrid edilməməsi);</a:t>
            </a:r>
          </a:p>
          <a:p>
            <a:r>
              <a:rPr lang="az-Latn-AZ" dirty="0" smtClean="0"/>
              <a:t>Budayeva və başqaları Rusiyaya qarşı </a:t>
            </a:r>
            <a:r>
              <a:rPr lang="az-Latn-AZ" sz="1800" dirty="0" smtClean="0"/>
              <a:t>(Öncədən proqnozlaşdırılması mümkün olan daşqın təhlükəsini nəzərə almaqla, torpaq sahələrində məskunlaşmanın planlaşdırılmasının və fövqəladə hallarla bağlı yardım siyasətinin dövlət orqanları tərəfindən həyata keçirilməməsi nəticəsində insan itkilərinin olması)</a:t>
            </a:r>
            <a:endParaRPr lang="ru-RU" sz="1800" dirty="0"/>
          </a:p>
        </p:txBody>
      </p:sp>
      <p:sp>
        <p:nvSpPr>
          <p:cNvPr id="3" name="Title 2"/>
          <p:cNvSpPr>
            <a:spLocks noGrp="1"/>
          </p:cNvSpPr>
          <p:nvPr>
            <p:ph type="title"/>
          </p:nvPr>
        </p:nvSpPr>
        <p:spPr/>
        <p:txBody>
          <a:bodyPr>
            <a:normAutofit fontScale="90000"/>
          </a:bodyPr>
          <a:lstStyle/>
          <a:p>
            <a:r>
              <a:rPr lang="az-Latn-AZ" dirty="0" smtClean="0"/>
              <a:t>Ətraf mühitin təhlükəsizliyi ilə əlaqəli olan yaşamaq hüququ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z-Latn-AZ" dirty="0" smtClean="0"/>
              <a:t>Calvelli and Ciglio İtaliyaya qarşı;</a:t>
            </a:r>
          </a:p>
          <a:p>
            <a:r>
              <a:rPr lang="az-Latn-AZ" dirty="0" smtClean="0"/>
              <a:t>Vo Fransaya qarşı;</a:t>
            </a:r>
          </a:p>
          <a:p>
            <a:r>
              <a:rPr lang="ru-RU" dirty="0" smtClean="0"/>
              <a:t>Nitecki </a:t>
            </a:r>
            <a:r>
              <a:rPr lang="az-Latn-AZ" dirty="0" smtClean="0"/>
              <a:t>Polşaya qarşı </a:t>
            </a:r>
            <a:r>
              <a:rPr lang="ru-RU" sz="1800" dirty="0" smtClean="0"/>
              <a:t>(</a:t>
            </a:r>
            <a:r>
              <a:rPr lang="az-Latn-AZ" sz="1800" dirty="0" smtClean="0"/>
              <a:t>ölümcül xəstə olan şəxsə dərmanların tamamilə pulsuz verilmə öhdəliyi hər bir halda mövcud deyil</a:t>
            </a:r>
            <a:r>
              <a:rPr lang="ru-RU" sz="1800" dirty="0" smtClean="0"/>
              <a:t>)</a:t>
            </a:r>
            <a:r>
              <a:rPr lang="az-Latn-AZ" sz="1800" dirty="0" smtClean="0"/>
              <a:t>;</a:t>
            </a:r>
          </a:p>
          <a:p>
            <a:r>
              <a:rPr lang="az-Latn-AZ" dirty="0" smtClean="0"/>
              <a:t>Šilih  Sloveniyaya qarşı </a:t>
            </a:r>
            <a:r>
              <a:rPr lang="az-Latn-AZ" sz="1700" dirty="0" smtClean="0"/>
              <a:t>(allergiyası olan şəxsə vurulmuş medikamentin təsirindən baş vermiş ölümün effektiv araşdırılmaması)</a:t>
            </a:r>
            <a:r>
              <a:rPr lang="az-Latn-AZ" dirty="0" smtClean="0"/>
              <a:t>;</a:t>
            </a:r>
            <a:r>
              <a:rPr lang="ru-RU" b="1" dirty="0" smtClean="0"/>
              <a:t> </a:t>
            </a:r>
            <a:endParaRPr lang="az-Latn-AZ" b="1" dirty="0" smtClean="0"/>
          </a:p>
          <a:p>
            <a:r>
              <a:rPr lang="az-Latn-AZ" dirty="0" smtClean="0"/>
              <a:t>Panaitescu Rumıniyaya qarşı </a:t>
            </a:r>
            <a:r>
              <a:rPr lang="az-Latn-AZ" sz="1600" dirty="0" smtClean="0"/>
              <a:t>(xərçəng xəstəsinə məhkəmə tərəfindən müəyyən edilmiş dərmanların pulsuz verilmə öhdəliyinə riayət edilməməsi)</a:t>
            </a:r>
          </a:p>
          <a:p>
            <a:r>
              <a:rPr lang="az-Latn-AZ" dirty="0" smtClean="0"/>
              <a:t>Oyal Türkiyəyə qarşı </a:t>
            </a:r>
            <a:r>
              <a:rPr lang="az-Latn-AZ" sz="1700" dirty="0" smtClean="0"/>
              <a:t>(doğuşdan sonra HİV viruslu qan köçürülmüş şəxsin ömür boyu dərman vasitələri ilə təmin edilmək hüququ)</a:t>
            </a:r>
            <a:endParaRPr lang="ru-RU" sz="1700" dirty="0" smtClean="0"/>
          </a:p>
        </p:txBody>
      </p:sp>
      <p:sp>
        <p:nvSpPr>
          <p:cNvPr id="3" name="Title 2"/>
          <p:cNvSpPr>
            <a:spLocks noGrp="1"/>
          </p:cNvSpPr>
          <p:nvPr>
            <p:ph type="title"/>
          </p:nvPr>
        </p:nvSpPr>
        <p:spPr/>
        <p:txBody>
          <a:bodyPr/>
          <a:lstStyle/>
          <a:p>
            <a:r>
              <a:rPr lang="az-Latn-AZ" dirty="0" smtClean="0"/>
              <a:t>Səhiyyə və tibbi səhvlər</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a:bodyPr>
          <a:lstStyle/>
          <a:p>
            <a:r>
              <a:rPr lang="az-Latn-AZ" dirty="0" smtClean="0"/>
              <a:t>Dövlətlərin üzərində olan pozitiv öhdəlik, onlardan “elə norma və qaydaların hazırlanmasını və tətbiqini tələb edir ki, klinikaları pasiyentlərin həyatını müdafiə etmək üçün tədbir görməyə məcbur etsin”, eyni zamanda dövlətdə “səmərəli müstəqil məhkəmə sisteminin yaradılmasını tələb edir ki, ona müraciət müalicə olunan pasiyentlərin ölümünün səbəbini müəyyən etməyə və təqsirkar şəxslərin məsuliyyətə cəlb olunmasına imkan versin”</a:t>
            </a:r>
            <a:r>
              <a:rPr lang="ru-RU" dirty="0" smtClean="0"/>
              <a:t>;</a:t>
            </a:r>
            <a:r>
              <a:rPr lang="az-Latn-AZ" dirty="0" smtClean="0"/>
              <a:t>  bu öhdəliklər həm dövlət, həm də özəl səhiyyə sistemlərinə aiddir;</a:t>
            </a:r>
          </a:p>
          <a:p>
            <a:r>
              <a:rPr lang="ru-RU" i="1" dirty="0" smtClean="0"/>
              <a:t>(Calvelli and Ciglio</a:t>
            </a:r>
            <a:r>
              <a:rPr lang="az-Latn-AZ" i="1" dirty="0" smtClean="0"/>
              <a:t> İtaliyaya qarşı)</a:t>
            </a:r>
            <a:endParaRPr lang="ru-RU" i="1" dirty="0"/>
          </a:p>
        </p:txBody>
      </p:sp>
      <p:sp>
        <p:nvSpPr>
          <p:cNvPr id="3" name="Title 2"/>
          <p:cNvSpPr>
            <a:spLocks noGrp="1"/>
          </p:cNvSpPr>
          <p:nvPr>
            <p:ph type="title"/>
          </p:nvPr>
        </p:nvSpPr>
        <p:spPr/>
        <p:txBody>
          <a:bodyPr/>
          <a:lstStyle/>
          <a:p>
            <a:r>
              <a:rPr lang="az-Latn-AZ" dirty="0" smtClean="0"/>
              <a:t>Səhiyyədəki səhvlər</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70000" lnSpcReduction="20000"/>
          </a:bodyPr>
          <a:lstStyle/>
          <a:p>
            <a:r>
              <a:rPr lang="az-Latn-AZ" dirty="0" smtClean="0"/>
              <a:t>Konvensiya üçüncü şəxslərə qarşı cinayət işinin qaldırılmasını tələb etməsə də, 2-ci maddə ilə yaradılması tələb olunan effektiv məhkəmə sistemi cinayət hüququna müraciəti tələb edə bilər, bəzi hallarda isə etməlidir. Lakin əgər yaşamaq hüququnun pozulması qəsdlə əhatə olunan əməllərin nəticəsində baş verməyibsə, 2-ci  maddə ilə nəzərdə tutulan effektiv məhkəmə sisteminin yaradılmasına dair pozitiv öhdəlik hər bir halda cinayət-hüquqi vasitələrdən istifadəni tələb etmir. Tibb sahəsində səhlənkarlıqla bağlı işlərdə bu öhdəlik, məsələn, zərərçəkmiş şəxslərin ya müstəqil şəkildə mülki məhkəmələrdə, ya da cinayət məhkəmələrində iddialar qaldırılması hüququnun təmin edilməsi ilə yerinə yetirilə bilər, hansı ki, həkimlərin məsuliyyətini müəyyən edər və müvafiq mülki-hüquqi müdafiə ilə təmin edər, məsələn, zərərin əvəzinin ödənilməsi. Eyni zamanda intizam tədbirləri də nəzərdə tutula bilər;</a:t>
            </a:r>
            <a:endParaRPr lang="az-Latn-AZ" i="1" dirty="0" smtClean="0"/>
          </a:p>
          <a:p>
            <a:r>
              <a:rPr lang="az-Latn-AZ" dirty="0" smtClean="0"/>
              <a:t>Bu zaman ölmüş şəxsin qohumu tibbi səhlənkarlıqla bağlı mülki iddianın həlli məqsədilə kompensasiyanı qəbul edirsə, o artıq qurban statusunu itirmiş olur </a:t>
            </a:r>
            <a:r>
              <a:rPr lang="ru-RU" i="1" dirty="0" smtClean="0"/>
              <a:t>(Calvelli and Ciglio</a:t>
            </a:r>
            <a:r>
              <a:rPr lang="az-Latn-AZ" i="1" dirty="0" smtClean="0"/>
              <a:t> İtaliyaya qarşı)</a:t>
            </a:r>
            <a:endParaRPr lang="az-Latn-AZ" dirty="0" smtClean="0"/>
          </a:p>
          <a:p>
            <a:endParaRPr lang="ru-RU" i="1" dirty="0"/>
          </a:p>
        </p:txBody>
      </p:sp>
      <p:sp>
        <p:nvSpPr>
          <p:cNvPr id="3" name="Title 2"/>
          <p:cNvSpPr>
            <a:spLocks noGrp="1"/>
          </p:cNvSpPr>
          <p:nvPr>
            <p:ph type="title"/>
          </p:nvPr>
        </p:nvSpPr>
        <p:spPr/>
        <p:txBody>
          <a:bodyPr/>
          <a:lstStyle/>
          <a:p>
            <a:r>
              <a:rPr lang="az-Latn-AZ" dirty="0" smtClean="0"/>
              <a:t>Səhiyyədəki səhvlər</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a:bodyPr>
          <a:lstStyle/>
          <a:p>
            <a:r>
              <a:rPr lang="az-Latn-AZ" dirty="0" smtClean="0"/>
              <a:t>Belə pozitiv öhdəliklər o halda ortaya çıxır ki, dövlət orqanları zərərçəkmişin üçüncü tərəfin cinayət əməlləri nəticəsində real və birbaşa təhlükəyə məruz qaldığını bilsin və ya şərait nəzərə alınmaqla bilməli olsun (“</a:t>
            </a:r>
            <a:r>
              <a:rPr lang="az-Latn-AZ" i="1" dirty="0" smtClean="0"/>
              <a:t>Nençeva və digərləri”</a:t>
            </a:r>
            <a:r>
              <a:rPr lang="az-Latn-AZ" dirty="0" smtClean="0"/>
              <a:t>) və əgər belədirsə, onlar ağlabatan mühakimə yürüdüldüyü halda təhlükənin aradan qaldırılması üçün gözlənilən və səlahiyyətləri daxilində olan tədbirlər görməsin (</a:t>
            </a:r>
            <a:r>
              <a:rPr lang="az-Latn-AZ" i="1" dirty="0" smtClean="0"/>
              <a:t>A. and Others v. Turkey</a:t>
            </a:r>
            <a:r>
              <a:rPr lang="az-Latn-AZ" dirty="0" smtClean="0"/>
              <a:t>).</a:t>
            </a:r>
          </a:p>
          <a:p>
            <a:pPr>
              <a:buNone/>
            </a:pPr>
            <a:endParaRPr lang="az-Latn-AZ" dirty="0" smtClean="0"/>
          </a:p>
          <a:p>
            <a:endParaRPr lang="az-Latn-AZ" dirty="0" smtClean="0"/>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z-Latn-AZ" dirty="0" smtClean="0"/>
          </a:p>
          <a:p>
            <a:endParaRPr lang="az-Latn-AZ" dirty="0" smtClean="0"/>
          </a:p>
          <a:p>
            <a:r>
              <a:rPr lang="az-Latn-AZ" dirty="0" smtClean="0"/>
              <a:t>Gongadze Ukraynaya qarşı </a:t>
            </a:r>
            <a:r>
              <a:rPr lang="az-Latn-AZ" sz="1800" dirty="0" smtClean="0"/>
              <a:t>(naməlum şəxslər tərəfindən təqibi barədə Baş Prokurora açıq məktub göndərmiş jurnalistin itkin düşməsi və sonradan başından ayrılmış cəsədinin tapılması);</a:t>
            </a:r>
          </a:p>
          <a:p>
            <a:r>
              <a:rPr lang="az-Latn-AZ" dirty="0" smtClean="0"/>
              <a:t>Dink Türkiyəyə qarşı </a:t>
            </a:r>
            <a:r>
              <a:rPr lang="az-Latn-AZ" sz="1800" dirty="0" smtClean="0"/>
              <a:t>(erməni əslli türk jurnalistin siyasi motivli məqalələri ilə bağlı radikal milliyyətçilər tərəfindən öldürülməsi)</a:t>
            </a:r>
          </a:p>
          <a:p>
            <a:endParaRPr lang="ru-RU" sz="1800" dirty="0"/>
          </a:p>
        </p:txBody>
      </p:sp>
      <p:sp>
        <p:nvSpPr>
          <p:cNvPr id="3" name="Title 2"/>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Üçüncü şəxslərin qəsdlərindən qorumaq öhdəliyi – jurnalistlərin ölümü</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Opuz Türkiyəyə qarşı;</a:t>
            </a:r>
          </a:p>
          <a:p>
            <a:r>
              <a:rPr lang="az-Latn-AZ" dirty="0" smtClean="0"/>
              <a:t>Kontrova Slovakiyaya qarşı;</a:t>
            </a:r>
          </a:p>
          <a:p>
            <a:r>
              <a:rPr lang="vi-VN" dirty="0" smtClean="0"/>
              <a:t>Velcea </a:t>
            </a:r>
            <a:r>
              <a:rPr lang="ru-RU" dirty="0" smtClean="0"/>
              <a:t>и </a:t>
            </a:r>
            <a:r>
              <a:rPr lang="vi-VN" dirty="0" smtClean="0"/>
              <a:t>Mazăre </a:t>
            </a:r>
            <a:r>
              <a:rPr lang="az-Latn-AZ" dirty="0" smtClean="0"/>
              <a:t>Rumıniyaya qarşı</a:t>
            </a:r>
          </a:p>
          <a:p>
            <a:endParaRPr lang="az-Latn-AZ" dirty="0" smtClean="0"/>
          </a:p>
          <a:p>
            <a:pPr>
              <a:buNone/>
            </a:pPr>
            <a:endParaRPr lang="ru-RU" dirty="0"/>
          </a:p>
        </p:txBody>
      </p:sp>
      <p:sp>
        <p:nvSpPr>
          <p:cNvPr id="3" name="Title 2"/>
          <p:cNvSpPr>
            <a:spLocks noGrp="1"/>
          </p:cNvSpPr>
          <p:nvPr>
            <p:ph type="title"/>
          </p:nvPr>
        </p:nvSpPr>
        <p:spPr/>
        <p:txBody>
          <a:bodyPr/>
          <a:lstStyle/>
          <a:p>
            <a:r>
              <a:rPr lang="az-Latn-AZ" dirty="0" smtClean="0"/>
              <a:t>Ailədə zorakılıq	</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Rantsev Türkiyəyə və Rusiyaya qarşı</a:t>
            </a:r>
            <a:endParaRPr lang="ru-RU" dirty="0"/>
          </a:p>
        </p:txBody>
      </p:sp>
      <p:sp>
        <p:nvSpPr>
          <p:cNvPr id="3" name="Title 2"/>
          <p:cNvSpPr>
            <a:spLocks noGrp="1"/>
          </p:cNvSpPr>
          <p:nvPr>
            <p:ph type="title"/>
          </p:nvPr>
        </p:nvSpPr>
        <p:spPr/>
        <p:txBody>
          <a:bodyPr/>
          <a:lstStyle/>
          <a:p>
            <a:r>
              <a:rPr lang="az-Latn-AZ" dirty="0" smtClean="0"/>
              <a:t>İnsan alveri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Tubnikov Rusiyaya qarşı </a:t>
            </a:r>
            <a:r>
              <a:rPr lang="az-Latn-AZ" sz="1600" dirty="0" smtClean="0"/>
              <a:t>(cəzaçəkmə müəssisəsində məhkumun özünü öldürməsi);</a:t>
            </a:r>
          </a:p>
          <a:p>
            <a:r>
              <a:rPr lang="az-Latn-AZ" dirty="0" smtClean="0"/>
              <a:t>Jasinska Polşaya qarşı </a:t>
            </a:r>
            <a:r>
              <a:rPr lang="az-Latn-AZ" sz="1600" dirty="0" smtClean="0"/>
              <a:t>(məhkumun psixiatrik dərmanların artıq qəbulu ilə özünə qəsd etməs</a:t>
            </a:r>
            <a:r>
              <a:rPr lang="az-Latn-AZ" sz="1800" dirty="0" smtClean="0"/>
              <a:t>i);</a:t>
            </a:r>
          </a:p>
          <a:p>
            <a:endParaRPr lang="ru-RU" dirty="0"/>
          </a:p>
        </p:txBody>
      </p:sp>
      <p:sp>
        <p:nvSpPr>
          <p:cNvPr id="3" name="Title 2"/>
          <p:cNvSpPr>
            <a:spLocks noGrp="1"/>
          </p:cNvSpPr>
          <p:nvPr>
            <p:ph type="title"/>
          </p:nvPr>
        </p:nvSpPr>
        <p:spPr/>
        <p:txBody>
          <a:bodyPr>
            <a:normAutofit fontScale="90000"/>
          </a:bodyPr>
          <a:lstStyle/>
          <a:p>
            <a:r>
              <a:rPr lang="az-Latn-AZ" dirty="0" smtClean="0"/>
              <a:t>İnsanların özlərindən qorumaq vəzifəsi</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z-Latn-AZ" dirty="0" smtClean="0"/>
              <a:t>Dövləti öz yurisdiksiyası daxilində insanların həyatını müdafiə etmək üçün pozitiv tədbirlər görülməsini məcbur edir:</a:t>
            </a:r>
          </a:p>
          <a:p>
            <a:pPr lvl="1"/>
            <a:r>
              <a:rPr lang="az-Latn-AZ" dirty="0" smtClean="0"/>
              <a:t>Dövləti öz yurisdiksiyası daxilində insanların özbaşına həyatdan məhrum etmədən müdafiə üçün qanunvericiliyin qəbulu və onun effektiv realizəsinə məcbur edir </a:t>
            </a:r>
            <a:r>
              <a:rPr lang="az-Latn-AZ" b="1" dirty="0" smtClean="0"/>
              <a:t>(qanunun müdafiəsi)</a:t>
            </a:r>
            <a:r>
              <a:rPr lang="az-Latn-AZ" dirty="0" smtClean="0"/>
              <a:t>;</a:t>
            </a:r>
          </a:p>
          <a:p>
            <a:pPr lvl="1"/>
            <a:r>
              <a:rPr lang="az-Latn-AZ" dirty="0" smtClean="0"/>
              <a:t>Həyata birbaşa və real risk olduğu dövlət hakimiyyət orqanlarının diqqətinə çatdırıldığı təqdirdə preventiv tədbirlərin görülməsini məcbur edir </a:t>
            </a:r>
            <a:r>
              <a:rPr lang="az-Latn-AZ" b="1" dirty="0" smtClean="0"/>
              <a:t>(preventiv tədbirlət).</a:t>
            </a:r>
          </a:p>
          <a:p>
            <a:endParaRPr lang="ru-RU" dirty="0"/>
          </a:p>
        </p:txBody>
      </p:sp>
      <p:sp>
        <p:nvSpPr>
          <p:cNvPr id="2" name="Title 1"/>
          <p:cNvSpPr>
            <a:spLocks noGrp="1"/>
          </p:cNvSpPr>
          <p:nvPr>
            <p:ph type="title"/>
          </p:nvPr>
        </p:nvSpPr>
        <p:spPr/>
        <p:txBody>
          <a:bodyPr>
            <a:normAutofit/>
          </a:bodyPr>
          <a:lstStyle/>
          <a:p>
            <a:r>
              <a:rPr lang="az-Latn-AZ" dirty="0" smtClean="0"/>
              <a:t>Pozitiv öhdəliklər:</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fontScale="77500" lnSpcReduction="20000"/>
          </a:bodyPr>
          <a:lstStyle/>
          <a:p>
            <a:pPr>
              <a:buNone/>
            </a:pPr>
            <a:r>
              <a:rPr lang="az-Latn-AZ" sz="4600" b="1" dirty="0" smtClean="0"/>
              <a:t>DİGƏR HALLARDA ÖZÜNƏ QƏSD</a:t>
            </a:r>
          </a:p>
          <a:p>
            <a:endParaRPr lang="az-Latn-AZ" dirty="0" smtClean="0"/>
          </a:p>
          <a:p>
            <a:r>
              <a:rPr lang="az-Latn-AZ" dirty="0" smtClean="0"/>
              <a:t>şəxs açıq-aydın dövlət nümayəndələrinin gözü qarşısında onları özünə qəsd edəcəyi ilə təhdid edirsə və üstəlik, onun emosional reaksiyası birbaşa dövlət nümayəndələrinin hərəkətlərindən və ya tələblərindən irəli gəlirsə, belə vəziyyətdə sonuncular, təhlükənin nə dərəcədə gözlənilməz olmasından asılı olmayaraq, onun davranışına bilavasitə həmin şəxsin həyatına təhlükə törədən davranış kimi olduqca ciddi yanaşmalıdırlar. Məhkəmənin fikrincə, hazırkı işdəkinə bənzər vəziyyətdə əgər dövlət nümayəndələri belə təhlükə barədə vaxtından kifayət qədər qabaq xəbər tuturlarsa, onda dövlətin 2-ci maddə üzrə öhdəliyi yaranır və həmin öhdəlik dövlət nümayəndələrinin mövcud şəraitdə ağlabatan və mümkün olan istənilən vasitələrlə həmin təhlükənin reallaşmasının qarşısını almalarını tələb edir </a:t>
            </a:r>
            <a:r>
              <a:rPr lang="az-Latn-AZ" i="1" dirty="0" smtClean="0"/>
              <a:t>(Mikayıl Məmmədov Azərbaycana qarşı).</a:t>
            </a:r>
            <a:endParaRPr lang="ru-RU"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Soering Birləşmiş Krallığa qarşı;</a:t>
            </a:r>
          </a:p>
          <a:p>
            <a:r>
              <a:rPr lang="az-Latn-AZ" dirty="0" smtClean="0"/>
              <a:t>Öcalan Türkiyəyə qarşı;</a:t>
            </a:r>
          </a:p>
          <a:p>
            <a:r>
              <a:rPr lang="az-Latn-AZ" dirty="0" smtClean="0"/>
              <a:t>G.B. Bolqarıstana qarşı;</a:t>
            </a:r>
          </a:p>
          <a:p>
            <a:r>
              <a:rPr lang="az-Latn-AZ" dirty="0" smtClean="0"/>
              <a:t>Bader və başqarları İsveçə qarşı;</a:t>
            </a:r>
          </a:p>
          <a:p>
            <a:endParaRPr lang="ru-RU" dirty="0"/>
          </a:p>
        </p:txBody>
      </p:sp>
      <p:sp>
        <p:nvSpPr>
          <p:cNvPr id="3" name="Title 2"/>
          <p:cNvSpPr>
            <a:spLocks noGrp="1"/>
          </p:cNvSpPr>
          <p:nvPr>
            <p:ph type="title"/>
          </p:nvPr>
        </p:nvSpPr>
        <p:spPr/>
        <p:txBody>
          <a:bodyPr/>
          <a:lstStyle/>
          <a:p>
            <a:r>
              <a:rPr lang="az-Latn-AZ" dirty="0" smtClean="0"/>
              <a:t>Ölüm cəzası</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Vo Fransaya qarşı;</a:t>
            </a:r>
          </a:p>
          <a:p>
            <a:r>
              <a:rPr lang="az-Latn-AZ" dirty="0" smtClean="0"/>
              <a:t>Evans Böyük Britaniyaya qarşı;</a:t>
            </a:r>
          </a:p>
          <a:p>
            <a:r>
              <a:rPr lang="az-Latn-AZ" dirty="0" smtClean="0"/>
              <a:t>Pretty Böyük Britaniyaya qarşı;</a:t>
            </a:r>
          </a:p>
          <a:p>
            <a:r>
              <a:rPr lang="az-Latn-AZ" smtClean="0"/>
              <a:t>Koch Almaniyaya qarşı</a:t>
            </a:r>
            <a:endParaRPr lang="ru-RU" dirty="0"/>
          </a:p>
        </p:txBody>
      </p:sp>
      <p:sp>
        <p:nvSpPr>
          <p:cNvPr id="3" name="Title 2"/>
          <p:cNvSpPr>
            <a:spLocks noGrp="1"/>
          </p:cNvSpPr>
          <p:nvPr>
            <p:ph type="title"/>
          </p:nvPr>
        </p:nvSpPr>
        <p:spPr/>
        <p:txBody>
          <a:bodyPr>
            <a:normAutofit fontScale="90000"/>
          </a:bodyPr>
          <a:lstStyle/>
          <a:p>
            <a:r>
              <a:rPr lang="az-Latn-AZ" dirty="0" smtClean="0"/>
              <a:t>Həyatın başlaması və evtanaziya.</a:t>
            </a:r>
            <a:br>
              <a:rPr lang="az-Latn-AZ" dirty="0" smtClean="0"/>
            </a:br>
            <a:r>
              <a:rPr lang="az-Latn-AZ" dirty="0" smtClean="0"/>
              <a:t>Ölmək hüququ</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az-Latn-AZ" dirty="0" smtClean="0"/>
              <a:t>	Ehtimal olunan qurban mübahisələndirilən hərəkət nəticəsində sağ qalarsa, 2-ci maddənin qurbanı olduğunu iddia edə bilərmi?</a:t>
            </a:r>
          </a:p>
          <a:p>
            <a:pPr>
              <a:buNone/>
            </a:pPr>
            <a:endParaRPr lang="az-Latn-AZ" dirty="0" smtClean="0"/>
          </a:p>
          <a:p>
            <a:pPr>
              <a:buNone/>
            </a:pPr>
            <a:r>
              <a:rPr lang="az-Latn-AZ" dirty="0" smtClean="0"/>
              <a:t>Osman Birləşmiş Krallığa qarşı</a:t>
            </a:r>
          </a:p>
          <a:p>
            <a:pPr>
              <a:buNone/>
            </a:pPr>
            <a:r>
              <a:rPr lang="az-Latn-AZ" dirty="0" smtClean="0"/>
              <a:t>LCB Böyük Britaniyaya qarşı</a:t>
            </a:r>
          </a:p>
          <a:p>
            <a:pPr>
              <a:buNone/>
            </a:pPr>
            <a:r>
              <a:rPr lang="az-Latn-AZ" dirty="0" smtClean="0"/>
              <a:t>Yaşa Türkiyəyə qarşı</a:t>
            </a:r>
          </a:p>
          <a:p>
            <a:pPr marL="90488" indent="19050">
              <a:buNone/>
            </a:pPr>
            <a:r>
              <a:rPr lang="az-Latn-AZ" dirty="0" smtClean="0"/>
              <a:t>Abdulkhadzhiyeva and Abdulkhadzhiyev v. Russia;</a:t>
            </a:r>
          </a:p>
          <a:p>
            <a:pPr marL="90488" indent="19050">
              <a:buNone/>
            </a:pPr>
            <a:r>
              <a:rPr lang="az-Latn-AZ" smtClean="0"/>
              <a:t>İsayeva Rusiyaya qarşı</a:t>
            </a:r>
            <a:endParaRPr lang="az-Latn-AZ" dirty="0" smtClean="0"/>
          </a:p>
          <a:p>
            <a:pPr marL="90488" indent="19050">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fontScale="77500" lnSpcReduction="20000"/>
          </a:bodyPr>
          <a:lstStyle/>
          <a:p>
            <a:endParaRPr lang="az-Latn-AZ" dirty="0" smtClean="0"/>
          </a:p>
          <a:p>
            <a:r>
              <a:rPr lang="az-Latn-AZ" dirty="0" smtClean="0"/>
              <a:t>2-ci maddədən irəli gələn pozitiv öhdəliklər yaşamaq hüququ üçün təhlükə yaradan dövlət fəaliyyəti və istənilən digər fəaliyyət kontekstində tətbiq edilən kimi şərh edilməlidir. Misal üçün, bu, səhiyyə sahəsində tibb işçilərinin hərəkət və ya hərəkətsizliyinə aiddir (</a:t>
            </a:r>
            <a:r>
              <a:rPr lang="az-Latn-AZ" i="1" dirty="0" smtClean="0"/>
              <a:t>Dodov Bolqarıstana qarşı,</a:t>
            </a:r>
            <a:r>
              <a:rPr lang="az-Latn-AZ" dirty="0" smtClean="0"/>
              <a:t> “</a:t>
            </a:r>
            <a:r>
              <a:rPr lang="az-Latn-AZ" i="1" dirty="0" smtClean="0"/>
              <a:t>Vo  v. France</a:t>
            </a:r>
            <a:r>
              <a:rPr lang="az-Latn-AZ" dirty="0" smtClean="0"/>
              <a:t>”); burada dövlətlərdən istər dövlət xəstəxanaları, istərsə də özəl xəstəxanalar üzərinə öz pasiyentlərinin həyatlarının qorunması üçün müvafiq tədbirlər görmək öhdəliyini qoyan normaları qəbul etmələri tələb olunur (</a:t>
            </a:r>
            <a:r>
              <a:rPr lang="az-Latn-AZ" i="1" dirty="0" smtClean="0"/>
              <a:t>(Dodov Bolqarıstana qarşı</a:t>
            </a:r>
            <a:r>
              <a:rPr lang="az-Latn-AZ" dirty="0" smtClean="0"/>
              <a:t>). Bu tələb aşağıdakı hallarda xüsusi əhəmiyyət kəsb edir: pasiyentlərin özünəqulluq qabiliyyəti məhdud olduqda (“</a:t>
            </a:r>
            <a:r>
              <a:rPr lang="az-Latn-AZ" i="1" dirty="0" smtClean="0"/>
              <a:t>Dodov</a:t>
            </a:r>
            <a:r>
              <a:rPr lang="az-Latn-AZ" dirty="0" smtClean="0"/>
              <a:t>”); məktəb orqanları ilə bağlı olan hallarda – bu orqanlar onların müstəsna nəzarəti altında olan və olduqca zəif kateqoriyaya aid olan şagirdlərin, xüsusən balaca uşaqların sağlamlıq və əmin-amanlığını qorumalıdırlar (</a:t>
            </a:r>
            <a:r>
              <a:rPr lang="az-Latn-AZ" i="1" dirty="0" smtClean="0"/>
              <a:t>Ilbeyi Kemaloğlu and Meriye Kemaloğlu v. Turkey</a:t>
            </a:r>
            <a:r>
              <a:rPr lang="az-Latn-AZ" dirty="0" smtClean="0"/>
              <a:t>); eyni ilə, dövlət tibb müəssisələrində olan balaca uşaqlara tibbi baxım və xidmətlərin göstərilməsi ilə bağlı hallarda (“</a:t>
            </a:r>
            <a:r>
              <a:rPr lang="az-Latn-AZ" i="1" dirty="0" smtClean="0"/>
              <a:t>Nençeva və digərləri”</a:t>
            </a:r>
            <a:r>
              <a:rPr lang="az-Latn-AZ" dirty="0" smtClean="0"/>
              <a:t>).</a:t>
            </a:r>
          </a:p>
          <a:p>
            <a:endParaRPr lang="az-Latn-AZ" dirty="0" smtClean="0"/>
          </a:p>
          <a:p>
            <a:endParaRPr lang="az-Latn-AZ" dirty="0" smtClean="0"/>
          </a:p>
          <a:p>
            <a:endParaRPr lang="az-Latn-AZ" dirty="0" smtClean="0"/>
          </a:p>
          <a:p>
            <a:endParaRPr lang="az-Latn-AZ" dirty="0" smtClean="0"/>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fontScale="92500" lnSpcReduction="20000"/>
          </a:bodyPr>
          <a:lstStyle/>
          <a:p>
            <a:pPr>
              <a:buNone/>
            </a:pPr>
            <a:r>
              <a:rPr lang="az-Latn-AZ" dirty="0" smtClean="0"/>
              <a:t>   milli məhkəmələr həyat üçün təhlükəli cinayətlərin cəzasız qalmalarına yol verməməlidirlər. Bu, ictimai etimadın qoruyub saxlanması və qanunçuluğun təmin edilməsi, habelə qanunsuz əməllər münasibətdə istənilən dözümlülük və sövdələşmə təzahürlərinin qarşısının alınması üçün böyük əhəmiyyət kəsb edir. (</a:t>
            </a:r>
            <a:r>
              <a:rPr lang="az-Latn-AZ" i="1" dirty="0" smtClean="0"/>
              <a:t>Nikolova and Velichkova v. Bulgaria</a:t>
            </a:r>
            <a:r>
              <a:rPr lang="az-Latn-AZ" dirty="0" smtClean="0"/>
              <a:t>). Beləliklə, Məhkəmənin vəzifəsi məhkəmələrin qərar qəbul edərkən mövcud məhkəmə sisteminin çəkindirici effektini qoruyub saxlamaq və yaşamaq hüququnun pozulma hallarını araşdırılıb onlara görə kompensasiyanın verilməsini təmin etmək məqsədi ilə Konvensiyanın 2-ci maddəsinin tələb etdiyi araşdırmanı həyata keçirib-keçirməmələrini və həmin araşdırmanın həcmini yoxlamaqdan ibarətdir (“</a:t>
            </a:r>
            <a:r>
              <a:rPr lang="az-Latn-AZ" i="1" dirty="0" smtClean="0"/>
              <a:t>Öneryıldız</a:t>
            </a:r>
            <a:r>
              <a:rPr lang="az-Latn-AZ" dirty="0" smtClean="0"/>
              <a:t>”)</a:t>
            </a:r>
          </a:p>
          <a:p>
            <a:endParaRPr lang="az-Latn-AZ" dirty="0" smtClean="0"/>
          </a:p>
          <a:p>
            <a:endParaRPr lang="az-Latn-AZ" dirty="0" smtClean="0"/>
          </a:p>
          <a:p>
            <a:endParaRPr lang="az-Latn-AZ" dirty="0" smtClean="0"/>
          </a:p>
          <a:p>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smtClean="0"/>
              <a:t>Sizcə, Azərbaycanda dəm qazından ölmə hallarının intensivliyi Dövlətin pozitiv öhdəliyini yarada bilərmi?</a:t>
            </a:r>
            <a:endParaRPr lang="ru-RU" dirty="0"/>
          </a:p>
        </p:txBody>
      </p:sp>
      <p:sp>
        <p:nvSpPr>
          <p:cNvPr id="3" name="Title 2"/>
          <p:cNvSpPr>
            <a:spLocks noGrp="1"/>
          </p:cNvSpPr>
          <p:nvPr>
            <p:ph type="title"/>
          </p:nvPr>
        </p:nvSpPr>
        <p:spPr/>
        <p:txBody>
          <a:bodyPr/>
          <a:lstStyle/>
          <a:p>
            <a:r>
              <a:rPr lang="az-Latn-AZ" dirty="0" smtClean="0"/>
              <a:t>Sual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az-Latn-AZ" dirty="0" smtClean="0"/>
          </a:p>
          <a:p>
            <a:r>
              <a:rPr lang="az-Latn-AZ" dirty="0" smtClean="0"/>
              <a:t>Konvensiyanın 2-ci maddəsinin 1-ci hissəsinin birinci cümləsi dövlət üzərinə yalnız şəxsi qəsdən və qanunsuz olaraq həyatından məhrum etməkdən çəkinmək öhdəliyini deyil, həmçinin onun yurisdiksiyası altında olan hər kəsin həyatının qorunması üçün müvafiq tədbirlər görmək öhdəliyini qoyur </a:t>
            </a:r>
            <a:r>
              <a:rPr lang="az-Latn-AZ" i="1" dirty="0" smtClean="0"/>
              <a:t>(L.C.B. v. the United Kingdom).</a:t>
            </a:r>
          </a:p>
          <a:p>
            <a:pPr>
              <a:buNone/>
            </a:pPr>
            <a:r>
              <a:rPr lang="az-Latn-AZ" i="1" dirty="0" smtClean="0"/>
              <a:t>	Hakimiyyət orqanlarının birbaşa təqsiri olmadıqda 2-ci maddənin tətbiqi istisna edilir. Səbəbli əlaqə olmalıdır.</a:t>
            </a:r>
            <a:endParaRPr lang="az-Latn-AZ" dirty="0" smtClean="0"/>
          </a:p>
        </p:txBody>
      </p:sp>
      <p:sp>
        <p:nvSpPr>
          <p:cNvPr id="2" name="Title 1"/>
          <p:cNvSpPr>
            <a:spLocks noGrp="1"/>
          </p:cNvSpPr>
          <p:nvPr>
            <p:ph type="title"/>
          </p:nvPr>
        </p:nvSpPr>
        <p:spPr/>
        <p:txBody>
          <a:bodyPr/>
          <a:lstStyle/>
          <a:p>
            <a:r>
              <a:rPr lang="az-Latn-AZ" dirty="0" smtClean="0"/>
              <a:t>Pozitiv öhdəliklər</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Dövlətin yaşamaq hüququnu təmin etməklə bağlı əsas vəzifəsi xüsusilə, hüquq-mühafizə orqanları əməkdaşlarının müvafiq beynəlxalq standartlara uyğun olaraq güc və odlu silah tətbiq etməsinə icazə verilən halların məhdud sayını müəyyən edən hüquqi və inzibati baza yaratmasını nəzərdə tutur </a:t>
            </a:r>
            <a:r>
              <a:rPr lang="az-Latn-AZ" i="1" dirty="0" smtClean="0"/>
              <a:t>(Nachoca Bolqarıstana qarşı, Makaratsiz Yunanıstana qarşı, Putintseva Rusiyaya qarşı).</a:t>
            </a:r>
            <a:endParaRPr lang="ru-RU" i="1" dirty="0"/>
          </a:p>
        </p:txBody>
      </p:sp>
      <p:sp>
        <p:nvSpPr>
          <p:cNvPr id="3" name="Title 2"/>
          <p:cNvSpPr>
            <a:spLocks noGrp="1"/>
          </p:cNvSpPr>
          <p:nvPr>
            <p:ph type="title"/>
          </p:nvPr>
        </p:nvSpPr>
        <p:spPr/>
        <p:txBody>
          <a:bodyPr/>
          <a:lstStyle/>
          <a:p>
            <a:r>
              <a:rPr lang="az-Latn-AZ" dirty="0" smtClean="0"/>
              <a:t>Qanunun müdafiəsi</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z-Latn-AZ" dirty="0" smtClean="0"/>
              <a:t>2-ci maddəyə əsasən polis tərəfindən öldürücü gücün tətbiqinə müəyyən hallarda haqq qazandırıla bilər, lakin 2-ci maddə elə bir kart-blanş (hüdudsuz səlahiyyət) təqdim etmir ki, öldürücü gücdən polis əməliyyatının tətbiqinə icazə verilmiş olsun, belə əməliyyat daxili hüquqla ciddi şəkildə tənzimlənməlidir</a:t>
            </a:r>
            <a:r>
              <a:rPr lang="ru-RU" dirty="0" smtClean="0"/>
              <a:t>. </a:t>
            </a:r>
          </a:p>
          <a:p>
            <a:r>
              <a:rPr lang="az-Latn-AZ" dirty="0" smtClean="0"/>
              <a:t>Silahın tətbiqi dəqiq tənzimlənməlidir, silahdan istifadənin ehtiyatlılığı isə cəmiyyətin demokratikliyinin göstəricisidir. </a:t>
            </a:r>
            <a:endParaRPr lang="ru-RU" dirty="0"/>
          </a:p>
        </p:txBody>
      </p:sp>
      <p:sp>
        <p:nvSpPr>
          <p:cNvPr id="3" name="Title 2"/>
          <p:cNvSpPr>
            <a:spLocks noGrp="1"/>
          </p:cNvSpPr>
          <p:nvPr>
            <p:ph type="title"/>
          </p:nvPr>
        </p:nvSpPr>
        <p:spPr/>
        <p:txBody>
          <a:bodyPr/>
          <a:lstStyle/>
          <a:p>
            <a:r>
              <a:rPr lang="az-Latn-AZ" dirty="0" smtClean="0"/>
              <a:t>Silahın tətbiqi</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z-Latn-AZ" dirty="0" smtClean="0"/>
              <a:t>	Birləşmiş Millətlər Təşkilatının Hüquq Mühafizə əməkdaşları tərəfindən güc və odlu silah tətbiq edilməsinə dair əsas prinsipləri -  BMT Prinsipləri</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az-Latn-AZ" dirty="0" smtClean="0"/>
              <a:t>Əgər tabelikdə olan tabe olmaqdan açıq-aşkar imtina edirsə, yaxud müqavimət göstərirsə, komandir (rəis) qayda-qanunu bərpa etmək üçün məcburiyyət tədbirlərindən istifadə etməyə və hətta təqsirkarı həbs edib, məhkəmə məsuliyyətinə cəlb etməyə borcludur. Bu zaman silahdan ancaq döyüş şəraitində istifadə etmək olar; sülh dövründə isə silah yalnız müstəsna hallarda — şərait təsirli tədbirlər görməyi tələb etdikdə, yəni tabe olmayanın hərəkətləri Vətənə xəyanətə, döyüş tapşırığının yerinə yetirilməməsinə yönəldikdə və ya komandirin (rəisin), digər hərbi qulluqçuların, ya da mülki şəxslərin həyatı üçün real təhlükə yarandıqda işlədilə bilər. Silah işlədilməsi müstəsna tədbirdir və buna komandirin (rəisin) bütün başqa vasitələrdən istifadə etməsi nəticə vermədiyi və ya şəraitə görə başqa tədbirlərin görülməsi mümkün olmadığı hallarda yol verilir. Şərait imkan verirsə, komandir (rəis) silah işlətməzdən qabaq tabe olmayana xəbərdarlıq etməlidir. Komandir (rəis) silah işlətməsi haqqında dərhal komanda üzrə məlumat verməlidir.</a:t>
            </a:r>
            <a:endParaRPr lang="ru-RU" dirty="0"/>
          </a:p>
        </p:txBody>
      </p:sp>
      <p:sp>
        <p:nvSpPr>
          <p:cNvPr id="3" name="Title 2"/>
          <p:cNvSpPr>
            <a:spLocks noGrp="1"/>
          </p:cNvSpPr>
          <p:nvPr>
            <p:ph type="title"/>
          </p:nvPr>
        </p:nvSpPr>
        <p:spPr/>
        <p:txBody>
          <a:bodyPr>
            <a:normAutofit fontScale="90000"/>
          </a:bodyPr>
          <a:lstStyle/>
          <a:p>
            <a:r>
              <a:rPr lang="az-Latn-AZ" dirty="0" smtClean="0"/>
              <a:t>Silahlı qüvvələrin intizam nizamnaməsi</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az-Latn-AZ" dirty="0" smtClean="0"/>
              <a:t>37.1. Cinayət törətmiş şəxsin səlahiyyətli dövlət hakimiyyəti orqanlarına gətirilməsi və ya yeni cinayətlər törətməsinin qarşısının alınması məqsədi ilə tutulduğu zaman ona zərər yetirilməsi, əgər həmin məqsəd üçün bütün digər təsir imkanlarından istifadə lazımi nəticə verməmişsə və bunun üçün zəruri olan tədbirlərin həddi aşılmamışdırsa, cinayət sayılmır.</a:t>
            </a:r>
          </a:p>
          <a:p>
            <a:r>
              <a:rPr lang="az-Latn-AZ" dirty="0" smtClean="0"/>
              <a:t>37.2. Cinayət törətmiş şəxsin tutulması üçün tətbiq edilən vasitələrin və üsulların törədilmiş əməlin və həmin əməli törətmiş şəxsin ictimai təhlükəlilik dərəcəsinə, habelə tutulmanın hallarına aşkar surətdə uyğun gəlməməsi və zərurət olmadan şəxsə açıq-aşkar həddən artıq zərər vurulması şəxsin tutulması üçün zəruri olan tədbirlərin həddini aşmaq hesab olunur. Həddi bu qaydada aşma, yalnız qəsdən zərər vurulduqda cinayət məsuliyyətinə səbəb olur.</a:t>
            </a:r>
          </a:p>
          <a:p>
            <a:endParaRPr lang="ru-RU" dirty="0"/>
          </a:p>
        </p:txBody>
      </p:sp>
      <p:sp>
        <p:nvSpPr>
          <p:cNvPr id="3" name="Title 2"/>
          <p:cNvSpPr>
            <a:spLocks noGrp="1"/>
          </p:cNvSpPr>
          <p:nvPr>
            <p:ph type="title"/>
          </p:nvPr>
        </p:nvSpPr>
        <p:spPr/>
        <p:txBody>
          <a:bodyPr>
            <a:normAutofit fontScale="90000"/>
          </a:bodyPr>
          <a:lstStyle/>
          <a:p>
            <a:r>
              <a:rPr lang="az-Latn-AZ" b="0" dirty="0" smtClean="0"/>
              <a:t>Maddə 37.</a:t>
            </a:r>
            <a:r>
              <a:rPr lang="az-Latn-AZ" dirty="0" smtClean="0"/>
              <a:t> Cinayət törətmiş şəxs tutularkən ona zərər vurulması</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2643</TotalTime>
  <Words>2290</Words>
  <Application>Microsoft Office PowerPoint</Application>
  <PresentationFormat>Экран (4:3)</PresentationFormat>
  <Paragraphs>128</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Concourse</vt:lpstr>
      <vt:lpstr>2-ci maddə. Yaşamaq hüququ </vt:lpstr>
      <vt:lpstr>2-ci maddə. Yaşamaq hüququ </vt:lpstr>
      <vt:lpstr>Pozitiv öhdəliklər:</vt:lpstr>
      <vt:lpstr>Pozitiv öhdəliklər</vt:lpstr>
      <vt:lpstr>Qanunun müdafiəsi</vt:lpstr>
      <vt:lpstr>Silahın tətbiqi</vt:lpstr>
      <vt:lpstr>Слайд 7</vt:lpstr>
      <vt:lpstr>Silahlı qüvvələrin intizam nizamnaməsi</vt:lpstr>
      <vt:lpstr>Maddə 37. Cinayət törətmiş şəxs tutularkən ona zərər vurulması</vt:lpstr>
      <vt:lpstr>Слайд 10</vt:lpstr>
      <vt:lpstr>  Preventiv tədbirlər görülməsi ilə bağlı pozitiv öhdəliyin pozulması üçün aşağıdakı suallara müsbət cavab olmalıdır:</vt:lpstr>
      <vt:lpstr>Слайд 12</vt:lpstr>
      <vt:lpstr>Həyata olan real və bilavasitə risk barədə məlumatlılıq</vt:lpstr>
      <vt:lpstr>Həbsdə olan şəxslərin yaşamaq hüququ</vt:lpstr>
      <vt:lpstr>Polis nəzarətində və həbsdə olan şəxslərin ölməsi</vt:lpstr>
      <vt:lpstr>Слайд 16</vt:lpstr>
      <vt:lpstr>Слайд 17</vt:lpstr>
      <vt:lpstr>Cəzaçəkmə müəssisələrində ölüm halları</vt:lpstr>
      <vt:lpstr>  Dövlətin himayəsində olan “zəif” şəxslərin səhlənkarlıq və yə səhv müalicə nəticəsində ölümü</vt:lpstr>
      <vt:lpstr>Слайд 20</vt:lpstr>
      <vt:lpstr>Ətraf mühitin təhlükəsizliyi ilə əlaqəli olan yaşamaq hüququ </vt:lpstr>
      <vt:lpstr>Səhiyyə və tibbi səhvlər</vt:lpstr>
      <vt:lpstr>Səhiyyədəki səhvlər</vt:lpstr>
      <vt:lpstr>Səhiyyədəki səhvlər</vt:lpstr>
      <vt:lpstr>Слайд 25</vt:lpstr>
      <vt:lpstr>  Üçüncü şəxslərin qəsdlərindən qorumaq öhdəliyi – jurnalistlərin ölümü</vt:lpstr>
      <vt:lpstr>Ailədə zorakılıq </vt:lpstr>
      <vt:lpstr>İnsan alveri </vt:lpstr>
      <vt:lpstr>İnsanların özlərindən qorumaq vəzifəsi</vt:lpstr>
      <vt:lpstr>Слайд 30</vt:lpstr>
      <vt:lpstr>Ölüm cəzası</vt:lpstr>
      <vt:lpstr>Həyatın başlaması və evtanaziya. Ölmək hüququ</vt:lpstr>
      <vt:lpstr>Слайд 33</vt:lpstr>
      <vt:lpstr>Слайд 34</vt:lpstr>
      <vt:lpstr>Слайд 35</vt:lpstr>
      <vt:lpstr>Sual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samsung</cp:lastModifiedBy>
  <cp:revision>257</cp:revision>
  <dcterms:created xsi:type="dcterms:W3CDTF">2006-08-16T00:00:00Z</dcterms:created>
  <dcterms:modified xsi:type="dcterms:W3CDTF">2017-07-16T09:54:56Z</dcterms:modified>
</cp:coreProperties>
</file>