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75" r:id="rId3"/>
    <p:sldId id="276" r:id="rId4"/>
    <p:sldId id="257" r:id="rId5"/>
    <p:sldId id="258" r:id="rId6"/>
    <p:sldId id="259" r:id="rId7"/>
    <p:sldId id="267" r:id="rId8"/>
    <p:sldId id="260" r:id="rId9"/>
    <p:sldId id="261" r:id="rId10"/>
    <p:sldId id="263" r:id="rId11"/>
    <p:sldId id="264" r:id="rId12"/>
    <p:sldId id="278" r:id="rId13"/>
    <p:sldId id="279" r:id="rId14"/>
    <p:sldId id="280" r:id="rId15"/>
    <p:sldId id="265" r:id="rId16"/>
    <p:sldId id="281" r:id="rId17"/>
    <p:sldId id="282" r:id="rId18"/>
    <p:sldId id="284" r:id="rId19"/>
    <p:sldId id="283" r:id="rId20"/>
    <p:sldId id="285" r:id="rId21"/>
    <p:sldId id="286" r:id="rId22"/>
    <p:sldId id="287" r:id="rId23"/>
    <p:sldId id="288" r:id="rId24"/>
    <p:sldId id="289" r:id="rId25"/>
    <p:sldId id="266" r:id="rId26"/>
    <p:sldId id="271" r:id="rId27"/>
    <p:sldId id="268" r:id="rId28"/>
    <p:sldId id="270" r:id="rId29"/>
    <p:sldId id="272" r:id="rId30"/>
    <p:sldId id="277" r:id="rId3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1" d="100"/>
          <a:sy n="71" d="100"/>
        </p:scale>
        <p:origin x="-179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ru-RU"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kumimoji="1" lang="ru-RU"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p>
          </p:txBody>
        </p:sp>
      </p:grpSp>
      <p:sp>
        <p:nvSpPr>
          <p:cNvPr id="8200"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ru-RU"/>
              <a:t>Click to edit Master subtitle style</a:t>
            </a:r>
          </a:p>
        </p:txBody>
      </p:sp>
      <p:sp>
        <p:nvSpPr>
          <p:cNvPr id="8204"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ru-RU"/>
              <a:t>Click to edit Master title style</a:t>
            </a:r>
          </a:p>
        </p:txBody>
      </p:sp>
      <p:sp>
        <p:nvSpPr>
          <p:cNvPr id="10" name="Rectangle 19"/>
          <p:cNvSpPr>
            <a:spLocks noGrp="1" noChangeArrowheads="1"/>
          </p:cNvSpPr>
          <p:nvPr>
            <p:ph type="dt" sz="quarter" idx="10"/>
          </p:nvPr>
        </p:nvSpPr>
        <p:spPr/>
        <p:txBody>
          <a:bodyPr/>
          <a:lstStyle>
            <a:lvl1pPr>
              <a:defRPr>
                <a:solidFill>
                  <a:schemeClr val="bg1"/>
                </a:solidFill>
              </a:defRPr>
            </a:lvl1pPr>
          </a:lstStyle>
          <a:p>
            <a:pPr>
              <a:defRPr/>
            </a:pPr>
            <a:endParaRPr lang="ru-RU"/>
          </a:p>
        </p:txBody>
      </p:sp>
      <p:sp>
        <p:nvSpPr>
          <p:cNvPr id="11" name="Rectangle 20"/>
          <p:cNvSpPr>
            <a:spLocks noGrp="1" noChangeArrowheads="1"/>
          </p:cNvSpPr>
          <p:nvPr>
            <p:ph type="ftr" sz="quarter" idx="11"/>
          </p:nvPr>
        </p:nvSpPr>
        <p:spPr/>
        <p:txBody>
          <a:bodyPr/>
          <a:lstStyle>
            <a:lvl1pPr algn="r">
              <a:defRPr/>
            </a:lvl1pPr>
          </a:lstStyle>
          <a:p>
            <a:pPr>
              <a:defRPr/>
            </a:pPr>
            <a:endParaRPr lang="ru-RU"/>
          </a:p>
        </p:txBody>
      </p:sp>
      <p:sp>
        <p:nvSpPr>
          <p:cNvPr id="12" name="Rectangle 21"/>
          <p:cNvSpPr>
            <a:spLocks noGrp="1" noChangeArrowheads="1"/>
          </p:cNvSpPr>
          <p:nvPr>
            <p:ph type="sldNum" sz="quarter" idx="12"/>
          </p:nvPr>
        </p:nvSpPr>
        <p:spPr>
          <a:xfrm>
            <a:off x="76200" y="6248400"/>
            <a:ext cx="587375" cy="488950"/>
          </a:xfrm>
        </p:spPr>
        <p:txBody>
          <a:bodyPr anchorCtr="0"/>
          <a:lstStyle>
            <a:lvl1pPr>
              <a:defRPr/>
            </a:lvl1pPr>
          </a:lstStyle>
          <a:p>
            <a:pPr>
              <a:defRPr/>
            </a:pPr>
            <a:fld id="{12EBB998-9A50-4F6F-9458-010C2B901BBF}" type="slidenum">
              <a:rPr lang="ru-RU"/>
              <a:pPr>
                <a:defRPr/>
              </a:pPr>
              <a:t>‹#›</a:t>
            </a:fld>
            <a:endParaRPr lang="ru-RU"/>
          </a:p>
        </p:txBody>
      </p:sp>
    </p:spTree>
    <p:extLst>
      <p:ext uri="{BB962C8B-B14F-4D97-AF65-F5344CB8AC3E}">
        <p14:creationId xmlns:p14="http://schemas.microsoft.com/office/powerpoint/2010/main" val="1826398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C3828259-129A-46F3-A6A0-A101506C1C92}" type="slidenum">
              <a:rPr lang="ru-RU"/>
              <a:pPr>
                <a:defRPr/>
              </a:pPr>
              <a:t>‹#›</a:t>
            </a:fld>
            <a:endParaRPr lang="ru-RU"/>
          </a:p>
        </p:txBody>
      </p:sp>
    </p:spTree>
    <p:extLst>
      <p:ext uri="{BB962C8B-B14F-4D97-AF65-F5344CB8AC3E}">
        <p14:creationId xmlns:p14="http://schemas.microsoft.com/office/powerpoint/2010/main" val="1326629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5600" y="762000"/>
            <a:ext cx="1981200" cy="53244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62000" y="762000"/>
            <a:ext cx="5791200" cy="53244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F37B38E5-70E6-4836-938A-8A7D4FD7ED6D}" type="slidenum">
              <a:rPr lang="ru-RU"/>
              <a:pPr>
                <a:defRPr/>
              </a:pPr>
              <a:t>‹#›</a:t>
            </a:fld>
            <a:endParaRPr lang="ru-RU"/>
          </a:p>
        </p:txBody>
      </p:sp>
    </p:spTree>
    <p:extLst>
      <p:ext uri="{BB962C8B-B14F-4D97-AF65-F5344CB8AC3E}">
        <p14:creationId xmlns:p14="http://schemas.microsoft.com/office/powerpoint/2010/main" val="1521648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63E8B178-48A9-4BB4-90F4-CE2576B9F9B7}" type="slidenum">
              <a:rPr lang="ru-RU"/>
              <a:pPr>
                <a:defRPr/>
              </a:pPr>
              <a:t>‹#›</a:t>
            </a:fld>
            <a:endParaRPr lang="ru-RU"/>
          </a:p>
        </p:txBody>
      </p:sp>
    </p:spTree>
    <p:extLst>
      <p:ext uri="{BB962C8B-B14F-4D97-AF65-F5344CB8AC3E}">
        <p14:creationId xmlns:p14="http://schemas.microsoft.com/office/powerpoint/2010/main" val="1068856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CB2BEF77-A1BC-4B26-8542-17E866A40E5F}" type="slidenum">
              <a:rPr lang="ru-RU"/>
              <a:pPr>
                <a:defRPr/>
              </a:pPr>
              <a:t>‹#›</a:t>
            </a:fld>
            <a:endParaRPr lang="ru-RU"/>
          </a:p>
        </p:txBody>
      </p:sp>
    </p:spTree>
    <p:extLst>
      <p:ext uri="{BB962C8B-B14F-4D97-AF65-F5344CB8AC3E}">
        <p14:creationId xmlns:p14="http://schemas.microsoft.com/office/powerpoint/2010/main" val="2952803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6D67D428-2495-4A4C-8107-69E32CBAC692}" type="slidenum">
              <a:rPr lang="ru-RU"/>
              <a:pPr>
                <a:defRPr/>
              </a:pPr>
              <a:t>‹#›</a:t>
            </a:fld>
            <a:endParaRPr lang="ru-RU"/>
          </a:p>
        </p:txBody>
      </p:sp>
    </p:spTree>
    <p:extLst>
      <p:ext uri="{BB962C8B-B14F-4D97-AF65-F5344CB8AC3E}">
        <p14:creationId xmlns:p14="http://schemas.microsoft.com/office/powerpoint/2010/main" val="1452322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1"/>
          <p:cNvSpPr>
            <a:spLocks noGrp="1" noChangeArrowheads="1"/>
          </p:cNvSpPr>
          <p:nvPr>
            <p:ph type="dt" sz="half" idx="10"/>
          </p:nvPr>
        </p:nvSpPr>
        <p:spPr>
          <a:ln/>
        </p:spPr>
        <p:txBody>
          <a:bodyPr/>
          <a:lstStyle>
            <a:lvl1pPr>
              <a:defRPr/>
            </a:lvl1pPr>
          </a:lstStyle>
          <a:p>
            <a:pPr>
              <a:defRPr/>
            </a:pPr>
            <a:endParaRPr lang="ru-RU"/>
          </a:p>
        </p:txBody>
      </p:sp>
      <p:sp>
        <p:nvSpPr>
          <p:cNvPr id="8" name="Rectangle 12"/>
          <p:cNvSpPr>
            <a:spLocks noGrp="1" noChangeArrowheads="1"/>
          </p:cNvSpPr>
          <p:nvPr>
            <p:ph type="ftr" sz="quarter" idx="11"/>
          </p:nvPr>
        </p:nvSpPr>
        <p:spPr>
          <a:ln/>
        </p:spPr>
        <p:txBody>
          <a:bodyPr/>
          <a:lstStyle>
            <a:lvl1pPr>
              <a:defRPr/>
            </a:lvl1pPr>
          </a:lstStyle>
          <a:p>
            <a:pPr>
              <a:defRPr/>
            </a:pPr>
            <a:endParaRPr lang="ru-RU"/>
          </a:p>
        </p:txBody>
      </p:sp>
      <p:sp>
        <p:nvSpPr>
          <p:cNvPr id="9" name="Rectangle 13"/>
          <p:cNvSpPr>
            <a:spLocks noGrp="1" noChangeArrowheads="1"/>
          </p:cNvSpPr>
          <p:nvPr>
            <p:ph type="sldNum" sz="quarter" idx="12"/>
          </p:nvPr>
        </p:nvSpPr>
        <p:spPr>
          <a:ln/>
        </p:spPr>
        <p:txBody>
          <a:bodyPr/>
          <a:lstStyle>
            <a:lvl1pPr>
              <a:defRPr/>
            </a:lvl1pPr>
          </a:lstStyle>
          <a:p>
            <a:pPr>
              <a:defRPr/>
            </a:pPr>
            <a:fld id="{2ADC2733-1D50-4B58-872C-015AFA52A8B4}" type="slidenum">
              <a:rPr lang="ru-RU"/>
              <a:pPr>
                <a:defRPr/>
              </a:pPr>
              <a:t>‹#›</a:t>
            </a:fld>
            <a:endParaRPr lang="ru-RU"/>
          </a:p>
        </p:txBody>
      </p:sp>
    </p:spTree>
    <p:extLst>
      <p:ext uri="{BB962C8B-B14F-4D97-AF65-F5344CB8AC3E}">
        <p14:creationId xmlns:p14="http://schemas.microsoft.com/office/powerpoint/2010/main" val="3123149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1"/>
          <p:cNvSpPr>
            <a:spLocks noGrp="1" noChangeArrowheads="1"/>
          </p:cNvSpPr>
          <p:nvPr>
            <p:ph type="dt" sz="half" idx="10"/>
          </p:nvPr>
        </p:nvSpPr>
        <p:spPr>
          <a:ln/>
        </p:spPr>
        <p:txBody>
          <a:bodyPr/>
          <a:lstStyle>
            <a:lvl1pPr>
              <a:defRPr/>
            </a:lvl1pPr>
          </a:lstStyle>
          <a:p>
            <a:pPr>
              <a:defRPr/>
            </a:pPr>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pPr>
              <a:defRPr/>
            </a:pPr>
            <a:fld id="{4D1A0BB1-CCCA-4FA7-8D8C-5CE3C52B3025}" type="slidenum">
              <a:rPr lang="ru-RU"/>
              <a:pPr>
                <a:defRPr/>
              </a:pPr>
              <a:t>‹#›</a:t>
            </a:fld>
            <a:endParaRPr lang="ru-RU"/>
          </a:p>
        </p:txBody>
      </p:sp>
    </p:spTree>
    <p:extLst>
      <p:ext uri="{BB962C8B-B14F-4D97-AF65-F5344CB8AC3E}">
        <p14:creationId xmlns:p14="http://schemas.microsoft.com/office/powerpoint/2010/main" val="2479426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ru-RU"/>
          </a:p>
        </p:txBody>
      </p:sp>
      <p:sp>
        <p:nvSpPr>
          <p:cNvPr id="3" name="Rectangle 12"/>
          <p:cNvSpPr>
            <a:spLocks noGrp="1" noChangeArrowheads="1"/>
          </p:cNvSpPr>
          <p:nvPr>
            <p:ph type="ftr" sz="quarter" idx="11"/>
          </p:nvPr>
        </p:nvSpPr>
        <p:spPr>
          <a:ln/>
        </p:spPr>
        <p:txBody>
          <a:bodyPr/>
          <a:lstStyle>
            <a:lvl1pPr>
              <a:defRPr/>
            </a:lvl1pPr>
          </a:lstStyle>
          <a:p>
            <a:pPr>
              <a:defRPr/>
            </a:pPr>
            <a:endParaRPr lang="ru-RU"/>
          </a:p>
        </p:txBody>
      </p:sp>
      <p:sp>
        <p:nvSpPr>
          <p:cNvPr id="4" name="Rectangle 13"/>
          <p:cNvSpPr>
            <a:spLocks noGrp="1" noChangeArrowheads="1"/>
          </p:cNvSpPr>
          <p:nvPr>
            <p:ph type="sldNum" sz="quarter" idx="12"/>
          </p:nvPr>
        </p:nvSpPr>
        <p:spPr>
          <a:ln/>
        </p:spPr>
        <p:txBody>
          <a:bodyPr/>
          <a:lstStyle>
            <a:lvl1pPr>
              <a:defRPr/>
            </a:lvl1pPr>
          </a:lstStyle>
          <a:p>
            <a:pPr>
              <a:defRPr/>
            </a:pPr>
            <a:fld id="{9516B4F8-66D7-41B8-BF94-5F6A2E9B0BF4}" type="slidenum">
              <a:rPr lang="ru-RU"/>
              <a:pPr>
                <a:defRPr/>
              </a:pPr>
              <a:t>‹#›</a:t>
            </a:fld>
            <a:endParaRPr lang="ru-RU"/>
          </a:p>
        </p:txBody>
      </p:sp>
    </p:spTree>
    <p:extLst>
      <p:ext uri="{BB962C8B-B14F-4D97-AF65-F5344CB8AC3E}">
        <p14:creationId xmlns:p14="http://schemas.microsoft.com/office/powerpoint/2010/main" val="3083913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1E1C83FC-C581-4D02-8641-36FC139EAA2D}" type="slidenum">
              <a:rPr lang="ru-RU"/>
              <a:pPr>
                <a:defRPr/>
              </a:pPr>
              <a:t>‹#›</a:t>
            </a:fld>
            <a:endParaRPr lang="ru-RU"/>
          </a:p>
        </p:txBody>
      </p:sp>
    </p:spTree>
    <p:extLst>
      <p:ext uri="{BB962C8B-B14F-4D97-AF65-F5344CB8AC3E}">
        <p14:creationId xmlns:p14="http://schemas.microsoft.com/office/powerpoint/2010/main" val="342736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5B83FC8E-C336-4F04-A0AB-57ED8228B338}" type="slidenum">
              <a:rPr lang="ru-RU"/>
              <a:pPr>
                <a:defRPr/>
              </a:pPr>
              <a:t>‹#›</a:t>
            </a:fld>
            <a:endParaRPr lang="ru-RU"/>
          </a:p>
        </p:txBody>
      </p:sp>
    </p:spTree>
    <p:extLst>
      <p:ext uri="{BB962C8B-B14F-4D97-AF65-F5344CB8AC3E}">
        <p14:creationId xmlns:p14="http://schemas.microsoft.com/office/powerpoint/2010/main" val="1669102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xtLst>
                <a:ext uri="{91240B29-F687-4F45-9708-019B960494DF}">
                  <a14:hiddenLine xmlns:a14="http://schemas.microsoft.com/office/drawing/2010/main" w="9525" cap="flat" cmpd="sng">
                    <a:solidFill>
                      <a:srgbClr val="000000"/>
                    </a:solidFill>
                    <a:prstDash val="solid"/>
                    <a:miter lim="800000"/>
                    <a:headEnd type="none" w="med" len="med"/>
                    <a:tailEnd type="none" w="med" len="med"/>
                  </a14:hiddenLine>
                </a:ext>
              </a:extLst>
            </p:spPr>
            <p:txBody>
              <a:bodyPr wrap="none"/>
              <a:lstStyle/>
              <a:p>
                <a:endParaRPr lang="ru-RU"/>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ru-RU" alt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en-US" smtClean="0"/>
              <a:t>Click to edit Master text styles</a:t>
            </a:r>
          </a:p>
          <a:p>
            <a:pPr lvl="1"/>
            <a:r>
              <a:rPr lang="ru-RU" altLang="en-US" smtClean="0"/>
              <a:t>Second level</a:t>
            </a:r>
          </a:p>
          <a:p>
            <a:pPr lvl="2"/>
            <a:r>
              <a:rPr lang="ru-RU" altLang="en-US" smtClean="0"/>
              <a:t>Third level</a:t>
            </a:r>
          </a:p>
          <a:p>
            <a:pPr lvl="3"/>
            <a:r>
              <a:rPr lang="ru-RU" altLang="en-US" smtClean="0"/>
              <a:t>Fourth level</a:t>
            </a:r>
          </a:p>
          <a:p>
            <a:pPr lvl="4"/>
            <a:r>
              <a:rPr lang="ru-RU" altLang="en-US" smtClean="0"/>
              <a:t>Fifth level</a:t>
            </a:r>
          </a:p>
        </p:txBody>
      </p:sp>
      <p:sp>
        <p:nvSpPr>
          <p:cNvPr id="7179"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endParaRPr lang="ru-RU"/>
          </a:p>
        </p:txBody>
      </p:sp>
      <p:sp>
        <p:nvSpPr>
          <p:cNvPr id="7180"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ru-RU"/>
          </a:p>
        </p:txBody>
      </p:sp>
      <p:sp>
        <p:nvSpPr>
          <p:cNvPr id="7181"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a:defRPr/>
            </a:pPr>
            <a:fld id="{0B7520E9-E9A0-4F1A-BFBA-C5EDA448D04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az-Latn-AZ" altLang="en-US" smtClean="0"/>
              <a:t>Yaşamaq hüququ (AİHK-maddə 2)</a:t>
            </a:r>
            <a:endParaRPr lang="ru-RU" altLang="en-US" smtClean="0"/>
          </a:p>
        </p:txBody>
      </p:sp>
      <p:sp>
        <p:nvSpPr>
          <p:cNvPr id="3075" name="Rectangle 3"/>
          <p:cNvSpPr>
            <a:spLocks noGrp="1" noChangeArrowheads="1"/>
          </p:cNvSpPr>
          <p:nvPr>
            <p:ph type="subTitle" idx="1"/>
          </p:nvPr>
        </p:nvSpPr>
        <p:spPr/>
        <p:txBody>
          <a:bodyPr/>
          <a:lstStyle/>
          <a:p>
            <a:pPr algn="r" eaLnBrk="1" hangingPunct="1"/>
            <a:r>
              <a:rPr lang="en-US" altLang="en-US" sz="2000" smtClean="0"/>
              <a:t>Selcan </a:t>
            </a:r>
            <a:r>
              <a:rPr lang="az-Latn-AZ" altLang="en-US" sz="2000" smtClean="0"/>
              <a:t>Məmmədli</a:t>
            </a:r>
          </a:p>
          <a:p>
            <a:pPr algn="r" eaLnBrk="1" hangingPunct="1"/>
            <a:r>
              <a:rPr lang="az-Latn-AZ" altLang="en-US" sz="2000" smtClean="0"/>
              <a:t>2011</a:t>
            </a:r>
            <a:endParaRPr lang="ru-RU" altLang="en-US" sz="20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az-Latn-AZ" altLang="en-US" smtClean="0"/>
              <a:t>Yaşamaq hüququnun dairəsi</a:t>
            </a:r>
            <a:endParaRPr lang="ru-RU" altLang="en-US" smtClean="0"/>
          </a:p>
        </p:txBody>
      </p:sp>
      <p:sp>
        <p:nvSpPr>
          <p:cNvPr id="12291" name="Rectangle 3"/>
          <p:cNvSpPr>
            <a:spLocks noGrp="1" noChangeArrowheads="1"/>
          </p:cNvSpPr>
          <p:nvPr>
            <p:ph type="body" idx="1"/>
          </p:nvPr>
        </p:nvSpPr>
        <p:spPr/>
        <p:txBody>
          <a:bodyPr/>
          <a:lstStyle/>
          <a:p>
            <a:pPr algn="just" eaLnBrk="1" hangingPunct="1">
              <a:lnSpc>
                <a:spcPct val="90000"/>
              </a:lnSpc>
            </a:pPr>
            <a:r>
              <a:rPr lang="az-Latn-AZ" altLang="en-US" sz="2400" b="1" smtClean="0">
                <a:latin typeface="Times New Roman" pitchFamily="18" charset="0"/>
                <a:cs typeface="Times New Roman" pitchFamily="18" charset="0"/>
              </a:rPr>
              <a:t>Neqativ öhdəlik-</a:t>
            </a:r>
            <a:r>
              <a:rPr lang="az-Latn-AZ" altLang="en-US" sz="2400" smtClean="0">
                <a:latin typeface="Times New Roman" pitchFamily="18" charset="0"/>
                <a:cs typeface="Times New Roman" pitchFamily="18" charset="0"/>
              </a:rPr>
              <a:t> dövlətlər insanı həyatdan qanunsuz məhrum etməkdən çəkinsinlər</a:t>
            </a:r>
          </a:p>
          <a:p>
            <a:pPr algn="just" eaLnBrk="1" hangingPunct="1">
              <a:lnSpc>
                <a:spcPct val="90000"/>
              </a:lnSpc>
            </a:pPr>
            <a:r>
              <a:rPr lang="az-Latn-AZ" altLang="en-US" sz="2400" b="1" smtClean="0">
                <a:latin typeface="Times New Roman" pitchFamily="18" charset="0"/>
                <a:cs typeface="Times New Roman" pitchFamily="18" charset="0"/>
              </a:rPr>
              <a:t>Pozitiv öhdəlik-</a:t>
            </a:r>
            <a:r>
              <a:rPr lang="az-Latn-AZ" altLang="en-US" sz="2400" smtClean="0">
                <a:latin typeface="Times New Roman" pitchFamily="18" charset="0"/>
                <a:cs typeface="Times New Roman" pitchFamily="18" charset="0"/>
              </a:rPr>
              <a:t> dövlətlər öz yurizdiksiyaları altında olan şəxslərin həyatlarını qorumaq üçün pozitiv tədbirlər görsünlər (qanunvericilikdə, müstəqil məhkəmə və sistemdə sair islahatlar- </a:t>
            </a:r>
            <a:r>
              <a:rPr lang="az-Latn-AZ" altLang="en-US" sz="2400" i="1" smtClean="0">
                <a:latin typeface="Times New Roman" pitchFamily="18" charset="0"/>
                <a:cs typeface="Times New Roman" pitchFamily="18" charset="0"/>
              </a:rPr>
              <a:t>Osman v. UK, Kilic v. Turkey)</a:t>
            </a:r>
          </a:p>
          <a:p>
            <a:pPr algn="just" eaLnBrk="1" hangingPunct="1">
              <a:lnSpc>
                <a:spcPct val="90000"/>
              </a:lnSpc>
            </a:pPr>
            <a:r>
              <a:rPr lang="az-Latn-AZ" altLang="en-US" sz="2400" b="1" smtClean="0">
                <a:latin typeface="Times New Roman" pitchFamily="18" charset="0"/>
                <a:cs typeface="Times New Roman" pitchFamily="18" charset="0"/>
              </a:rPr>
              <a:t>Prosedur öhdəlik-</a:t>
            </a:r>
            <a:r>
              <a:rPr lang="az-Latn-AZ" altLang="en-US" sz="2400" smtClean="0">
                <a:latin typeface="Times New Roman" pitchFamily="18" charset="0"/>
                <a:cs typeface="Times New Roman" pitchFamily="18" charset="0"/>
              </a:rPr>
              <a:t> istər dövlət, istərsə də 3-cu şəxs tərəfindən güc tətbiqi nəticəsində insan qanunsuz olaraq həyatını itirərsə, bütün hallarda dövlət səmərəli araşdırma aparmalıdır </a:t>
            </a:r>
            <a:r>
              <a:rPr lang="az-Latn-AZ" altLang="en-US" sz="2400" i="1" smtClean="0">
                <a:latin typeface="Times New Roman" pitchFamily="18" charset="0"/>
                <a:cs typeface="Times New Roman" pitchFamily="18" charset="0"/>
              </a:rPr>
              <a:t>(Nachova v. Bulgaria, Gul v. Turkey, Kaya v. Turkey). </a:t>
            </a:r>
            <a:r>
              <a:rPr lang="az-Latn-AZ" altLang="en-US" sz="2400" smtClean="0">
                <a:latin typeface="Times New Roman" pitchFamily="18" charset="0"/>
                <a:cs typeface="Times New Roman" pitchFamily="18" charset="0"/>
              </a:rPr>
              <a:t>Bu, həmçinin, suiqəsd (bitməyən cinayət) hallarına da şamil edilir (Yasa v. Turkey).</a:t>
            </a:r>
            <a:endParaRPr lang="ru-RU" altLang="en-US"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az-Latn-AZ" altLang="en-US" sz="3200" smtClean="0"/>
              <a:t>Yaşamaq hüququnun pozuntusu ilə bağlı əsas iddialar</a:t>
            </a:r>
            <a:endParaRPr lang="ru-RU" altLang="en-US" sz="3200" smtClean="0"/>
          </a:p>
        </p:txBody>
      </p:sp>
      <p:sp>
        <p:nvSpPr>
          <p:cNvPr id="13315" name="Rectangle 3"/>
          <p:cNvSpPr>
            <a:spLocks noGrp="1" noChangeArrowheads="1"/>
          </p:cNvSpPr>
          <p:nvPr>
            <p:ph type="body" idx="1"/>
          </p:nvPr>
        </p:nvSpPr>
        <p:spPr/>
        <p:txBody>
          <a:bodyPr/>
          <a:lstStyle/>
          <a:p>
            <a:pPr eaLnBrk="1" hangingPunct="1">
              <a:lnSpc>
                <a:spcPct val="80000"/>
              </a:lnSpc>
            </a:pPr>
            <a:r>
              <a:rPr lang="az-Latn-AZ" altLang="en-US" sz="2400" smtClean="0"/>
              <a:t>Dövlət nümayəndələri tərəfindən ölümlə nəticələnən güc tətbiqi</a:t>
            </a:r>
          </a:p>
          <a:p>
            <a:pPr eaLnBrk="1" hangingPunct="1">
              <a:lnSpc>
                <a:spcPct val="80000"/>
              </a:lnSpc>
            </a:pPr>
            <a:r>
              <a:rPr lang="az-Latn-AZ" altLang="en-US" sz="2400" smtClean="0"/>
              <a:t>Ölmək hüququ (evtanaziya)</a:t>
            </a:r>
          </a:p>
          <a:p>
            <a:pPr eaLnBrk="1" hangingPunct="1">
              <a:lnSpc>
                <a:spcPct val="80000"/>
              </a:lnSpc>
            </a:pPr>
            <a:r>
              <a:rPr lang="az-Latn-AZ" altLang="en-US" sz="2400" smtClean="0"/>
              <a:t>Ətraf mühitə vurulan ziyandan qorunmaq hüququ</a:t>
            </a:r>
          </a:p>
          <a:p>
            <a:pPr eaLnBrk="1" hangingPunct="1">
              <a:lnSpc>
                <a:spcPct val="80000"/>
              </a:lnSpc>
            </a:pPr>
            <a:r>
              <a:rPr lang="az-Latn-AZ" altLang="en-US" sz="2400" smtClean="0"/>
              <a:t>Hələ dünyaya gəlməyən uşaqların hüquqları (abort- rüşeymin hüququ- həyatın başlanma anı?)</a:t>
            </a:r>
          </a:p>
          <a:p>
            <a:pPr eaLnBrk="1" hangingPunct="1">
              <a:lnSpc>
                <a:spcPct val="80000"/>
              </a:lnSpc>
            </a:pPr>
            <a:r>
              <a:rPr lang="az-Latn-AZ" altLang="en-US" sz="2400" smtClean="0"/>
              <a:t>Müəyyən səviyyədə tibbi yardım almaq hüququ</a:t>
            </a:r>
          </a:p>
          <a:p>
            <a:pPr eaLnBrk="1" hangingPunct="1">
              <a:lnSpc>
                <a:spcPct val="80000"/>
              </a:lnSpc>
            </a:pPr>
            <a:r>
              <a:rPr lang="az-Latn-AZ" altLang="en-US" sz="2400" smtClean="0"/>
              <a:t>Həbsdə olarkən ölüm halları</a:t>
            </a:r>
          </a:p>
          <a:p>
            <a:pPr eaLnBrk="1" hangingPunct="1">
              <a:lnSpc>
                <a:spcPct val="80000"/>
              </a:lnSpc>
            </a:pPr>
            <a:r>
              <a:rPr lang="az-Latn-AZ" altLang="en-US" sz="2400" smtClean="0"/>
              <a:t>İtkin düşmə </a:t>
            </a:r>
          </a:p>
          <a:p>
            <a:pPr eaLnBrk="1" hangingPunct="1">
              <a:lnSpc>
                <a:spcPct val="80000"/>
              </a:lnSpc>
            </a:pPr>
            <a:r>
              <a:rPr lang="az-Latn-AZ" altLang="en-US" sz="2400" smtClean="0"/>
              <a:t>Digər şəxslərdən qorunmaq hüququ</a:t>
            </a:r>
            <a:endParaRPr lang="ru-RU" altLang="en-US" sz="2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p:txBody>
          <a:bodyPr/>
          <a:lstStyle/>
          <a:p>
            <a:r>
              <a:rPr lang="az-Latn-AZ" altLang="en-US" smtClean="0"/>
              <a:t>Avropa Məhkəməsi müəyyən etdi:</a:t>
            </a:r>
            <a:endParaRPr lang="ru-RU" altLang="en-US" smtClean="0"/>
          </a:p>
        </p:txBody>
      </p:sp>
      <p:sp>
        <p:nvSpPr>
          <p:cNvPr id="14339" name="Содержимое 2"/>
          <p:cNvSpPr>
            <a:spLocks noGrp="1"/>
          </p:cNvSpPr>
          <p:nvPr>
            <p:ph idx="1"/>
          </p:nvPr>
        </p:nvSpPr>
        <p:spPr>
          <a:xfrm>
            <a:off x="838200" y="2286000"/>
            <a:ext cx="7693025" cy="3495675"/>
          </a:xfrm>
        </p:spPr>
        <p:txBody>
          <a:bodyPr/>
          <a:lstStyle/>
          <a:p>
            <a:r>
              <a:rPr lang="az-Latn-AZ" altLang="en-US" sz="2400" smtClean="0"/>
              <a:t>Sağlamlıqla bağlı risklər - </a:t>
            </a:r>
            <a:r>
              <a:rPr lang="az-Latn-AZ" altLang="en-US" sz="2400" u="sng" smtClean="0"/>
              <a:t>LCB v. UK </a:t>
            </a:r>
            <a:r>
              <a:rPr lang="az-Latn-AZ" altLang="en-US" sz="2400" smtClean="0"/>
              <a:t>qərarına əsasən, dövlət təhlükəli fəaliyyət zamanı öz insanlarını bu risklər barədə xəbərdar etməlidir. Həmçinin, ətraf mühit və təhlükəli ərzaq məhsulları nəticəsində səhhətə dəyən ziyan bu maddənin təsiri altındadır.</a:t>
            </a:r>
          </a:p>
          <a:p>
            <a:r>
              <a:rPr lang="az-Latn-AZ" altLang="en-US" sz="2400" smtClean="0"/>
              <a:t>Cəzaçəkmə müəssisələrində olan məhkumlar- </a:t>
            </a:r>
            <a:r>
              <a:rPr lang="az-Latn-AZ" altLang="en-US" sz="2400" u="sng" smtClean="0"/>
              <a:t>Paul and Audrey Ed</a:t>
            </a:r>
            <a:r>
              <a:rPr lang="en-US" altLang="en-US" sz="2400" u="sng" smtClean="0"/>
              <a:t>wards</a:t>
            </a:r>
            <a:r>
              <a:rPr lang="az-Latn-AZ" altLang="en-US" sz="2400" u="sng" smtClean="0"/>
              <a:t> v. UK </a:t>
            </a:r>
            <a:r>
              <a:rPr lang="az-Latn-AZ" altLang="en-US" sz="2400" smtClean="0"/>
              <a:t>qərarına əsasən, məhkumlar həssas durumda olduqlarından dövlətin onları qorumaq vəzifəsi var</a:t>
            </a:r>
            <a:r>
              <a:rPr lang="az-Latn-AZ" altLang="en-US" smtClean="0"/>
              <a:t>.</a:t>
            </a:r>
            <a:endParaRPr lang="ru-RU"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p:txBody>
          <a:bodyPr/>
          <a:lstStyle/>
          <a:p>
            <a:r>
              <a:rPr lang="az-Latn-AZ" altLang="en-US" smtClean="0"/>
              <a:t>Avropa Məhkəməsi müəyyən etdi:</a:t>
            </a:r>
            <a:endParaRPr lang="ru-RU" altLang="en-US" smtClean="0"/>
          </a:p>
        </p:txBody>
      </p:sp>
      <p:sp>
        <p:nvSpPr>
          <p:cNvPr id="15363" name="Содержимое 2"/>
          <p:cNvSpPr>
            <a:spLocks noGrp="1"/>
          </p:cNvSpPr>
          <p:nvPr>
            <p:ph idx="1"/>
          </p:nvPr>
        </p:nvSpPr>
        <p:spPr/>
        <p:txBody>
          <a:bodyPr/>
          <a:lstStyle/>
          <a:p>
            <a:r>
              <a:rPr lang="az-Latn-AZ" altLang="en-US" sz="2400" smtClean="0"/>
              <a:t>Tibb müəssisələrində olan xəstələr-  </a:t>
            </a:r>
            <a:r>
              <a:rPr lang="az-Latn-AZ" altLang="en-US" sz="2400" u="sng" smtClean="0"/>
              <a:t>Calvelli and Ciglio v. İtaly </a:t>
            </a:r>
            <a:r>
              <a:rPr lang="az-Latn-AZ" altLang="en-US" sz="2400" smtClean="0"/>
              <a:t>qərarına əsasən, dövlət öz ictimai və özəl tibb ocaqlarını onlarda müalicə alan xəstələrin həyatlarını qorumaq üçün müvafiq tədbirlər (müəssisənin yaradılması, standartların qəbulu və s.) həyata keçirməsini təmin edən qanunlar qəbul etməlidir.</a:t>
            </a:r>
          </a:p>
          <a:p>
            <a:r>
              <a:rPr lang="az-Latn-AZ" altLang="en-US" sz="2400" smtClean="0"/>
              <a:t>Xüsusi hallar: Qızların ana bətnində öldürülməsi, qeyrət cinayətləri və s. kimi stereotip əməlləri dövlət kriminallaşdırmaq və səmərəli icra vəzifəsi daşıyır.</a:t>
            </a:r>
          </a:p>
          <a:p>
            <a:endParaRPr lang="ru-RU" altLang="en-US" sz="2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p:txBody>
          <a:bodyPr/>
          <a:lstStyle/>
          <a:p>
            <a:r>
              <a:rPr lang="az-Latn-AZ" altLang="en-US" smtClean="0"/>
              <a:t>Avropa Məhkəməsi müəyyən etdi:</a:t>
            </a:r>
            <a:endParaRPr lang="ru-RU" altLang="en-US" smtClean="0"/>
          </a:p>
        </p:txBody>
      </p:sp>
      <p:sp>
        <p:nvSpPr>
          <p:cNvPr id="16387" name="Содержимое 2"/>
          <p:cNvSpPr>
            <a:spLocks noGrp="1"/>
          </p:cNvSpPr>
          <p:nvPr>
            <p:ph idx="1"/>
          </p:nvPr>
        </p:nvSpPr>
        <p:spPr/>
        <p:txBody>
          <a:bodyPr/>
          <a:lstStyle/>
          <a:p>
            <a:r>
              <a:rPr lang="az-Latn-AZ" altLang="en-US" sz="2600" u="sng" smtClean="0">
                <a:latin typeface="Times New Roman" pitchFamily="18" charset="0"/>
                <a:cs typeface="Times New Roman" pitchFamily="18" charset="0"/>
              </a:rPr>
              <a:t>Osman v. UK- </a:t>
            </a:r>
            <a:r>
              <a:rPr lang="az-Latn-AZ" altLang="en-US" sz="2600" smtClean="0">
                <a:latin typeface="Times New Roman" pitchFamily="18" charset="0"/>
                <a:cs typeface="Times New Roman" pitchFamily="18" charset="0"/>
              </a:rPr>
              <a:t>Osmanın ailəsi polisə məktəb müəllimi tərəfindən onların həyatlarına olan təhlükə barədə təkrar xəbər verəndə, dövlət bu insanların həyatlarını qorumaq öhdəliyi daşıyır. Bununla belə, Məhkəməyə əsasən, polis hərəkətə keçmək üçün yetərincə məlumatlı deyildi.</a:t>
            </a:r>
          </a:p>
          <a:p>
            <a:r>
              <a:rPr lang="az-Latn-AZ" altLang="en-US" sz="2600" u="sng" smtClean="0">
                <a:latin typeface="Times New Roman" pitchFamily="18" charset="0"/>
                <a:cs typeface="Times New Roman" pitchFamily="18" charset="0"/>
              </a:rPr>
              <a:t>Kilic v. Turkey </a:t>
            </a:r>
            <a:r>
              <a:rPr lang="az-Latn-AZ" altLang="en-US" sz="2600" smtClean="0">
                <a:latin typeface="Times New Roman" pitchFamily="18" charset="0"/>
                <a:cs typeface="Times New Roman" pitchFamily="18" charset="0"/>
              </a:rPr>
              <a:t>– Oxşar hal olsa da, zərərçəkmiş şəxsin dövlətdən müdafiə axtarmaq cəhdlərini nəzərə aldı.</a:t>
            </a:r>
            <a:endParaRPr lang="az-Latn-AZ" altLang="en-US" sz="2600" u="sng" smtClean="0">
              <a:latin typeface="Times New Roman" pitchFamily="18" charset="0"/>
              <a:cs typeface="Times New Roman" pitchFamily="18" charset="0"/>
            </a:endParaRPr>
          </a:p>
          <a:p>
            <a:endParaRPr lang="ru-RU"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az-Latn-AZ" altLang="en-US" smtClean="0"/>
              <a:t>Ərizəçi-qurban</a:t>
            </a:r>
            <a:endParaRPr lang="ru-RU" altLang="en-US" smtClean="0"/>
          </a:p>
        </p:txBody>
      </p:sp>
      <p:sp>
        <p:nvSpPr>
          <p:cNvPr id="17411" name="Rectangle 3"/>
          <p:cNvSpPr>
            <a:spLocks noGrp="1" noChangeArrowheads="1"/>
          </p:cNvSpPr>
          <p:nvPr>
            <p:ph type="body" idx="1"/>
          </p:nvPr>
        </p:nvSpPr>
        <p:spPr/>
        <p:txBody>
          <a:bodyPr/>
          <a:lstStyle/>
          <a:p>
            <a:pPr algn="just" eaLnBrk="1" hangingPunct="1">
              <a:lnSpc>
                <a:spcPct val="80000"/>
              </a:lnSpc>
            </a:pPr>
            <a:r>
              <a:rPr lang="az-Latn-AZ" altLang="en-US" sz="2400" smtClean="0"/>
              <a:t>Ölmüş şəxsin yoldaşı, uşaqları və digər yaxın qohumları AM qarşısında iddia irəli sürmək hüququna malikdirlər</a:t>
            </a:r>
          </a:p>
          <a:p>
            <a:pPr algn="just" eaLnBrk="1" hangingPunct="1">
              <a:lnSpc>
                <a:spcPct val="80000"/>
              </a:lnSpc>
            </a:pPr>
            <a:r>
              <a:rPr lang="az-Latn-AZ" altLang="en-US" sz="2400" smtClean="0"/>
              <a:t>Qurbanın nümayəndəsi kimi çıxış etməkdən daha çox hadisənin şəxsən qohumun özünə təsir göstərdiyini sübut etməlidir</a:t>
            </a:r>
          </a:p>
          <a:p>
            <a:pPr algn="just" eaLnBrk="1" hangingPunct="1">
              <a:lnSpc>
                <a:spcPct val="80000"/>
              </a:lnSpc>
            </a:pPr>
            <a:r>
              <a:rPr lang="az-Latn-AZ" altLang="en-US" sz="2400" smtClean="0"/>
              <a:t>Yaşamaq hüququnun pozuntusu ilə bağlı iddialar təkcə həyatını itirmiş şəxslərlə bağlı deyil</a:t>
            </a:r>
          </a:p>
          <a:p>
            <a:pPr algn="just" eaLnBrk="1" hangingPunct="1">
              <a:lnSpc>
                <a:spcPct val="80000"/>
              </a:lnSpc>
            </a:pPr>
            <a:r>
              <a:rPr lang="az-Latn-AZ" altLang="en-US" sz="2400" smtClean="0"/>
              <a:t>Bu iddianı ölümlə hədələnən şəxslər və adam öldürmə cəhdinə məruz qalan şəxslər də qaldıra bilər</a:t>
            </a:r>
            <a:endParaRPr lang="ru-RU" altLang="en-US" sz="2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p:txBody>
          <a:bodyPr/>
          <a:lstStyle/>
          <a:p>
            <a:r>
              <a:rPr lang="az-Latn-AZ" altLang="en-US" smtClean="0"/>
              <a:t>Abort və yaşamaq hüququ</a:t>
            </a:r>
            <a:endParaRPr lang="ru-RU" altLang="en-US" smtClean="0"/>
          </a:p>
        </p:txBody>
      </p:sp>
      <p:sp>
        <p:nvSpPr>
          <p:cNvPr id="18435" name="Содержимое 2"/>
          <p:cNvSpPr>
            <a:spLocks noGrp="1"/>
          </p:cNvSpPr>
          <p:nvPr>
            <p:ph idx="1"/>
          </p:nvPr>
        </p:nvSpPr>
        <p:spPr/>
        <p:txBody>
          <a:bodyPr/>
          <a:lstStyle/>
          <a:p>
            <a:pPr>
              <a:buFont typeface="Wingdings" pitchFamily="2" charset="2"/>
              <a:buNone/>
            </a:pPr>
            <a:r>
              <a:rPr lang="az-Latn-AZ" altLang="en-US" smtClean="0"/>
              <a:t>Məhkəmə 3 seçim arasında müzakirələr edir:</a:t>
            </a:r>
          </a:p>
          <a:p>
            <a:pPr>
              <a:buFont typeface="Wingdings" pitchFamily="2" charset="2"/>
              <a:buNone/>
            </a:pPr>
            <a:r>
              <a:rPr lang="az-Latn-AZ" altLang="en-US" smtClean="0"/>
              <a:t>1) Maddə 2 hələ doğulmayan rüşeymi əhatə etmir</a:t>
            </a:r>
          </a:p>
          <a:p>
            <a:pPr>
              <a:buFont typeface="Wingdings" pitchFamily="2" charset="2"/>
              <a:buNone/>
            </a:pPr>
            <a:r>
              <a:rPr lang="az-Latn-AZ" altLang="en-US" smtClean="0"/>
              <a:t>2) Maddə 2 rüşeymin yaşamaq hüququnu bəzi məhdudiyyətlərlə tanıyır</a:t>
            </a:r>
          </a:p>
          <a:p>
            <a:pPr>
              <a:buFont typeface="Wingdings" pitchFamily="2" charset="2"/>
              <a:buNone/>
            </a:pPr>
            <a:r>
              <a:rPr lang="az-Latn-AZ" altLang="en-US" smtClean="0"/>
              <a:t>3) Maddə 2 rüşeymə tam yaşamaq hüququ verir</a:t>
            </a:r>
          </a:p>
          <a:p>
            <a:endParaRPr lang="ru-RU" alt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p:txBody>
          <a:bodyPr/>
          <a:lstStyle/>
          <a:p>
            <a:r>
              <a:rPr lang="az-Latn-AZ" altLang="en-US" smtClean="0"/>
              <a:t>Abort və yaşamaq hüququ</a:t>
            </a:r>
            <a:endParaRPr lang="ru-RU" altLang="en-US" smtClean="0"/>
          </a:p>
        </p:txBody>
      </p:sp>
      <p:sp>
        <p:nvSpPr>
          <p:cNvPr id="19459" name="Содержимое 2"/>
          <p:cNvSpPr>
            <a:spLocks noGrp="1"/>
          </p:cNvSpPr>
          <p:nvPr>
            <p:ph idx="1"/>
          </p:nvPr>
        </p:nvSpPr>
        <p:spPr/>
        <p:txBody>
          <a:bodyPr/>
          <a:lstStyle/>
          <a:p>
            <a:r>
              <a:rPr lang="az-Latn-AZ" altLang="en-US" smtClean="0"/>
              <a:t>Həyatın başlama və bitmə anı elmi/hüquqi cəhətdən mübahisəlidir</a:t>
            </a:r>
          </a:p>
          <a:p>
            <a:r>
              <a:rPr lang="az-Latn-AZ" altLang="en-US" smtClean="0"/>
              <a:t>Rüşeymin maraqları və qadının maraqları bir tərəzidə- ədalətli balans?</a:t>
            </a:r>
          </a:p>
          <a:p>
            <a:r>
              <a:rPr lang="az-Latn-AZ" altLang="en-US" smtClean="0"/>
              <a:t>“Hər kəs” anlayışına doğulmayan uşaq daxildirmi? Müxtəlif dövlətlər, müxtəlif rəylər</a:t>
            </a:r>
          </a:p>
          <a:p>
            <a:r>
              <a:rPr lang="az-Latn-AZ" altLang="en-US" smtClean="0"/>
              <a:t>Abortun liberallaşdırılması meylləri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p:txBody>
          <a:bodyPr/>
          <a:lstStyle/>
          <a:p>
            <a:r>
              <a:rPr lang="az-Latn-AZ" altLang="en-US" smtClean="0"/>
              <a:t>Abort və yaşamaq hüququ</a:t>
            </a:r>
            <a:endParaRPr lang="ru-RU" altLang="en-US" smtClean="0"/>
          </a:p>
        </p:txBody>
      </p:sp>
      <p:sp>
        <p:nvSpPr>
          <p:cNvPr id="20483" name="Содержимое 2"/>
          <p:cNvSpPr>
            <a:spLocks noGrp="1"/>
          </p:cNvSpPr>
          <p:nvPr>
            <p:ph idx="1"/>
          </p:nvPr>
        </p:nvSpPr>
        <p:spPr/>
        <p:txBody>
          <a:bodyPr/>
          <a:lstStyle/>
          <a:p>
            <a:pPr algn="just"/>
            <a:r>
              <a:rPr lang="az-Latn-AZ" altLang="en-US" sz="2600" u="sng" smtClean="0">
                <a:latin typeface="Times New Roman" pitchFamily="18" charset="0"/>
                <a:cs typeface="Times New Roman" pitchFamily="18" charset="0"/>
              </a:rPr>
              <a:t>Paton v. UK- </a:t>
            </a:r>
            <a:r>
              <a:rPr lang="az-Latn-AZ" altLang="en-US" sz="2600" smtClean="0">
                <a:latin typeface="Times New Roman" pitchFamily="18" charset="0"/>
                <a:cs typeface="Times New Roman" pitchFamily="18" charset="0"/>
              </a:rPr>
              <a:t>ananın fiziki və əqli sağlamlığı qorunmalıdırsa, rüşeymin yaşamaq hüququ mütləq deyil- mülahizə sərbəstliyi verilir</a:t>
            </a:r>
            <a:endParaRPr lang="ru-RU" altLang="en-US" sz="2600" smtClean="0">
              <a:latin typeface="Times New Roman" pitchFamily="18" charset="0"/>
              <a:cs typeface="Times New Roman" pitchFamily="18" charset="0"/>
            </a:endParaRPr>
          </a:p>
          <a:p>
            <a:pPr algn="just"/>
            <a:r>
              <a:rPr lang="az-Latn-AZ" altLang="en-US" sz="2600" u="sng" smtClean="0">
                <a:latin typeface="Times New Roman" pitchFamily="18" charset="0"/>
                <a:cs typeface="Times New Roman" pitchFamily="18" charset="0"/>
              </a:rPr>
              <a:t>Aparıcı tendensiya- </a:t>
            </a:r>
            <a:r>
              <a:rPr lang="az-Latn-AZ" altLang="en-US" sz="2600" smtClean="0">
                <a:latin typeface="Times New Roman" pitchFamily="18" charset="0"/>
                <a:cs typeface="Times New Roman" pitchFamily="18" charset="0"/>
              </a:rPr>
              <a:t>hələ doğulmayan uşaq 2-ci maddə ilə birbaşa qorunan “şəxs” sayılmır və əgər hələ doğulmayan uşağın yaşamaq hüququ varsa, bu hüquq ananın hüquq və maraqları ilə məhdudlaşdırılır (kişinin razılığı maddə 8 çərçivəsində araşdırıldı)</a:t>
            </a:r>
            <a:endParaRPr lang="ru-RU" altLang="en-US" sz="26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p:txBody>
          <a:bodyPr/>
          <a:lstStyle/>
          <a:p>
            <a:r>
              <a:rPr lang="az-Latn-AZ" altLang="en-US" smtClean="0"/>
              <a:t>Abort və yaşamaq hüququ (AZ q/v)</a:t>
            </a:r>
            <a:endParaRPr lang="ru-RU" altLang="en-US" smtClean="0"/>
          </a:p>
        </p:txBody>
      </p:sp>
      <p:sp>
        <p:nvSpPr>
          <p:cNvPr id="21507" name="Содержимое 2"/>
          <p:cNvSpPr>
            <a:spLocks noGrp="1"/>
          </p:cNvSpPr>
          <p:nvPr>
            <p:ph idx="1"/>
          </p:nvPr>
        </p:nvSpPr>
        <p:spPr/>
        <p:txBody>
          <a:bodyPr/>
          <a:lstStyle/>
          <a:p>
            <a:pPr algn="just"/>
            <a:r>
              <a:rPr lang="az-Latn-AZ" altLang="en-US" sz="2600" smtClean="0">
                <a:latin typeface="Times New Roman" pitchFamily="18" charset="0"/>
                <a:cs typeface="Times New Roman" pitchFamily="18" charset="0"/>
              </a:rPr>
              <a:t>Əhalinin Sağlamlığının Qorunması Qanunu, maddə 30</a:t>
            </a:r>
          </a:p>
          <a:p>
            <a:pPr algn="just"/>
            <a:r>
              <a:rPr lang="az-Latn-AZ" altLang="en-US" sz="2600" smtClean="0">
                <a:latin typeface="Times New Roman" pitchFamily="18" charset="0"/>
                <a:cs typeface="Times New Roman" pitchFamily="18" charset="0"/>
              </a:rPr>
              <a:t>Hər bir qadının analıq barədə məsələni təkbaşına həll etmək hüququ vardır. Başqa sözlə, kişinin razılığı tələb edilmir.</a:t>
            </a:r>
          </a:p>
          <a:p>
            <a:pPr algn="just"/>
            <a:r>
              <a:rPr lang="az-Latn-AZ" altLang="en-US" sz="2600" smtClean="0">
                <a:latin typeface="Times New Roman" pitchFamily="18" charset="0"/>
                <a:cs typeface="Times New Roman" pitchFamily="18" charset="0"/>
              </a:rPr>
              <a:t>Hamiləliyin süni surətdə pozulması qadının arzusu ilə hamiləliyin 12 həftəlik müddətinədək aparılır. Yəni rüşeymin 12 həftəlik müddətinədək qadın istənilən səbəbdən abort edə bilər. </a:t>
            </a:r>
            <a:endParaRPr lang="ru-RU" altLang="en-US" sz="2600" smtClean="0">
              <a:latin typeface="Times New Roman" pitchFamily="18" charset="0"/>
              <a:cs typeface="Times New Roman" pitchFamily="18" charset="0"/>
            </a:endParaRPr>
          </a:p>
          <a:p>
            <a:endParaRPr lang="az-Latn-AZ" altLang="en-US" smtClean="0"/>
          </a:p>
          <a:p>
            <a:endParaRPr lang="ru-RU"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az-Latn-AZ" altLang="en-US" sz="3200" smtClean="0"/>
              <a:t>Yaşamaq hüququ- yaşamımız üçün</a:t>
            </a:r>
            <a:endParaRPr lang="ru-RU" altLang="en-US" sz="3200" smtClean="0"/>
          </a:p>
        </p:txBody>
      </p:sp>
      <p:pic>
        <p:nvPicPr>
          <p:cNvPr id="4099" name="Picture 4"/>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rot="21142901">
            <a:off x="2254250" y="2587625"/>
            <a:ext cx="4386263" cy="3886200"/>
          </a:xfr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p:txBody>
          <a:bodyPr/>
          <a:lstStyle/>
          <a:p>
            <a:pPr algn="ctr"/>
            <a:r>
              <a:rPr lang="az-Latn-AZ" altLang="en-US" smtClean="0"/>
              <a:t>Sosial və tibbi göstərişlər üzrə abort</a:t>
            </a:r>
            <a:endParaRPr lang="ru-RU" altLang="en-US" smtClean="0"/>
          </a:p>
        </p:txBody>
      </p:sp>
      <p:sp>
        <p:nvSpPr>
          <p:cNvPr id="22531" name="Содержимое 2"/>
          <p:cNvSpPr>
            <a:spLocks noGrp="1"/>
          </p:cNvSpPr>
          <p:nvPr>
            <p:ph idx="1"/>
          </p:nvPr>
        </p:nvSpPr>
        <p:spPr/>
        <p:txBody>
          <a:bodyPr/>
          <a:lstStyle/>
          <a:p>
            <a:pPr algn="just"/>
            <a:r>
              <a:rPr lang="az-Latn-AZ" altLang="en-US" sz="2400" smtClean="0">
                <a:latin typeface="Times New Roman" pitchFamily="18" charset="0"/>
                <a:cs typeface="Times New Roman" pitchFamily="18" charset="0"/>
              </a:rPr>
              <a:t>Sosial göstərişlər üzrə süni pozulma isə hamiləliyin 22 həftəliyinədək aparıla bilər. AR Nazirlər  Kabinetinin 1999-cu il 12 yanvar tarixli  5 nömrəli qərarı ilə hamiləliyin süni pozulmasına dair sosial göstərişlərə aşağıdakılar daxil edilib: </a:t>
            </a:r>
          </a:p>
          <a:p>
            <a:pPr>
              <a:buFont typeface="Wingdings" pitchFamily="2" charset="2"/>
              <a:buNone/>
            </a:pPr>
            <a:r>
              <a:rPr lang="az-Latn-AZ" altLang="en-US" sz="2400" smtClean="0">
                <a:latin typeface="Times New Roman" pitchFamily="18" charset="0"/>
                <a:cs typeface="Times New Roman" pitchFamily="18" charset="0"/>
              </a:rPr>
              <a:t>1) Ərin 1-2 qrup əlil olması;</a:t>
            </a:r>
            <a:endParaRPr lang="ru-RU" altLang="en-US" sz="2400" smtClean="0">
              <a:latin typeface="Times New Roman" pitchFamily="18" charset="0"/>
              <a:cs typeface="Times New Roman" pitchFamily="18" charset="0"/>
            </a:endParaRPr>
          </a:p>
          <a:p>
            <a:pPr>
              <a:buFont typeface="Wingdings" pitchFamily="2" charset="2"/>
              <a:buNone/>
            </a:pPr>
            <a:r>
              <a:rPr lang="az-Latn-AZ" altLang="en-US" sz="2400" smtClean="0">
                <a:latin typeface="Times New Roman" pitchFamily="18" charset="0"/>
                <a:cs typeface="Times New Roman" pitchFamily="18" charset="0"/>
              </a:rPr>
              <a:t>2) Hamiləlik dövründə ərin ölməsi;</a:t>
            </a:r>
            <a:endParaRPr lang="ru-RU" altLang="en-US" sz="2400" smtClean="0">
              <a:latin typeface="Times New Roman" pitchFamily="18" charset="0"/>
              <a:cs typeface="Times New Roman" pitchFamily="18" charset="0"/>
            </a:endParaRPr>
          </a:p>
          <a:p>
            <a:pPr>
              <a:buFont typeface="Wingdings" pitchFamily="2" charset="2"/>
              <a:buNone/>
            </a:pPr>
            <a:r>
              <a:rPr lang="az-Latn-AZ" altLang="en-US" sz="2400" smtClean="0">
                <a:latin typeface="Times New Roman" pitchFamily="18" charset="0"/>
                <a:cs typeface="Times New Roman" pitchFamily="18" charset="0"/>
              </a:rPr>
              <a:t>3) Valideynlik hüququndan məhrum edilmə və ya məhdudlaşdırılma barədə məhkəmə qərardadının olması halları</a:t>
            </a:r>
            <a:r>
              <a:rPr lang="az-Latn-AZ" altLang="en-US" sz="2400" smtClean="0"/>
              <a:t>;</a:t>
            </a:r>
            <a:endParaRPr lang="ru-RU" altLang="en-US" sz="2400" smtClean="0"/>
          </a:p>
          <a:p>
            <a:pPr algn="just"/>
            <a:endParaRPr lang="ru-RU" altLang="en-US" sz="2400" smtClean="0">
              <a:latin typeface="Times New Roman" pitchFamily="18" charset="0"/>
              <a:cs typeface="Times New Roman" pitchFamily="18" charset="0"/>
            </a:endParaRPr>
          </a:p>
          <a:p>
            <a:endParaRPr lang="ru-RU" alt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p:txBody>
          <a:bodyPr/>
          <a:lstStyle/>
          <a:p>
            <a:r>
              <a:rPr lang="az-Latn-AZ" altLang="en-US" smtClean="0"/>
              <a:t>Sosial göstərişlər</a:t>
            </a:r>
            <a:endParaRPr lang="ru-RU" altLang="en-US" smtClean="0"/>
          </a:p>
        </p:txBody>
      </p:sp>
      <p:sp>
        <p:nvSpPr>
          <p:cNvPr id="23555" name="Содержимое 2"/>
          <p:cNvSpPr>
            <a:spLocks noGrp="1"/>
          </p:cNvSpPr>
          <p:nvPr>
            <p:ph idx="1"/>
          </p:nvPr>
        </p:nvSpPr>
        <p:spPr/>
        <p:txBody>
          <a:bodyPr/>
          <a:lstStyle/>
          <a:p>
            <a:pPr>
              <a:buFont typeface="Wingdings" pitchFamily="2" charset="2"/>
              <a:buNone/>
            </a:pPr>
            <a:r>
              <a:rPr lang="az-Latn-AZ" altLang="en-US" sz="2400" smtClean="0">
                <a:latin typeface="Times New Roman" pitchFamily="18" charset="0"/>
                <a:cs typeface="Times New Roman" pitchFamily="18" charset="0"/>
              </a:rPr>
              <a:t>4) Müəyyənləşdirilmiş qaydalar əsasında qadının və yaxud onun ərinin işsiz hesab edilməsi;</a:t>
            </a:r>
            <a:endParaRPr lang="ru-RU" altLang="en-US" sz="2400" smtClean="0">
              <a:latin typeface="Times New Roman" pitchFamily="18" charset="0"/>
              <a:cs typeface="Times New Roman" pitchFamily="18" charset="0"/>
            </a:endParaRPr>
          </a:p>
          <a:p>
            <a:pPr>
              <a:buFont typeface="Wingdings" pitchFamily="2" charset="2"/>
              <a:buNone/>
            </a:pPr>
            <a:r>
              <a:rPr lang="az-Latn-AZ" altLang="en-US" sz="2400" smtClean="0">
                <a:latin typeface="Times New Roman" pitchFamily="18" charset="0"/>
                <a:cs typeface="Times New Roman" pitchFamily="18" charset="0"/>
              </a:rPr>
              <a:t>5) Qadının və yaxud ərinin azadlıqdan məhrum edilmə yerlərində olması;</a:t>
            </a:r>
            <a:endParaRPr lang="ru-RU" altLang="en-US" sz="2400" smtClean="0">
              <a:latin typeface="Times New Roman" pitchFamily="18" charset="0"/>
              <a:cs typeface="Times New Roman" pitchFamily="18" charset="0"/>
            </a:endParaRPr>
          </a:p>
          <a:p>
            <a:pPr>
              <a:buFont typeface="Wingdings" pitchFamily="2" charset="2"/>
              <a:buNone/>
            </a:pPr>
            <a:r>
              <a:rPr lang="az-Latn-AZ" altLang="en-US" sz="2400" smtClean="0">
                <a:latin typeface="Times New Roman" pitchFamily="18" charset="0"/>
                <a:cs typeface="Times New Roman" pitchFamily="18" charset="0"/>
              </a:rPr>
              <a:t>6) Nigahdankənar hamiləlik;</a:t>
            </a:r>
            <a:endParaRPr lang="ru-RU" altLang="en-US" sz="2400" smtClean="0">
              <a:latin typeface="Times New Roman" pitchFamily="18" charset="0"/>
              <a:cs typeface="Times New Roman" pitchFamily="18" charset="0"/>
            </a:endParaRPr>
          </a:p>
          <a:p>
            <a:pPr>
              <a:buFont typeface="Wingdings" pitchFamily="2" charset="2"/>
              <a:buNone/>
            </a:pPr>
            <a:r>
              <a:rPr lang="az-Latn-AZ" altLang="en-US" sz="2400" smtClean="0">
                <a:latin typeface="Times New Roman" pitchFamily="18" charset="0"/>
                <a:cs typeface="Times New Roman" pitchFamily="18" charset="0"/>
              </a:rPr>
              <a:t>7) Hamiləlik dövründə nigahın pozulması;</a:t>
            </a:r>
            <a:endParaRPr lang="ru-RU" altLang="en-US" sz="2400" smtClean="0">
              <a:latin typeface="Times New Roman" pitchFamily="18" charset="0"/>
              <a:cs typeface="Times New Roman" pitchFamily="18" charset="0"/>
            </a:endParaRPr>
          </a:p>
          <a:p>
            <a:pPr>
              <a:buFont typeface="Wingdings" pitchFamily="2" charset="2"/>
              <a:buNone/>
            </a:pPr>
            <a:r>
              <a:rPr lang="az-Latn-AZ" altLang="en-US" sz="2400" smtClean="0">
                <a:latin typeface="Times New Roman" pitchFamily="18" charset="0"/>
                <a:cs typeface="Times New Roman" pitchFamily="18" charset="0"/>
              </a:rPr>
              <a:t>8) Hamiləliyin zorlanmaya məruz qalma nəticəsində baş verməsi;</a:t>
            </a:r>
            <a:endParaRPr lang="ru-RU" altLang="en-US" sz="2400" smtClean="0">
              <a:latin typeface="Times New Roman" pitchFamily="18" charset="0"/>
              <a:cs typeface="Times New Roman" pitchFamily="18" charset="0"/>
            </a:endParaRPr>
          </a:p>
          <a:p>
            <a:pPr>
              <a:buFont typeface="Wingdings" pitchFamily="2" charset="2"/>
              <a:buNone/>
            </a:pPr>
            <a:r>
              <a:rPr lang="az-Latn-AZ" altLang="en-US" sz="2400" smtClean="0">
                <a:latin typeface="Times New Roman" pitchFamily="18" charset="0"/>
                <a:cs typeface="Times New Roman" pitchFamily="18" charset="0"/>
              </a:rPr>
              <a:t>9) Çox uşaqlılıq (5 və daha artıq uşaq);</a:t>
            </a:r>
            <a:endParaRPr lang="ru-RU" altLang="en-US" sz="2400" smtClean="0">
              <a:latin typeface="Times New Roman" pitchFamily="18" charset="0"/>
              <a:cs typeface="Times New Roman" pitchFamily="18" charset="0"/>
            </a:endParaRPr>
          </a:p>
          <a:p>
            <a:endParaRPr lang="ru-RU" altLang="en-US"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p:txBody>
          <a:bodyPr/>
          <a:lstStyle/>
          <a:p>
            <a:r>
              <a:rPr lang="az-Latn-AZ" altLang="en-US" smtClean="0"/>
              <a:t>Sosial göstərişlər</a:t>
            </a:r>
            <a:endParaRPr lang="ru-RU" altLang="en-US" smtClean="0"/>
          </a:p>
        </p:txBody>
      </p:sp>
      <p:sp>
        <p:nvSpPr>
          <p:cNvPr id="24579" name="Содержимое 2"/>
          <p:cNvSpPr>
            <a:spLocks noGrp="1"/>
          </p:cNvSpPr>
          <p:nvPr>
            <p:ph idx="1"/>
          </p:nvPr>
        </p:nvSpPr>
        <p:spPr/>
        <p:txBody>
          <a:bodyPr/>
          <a:lstStyle/>
          <a:p>
            <a:pPr>
              <a:buFont typeface="Wingdings" pitchFamily="2" charset="2"/>
              <a:buNone/>
            </a:pPr>
            <a:r>
              <a:rPr lang="az-Latn-AZ" altLang="en-US" sz="2400" smtClean="0">
                <a:latin typeface="Times New Roman" pitchFamily="18" charset="0"/>
                <a:cs typeface="Times New Roman" pitchFamily="18" charset="0"/>
              </a:rPr>
              <a:t>10) Ailədə sağlamlıq imkanları məhdud uşağın olması;</a:t>
            </a:r>
            <a:endParaRPr lang="ru-RU" altLang="en-US" sz="2400" smtClean="0">
              <a:latin typeface="Times New Roman" pitchFamily="18" charset="0"/>
              <a:cs typeface="Times New Roman" pitchFamily="18" charset="0"/>
            </a:endParaRPr>
          </a:p>
          <a:p>
            <a:pPr>
              <a:buFont typeface="Wingdings" pitchFamily="2" charset="2"/>
              <a:buNone/>
            </a:pPr>
            <a:r>
              <a:rPr lang="az-Latn-AZ" altLang="en-US" sz="2400" smtClean="0">
                <a:latin typeface="Times New Roman" pitchFamily="18" charset="0"/>
                <a:cs typeface="Times New Roman" pitchFamily="18" charset="0"/>
              </a:rPr>
              <a:t>11) Qadının qaçqın və ya məcburi köçkün statusunun olması;</a:t>
            </a:r>
            <a:endParaRPr lang="ru-RU" altLang="en-US" sz="2400" smtClean="0">
              <a:latin typeface="Times New Roman" pitchFamily="18" charset="0"/>
              <a:cs typeface="Times New Roman" pitchFamily="18" charset="0"/>
            </a:endParaRPr>
          </a:p>
          <a:p>
            <a:pPr>
              <a:buFont typeface="Wingdings" pitchFamily="2" charset="2"/>
              <a:buNone/>
            </a:pPr>
            <a:r>
              <a:rPr lang="az-Latn-AZ" altLang="en-US" sz="2400" smtClean="0">
                <a:latin typeface="Times New Roman" pitchFamily="18" charset="0"/>
                <a:cs typeface="Times New Roman" pitchFamily="18" charset="0"/>
              </a:rPr>
              <a:t>12) Mənzilin olmaması, yataqxanada, şəxsi evdə, kirayədə yaşama.</a:t>
            </a:r>
            <a:endParaRPr lang="ru-RU" altLang="en-US" sz="2400" smtClean="0">
              <a:latin typeface="Times New Roman" pitchFamily="18" charset="0"/>
              <a:cs typeface="Times New Roman" pitchFamily="18" charset="0"/>
            </a:endParaRPr>
          </a:p>
          <a:p>
            <a:pPr>
              <a:buFont typeface="Wingdings" pitchFamily="2" charset="2"/>
              <a:buNone/>
            </a:pPr>
            <a:endParaRPr lang="az-Latn-AZ" altLang="en-US" sz="2400" smtClean="0">
              <a:latin typeface="Times New Roman" pitchFamily="18" charset="0"/>
              <a:cs typeface="Times New Roman" pitchFamily="18" charset="0"/>
            </a:endParaRPr>
          </a:p>
          <a:p>
            <a:pPr>
              <a:buFont typeface="Wingdings" pitchFamily="2" charset="2"/>
              <a:buNone/>
            </a:pPr>
            <a:r>
              <a:rPr lang="az-Latn-AZ" altLang="en-US" sz="2400" smtClean="0">
                <a:latin typeface="Times New Roman" pitchFamily="18" charset="0"/>
                <a:cs typeface="Times New Roman" pitchFamily="18" charset="0"/>
              </a:rPr>
              <a:t>Yəni yuxarıda qeyd edilən 12 sosial səbəbdən biri olduqda, qadın hamiləliyinin 22-ci həftəsinədək abort edə bilər. </a:t>
            </a:r>
            <a:endParaRPr lang="ru-RU" altLang="en-US" smtClean="0"/>
          </a:p>
          <a:p>
            <a:endParaRPr lang="ru-RU" alt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p:txBody>
          <a:bodyPr/>
          <a:lstStyle/>
          <a:p>
            <a:r>
              <a:rPr lang="az-Latn-AZ" altLang="en-US" smtClean="0"/>
              <a:t>Tibbi göstərişlər</a:t>
            </a:r>
            <a:endParaRPr lang="ru-RU" altLang="en-US" smtClean="0"/>
          </a:p>
        </p:txBody>
      </p:sp>
      <p:sp>
        <p:nvSpPr>
          <p:cNvPr id="25603" name="Содержимое 2"/>
          <p:cNvSpPr>
            <a:spLocks noGrp="1"/>
          </p:cNvSpPr>
          <p:nvPr>
            <p:ph idx="1"/>
          </p:nvPr>
        </p:nvSpPr>
        <p:spPr/>
        <p:txBody>
          <a:bodyPr/>
          <a:lstStyle/>
          <a:p>
            <a:pPr algn="just"/>
            <a:r>
              <a:rPr lang="az-Latn-AZ" altLang="en-US" smtClean="0"/>
              <a:t>Tibbi göstərişlərə əsasən və qadının razılığı olduqda hamiləlik müddətindən asılı olmayaraq, süni surətdə, yəni 22 həftədən sonra da pozula bilər.</a:t>
            </a:r>
          </a:p>
          <a:p>
            <a:pPr algn="just"/>
            <a:r>
              <a:rPr lang="az-Latn-AZ" altLang="en-US" smtClean="0"/>
              <a:t>Nəticə- AZ q/v qadına geniş mülahizə sərbəstliyi verir.</a:t>
            </a:r>
            <a:endParaRPr lang="ru-RU" altLang="en-US" smtClean="0"/>
          </a:p>
          <a:p>
            <a:endParaRPr lang="ru-RU" alt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p:txBody>
          <a:bodyPr/>
          <a:lstStyle/>
          <a:p>
            <a:r>
              <a:rPr lang="az-Latn-AZ" altLang="en-US" smtClean="0"/>
              <a:t>Ölmək hüququ- evtanaziya</a:t>
            </a:r>
            <a:endParaRPr lang="ru-RU" altLang="en-US" smtClean="0"/>
          </a:p>
        </p:txBody>
      </p:sp>
      <p:sp>
        <p:nvSpPr>
          <p:cNvPr id="26627" name="Содержимое 2"/>
          <p:cNvSpPr>
            <a:spLocks noGrp="1"/>
          </p:cNvSpPr>
          <p:nvPr>
            <p:ph idx="1"/>
          </p:nvPr>
        </p:nvSpPr>
        <p:spPr/>
        <p:txBody>
          <a:bodyPr/>
          <a:lstStyle/>
          <a:p>
            <a:r>
              <a:rPr lang="az-Latn-AZ" altLang="en-US" u="sng" smtClean="0"/>
              <a:t>Pretty v. UK </a:t>
            </a:r>
            <a:r>
              <a:rPr lang="az-Latn-AZ" altLang="en-US" smtClean="0"/>
              <a:t>qərarına əsasən, Maddə 2 tamamilə əks hüququ- ölmək hüququnu təmin edən maddə deyil</a:t>
            </a:r>
          </a:p>
          <a:p>
            <a:r>
              <a:rPr lang="az-Latn-AZ" altLang="en-US" smtClean="0"/>
              <a:t>Fərdə yaşamaq əvəzinə ölmək seçimini verən maddə deyil</a:t>
            </a:r>
          </a:p>
          <a:p>
            <a:r>
              <a:rPr lang="az-Latn-AZ" altLang="en-US" smtClean="0"/>
              <a:t>Beləliklə, maddə 2 istər 3-cü şəxs, istərsə də dövlət orqanının köməyi ilə ölmək hüququnu müəyyən etmir</a:t>
            </a:r>
          </a:p>
          <a:p>
            <a:pPr>
              <a:buFont typeface="Wingdings" pitchFamily="2" charset="2"/>
              <a:buNone/>
            </a:pPr>
            <a:endParaRPr lang="ru-RU" alt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lstStyle/>
          <a:p>
            <a:pPr eaLnBrk="1" hangingPunct="1"/>
            <a:r>
              <a:rPr lang="az-Latn-AZ" altLang="en-US" sz="3200" smtClean="0"/>
              <a:t>Mikayıl Məmmədov Azərbaycana qarşı</a:t>
            </a:r>
            <a:endParaRPr lang="ru-RU" altLang="en-US" sz="3200" smtClean="0"/>
          </a:p>
        </p:txBody>
      </p:sp>
      <p:sp>
        <p:nvSpPr>
          <p:cNvPr id="27651" name="Rectangle 3"/>
          <p:cNvSpPr>
            <a:spLocks noGrp="1" noChangeArrowheads="1"/>
          </p:cNvSpPr>
          <p:nvPr>
            <p:ph type="body" idx="1"/>
          </p:nvPr>
        </p:nvSpPr>
        <p:spPr/>
        <p:txBody>
          <a:bodyPr/>
          <a:lstStyle/>
          <a:p>
            <a:pPr marL="533400" indent="-533400" eaLnBrk="1" hangingPunct="1"/>
            <a:r>
              <a:rPr lang="az-Latn-AZ" altLang="en-US" sz="2400" smtClean="0"/>
              <a:t>17 dekabr 2009-cu il</a:t>
            </a:r>
          </a:p>
          <a:p>
            <a:pPr marL="533400" indent="-533400" eaLnBrk="1" hangingPunct="1"/>
            <a:r>
              <a:rPr lang="az-Latn-AZ" altLang="en-US" sz="2400" smtClean="0"/>
              <a:t>Vəkil Əsabəli Mustafayev (İNTERİGHTS dəstəyi)</a:t>
            </a:r>
          </a:p>
          <a:p>
            <a:pPr marL="533400" indent="-533400" eaLnBrk="1" hangingPunct="1"/>
            <a:r>
              <a:rPr lang="az-Latn-AZ" altLang="en-US" sz="2400" smtClean="0"/>
              <a:t>Maddə 2-nin pozuntusu- </a:t>
            </a:r>
          </a:p>
          <a:p>
            <a:pPr marL="533400" indent="-533400" eaLnBrk="1" hangingPunct="1">
              <a:buFont typeface="Wingdings" pitchFamily="2" charset="2"/>
              <a:buNone/>
            </a:pPr>
            <a:r>
              <a:rPr lang="az-Latn-AZ" altLang="en-US" sz="2400" smtClean="0"/>
              <a:t>1) Polis və icra nümayəndələri məcburi köçkun olan ərizəçinin yoldaşının onları evlərindən çıxarmasına etiraz olaraq özünü yandıraraq öldürməsinə görə məsuliyyət daşıyırlar (pozitiv öhdəlik tələbi)</a:t>
            </a:r>
          </a:p>
          <a:p>
            <a:pPr marL="533400" indent="-533400" eaLnBrk="1" hangingPunct="1">
              <a:buFont typeface="Wingdings" pitchFamily="2" charset="2"/>
              <a:buNone/>
            </a:pPr>
            <a:r>
              <a:rPr lang="az-Latn-AZ" altLang="en-US" sz="2400" smtClean="0"/>
              <a:t>2) AZ dövləti onun yoldaşının ölümünü səmərəli araşdırmayıb (prosedur tələb)</a:t>
            </a:r>
          </a:p>
          <a:p>
            <a:pPr marL="533400" indent="-533400" eaLnBrk="1" hangingPunct="1"/>
            <a:endParaRPr lang="az-Latn-AZ" altLang="en-US" sz="2400" smtClean="0"/>
          </a:p>
          <a:p>
            <a:pPr marL="533400" indent="-533400" eaLnBrk="1" hangingPunct="1"/>
            <a:endParaRPr lang="ru-RU" altLang="en-US" sz="24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lstStyle/>
          <a:p>
            <a:pPr eaLnBrk="1" hangingPunct="1"/>
            <a:r>
              <a:rPr lang="az-Latn-AZ" altLang="en-US" smtClean="0"/>
              <a:t>Araşdırmanın səmərəsizliyi</a:t>
            </a:r>
            <a:endParaRPr lang="ru-RU" altLang="en-US" smtClean="0"/>
          </a:p>
        </p:txBody>
      </p:sp>
      <p:sp>
        <p:nvSpPr>
          <p:cNvPr id="28675" name="Rectangle 3"/>
          <p:cNvSpPr>
            <a:spLocks noGrp="1" noChangeArrowheads="1"/>
          </p:cNvSpPr>
          <p:nvPr>
            <p:ph type="body" idx="1"/>
          </p:nvPr>
        </p:nvSpPr>
        <p:spPr/>
        <p:txBody>
          <a:bodyPr/>
          <a:lstStyle/>
          <a:p>
            <a:pPr eaLnBrk="1" hangingPunct="1">
              <a:lnSpc>
                <a:spcPct val="90000"/>
              </a:lnSpc>
            </a:pPr>
            <a:r>
              <a:rPr lang="az-Latn-AZ" altLang="en-US" sz="2000" smtClean="0">
                <a:latin typeface="Times New Roman" pitchFamily="18" charset="0"/>
              </a:rPr>
              <a:t>Dövlətin baş vermiş pozuntu ilə bağlı araşdırması adekvat deyildi, belə ki, dövlətin məsuliyyəti tam müəyyən olunmadı</a:t>
            </a:r>
          </a:p>
          <a:p>
            <a:pPr eaLnBrk="1" hangingPunct="1">
              <a:lnSpc>
                <a:spcPct val="90000"/>
              </a:lnSpc>
            </a:pPr>
            <a:r>
              <a:rPr lang="az-Latn-AZ" altLang="en-US" sz="2000" smtClean="0">
                <a:latin typeface="Times New Roman" pitchFamily="18" charset="0"/>
              </a:rPr>
              <a:t>İstintaq bu sual üzrə getdi: Mərhumun özünü yandırmasına dövlət nümayəndələrimi səbəb olub? Maddə 125? Halbuki bu suala cavab verilmədi: İstintaq, əsasən, mərhumun ölümünun qarşısını almaq üçün mümkun olan hər şeyi etdimi? </a:t>
            </a:r>
          </a:p>
          <a:p>
            <a:pPr eaLnBrk="1" hangingPunct="1">
              <a:lnSpc>
                <a:spcPct val="90000"/>
              </a:lnSpc>
            </a:pPr>
            <a:r>
              <a:rPr lang="az-Latn-AZ" altLang="en-US" sz="2000" smtClean="0">
                <a:latin typeface="Times New Roman" pitchFamily="18" charset="0"/>
              </a:rPr>
              <a:t>Dövlət ölümündən öncə mərhumun ifadəsini almadı</a:t>
            </a:r>
          </a:p>
          <a:p>
            <a:pPr eaLnBrk="1" hangingPunct="1">
              <a:lnSpc>
                <a:spcPct val="90000"/>
              </a:lnSpc>
            </a:pPr>
            <a:r>
              <a:rPr lang="az-Latn-AZ" altLang="en-US" sz="2000" smtClean="0">
                <a:latin typeface="Times New Roman" pitchFamily="18" charset="0"/>
              </a:rPr>
              <a:t>Digər şahid ifadələrində olan ziddiyyətlər aradan qaldırılmadı</a:t>
            </a:r>
          </a:p>
          <a:p>
            <a:pPr eaLnBrk="1" hangingPunct="1">
              <a:lnSpc>
                <a:spcPct val="90000"/>
              </a:lnSpc>
            </a:pPr>
            <a:r>
              <a:rPr lang="az-Latn-AZ" altLang="en-US" sz="2000" smtClean="0">
                <a:latin typeface="Times New Roman" pitchFamily="18" charset="0"/>
              </a:rPr>
              <a:t>İstintaq 4 ildən çox nəticəsiz olaraq davam etdi, təxirə salındı, uzadıldı və s.</a:t>
            </a:r>
          </a:p>
          <a:p>
            <a:pPr eaLnBrk="1" hangingPunct="1">
              <a:lnSpc>
                <a:spcPct val="90000"/>
              </a:lnSpc>
            </a:pPr>
            <a:r>
              <a:rPr lang="az-Latn-AZ" altLang="en-US" sz="2000" smtClean="0">
                <a:latin typeface="Times New Roman" pitchFamily="18" charset="0"/>
              </a:rPr>
              <a:t>Ərizəçiyə qurban statusunun gec verilməsi onun istintaqa erkən müdaxiləsinə mane oldu</a:t>
            </a:r>
          </a:p>
          <a:p>
            <a:pPr eaLnBrk="1" hangingPunct="1">
              <a:lnSpc>
                <a:spcPct val="90000"/>
              </a:lnSpc>
            </a:pPr>
            <a:endParaRPr lang="ru-RU" altLang="en-US" sz="2000" smtClean="0">
              <a:latin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pPr eaLnBrk="1" hangingPunct="1"/>
            <a:r>
              <a:rPr lang="az-Latn-AZ" altLang="en-US" smtClean="0"/>
              <a:t>Məhkəmənin qərarı</a:t>
            </a:r>
            <a:endParaRPr lang="ru-RU" altLang="en-US" smtClean="0"/>
          </a:p>
        </p:txBody>
      </p:sp>
      <p:sp>
        <p:nvSpPr>
          <p:cNvPr id="29699" name="Rectangle 3"/>
          <p:cNvSpPr>
            <a:spLocks noGrp="1" noChangeArrowheads="1"/>
          </p:cNvSpPr>
          <p:nvPr>
            <p:ph type="body" idx="1"/>
          </p:nvPr>
        </p:nvSpPr>
        <p:spPr/>
        <p:txBody>
          <a:bodyPr/>
          <a:lstStyle/>
          <a:p>
            <a:pPr eaLnBrk="1" hangingPunct="1">
              <a:lnSpc>
                <a:spcPct val="80000"/>
              </a:lnSpc>
              <a:buFont typeface="Wingdings" pitchFamily="2" charset="2"/>
              <a:buAutoNum type="arabicParenR"/>
            </a:pPr>
            <a:r>
              <a:rPr lang="az-Latn-AZ" altLang="en-US" sz="2000" smtClean="0">
                <a:latin typeface="Times New Roman" pitchFamily="18" charset="0"/>
              </a:rPr>
              <a:t>2 səsə qarşı 5 səslə qərara alır ki, dövlət orqanlarının şəxsin yaşamaq hüququnu qorumaqdan ibarət pozitiv öhdəliklərini yerinə yetirməsi məsələsində Konvensiyanın 2-ci maddəsi pozulmayıb. Çünki faktlar yetərli olmadığından şübhələr tam təsdiq olunmadı. (pozitiv öhdəlik pozulmayıb)</a:t>
            </a:r>
          </a:p>
          <a:p>
            <a:pPr eaLnBrk="1" hangingPunct="1">
              <a:lnSpc>
                <a:spcPct val="80000"/>
              </a:lnSpc>
              <a:buFont typeface="Wingdings" pitchFamily="2" charset="2"/>
              <a:buNone/>
            </a:pPr>
            <a:endParaRPr lang="az-Latn-AZ" altLang="en-US" sz="2000" smtClean="0">
              <a:latin typeface="Times New Roman" pitchFamily="18" charset="0"/>
            </a:endParaRPr>
          </a:p>
          <a:p>
            <a:pPr eaLnBrk="1" hangingPunct="1">
              <a:lnSpc>
                <a:spcPct val="80000"/>
              </a:lnSpc>
              <a:buFont typeface="Wingdings" pitchFamily="2" charset="2"/>
              <a:buNone/>
            </a:pPr>
            <a:r>
              <a:rPr lang="az-Latn-AZ" altLang="en-US" sz="2000" smtClean="0">
                <a:latin typeface="Times New Roman" pitchFamily="18" charset="0"/>
              </a:rPr>
              <a:t>2) Yekdilliklə qərara alır ki, dövlət orqanları Çiçək Məmmədovanın ölümünə görə dövlətin məsuliyyət dərəcəsini müəyyən etmək məqsədi ilə səmərəli araşdırma aparmadıqlarına görə Konvensiyanın 2-ci maddəsi pozulub (prosedur tələb pozulub)</a:t>
            </a:r>
          </a:p>
          <a:p>
            <a:pPr eaLnBrk="1" hangingPunct="1">
              <a:lnSpc>
                <a:spcPct val="80000"/>
              </a:lnSpc>
              <a:buFont typeface="Wingdings" pitchFamily="2" charset="2"/>
              <a:buNone/>
            </a:pPr>
            <a:r>
              <a:rPr lang="az-Latn-AZ" altLang="en-US" sz="2000" smtClean="0">
                <a:latin typeface="Times New Roman" pitchFamily="18" charset="0"/>
              </a:rPr>
              <a:t>3) Mənəvi ziyana görə 20.000 avro kompensasiya</a:t>
            </a:r>
          </a:p>
          <a:p>
            <a:pPr eaLnBrk="1" hangingPunct="1">
              <a:lnSpc>
                <a:spcPct val="80000"/>
              </a:lnSpc>
              <a:buFont typeface="Wingdings" pitchFamily="2" charset="2"/>
              <a:buNone/>
            </a:pPr>
            <a:endParaRPr lang="az-Latn-AZ" altLang="en-US" sz="2000" smtClean="0">
              <a:latin typeface="Times New Roman" pitchFamily="18" charset="0"/>
            </a:endParaRPr>
          </a:p>
          <a:p>
            <a:pPr eaLnBrk="1" hangingPunct="1">
              <a:lnSpc>
                <a:spcPct val="80000"/>
              </a:lnSpc>
              <a:buFont typeface="Wingdings" pitchFamily="2" charset="2"/>
              <a:buNone/>
            </a:pPr>
            <a:r>
              <a:rPr lang="az-Latn-AZ" altLang="en-US" sz="2000" smtClean="0">
                <a:latin typeface="Times New Roman" pitchFamily="18" charset="0"/>
              </a:rPr>
              <a:t>Digər xərclər görə sübut təqdim olunmadığından rədd edildi.</a:t>
            </a:r>
          </a:p>
          <a:p>
            <a:pPr eaLnBrk="1" hangingPunct="1">
              <a:lnSpc>
                <a:spcPct val="80000"/>
              </a:lnSpc>
              <a:buFont typeface="Wingdings" pitchFamily="2" charset="2"/>
              <a:buNone/>
            </a:pPr>
            <a:r>
              <a:rPr lang="az-Latn-AZ" altLang="en-US" sz="2000" smtClean="0">
                <a:latin typeface="Times New Roman" pitchFamily="18" charset="0"/>
              </a:rPr>
              <a:t>850 avro- vəkil xərci </a:t>
            </a:r>
          </a:p>
          <a:p>
            <a:pPr eaLnBrk="1" hangingPunct="1">
              <a:lnSpc>
                <a:spcPct val="80000"/>
              </a:lnSpc>
              <a:buFont typeface="Wingdings" pitchFamily="2" charset="2"/>
              <a:buNone/>
            </a:pPr>
            <a:r>
              <a:rPr lang="ru-RU" altLang="en-US" sz="800" smtClean="0"/>
              <a:t> </a:t>
            </a:r>
            <a:endParaRPr lang="az-Latn-AZ" altLang="en-US" sz="800" smtClean="0">
              <a:latin typeface="Times New Roman" pitchFamily="18" charset="0"/>
            </a:endParaRPr>
          </a:p>
          <a:p>
            <a:pPr eaLnBrk="1" hangingPunct="1">
              <a:lnSpc>
                <a:spcPct val="80000"/>
              </a:lnSpc>
            </a:pPr>
            <a:endParaRPr lang="ru-RU" altLang="en-US" sz="800" smtClean="0">
              <a:latin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a:xfrm>
            <a:off x="762000" y="685800"/>
            <a:ext cx="7924800" cy="1143000"/>
          </a:xfrm>
        </p:spPr>
        <p:txBody>
          <a:bodyPr/>
          <a:lstStyle/>
          <a:p>
            <a:pPr algn="ctr" eaLnBrk="1" hangingPunct="1"/>
            <a:r>
              <a:rPr lang="az-Latn-AZ" altLang="en-US" sz="2800" smtClean="0">
                <a:latin typeface="Times New Roman" pitchFamily="18" charset="0"/>
              </a:rPr>
              <a:t>Hakimlər SPİLMANNIN və MALİNVERNİNİN XÜSUSİ RƏYİ</a:t>
            </a:r>
            <a:r>
              <a:rPr lang="az-Latn-AZ" altLang="en-US" smtClean="0"/>
              <a:t> </a:t>
            </a:r>
            <a:endParaRPr lang="ru-RU" altLang="en-US" smtClean="0"/>
          </a:p>
        </p:txBody>
      </p:sp>
      <p:sp>
        <p:nvSpPr>
          <p:cNvPr id="30723" name="Rectangle 3"/>
          <p:cNvSpPr>
            <a:spLocks noGrp="1" noChangeArrowheads="1"/>
          </p:cNvSpPr>
          <p:nvPr>
            <p:ph type="body" idx="1"/>
          </p:nvPr>
        </p:nvSpPr>
        <p:spPr/>
        <p:txBody>
          <a:bodyPr/>
          <a:lstStyle/>
          <a:p>
            <a:pPr eaLnBrk="1" hangingPunct="1">
              <a:lnSpc>
                <a:spcPct val="80000"/>
              </a:lnSpc>
            </a:pPr>
            <a:r>
              <a:rPr lang="az-Latn-AZ" altLang="en-US" sz="1800" smtClean="0">
                <a:latin typeface="Times New Roman" pitchFamily="18" charset="0"/>
              </a:rPr>
              <a:t>Bu işdə dövlət orqanları həmçinin üzər</a:t>
            </a:r>
            <a:r>
              <a:rPr lang="en-US" altLang="en-US" sz="1800" smtClean="0">
                <a:latin typeface="Times New Roman" pitchFamily="18" charset="0"/>
              </a:rPr>
              <a:t>i</a:t>
            </a:r>
            <a:r>
              <a:rPr lang="az-Latn-AZ" altLang="en-US" sz="1800" smtClean="0">
                <a:latin typeface="Times New Roman" pitchFamily="18" charset="0"/>
              </a:rPr>
              <a:t>lərinə düşən pozitiv öhdəliyi – ərizəçinin arvadının yaşamaq hüququnu qorumaq öhdəliyini yerinə yetirmədikləri üçün 2-ci maddənin pozulmasına görə məsuliyyət daşıyırlar. </a:t>
            </a:r>
          </a:p>
          <a:p>
            <a:pPr eaLnBrk="1" hangingPunct="1">
              <a:lnSpc>
                <a:spcPct val="80000"/>
              </a:lnSpc>
            </a:pPr>
            <a:r>
              <a:rPr lang="az-Latn-AZ" altLang="en-US" sz="1800" smtClean="0">
                <a:latin typeface="Times New Roman" pitchFamily="18" charset="0"/>
              </a:rPr>
              <a:t>Bu öhdəlik dövlət nümayəndələrinin mövcud şəraitdə ağlabatan və mümkün olan istənilən vasitələrlə həmin təhlükənin reallaşmasının qarşısını almalarını tələb edir.</a:t>
            </a:r>
          </a:p>
          <a:p>
            <a:pPr eaLnBrk="1" hangingPunct="1">
              <a:lnSpc>
                <a:spcPct val="80000"/>
              </a:lnSpc>
            </a:pPr>
            <a:r>
              <a:rPr lang="az-Latn-AZ" altLang="en-US" sz="1800" smtClean="0">
                <a:latin typeface="Times New Roman" pitchFamily="18" charset="0"/>
              </a:rPr>
              <a:t>Hazırkı işin kontekstində dövlət nümayəndələri təhlükədən xəbər tutan kimi müvafiq sözlər vasitəsilə çalışmalı idilər ki, Çiçək Məmmədovanı həyatına qəsd etməyə yönələn hərəkətlərdən çəkinməyə inandırsınlar. </a:t>
            </a:r>
          </a:p>
          <a:p>
            <a:pPr eaLnBrk="1" hangingPunct="1">
              <a:lnSpc>
                <a:spcPct val="80000"/>
              </a:lnSpc>
            </a:pPr>
            <a:r>
              <a:rPr lang="az-Latn-AZ" altLang="en-US" sz="1800" smtClean="0">
                <a:latin typeface="Times New Roman" pitchFamily="18" charset="0"/>
              </a:rPr>
              <a:t>Mərhum qadın öz üzərinə kerosin tökən kimi onlar məsələyə müdaxilə etməli idi və onun özünü yandırmasının qarşısını almalı idilər. Bunun əvəzinə polis əməkdaşları onun təhdidlərini ciddi qəbul etmədilər. Hətta onlardan biri ona kibrit qutusu təklif edərək istehza ilə onu sözünü yerinə yetirməyə və özünü yandırmağa təhrik etdi. </a:t>
            </a:r>
          </a:p>
          <a:p>
            <a:pPr eaLnBrk="1" hangingPunct="1">
              <a:lnSpc>
                <a:spcPct val="80000"/>
              </a:lnSpc>
            </a:pPr>
            <a:r>
              <a:rPr lang="az-Latn-AZ" altLang="en-US" sz="1800" smtClean="0">
                <a:latin typeface="Times New Roman" pitchFamily="18" charset="0"/>
              </a:rPr>
              <a:t>Dövlət nümayəndələrinin heç biri təcili yardım çağırmağa cəhd etməyib və ya Çiçək Məmmədovanın xəstəxanaya aparılmasına hər hansı köməklik göstərməyib.</a:t>
            </a:r>
          </a:p>
          <a:p>
            <a:pPr eaLnBrk="1" hangingPunct="1">
              <a:lnSpc>
                <a:spcPct val="80000"/>
              </a:lnSpc>
            </a:pPr>
            <a:r>
              <a:rPr lang="az-Latn-AZ" altLang="en-US" sz="1800" smtClean="0">
                <a:latin typeface="Times New Roman" pitchFamily="18" charset="0"/>
              </a:rPr>
              <a:t>Polis əməkdaşları 2-ci maddə üzrə üzərlərinə düşən pozitiv öhdəlikləri yerinə yetirməyiblər və buna görə də bu maddənin pozuntusu baş verib.</a:t>
            </a:r>
            <a:endParaRPr lang="ru-RU" altLang="en-US" sz="1800" smtClean="0">
              <a:latin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noChangeArrowheads="1"/>
          </p:cNvSpPr>
          <p:nvPr>
            <p:ph type="title"/>
          </p:nvPr>
        </p:nvSpPr>
        <p:spPr/>
        <p:txBody>
          <a:bodyPr/>
          <a:lstStyle/>
          <a:p>
            <a:pPr eaLnBrk="1" hangingPunct="1"/>
            <a:r>
              <a:rPr lang="az-Latn-AZ" altLang="en-US" smtClean="0"/>
              <a:t>Fərdi və ümumi xarakterli tədbirlər</a:t>
            </a:r>
            <a:endParaRPr lang="ru-RU" altLang="en-US" smtClean="0"/>
          </a:p>
        </p:txBody>
      </p:sp>
      <p:sp>
        <p:nvSpPr>
          <p:cNvPr id="31747" name="Rectangle 3"/>
          <p:cNvSpPr>
            <a:spLocks noGrp="1" noChangeArrowheads="1"/>
          </p:cNvSpPr>
          <p:nvPr>
            <p:ph type="body" idx="1"/>
          </p:nvPr>
        </p:nvSpPr>
        <p:spPr/>
        <p:txBody>
          <a:bodyPr/>
          <a:lstStyle/>
          <a:p>
            <a:pPr algn="just" eaLnBrk="1" hangingPunct="1"/>
            <a:r>
              <a:rPr lang="az-Latn-AZ" altLang="en-US" sz="2400" b="1" smtClean="0">
                <a:latin typeface="Times New Roman" pitchFamily="18" charset="0"/>
              </a:rPr>
              <a:t>İndividual-</a:t>
            </a:r>
            <a:r>
              <a:rPr lang="az-Latn-AZ" altLang="en-US" sz="2400" smtClean="0">
                <a:latin typeface="Times New Roman" pitchFamily="18" charset="0"/>
              </a:rPr>
              <a:t> Dövlətin məlumatına görə, AM qərarı əsasında bütün şahidlər mərhumun ölümünun qarşısını almaq üçün polis tərəfindən zəruri tədbirlərin görülüb-görülməməsi barədə dindirildilər. Binəqədi Prokurorluğu 11 iyun 2010-cu ildə əməldə cinayət tərkibinin əlamətləri (CM- 308, 309 və 125) olmadığından cinayət təqibinə xitam verdi.</a:t>
            </a:r>
          </a:p>
          <a:p>
            <a:pPr algn="just" eaLnBrk="1" hangingPunct="1"/>
            <a:r>
              <a:rPr lang="az-Latn-AZ" altLang="en-US" sz="2400" b="1" smtClean="0">
                <a:latin typeface="Times New Roman" pitchFamily="18" charset="0"/>
              </a:rPr>
              <a:t>Ümumi-</a:t>
            </a:r>
            <a:r>
              <a:rPr lang="az-Latn-AZ" altLang="en-US" sz="2400" smtClean="0">
                <a:latin typeface="Times New Roman" pitchFamily="18" charset="0"/>
              </a:rPr>
              <a:t> Məhkəmə qərarı tərcümə olunaraq prokurorluq və polis orqanlarına göndərildi</a:t>
            </a:r>
            <a:endParaRPr lang="ru-RU" altLang="en-US" sz="2400" smtClean="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algn="ctr" eaLnBrk="1" hangingPunct="1"/>
            <a:r>
              <a:rPr lang="az-Latn-AZ" altLang="en-US" smtClean="0"/>
              <a:t>Yaşamaq hüququ</a:t>
            </a:r>
            <a:endParaRPr lang="ru-RU" altLang="en-US" smtClean="0"/>
          </a:p>
        </p:txBody>
      </p:sp>
      <p:sp>
        <p:nvSpPr>
          <p:cNvPr id="5123" name="Rectangle 3"/>
          <p:cNvSpPr>
            <a:spLocks noGrp="1" noChangeArrowheads="1"/>
          </p:cNvSpPr>
          <p:nvPr>
            <p:ph type="body" idx="1"/>
          </p:nvPr>
        </p:nvSpPr>
        <p:spPr/>
        <p:txBody>
          <a:bodyPr/>
          <a:lstStyle/>
          <a:p>
            <a:pPr eaLnBrk="1" hangingPunct="1">
              <a:lnSpc>
                <a:spcPct val="80000"/>
              </a:lnSpc>
            </a:pPr>
            <a:r>
              <a:rPr lang="az-Latn-AZ" altLang="en-US" sz="2400" smtClean="0"/>
              <a:t>Insan hüquqlarının müdafiəsi sistemində ən önəmli hüquq və demokratik cəmiyyətin əsas dəyərlərindən biri</a:t>
            </a:r>
          </a:p>
          <a:p>
            <a:pPr eaLnBrk="1" hangingPunct="1">
              <a:lnSpc>
                <a:spcPct val="80000"/>
              </a:lnSpc>
            </a:pPr>
            <a:r>
              <a:rPr lang="az-Latn-AZ" altLang="en-US" sz="2400" smtClean="0"/>
              <a:t>Əsas məqsəd- fərdləri qanunsuz həyatdan məhrum edilmədən qorumaq</a:t>
            </a:r>
            <a:endParaRPr lang="en-US" altLang="en-US" sz="2400" smtClean="0"/>
          </a:p>
          <a:p>
            <a:pPr eaLnBrk="1" hangingPunct="1">
              <a:lnSpc>
                <a:spcPct val="80000"/>
              </a:lnSpc>
            </a:pPr>
            <a:r>
              <a:rPr lang="az-Latn-AZ" altLang="en-US" sz="2400" smtClean="0"/>
              <a:t>Bu hüquqdan geri çəkilməyə yol verilmir</a:t>
            </a:r>
          </a:p>
          <a:p>
            <a:pPr eaLnBrk="1" hangingPunct="1">
              <a:lnSpc>
                <a:spcPct val="80000"/>
              </a:lnSpc>
            </a:pPr>
            <a:r>
              <a:rPr lang="az-Latn-AZ" altLang="en-US" sz="2400" smtClean="0"/>
              <a:t>Ölmək hüququnu özündə ehtiva edən hüquq deyil</a:t>
            </a:r>
          </a:p>
          <a:p>
            <a:pPr eaLnBrk="1" hangingPunct="1">
              <a:lnSpc>
                <a:spcPct val="80000"/>
              </a:lnSpc>
            </a:pPr>
            <a:r>
              <a:rPr lang="az-Latn-AZ" altLang="en-US" sz="2400" smtClean="0"/>
              <a:t>Maddə 2 ilə bağlı ilk iş 1995-ci ildə araşdırılıb</a:t>
            </a:r>
          </a:p>
          <a:p>
            <a:pPr eaLnBrk="1" hangingPunct="1">
              <a:lnSpc>
                <a:spcPct val="80000"/>
              </a:lnSpc>
            </a:pPr>
            <a:r>
              <a:rPr lang="en-US" altLang="en-US" sz="2400" smtClean="0"/>
              <a:t>Bu </a:t>
            </a:r>
            <a:r>
              <a:rPr lang="az-Latn-AZ" altLang="en-US" sz="2400" smtClean="0"/>
              <a:t>hüququn dairəsi tam müəyyən olunmayıb</a:t>
            </a:r>
          </a:p>
          <a:p>
            <a:pPr eaLnBrk="1" hangingPunct="1">
              <a:lnSpc>
                <a:spcPct val="80000"/>
              </a:lnSpc>
            </a:pPr>
            <a:r>
              <a:rPr lang="az-Latn-AZ" altLang="en-US" sz="2400" smtClean="0"/>
              <a:t>Məhkəmə təcrübəsi məhduddur, inkişaf mərhələsindədir</a:t>
            </a:r>
          </a:p>
          <a:p>
            <a:pPr eaLnBrk="1" hangingPunct="1">
              <a:lnSpc>
                <a:spcPct val="80000"/>
              </a:lnSpc>
            </a:pPr>
            <a:endParaRPr lang="ru-RU" altLang="en-US" sz="24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endParaRPr lang="en-US" altLang="en-US" smtClean="0"/>
          </a:p>
        </p:txBody>
      </p:sp>
      <p:pic>
        <p:nvPicPr>
          <p:cNvPr id="32771"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28600" y="685800"/>
            <a:ext cx="8074025" cy="61722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algn="ctr" eaLnBrk="1" hangingPunct="1"/>
            <a:r>
              <a:rPr lang="az-Latn-AZ" altLang="en-US" sz="3200" smtClean="0"/>
              <a:t>Konstitusiya (maddə 27- Yaşamaq hüququ)</a:t>
            </a:r>
            <a:endParaRPr lang="ru-RU" altLang="en-US" sz="3200" smtClean="0"/>
          </a:p>
        </p:txBody>
      </p:sp>
      <p:sp>
        <p:nvSpPr>
          <p:cNvPr id="6147"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az-Latn-AZ" altLang="en-US" sz="2000" smtClean="0">
                <a:latin typeface="Times New Roman" pitchFamily="18" charset="0"/>
              </a:rPr>
              <a:t>I. Hər kəsin yaşamaq hüququ vardır.</a:t>
            </a:r>
          </a:p>
          <a:p>
            <a:pPr algn="just" eaLnBrk="1" hangingPunct="1">
              <a:lnSpc>
                <a:spcPct val="80000"/>
              </a:lnSpc>
              <a:buFont typeface="Wingdings" pitchFamily="2" charset="2"/>
              <a:buNone/>
            </a:pPr>
            <a:r>
              <a:rPr lang="az-Latn-AZ" altLang="en-US" sz="2000" smtClean="0">
                <a:latin typeface="Times New Roman" pitchFamily="18" charset="0"/>
              </a:rPr>
              <a:t>II. Dövlətə silahlı basqın zamanı düşmən əsgərlərinin öldürülməsi, məhkəmənin qanuni qüvvəyə minmiş hökmünə əsasən ölüm cəzasının tətbiqi və qanunla nəzərdə tutulmuş digər hallar istisna olmaqla, hər bir şəxsin yaşamaq hüququ toxunulmazdır.</a:t>
            </a:r>
          </a:p>
          <a:p>
            <a:pPr algn="just" eaLnBrk="1" hangingPunct="1">
              <a:lnSpc>
                <a:spcPct val="80000"/>
              </a:lnSpc>
              <a:buFont typeface="Wingdings" pitchFamily="2" charset="2"/>
              <a:buNone/>
            </a:pPr>
            <a:r>
              <a:rPr lang="az-Latn-AZ" altLang="en-US" sz="2000" smtClean="0">
                <a:latin typeface="Times New Roman" pitchFamily="18" charset="0"/>
              </a:rPr>
              <a:t>III. Müstəsna cəza tədbiri kimi ölüm cəzası, tam ləğv edilənədək , yalnız dövlətə, insan həyatına və sağlamlığına qarşı xüsusilə ağır cinayətlərə görə qanunla müəyyən edilə bilər.</a:t>
            </a:r>
          </a:p>
          <a:p>
            <a:pPr algn="just" eaLnBrk="1" hangingPunct="1">
              <a:lnSpc>
                <a:spcPct val="80000"/>
              </a:lnSpc>
              <a:buFont typeface="Wingdings" pitchFamily="2" charset="2"/>
              <a:buNone/>
            </a:pPr>
            <a:r>
              <a:rPr lang="az-Latn-AZ" altLang="en-US" sz="2000" smtClean="0">
                <a:latin typeface="Times New Roman" pitchFamily="18" charset="0"/>
              </a:rPr>
              <a:t>IV. Qanunla nəzərdə tutulmuş zəruri müdafiə, son zərurət, cinayətkarın yaxalanması və tutulması, həbsdə olanın həbs yerindən qaçmasının qarşısının alınması, dövlətə qarşı qiyamın yatırılması və ya dövlət çevrilişinin qarşısının alınması, ölkəyə silahlı basqın edilməsi halları istisna olmaqla insana qarşı silah işlədilməsinə yol verilmir.</a:t>
            </a:r>
            <a:endParaRPr lang="ru-RU" altLang="en-US" sz="2000" smtClean="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algn="ctr" eaLnBrk="1" hangingPunct="1"/>
            <a:r>
              <a:rPr lang="az-Latn-AZ" altLang="en-US" smtClean="0">
                <a:latin typeface="Times New Roman" pitchFamily="18" charset="0"/>
              </a:rPr>
              <a:t>Beynəlxalq müdafiə</a:t>
            </a:r>
            <a:endParaRPr lang="ru-RU" altLang="en-US" smtClean="0">
              <a:latin typeface="Times New Roman" pitchFamily="18" charset="0"/>
            </a:endParaRPr>
          </a:p>
        </p:txBody>
      </p:sp>
      <p:sp>
        <p:nvSpPr>
          <p:cNvPr id="7171" name="Rectangle 3"/>
          <p:cNvSpPr>
            <a:spLocks noGrp="1" noChangeArrowheads="1"/>
          </p:cNvSpPr>
          <p:nvPr>
            <p:ph type="body" idx="1"/>
          </p:nvPr>
        </p:nvSpPr>
        <p:spPr/>
        <p:txBody>
          <a:bodyPr/>
          <a:lstStyle/>
          <a:p>
            <a:pPr eaLnBrk="1" hangingPunct="1">
              <a:buFont typeface="Wingdings" pitchFamily="2" charset="2"/>
              <a:buNone/>
            </a:pPr>
            <a:r>
              <a:rPr lang="az-Latn-AZ" altLang="en-US" sz="2000" smtClean="0">
                <a:latin typeface="Times New Roman" pitchFamily="18" charset="0"/>
              </a:rPr>
              <a:t>-    İnsan Hüquqlarına Dair Ümumi Bəyannamə (m-3)</a:t>
            </a:r>
          </a:p>
          <a:p>
            <a:pPr eaLnBrk="1" hangingPunct="1">
              <a:buFontTx/>
              <a:buChar char="-"/>
            </a:pPr>
            <a:r>
              <a:rPr lang="az-Latn-AZ" altLang="en-US" sz="2000" smtClean="0">
                <a:latin typeface="Times New Roman" pitchFamily="18" charset="0"/>
              </a:rPr>
              <a:t>Mülki və Siyasi Hüquqlar haqqında Beynəlxalq Pakt (m-6)</a:t>
            </a:r>
          </a:p>
          <a:p>
            <a:pPr eaLnBrk="1" hangingPunct="1">
              <a:buFontTx/>
              <a:buChar char="-"/>
            </a:pPr>
            <a:r>
              <a:rPr lang="az-Latn-AZ" altLang="en-US" sz="2000" smtClean="0">
                <a:latin typeface="Times New Roman" pitchFamily="18" charset="0"/>
              </a:rPr>
              <a:t>Mülki və Siyasi Hüquqlar haqqında Beynəlxalq Pakta 2-ci Fakültətiv Protokol</a:t>
            </a:r>
          </a:p>
          <a:p>
            <a:pPr eaLnBrk="1" hangingPunct="1">
              <a:buFontTx/>
              <a:buChar char="-"/>
            </a:pPr>
            <a:r>
              <a:rPr lang="az-Latn-AZ" altLang="en-US" sz="2000" smtClean="0">
                <a:latin typeface="Times New Roman" pitchFamily="18" charset="0"/>
              </a:rPr>
              <a:t>Uşaq Hüquqları haqqında Konvensiya (m-6 və 37)</a:t>
            </a:r>
          </a:p>
          <a:p>
            <a:pPr eaLnBrk="1" hangingPunct="1">
              <a:buFontTx/>
              <a:buChar char="-"/>
            </a:pPr>
            <a:r>
              <a:rPr lang="az-Latn-AZ" altLang="en-US" sz="2000" smtClean="0">
                <a:latin typeface="Times New Roman" pitchFamily="18" charset="0"/>
              </a:rPr>
              <a:t>Avropa İnsan Hüquqları Konvensiyası (m-2)</a:t>
            </a:r>
          </a:p>
          <a:p>
            <a:pPr eaLnBrk="1" hangingPunct="1">
              <a:buFontTx/>
              <a:buChar char="-"/>
            </a:pPr>
            <a:r>
              <a:rPr lang="az-Latn-AZ" altLang="en-US" sz="2000" smtClean="0">
                <a:latin typeface="Times New Roman" pitchFamily="18" charset="0"/>
              </a:rPr>
              <a:t>AİHK, Protokol 6 (ölüm cəzasının </a:t>
            </a:r>
            <a:r>
              <a:rPr lang="en-US" altLang="en-US" sz="2000" smtClean="0">
                <a:latin typeface="Times New Roman" pitchFamily="18" charset="0"/>
              </a:rPr>
              <a:t>dinc d</a:t>
            </a:r>
            <a:r>
              <a:rPr lang="az-Latn-AZ" altLang="en-US" sz="2000" smtClean="0">
                <a:latin typeface="Times New Roman" pitchFamily="18" charset="0"/>
              </a:rPr>
              <a:t>övrdə ləğvi) və Protokol 13 (ölüm cəzasının bütün hallarda ləğvi- 1 iyul 2003)</a:t>
            </a:r>
          </a:p>
          <a:p>
            <a:pPr eaLnBrk="1" hangingPunct="1">
              <a:buFontTx/>
              <a:buChar char="-"/>
            </a:pPr>
            <a:r>
              <a:rPr lang="az-Latn-AZ" altLang="en-US" sz="2000" smtClean="0">
                <a:latin typeface="Times New Roman" pitchFamily="18" charset="0"/>
              </a:rPr>
              <a:t>İnsan Hüquqlarına dair Amerika Konvensiyası (m-4)</a:t>
            </a:r>
          </a:p>
          <a:p>
            <a:pPr eaLnBrk="1" hangingPunct="1">
              <a:buFontTx/>
              <a:buChar char="-"/>
            </a:pPr>
            <a:r>
              <a:rPr lang="az-Latn-AZ" altLang="en-US" sz="2000" smtClean="0">
                <a:latin typeface="Times New Roman" pitchFamily="18" charset="0"/>
              </a:rPr>
              <a:t>İnsan Hüquqlarına dair Afrika Konvensiyası (m-4)</a:t>
            </a:r>
            <a:endParaRPr lang="ru-RU" altLang="en-US" sz="2000" smtClean="0">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az-Latn-AZ" altLang="en-US" smtClean="0"/>
              <a:t>AİHK (Maddə 2- Yaşamaq Hüququ)</a:t>
            </a:r>
            <a:endParaRPr lang="ru-RU" altLang="en-US" smtClean="0"/>
          </a:p>
        </p:txBody>
      </p:sp>
      <p:sp>
        <p:nvSpPr>
          <p:cNvPr id="8195" name="Rectangle 3"/>
          <p:cNvSpPr>
            <a:spLocks noGrp="1" noChangeArrowheads="1"/>
          </p:cNvSpPr>
          <p:nvPr>
            <p:ph type="body" idx="1"/>
          </p:nvPr>
        </p:nvSpPr>
        <p:spPr>
          <a:xfrm>
            <a:off x="685800" y="2362200"/>
            <a:ext cx="7693025" cy="3724275"/>
          </a:xfrm>
        </p:spPr>
        <p:txBody>
          <a:bodyPr/>
          <a:lstStyle/>
          <a:p>
            <a:pPr marL="457200" indent="-457200" algn="just" eaLnBrk="1" hangingPunct="1">
              <a:lnSpc>
                <a:spcPct val="90000"/>
              </a:lnSpc>
              <a:buFont typeface="Wingdings" pitchFamily="2" charset="2"/>
              <a:buAutoNum type="arabicPeriod"/>
              <a:defRPr/>
            </a:pPr>
            <a:r>
              <a:rPr lang="ru-RU" sz="2000" dirty="0" err="1" smtClean="0">
                <a:latin typeface="Times New Roman" pitchFamily="18" charset="0"/>
                <a:cs typeface="Times New Roman" pitchFamily="18" charset="0"/>
              </a:rPr>
              <a:t>Hər kəsin yaşamaq</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hüququ</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qanunla</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qorunur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Heç</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kəs qanunla</a:t>
            </a:r>
            <a:r>
              <a:rPr lang="ru-RU" sz="2000" dirty="0" smtClean="0">
                <a:latin typeface="Times New Roman" pitchFamily="18" charset="0"/>
                <a:cs typeface="Times New Roman" pitchFamily="18" charset="0"/>
              </a:rPr>
              <a:t> </a:t>
            </a:r>
            <a:r>
              <a:rPr lang="ru-RU" sz="2000" u="sng" dirty="0" err="1" smtClean="0">
                <a:latin typeface="Times New Roman" pitchFamily="18" charset="0"/>
                <a:cs typeface="Times New Roman" pitchFamily="18" charset="0"/>
              </a:rPr>
              <a:t>ölüm</a:t>
            </a:r>
            <a:r>
              <a:rPr lang="ru-RU" sz="2000" u="sng" dirty="0" smtClean="0">
                <a:latin typeface="Times New Roman" pitchFamily="18" charset="0"/>
                <a:cs typeface="Times New Roman" pitchFamily="18" charset="0"/>
              </a:rPr>
              <a:t> </a:t>
            </a:r>
            <a:r>
              <a:rPr lang="ru-RU" sz="2000" u="sng" dirty="0" err="1" smtClean="0">
                <a:latin typeface="Times New Roman" pitchFamily="18" charset="0"/>
                <a:cs typeface="Times New Roman" pitchFamily="18" charset="0"/>
              </a:rPr>
              <a:t>cəzası</a:t>
            </a:r>
            <a:r>
              <a:rPr lang="ru-RU" sz="2000" dirty="0" err="1" smtClean="0">
                <a:latin typeface="Times New Roman" pitchFamily="18" charset="0"/>
                <a:cs typeface="Times New Roman" pitchFamily="18" charset="0"/>
              </a:rPr>
              <a:t> nəzərdə tutulmuş</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cinayət törətməyə görə, məhkəmə tərəfindən çıxarılmış belə hökmün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icrasından başqa</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həyatından məhrum edilə</a:t>
            </a:r>
            <a:r>
              <a:rPr lang="az-Latn-AZ"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b</a:t>
            </a:r>
            <a:r>
              <a:rPr lang="az-Latn-AZ" sz="2000" dirty="0" smtClean="0">
                <a:latin typeface="Times New Roman" pitchFamily="18" charset="0"/>
                <a:cs typeface="Times New Roman" pitchFamily="18" charset="0"/>
              </a:rPr>
              <a:t>ilməz.</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az-Latn-AZ" sz="2000" dirty="0" smtClean="0">
              <a:latin typeface="Times New Roman" pitchFamily="18" charset="0"/>
              <a:cs typeface="Times New Roman" pitchFamily="18" charset="0"/>
            </a:endParaRPr>
          </a:p>
          <a:p>
            <a:pPr algn="just" eaLnBrk="1" hangingPunct="1">
              <a:lnSpc>
                <a:spcPct val="90000"/>
              </a:lnSpc>
              <a:buFont typeface="Wingdings" pitchFamily="2" charset="2"/>
              <a:buNone/>
              <a:defRPr/>
            </a:pPr>
            <a:r>
              <a:rPr lang="ru-RU" sz="2000" dirty="0" smtClean="0">
                <a:latin typeface="Times New Roman" pitchFamily="18" charset="0"/>
                <a:cs typeface="Times New Roman" pitchFamily="18" charset="0"/>
              </a:rPr>
              <a:t>2. </a:t>
            </a:r>
            <a:r>
              <a:rPr lang="ru-RU" sz="2000" dirty="0" err="1" smtClean="0">
                <a:latin typeface="Times New Roman" pitchFamily="18" charset="0"/>
                <a:cs typeface="Times New Roman" pitchFamily="18" charset="0"/>
              </a:rPr>
              <a:t>Həyatdan məhrum etmə </a:t>
            </a:r>
            <a:r>
              <a:rPr lang="ru-RU" sz="2000" u="sng" dirty="0" err="1" smtClean="0">
                <a:latin typeface="Times New Roman" pitchFamily="18" charset="0"/>
                <a:cs typeface="Times New Roman" pitchFamily="18" charset="0"/>
              </a:rPr>
              <a:t>güc</a:t>
            </a:r>
            <a:r>
              <a:rPr lang="ru-RU" sz="2000" u="sng" dirty="0" smtClean="0">
                <a:latin typeface="Times New Roman" pitchFamily="18" charset="0"/>
                <a:cs typeface="Times New Roman" pitchFamily="18" charset="0"/>
              </a:rPr>
              <a:t> </a:t>
            </a:r>
            <a:r>
              <a:rPr lang="ru-RU" sz="2000" u="sng" dirty="0" err="1" smtClean="0">
                <a:latin typeface="Times New Roman" pitchFamily="18" charset="0"/>
                <a:cs typeface="Times New Roman" pitchFamily="18" charset="0"/>
              </a:rPr>
              <a:t>tətbiqində mütləq zərurətin nəticəsi olduqda</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bu</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maddənin pozulması kimi</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nəzərdən keçirilmir</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err="1" smtClean="0">
                <a:latin typeface="Times New Roman" pitchFamily="18" charset="0"/>
                <a:cs typeface="Times New Roman" pitchFamily="18" charset="0"/>
              </a:rPr>
              <a:t>a</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istənilən şəxsin hüquqa</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zidd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zorakılıqdan qorunması üçün</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err="1" smtClean="0">
                <a:latin typeface="Times New Roman" pitchFamily="18" charset="0"/>
                <a:cs typeface="Times New Roman" pitchFamily="18" charset="0"/>
              </a:rPr>
              <a:t>b</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qanuni</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həbsi həyata keçirmək və ya</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qanuni</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əsaslarla həbsdə olan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şəxsin qaçmasının qarşısını almaq</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üçün</a:t>
            </a:r>
            <a:r>
              <a:rPr lang="ru-RU" sz="2000" dirty="0" smtClean="0">
                <a:latin typeface="Times New Roman" pitchFamily="18" charset="0"/>
                <a:cs typeface="Times New Roman" pitchFamily="18" charset="0"/>
              </a:rPr>
              <a:t>;</a:t>
            </a:r>
            <a:endParaRPr lang="az-Latn-AZ" sz="2000" dirty="0" smtClean="0">
              <a:latin typeface="Times New Roman" pitchFamily="18" charset="0"/>
              <a:cs typeface="Times New Roman" pitchFamily="18" charset="0"/>
            </a:endParaRPr>
          </a:p>
          <a:p>
            <a:pPr algn="just" eaLnBrk="1" hangingPunct="1">
              <a:lnSpc>
                <a:spcPct val="90000"/>
              </a:lnSpc>
              <a:buFont typeface="Wingdings" pitchFamily="2" charset="2"/>
              <a:buNone/>
              <a:defRPr/>
            </a:pPr>
            <a:r>
              <a:rPr lang="az-Latn-AZ"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qanuna</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müvafiq</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olaraq</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çevriliş</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və ya</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qiyamın yatırılması üçün</a:t>
            </a:r>
            <a:r>
              <a:rPr lang="ru-RU" sz="20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az-Latn-AZ" altLang="en-US" smtClean="0"/>
              <a:t>Yaşamaq hüququna istisnalar</a:t>
            </a:r>
            <a:endParaRPr lang="ru-RU" altLang="en-US" smtClean="0"/>
          </a:p>
        </p:txBody>
      </p:sp>
      <p:sp>
        <p:nvSpPr>
          <p:cNvPr id="9219" name="Rectangle 3"/>
          <p:cNvSpPr>
            <a:spLocks noGrp="1" noChangeArrowheads="1"/>
          </p:cNvSpPr>
          <p:nvPr>
            <p:ph type="body" idx="1"/>
          </p:nvPr>
        </p:nvSpPr>
        <p:spPr/>
        <p:txBody>
          <a:bodyPr/>
          <a:lstStyle/>
          <a:p>
            <a:pPr eaLnBrk="1" hangingPunct="1"/>
            <a:r>
              <a:rPr lang="az-Latn-AZ" altLang="en-US" sz="2400" smtClean="0"/>
              <a:t>İstisnalar məhdud şərh olunmalıdır</a:t>
            </a:r>
          </a:p>
          <a:p>
            <a:pPr eaLnBrk="1" hangingPunct="1"/>
            <a:r>
              <a:rPr lang="az-Latn-AZ" altLang="en-US" sz="2400" smtClean="0"/>
              <a:t>Maddə 2 ümumilikdə 4 istisnanı nəzərdə tutur:</a:t>
            </a:r>
          </a:p>
          <a:p>
            <a:pPr eaLnBrk="1" hangingPunct="1">
              <a:buFont typeface="Wingdings" pitchFamily="2" charset="2"/>
              <a:buAutoNum type="arabicParenR"/>
            </a:pPr>
            <a:r>
              <a:rPr lang="az-Latn-AZ" altLang="en-US" sz="2400" smtClean="0"/>
              <a:t>Ölüm cəzasını ləğv etməyən ölkələrə aiddir (tarixi önəm daşıyır, belə ki, 6 saylı Protokol dinc dövrdə ölüm cəzasını ləğv edib və bütün ölkələr ratifikasiya edib)</a:t>
            </a:r>
          </a:p>
          <a:p>
            <a:pPr eaLnBrk="1" hangingPunct="1">
              <a:buFont typeface="Wingdings" pitchFamily="2" charset="2"/>
              <a:buAutoNum type="arabicParenR"/>
            </a:pPr>
            <a:r>
              <a:rPr lang="az-Latn-AZ" altLang="en-US" sz="2400" smtClean="0"/>
              <a:t>Hər bir işdə güc tətbiqi </a:t>
            </a:r>
            <a:r>
              <a:rPr lang="az-Latn-AZ" altLang="en-US" sz="2400" u="sng" smtClean="0"/>
              <a:t>mütləq zərurətin</a:t>
            </a:r>
            <a:r>
              <a:rPr lang="az-Latn-AZ" altLang="en-US" sz="2400" smtClean="0"/>
              <a:t> nəticəsi olmalıdır (Maddə 2.2-dəki 3 hal)+mütənasiblik prinsipi (cibgirin öldürülməsi- qeyri-mütənasibdir)</a:t>
            </a:r>
            <a:endParaRPr lang="ru-RU" altLang="en-US" sz="2400" smtClean="0"/>
          </a:p>
          <a:p>
            <a:pPr eaLnBrk="1" hangingPunct="1"/>
            <a:endParaRPr lang="ru-RU" altLang="en-US"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algn="ctr" eaLnBrk="1" hangingPunct="1"/>
            <a:r>
              <a:rPr lang="ru-RU" altLang="en-US" sz="2400" smtClean="0">
                <a:latin typeface="Times New Roman" pitchFamily="18" charset="0"/>
              </a:rPr>
              <a:t>6 saylı PROTOKOL</a:t>
            </a:r>
            <a:r>
              <a:rPr lang="en-US" altLang="en-US" sz="2400" smtClean="0">
                <a:latin typeface="Times New Roman" pitchFamily="18" charset="0"/>
              </a:rPr>
              <a:t> </a:t>
            </a:r>
            <a:r>
              <a:rPr lang="az-Latn-AZ" altLang="en-US" sz="2400" smtClean="0">
                <a:latin typeface="Times New Roman" pitchFamily="18" charset="0"/>
              </a:rPr>
              <a:t>Dinc dövrdə ö</a:t>
            </a:r>
            <a:r>
              <a:rPr lang="ru-RU" altLang="en-US" sz="2400" smtClean="0">
                <a:latin typeface="Times New Roman" pitchFamily="18" charset="0"/>
              </a:rPr>
              <a:t>l</a:t>
            </a:r>
            <a:r>
              <a:rPr lang="az-Latn-AZ" altLang="en-US" sz="2400" smtClean="0">
                <a:latin typeface="Times New Roman" pitchFamily="18" charset="0"/>
              </a:rPr>
              <a:t>ü</a:t>
            </a:r>
            <a:r>
              <a:rPr lang="ru-RU" altLang="en-US" sz="2400" smtClean="0">
                <a:latin typeface="Times New Roman" pitchFamily="18" charset="0"/>
              </a:rPr>
              <a:t>m cəzasının ləğvinə dair</a:t>
            </a:r>
            <a:br>
              <a:rPr lang="ru-RU" altLang="en-US" sz="2400" smtClean="0">
                <a:latin typeface="Times New Roman" pitchFamily="18" charset="0"/>
              </a:rPr>
            </a:br>
            <a:r>
              <a:rPr lang="az-Latn-AZ" altLang="en-US" sz="2400" smtClean="0">
                <a:latin typeface="Times New Roman" pitchFamily="18" charset="0"/>
              </a:rPr>
              <a:t>(</a:t>
            </a:r>
            <a:r>
              <a:rPr lang="en-US" altLang="en-US" sz="2400" smtClean="0">
                <a:latin typeface="Times New Roman" pitchFamily="18" charset="0"/>
              </a:rPr>
              <a:t>28 aprel 1983)</a:t>
            </a:r>
            <a:endParaRPr lang="ru-RU" altLang="en-US" sz="2400" smtClean="0">
              <a:latin typeface="Times New Roman" pitchFamily="18" charset="0"/>
            </a:endParaRPr>
          </a:p>
        </p:txBody>
      </p:sp>
      <p:sp>
        <p:nvSpPr>
          <p:cNvPr id="10243" name="Rectangle 3"/>
          <p:cNvSpPr>
            <a:spLocks noGrp="1" noChangeArrowheads="1"/>
          </p:cNvSpPr>
          <p:nvPr>
            <p:ph type="body" idx="1"/>
          </p:nvPr>
        </p:nvSpPr>
        <p:spPr/>
        <p:txBody>
          <a:bodyPr/>
          <a:lstStyle/>
          <a:p>
            <a:pPr eaLnBrk="1" hangingPunct="1">
              <a:lnSpc>
                <a:spcPct val="80000"/>
              </a:lnSpc>
              <a:buFont typeface="Wingdings" pitchFamily="2" charset="2"/>
              <a:buNone/>
            </a:pPr>
            <a:r>
              <a:rPr lang="az-Latn-AZ" altLang="en-US" sz="2000" b="1" smtClean="0">
                <a:latin typeface="Times New Roman" pitchFamily="18" charset="0"/>
              </a:rPr>
              <a:t>     Maddə 1 Ö</a:t>
            </a:r>
            <a:r>
              <a:rPr lang="ru-RU" altLang="en-US" sz="2000" b="1" smtClean="0">
                <a:latin typeface="Times New Roman" pitchFamily="18" charset="0"/>
              </a:rPr>
              <a:t>l</a:t>
            </a:r>
            <a:r>
              <a:rPr lang="az-Latn-AZ" altLang="en-US" sz="2000" b="1" smtClean="0">
                <a:latin typeface="Times New Roman" pitchFamily="18" charset="0"/>
              </a:rPr>
              <a:t>ü</a:t>
            </a:r>
            <a:r>
              <a:rPr lang="ru-RU" altLang="en-US" sz="2000" b="1" smtClean="0">
                <a:latin typeface="Times New Roman" pitchFamily="18" charset="0"/>
              </a:rPr>
              <a:t>m cəzasının ləğvi</a:t>
            </a:r>
          </a:p>
          <a:p>
            <a:pPr eaLnBrk="1" hangingPunct="1">
              <a:lnSpc>
                <a:spcPct val="80000"/>
              </a:lnSpc>
              <a:buFont typeface="Wingdings" pitchFamily="2" charset="2"/>
              <a:buNone/>
            </a:pPr>
            <a:r>
              <a:rPr lang="az-Latn-AZ" altLang="en-US" sz="2000" smtClean="0">
                <a:latin typeface="Times New Roman" pitchFamily="18" charset="0"/>
              </a:rPr>
              <a:t>     Ö</a:t>
            </a:r>
            <a:r>
              <a:rPr lang="ru-RU" altLang="en-US" sz="2000" smtClean="0">
                <a:latin typeface="Times New Roman" pitchFamily="18" charset="0"/>
              </a:rPr>
              <a:t>l</a:t>
            </a:r>
            <a:r>
              <a:rPr lang="az-Latn-AZ" altLang="en-US" sz="2000" smtClean="0">
                <a:latin typeface="Times New Roman" pitchFamily="18" charset="0"/>
              </a:rPr>
              <a:t>ü</a:t>
            </a:r>
            <a:r>
              <a:rPr lang="ru-RU" altLang="en-US" sz="2000" smtClean="0">
                <a:latin typeface="Times New Roman" pitchFamily="18" charset="0"/>
              </a:rPr>
              <a:t>m cəzası ləğv olunur. Hec kəs </a:t>
            </a:r>
            <a:r>
              <a:rPr lang="az-Latn-AZ" altLang="en-US" sz="2000" smtClean="0">
                <a:latin typeface="Times New Roman" pitchFamily="18" charset="0"/>
              </a:rPr>
              <a:t>ö</a:t>
            </a:r>
            <a:r>
              <a:rPr lang="ru-RU" altLang="en-US" sz="2000" smtClean="0">
                <a:latin typeface="Times New Roman" pitchFamily="18" charset="0"/>
              </a:rPr>
              <a:t>l</a:t>
            </a:r>
            <a:r>
              <a:rPr lang="az-Latn-AZ" altLang="en-US" sz="2000" smtClean="0">
                <a:latin typeface="Times New Roman" pitchFamily="18" charset="0"/>
              </a:rPr>
              <a:t>ü</a:t>
            </a:r>
            <a:r>
              <a:rPr lang="ru-RU" altLang="en-US" sz="2000" smtClean="0">
                <a:latin typeface="Times New Roman" pitchFamily="18" charset="0"/>
              </a:rPr>
              <a:t>m cəzasına məhkum edilə və ya edam oluna bilməz.</a:t>
            </a:r>
            <a:endParaRPr lang="az-Latn-AZ" altLang="en-US" sz="2000" smtClean="0">
              <a:latin typeface="Times New Roman" pitchFamily="18" charset="0"/>
            </a:endParaRPr>
          </a:p>
          <a:p>
            <a:pPr eaLnBrk="1" hangingPunct="1">
              <a:lnSpc>
                <a:spcPct val="80000"/>
              </a:lnSpc>
              <a:buFont typeface="Wingdings" pitchFamily="2" charset="2"/>
              <a:buNone/>
            </a:pPr>
            <a:r>
              <a:rPr lang="az-Latn-AZ" altLang="en-US" sz="2000" b="1" smtClean="0">
                <a:latin typeface="Times New Roman" pitchFamily="18" charset="0"/>
              </a:rPr>
              <a:t>     </a:t>
            </a:r>
            <a:r>
              <a:rPr lang="ru-RU" altLang="en-US" sz="2000" b="1" smtClean="0">
                <a:latin typeface="Times New Roman" pitchFamily="18" charset="0"/>
              </a:rPr>
              <a:t>Maddə 2</a:t>
            </a:r>
            <a:r>
              <a:rPr lang="az-Latn-AZ" altLang="en-US" sz="2000" b="1" smtClean="0">
                <a:latin typeface="Times New Roman" pitchFamily="18" charset="0"/>
              </a:rPr>
              <a:t> </a:t>
            </a:r>
            <a:r>
              <a:rPr lang="ru-RU" altLang="en-US" sz="2000" b="1" smtClean="0">
                <a:latin typeface="Times New Roman" pitchFamily="18" charset="0"/>
              </a:rPr>
              <a:t>M</a:t>
            </a:r>
            <a:r>
              <a:rPr lang="az-Latn-AZ" altLang="en-US" sz="2000" b="1" smtClean="0">
                <a:latin typeface="Times New Roman" pitchFamily="18" charset="0"/>
              </a:rPr>
              <a:t>ü</a:t>
            </a:r>
            <a:r>
              <a:rPr lang="ru-RU" altLang="en-US" sz="2000" b="1" smtClean="0">
                <a:latin typeface="Times New Roman" pitchFamily="18" charset="0"/>
              </a:rPr>
              <a:t>haribə zamanı </a:t>
            </a:r>
            <a:r>
              <a:rPr lang="az-Latn-AZ" altLang="en-US" sz="2000" b="1" smtClean="0">
                <a:latin typeface="Times New Roman" pitchFamily="18" charset="0"/>
              </a:rPr>
              <a:t>ö</a:t>
            </a:r>
            <a:r>
              <a:rPr lang="ru-RU" altLang="en-US" sz="2000" b="1" smtClean="0">
                <a:latin typeface="Times New Roman" pitchFamily="18" charset="0"/>
              </a:rPr>
              <a:t>l</a:t>
            </a:r>
            <a:r>
              <a:rPr lang="az-Latn-AZ" altLang="en-US" sz="2000" b="1" smtClean="0">
                <a:latin typeface="Times New Roman" pitchFamily="18" charset="0"/>
              </a:rPr>
              <a:t>ü</a:t>
            </a:r>
            <a:r>
              <a:rPr lang="ru-RU" altLang="en-US" sz="2000" b="1" smtClean="0">
                <a:latin typeface="Times New Roman" pitchFamily="18" charset="0"/>
              </a:rPr>
              <a:t>m cəzası</a:t>
            </a:r>
          </a:p>
          <a:p>
            <a:pPr eaLnBrk="1" hangingPunct="1">
              <a:lnSpc>
                <a:spcPct val="80000"/>
              </a:lnSpc>
              <a:buFont typeface="Wingdings" pitchFamily="2" charset="2"/>
              <a:buNone/>
            </a:pPr>
            <a:r>
              <a:rPr lang="az-Latn-AZ" altLang="en-US" sz="2000" smtClean="0">
                <a:latin typeface="Times New Roman" pitchFamily="18" charset="0"/>
              </a:rPr>
              <a:t>     </a:t>
            </a:r>
            <a:r>
              <a:rPr lang="ru-RU" altLang="en-US" sz="2000" smtClean="0">
                <a:latin typeface="Times New Roman" pitchFamily="18" charset="0"/>
              </a:rPr>
              <a:t>D</a:t>
            </a:r>
            <a:r>
              <a:rPr lang="az-Latn-AZ" altLang="en-US" sz="2000" smtClean="0">
                <a:latin typeface="Times New Roman" pitchFamily="18" charset="0"/>
              </a:rPr>
              <a:t>ö</a:t>
            </a:r>
            <a:r>
              <a:rPr lang="ru-RU" altLang="en-US" sz="2000" smtClean="0">
                <a:latin typeface="Times New Roman" pitchFamily="18" charset="0"/>
              </a:rPr>
              <a:t>vlət </a:t>
            </a:r>
            <a:r>
              <a:rPr lang="ru-RU" altLang="en-US" sz="2000" u="sng" smtClean="0">
                <a:latin typeface="Times New Roman" pitchFamily="18" charset="0"/>
              </a:rPr>
              <a:t>muharibə d</a:t>
            </a:r>
            <a:r>
              <a:rPr lang="az-Latn-AZ" altLang="en-US" sz="2000" u="sng" smtClean="0">
                <a:latin typeface="Times New Roman" pitchFamily="18" charset="0"/>
              </a:rPr>
              <a:t>ö</a:t>
            </a:r>
            <a:r>
              <a:rPr lang="ru-RU" altLang="en-US" sz="2000" u="sng" smtClean="0">
                <a:latin typeface="Times New Roman" pitchFamily="18" charset="0"/>
              </a:rPr>
              <a:t>vr</a:t>
            </a:r>
            <a:r>
              <a:rPr lang="az-Latn-AZ" altLang="en-US" sz="2000" u="sng" smtClean="0">
                <a:latin typeface="Times New Roman" pitchFamily="18" charset="0"/>
              </a:rPr>
              <a:t>ü</a:t>
            </a:r>
            <a:r>
              <a:rPr lang="ru-RU" altLang="en-US" sz="2000" u="sng" smtClean="0">
                <a:latin typeface="Times New Roman" pitchFamily="18" charset="0"/>
              </a:rPr>
              <a:t>ndə və ya qacılmaz muharibə təhdidi</a:t>
            </a:r>
            <a:r>
              <a:rPr lang="az-Latn-AZ" altLang="en-US" sz="2000" u="sng" smtClean="0">
                <a:latin typeface="Times New Roman" pitchFamily="18" charset="0"/>
              </a:rPr>
              <a:t> </a:t>
            </a:r>
            <a:r>
              <a:rPr lang="ru-RU" altLang="en-US" sz="2000" u="sng" smtClean="0">
                <a:latin typeface="Times New Roman" pitchFamily="18" charset="0"/>
              </a:rPr>
              <a:t>zamanı</a:t>
            </a:r>
            <a:r>
              <a:rPr lang="ru-RU" altLang="en-US" sz="2000" smtClean="0">
                <a:latin typeface="Times New Roman" pitchFamily="18" charset="0"/>
              </a:rPr>
              <a:t> torədilmiş əməllərə gorə oz</a:t>
            </a:r>
            <a:r>
              <a:rPr lang="az-Latn-AZ" altLang="en-US" sz="2000" smtClean="0">
                <a:latin typeface="Times New Roman" pitchFamily="18" charset="0"/>
              </a:rPr>
              <a:t> </a:t>
            </a:r>
            <a:r>
              <a:rPr lang="ru-RU" altLang="en-US" sz="2000" smtClean="0">
                <a:latin typeface="Times New Roman" pitchFamily="18" charset="0"/>
              </a:rPr>
              <a:t>qanunvericiliyində </a:t>
            </a:r>
            <a:r>
              <a:rPr lang="az-Latn-AZ" altLang="en-US" sz="2000" smtClean="0">
                <a:latin typeface="Times New Roman" pitchFamily="18" charset="0"/>
              </a:rPr>
              <a:t>ö</a:t>
            </a:r>
            <a:r>
              <a:rPr lang="ru-RU" altLang="en-US" sz="2000" smtClean="0">
                <a:latin typeface="Times New Roman" pitchFamily="18" charset="0"/>
              </a:rPr>
              <a:t>lum cəzasını nəzərdə tuta bilər; bu cur cəza yalnız qanunla</a:t>
            </a:r>
            <a:r>
              <a:rPr lang="az-Latn-AZ" altLang="en-US" sz="2000" smtClean="0">
                <a:latin typeface="Times New Roman" pitchFamily="18" charset="0"/>
              </a:rPr>
              <a:t> </a:t>
            </a:r>
            <a:r>
              <a:rPr lang="ru-RU" altLang="en-US" sz="2000" smtClean="0">
                <a:latin typeface="Times New Roman" pitchFamily="18" charset="0"/>
              </a:rPr>
              <a:t>muəyyən olunmuş hallarda və</a:t>
            </a:r>
            <a:r>
              <a:rPr lang="az-Latn-AZ" altLang="en-US" sz="2000" smtClean="0">
                <a:latin typeface="Times New Roman" pitchFamily="18" charset="0"/>
              </a:rPr>
              <a:t> </a:t>
            </a:r>
            <a:r>
              <a:rPr lang="ru-RU" altLang="en-US" sz="2000" smtClean="0">
                <a:latin typeface="Times New Roman" pitchFamily="18" charset="0"/>
              </a:rPr>
              <a:t>qanunun muddəalarına muvafiq olaraq tətbiq edilə bilər. D</a:t>
            </a:r>
            <a:r>
              <a:rPr lang="az-Latn-AZ" altLang="en-US" sz="2000" smtClean="0">
                <a:latin typeface="Times New Roman" pitchFamily="18" charset="0"/>
              </a:rPr>
              <a:t>ö</a:t>
            </a:r>
            <a:r>
              <a:rPr lang="ru-RU" altLang="en-US" sz="2000" smtClean="0">
                <a:latin typeface="Times New Roman" pitchFamily="18" charset="0"/>
              </a:rPr>
              <a:t>vlət həmin qanunun muvafiq muddəaları haqqında</a:t>
            </a:r>
            <a:r>
              <a:rPr lang="az-Latn-AZ" altLang="en-US" sz="2000" smtClean="0">
                <a:latin typeface="Times New Roman" pitchFamily="18" charset="0"/>
              </a:rPr>
              <a:t> </a:t>
            </a:r>
            <a:r>
              <a:rPr lang="ru-RU" altLang="en-US" sz="2000" smtClean="0">
                <a:latin typeface="Times New Roman" pitchFamily="18" charset="0"/>
              </a:rPr>
              <a:t>Avropa Şurasının Baş Katibinə məlumat verir.</a:t>
            </a:r>
            <a:endParaRPr lang="az-Latn-AZ" altLang="en-US" sz="2000" smtClean="0">
              <a:latin typeface="Times New Roman" pitchFamily="18" charset="0"/>
            </a:endParaRPr>
          </a:p>
          <a:p>
            <a:pPr eaLnBrk="1" hangingPunct="1">
              <a:lnSpc>
                <a:spcPct val="80000"/>
              </a:lnSpc>
              <a:buFont typeface="Wingdings" pitchFamily="2" charset="2"/>
              <a:buNone/>
            </a:pPr>
            <a:endParaRPr lang="az-Latn-AZ" altLang="en-US" sz="2000" smtClean="0">
              <a:latin typeface="Times New Roman" pitchFamily="18" charset="0"/>
            </a:endParaRPr>
          </a:p>
          <a:p>
            <a:pPr eaLnBrk="1" hangingPunct="1">
              <a:lnSpc>
                <a:spcPct val="80000"/>
              </a:lnSpc>
              <a:buFont typeface="Wingdings" pitchFamily="2" charset="2"/>
              <a:buNone/>
            </a:pPr>
            <a:r>
              <a:rPr lang="az-Latn-AZ" altLang="en-US" sz="2000" smtClean="0">
                <a:latin typeface="Times New Roman" pitchFamily="18" charset="0"/>
              </a:rPr>
              <a:t>     </a:t>
            </a:r>
            <a:r>
              <a:rPr lang="az-Latn-AZ" altLang="en-US" sz="2000" b="1" smtClean="0">
                <a:latin typeface="Times New Roman" pitchFamily="18" charset="0"/>
              </a:rPr>
              <a:t>Qeyd:</a:t>
            </a:r>
            <a:r>
              <a:rPr lang="az-Latn-AZ" altLang="en-US" sz="2000" smtClean="0">
                <a:latin typeface="Times New Roman" pitchFamily="18" charset="0"/>
              </a:rPr>
              <a:t> Rusiya istisna olmaqla, digər 46 COE ölkəsi ratifikasiya edib. Rusiya yalnız imzalayıb. </a:t>
            </a:r>
          </a:p>
          <a:p>
            <a:pPr eaLnBrk="1" hangingPunct="1">
              <a:lnSpc>
                <a:spcPct val="80000"/>
              </a:lnSpc>
              <a:buFont typeface="Wingdings" pitchFamily="2" charset="2"/>
              <a:buNone/>
            </a:pPr>
            <a:r>
              <a:rPr lang="az-Latn-AZ" altLang="en-US" sz="2000" smtClean="0">
                <a:latin typeface="Times New Roman" pitchFamily="18" charset="0"/>
              </a:rPr>
              <a:t>     Bu linkdə: </a:t>
            </a:r>
            <a:r>
              <a:rPr lang="az-Latn-AZ" altLang="en-US" sz="1600" i="1" smtClean="0">
                <a:latin typeface="Times New Roman" pitchFamily="18" charset="0"/>
              </a:rPr>
              <a:t>h</a:t>
            </a:r>
            <a:r>
              <a:rPr lang="ru-RU" altLang="en-US" sz="1600" i="1" smtClean="0">
                <a:latin typeface="Times New Roman" pitchFamily="18" charset="0"/>
              </a:rPr>
              <a:t>ttp://conventions.coe.int/Treaty/Commun/ChercheSig.asp?NT=114&amp;CM=7&amp;DF=04/05/2011&amp;CL=ENG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ru-RU" altLang="en-US" sz="3200" smtClean="0"/>
              <a:t>13 saylı Protokol (</a:t>
            </a:r>
            <a:r>
              <a:rPr lang="az-Latn-AZ" altLang="en-US" sz="3200" smtClean="0"/>
              <a:t>bü</a:t>
            </a:r>
            <a:r>
              <a:rPr lang="ru-RU" altLang="en-US" sz="3200" smtClean="0"/>
              <a:t>t</a:t>
            </a:r>
            <a:r>
              <a:rPr lang="az-Latn-AZ" altLang="en-US" sz="3200" smtClean="0"/>
              <a:t>ü</a:t>
            </a:r>
            <a:r>
              <a:rPr lang="ru-RU" altLang="en-US" sz="3200" smtClean="0"/>
              <a:t>n hallarda </a:t>
            </a:r>
            <a:r>
              <a:rPr lang="az-Latn-AZ" altLang="en-US" sz="3200" smtClean="0"/>
              <a:t>ö</a:t>
            </a:r>
            <a:r>
              <a:rPr lang="ru-RU" altLang="en-US" sz="3200" smtClean="0"/>
              <a:t>l</a:t>
            </a:r>
            <a:r>
              <a:rPr lang="az-Latn-AZ" altLang="en-US" sz="3200" smtClean="0"/>
              <a:t>ü</a:t>
            </a:r>
            <a:r>
              <a:rPr lang="ru-RU" altLang="en-US" sz="3200" smtClean="0"/>
              <a:t>m cəzasının ləğvi</a:t>
            </a:r>
            <a:r>
              <a:rPr lang="az-Latn-AZ" altLang="en-US" sz="3200" smtClean="0"/>
              <a:t>)</a:t>
            </a:r>
            <a:endParaRPr lang="ru-RU" altLang="en-US" sz="3200" smtClean="0"/>
          </a:p>
        </p:txBody>
      </p:sp>
      <p:sp>
        <p:nvSpPr>
          <p:cNvPr id="11267" name="Rectangle 3"/>
          <p:cNvSpPr>
            <a:spLocks noGrp="1" noChangeArrowheads="1"/>
          </p:cNvSpPr>
          <p:nvPr>
            <p:ph type="body" idx="1"/>
          </p:nvPr>
        </p:nvSpPr>
        <p:spPr/>
        <p:txBody>
          <a:bodyPr/>
          <a:lstStyle/>
          <a:p>
            <a:pPr eaLnBrk="1" hangingPunct="1">
              <a:lnSpc>
                <a:spcPct val="80000"/>
              </a:lnSpc>
            </a:pPr>
            <a:r>
              <a:rPr lang="az-Latn-AZ" altLang="en-US" sz="2000" smtClean="0">
                <a:latin typeface="Times New Roman" pitchFamily="18" charset="0"/>
                <a:cs typeface="Times New Roman" pitchFamily="18" charset="0"/>
              </a:rPr>
              <a:t>Ö</a:t>
            </a:r>
            <a:r>
              <a:rPr lang="ru-RU" altLang="en-US" sz="2000" smtClean="0">
                <a:latin typeface="Times New Roman" pitchFamily="18" charset="0"/>
                <a:cs typeface="Times New Roman" pitchFamily="18" charset="0"/>
              </a:rPr>
              <a:t>l</a:t>
            </a:r>
            <a:r>
              <a:rPr lang="az-Latn-AZ" altLang="en-US" sz="2000" smtClean="0">
                <a:latin typeface="Times New Roman" pitchFamily="18" charset="0"/>
                <a:cs typeface="Times New Roman" pitchFamily="18" charset="0"/>
              </a:rPr>
              <a:t>ü</a:t>
            </a:r>
            <a:r>
              <a:rPr lang="ru-RU" altLang="en-US" sz="2000" smtClean="0">
                <a:latin typeface="Times New Roman" pitchFamily="18" charset="0"/>
                <a:cs typeface="Times New Roman" pitchFamily="18" charset="0"/>
              </a:rPr>
              <a:t>m cəzasının ləğvinə aid olan, 1983-cu il aprelin 28-də Strasburqda imzalanmış Konvensiyaya dair 6 saylı</a:t>
            </a:r>
            <a:r>
              <a:rPr lang="az-Latn-AZ" altLang="en-US" sz="2000" smtClean="0">
                <a:latin typeface="Times New Roman" pitchFamily="18" charset="0"/>
                <a:cs typeface="Times New Roman" pitchFamily="18" charset="0"/>
              </a:rPr>
              <a:t> </a:t>
            </a:r>
            <a:r>
              <a:rPr lang="ru-RU" altLang="en-US" sz="2000" smtClean="0">
                <a:latin typeface="Times New Roman" pitchFamily="18" charset="0"/>
                <a:cs typeface="Times New Roman" pitchFamily="18" charset="0"/>
              </a:rPr>
              <a:t>Protokolun muharibə və ya labud muharibə təhlukəsi zamanı </a:t>
            </a:r>
            <a:r>
              <a:rPr lang="az-Latn-AZ" altLang="en-US" sz="2000" smtClean="0">
                <a:latin typeface="Times New Roman" pitchFamily="18" charset="0"/>
                <a:cs typeface="Times New Roman" pitchFamily="18" charset="0"/>
              </a:rPr>
              <a:t>ö</a:t>
            </a:r>
            <a:r>
              <a:rPr lang="ru-RU" altLang="en-US" sz="2000" smtClean="0">
                <a:latin typeface="Times New Roman" pitchFamily="18" charset="0"/>
                <a:cs typeface="Times New Roman" pitchFamily="18" charset="0"/>
              </a:rPr>
              <a:t>l</a:t>
            </a:r>
            <a:r>
              <a:rPr lang="az-Latn-AZ" altLang="en-US" sz="2000" smtClean="0">
                <a:latin typeface="Times New Roman" pitchFamily="18" charset="0"/>
                <a:cs typeface="Times New Roman" pitchFamily="18" charset="0"/>
              </a:rPr>
              <a:t>ü</a:t>
            </a:r>
            <a:r>
              <a:rPr lang="ru-RU" altLang="en-US" sz="2000" smtClean="0">
                <a:latin typeface="Times New Roman" pitchFamily="18" charset="0"/>
                <a:cs typeface="Times New Roman" pitchFamily="18" charset="0"/>
              </a:rPr>
              <a:t>m cəzasını aradan qaldırmadığını nəzərə</a:t>
            </a:r>
            <a:r>
              <a:rPr lang="az-Latn-AZ" altLang="en-US" sz="2000" smtClean="0">
                <a:latin typeface="Times New Roman" pitchFamily="18" charset="0"/>
                <a:cs typeface="Times New Roman" pitchFamily="18" charset="0"/>
              </a:rPr>
              <a:t> </a:t>
            </a:r>
            <a:r>
              <a:rPr lang="ru-RU" altLang="en-US" sz="2000" smtClean="0">
                <a:latin typeface="Times New Roman" pitchFamily="18" charset="0"/>
                <a:cs typeface="Times New Roman" pitchFamily="18" charset="0"/>
              </a:rPr>
              <a:t>alaraq</a:t>
            </a:r>
            <a:r>
              <a:rPr lang="az-Latn-AZ" altLang="en-US" sz="2000" smtClean="0">
                <a:latin typeface="Times New Roman" pitchFamily="18" charset="0"/>
                <a:cs typeface="Times New Roman" pitchFamily="18" charset="0"/>
              </a:rPr>
              <a:t> qəbul olunub.</a:t>
            </a:r>
          </a:p>
          <a:p>
            <a:pPr eaLnBrk="1" hangingPunct="1">
              <a:lnSpc>
                <a:spcPct val="80000"/>
              </a:lnSpc>
            </a:pPr>
            <a:r>
              <a:rPr lang="ru-RU" altLang="en-US" sz="2000" b="1" smtClean="0">
                <a:latin typeface="Times New Roman" pitchFamily="18" charset="0"/>
                <a:cs typeface="Times New Roman" pitchFamily="18" charset="0"/>
              </a:rPr>
              <a:t>Maddə 1</a:t>
            </a:r>
            <a:r>
              <a:rPr lang="az-Latn-AZ" altLang="en-US" sz="2000" b="1" smtClean="0">
                <a:latin typeface="Times New Roman" pitchFamily="18" charset="0"/>
                <a:cs typeface="Times New Roman" pitchFamily="18" charset="0"/>
              </a:rPr>
              <a:t> Ö</a:t>
            </a:r>
            <a:r>
              <a:rPr lang="ru-RU" altLang="en-US" sz="2000" b="1" smtClean="0">
                <a:latin typeface="Times New Roman" pitchFamily="18" charset="0"/>
                <a:cs typeface="Times New Roman" pitchFamily="18" charset="0"/>
              </a:rPr>
              <a:t>l</a:t>
            </a:r>
            <a:r>
              <a:rPr lang="az-Latn-AZ" altLang="en-US" sz="2000" b="1" smtClean="0">
                <a:latin typeface="Times New Roman" pitchFamily="18" charset="0"/>
                <a:cs typeface="Times New Roman" pitchFamily="18" charset="0"/>
              </a:rPr>
              <a:t>ü</a:t>
            </a:r>
            <a:r>
              <a:rPr lang="ru-RU" altLang="en-US" sz="2000" b="1" smtClean="0">
                <a:latin typeface="Times New Roman" pitchFamily="18" charset="0"/>
                <a:cs typeface="Times New Roman" pitchFamily="18" charset="0"/>
              </a:rPr>
              <a:t>m cəzasının ləğvi</a:t>
            </a:r>
          </a:p>
          <a:p>
            <a:pPr eaLnBrk="1" hangingPunct="1">
              <a:lnSpc>
                <a:spcPct val="80000"/>
              </a:lnSpc>
              <a:buFont typeface="Wingdings" pitchFamily="2" charset="2"/>
              <a:buNone/>
            </a:pPr>
            <a:r>
              <a:rPr lang="az-Latn-AZ" altLang="en-US" sz="2000" smtClean="0">
                <a:latin typeface="Times New Roman" pitchFamily="18" charset="0"/>
                <a:cs typeface="Times New Roman" pitchFamily="18" charset="0"/>
              </a:rPr>
              <a:t>    Ö</a:t>
            </a:r>
            <a:r>
              <a:rPr lang="ru-RU" altLang="en-US" sz="2000" smtClean="0">
                <a:latin typeface="Times New Roman" pitchFamily="18" charset="0"/>
                <a:cs typeface="Times New Roman" pitchFamily="18" charset="0"/>
              </a:rPr>
              <a:t>l</a:t>
            </a:r>
            <a:r>
              <a:rPr lang="az-Latn-AZ" altLang="en-US" sz="2000" smtClean="0">
                <a:latin typeface="Times New Roman" pitchFamily="18" charset="0"/>
                <a:cs typeface="Times New Roman" pitchFamily="18" charset="0"/>
              </a:rPr>
              <a:t>ü</a:t>
            </a:r>
            <a:r>
              <a:rPr lang="ru-RU" altLang="en-US" sz="2000" smtClean="0">
                <a:latin typeface="Times New Roman" pitchFamily="18" charset="0"/>
                <a:cs typeface="Times New Roman" pitchFamily="18" charset="0"/>
              </a:rPr>
              <a:t>m cəzası ləğv olunur. Hec kəs belə cəzaya məhkum edilə və ya edam oluna bilməz.</a:t>
            </a:r>
            <a:endParaRPr lang="az-Latn-AZ" altLang="en-US" sz="2000" smtClean="0">
              <a:latin typeface="Times New Roman" pitchFamily="18" charset="0"/>
              <a:cs typeface="Times New Roman" pitchFamily="18" charset="0"/>
            </a:endParaRPr>
          </a:p>
          <a:p>
            <a:pPr eaLnBrk="1" hangingPunct="1">
              <a:lnSpc>
                <a:spcPct val="80000"/>
              </a:lnSpc>
              <a:buFont typeface="Wingdings" pitchFamily="2" charset="2"/>
              <a:buNone/>
            </a:pPr>
            <a:endParaRPr lang="az-Latn-AZ" altLang="en-US" sz="2000" smtClean="0">
              <a:latin typeface="Times New Roman" pitchFamily="18" charset="0"/>
              <a:cs typeface="Times New Roman" pitchFamily="18" charset="0"/>
            </a:endParaRPr>
          </a:p>
          <a:p>
            <a:pPr eaLnBrk="1" hangingPunct="1">
              <a:lnSpc>
                <a:spcPct val="80000"/>
              </a:lnSpc>
              <a:buFont typeface="Wingdings" pitchFamily="2" charset="2"/>
              <a:buNone/>
            </a:pPr>
            <a:r>
              <a:rPr lang="az-Latn-AZ" altLang="en-US" sz="2000" b="1" smtClean="0">
                <a:latin typeface="Times New Roman" pitchFamily="18" charset="0"/>
                <a:cs typeface="Times New Roman" pitchFamily="18" charset="0"/>
              </a:rPr>
              <a:t>Qeyd:</a:t>
            </a:r>
            <a:r>
              <a:rPr lang="az-Latn-AZ" altLang="en-US" sz="2000" smtClean="0">
                <a:latin typeface="Times New Roman" pitchFamily="18" charset="0"/>
                <a:cs typeface="Times New Roman" pitchFamily="18" charset="0"/>
              </a:rPr>
              <a:t> Protokol 6-dan fərqi: Beləliklə, bunu ratifikasiya edən dövlətlər hətta müharibə dövründə də ölüm cəzası təyin edə bilməyəcəklər.</a:t>
            </a:r>
          </a:p>
          <a:p>
            <a:pPr eaLnBrk="1" hangingPunct="1">
              <a:lnSpc>
                <a:spcPct val="80000"/>
              </a:lnSpc>
              <a:buFont typeface="Wingdings" pitchFamily="2" charset="2"/>
              <a:buNone/>
            </a:pPr>
            <a:r>
              <a:rPr lang="az-Latn-AZ" altLang="en-US" sz="2000" smtClean="0">
                <a:latin typeface="Times New Roman" pitchFamily="18" charset="0"/>
                <a:cs typeface="Times New Roman" pitchFamily="18" charset="0"/>
              </a:rPr>
              <a:t>     42 COE ölkəsi ratifikasiya edib. 3 ölkə- Polşa, Latviya və Ermənistan yalnız imzalayıb. AZ və RU nə imzalayıb, nə də ratifikasiya edib. </a:t>
            </a:r>
          </a:p>
          <a:p>
            <a:pPr eaLnBrk="1" hangingPunct="1">
              <a:lnSpc>
                <a:spcPct val="80000"/>
              </a:lnSpc>
              <a:buFont typeface="Wingdings" pitchFamily="2" charset="2"/>
              <a:buNone/>
            </a:pPr>
            <a:r>
              <a:rPr lang="az-Latn-AZ" altLang="en-US" sz="2000" i="1" smtClean="0">
                <a:latin typeface="Times New Roman" pitchFamily="18" charset="0"/>
                <a:cs typeface="Times New Roman" pitchFamily="18" charset="0"/>
              </a:rPr>
              <a:t>http://conventions.coe.int/Treaty/Commun/ChercheSig.asp?NT=187&amp;CM=7&amp;DF=04/05/2011&amp;CL=ENG</a:t>
            </a:r>
          </a:p>
          <a:p>
            <a:pPr eaLnBrk="1" hangingPunct="1">
              <a:lnSpc>
                <a:spcPct val="80000"/>
              </a:lnSpc>
              <a:buFont typeface="Wingdings" pitchFamily="2" charset="2"/>
              <a:buNone/>
            </a:pPr>
            <a:endParaRPr lang="ru-RU" altLang="en-US" sz="1600" smtClean="0">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716</TotalTime>
  <Words>2000</Words>
  <Application>Microsoft Office PowerPoint</Application>
  <PresentationFormat>Экран (4:3)</PresentationFormat>
  <Paragraphs>152</Paragraphs>
  <Slides>30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30</vt:i4>
      </vt:variant>
    </vt:vector>
  </HeadingPairs>
  <TitlesOfParts>
    <vt:vector size="35" baseType="lpstr">
      <vt:lpstr>Arial</vt:lpstr>
      <vt:lpstr>Wingdings</vt:lpstr>
      <vt:lpstr>Calibri</vt:lpstr>
      <vt:lpstr>Times New Roman</vt:lpstr>
      <vt:lpstr>Capsules</vt:lpstr>
      <vt:lpstr>Yaşamaq hüququ (AİHK-maddə 2)</vt:lpstr>
      <vt:lpstr>Yaşamaq hüququ- yaşamımız üçün</vt:lpstr>
      <vt:lpstr>Yaşamaq hüququ</vt:lpstr>
      <vt:lpstr>Konstitusiya (maddə 27- Yaşamaq hüququ)</vt:lpstr>
      <vt:lpstr>Beynəlxalq müdafiə</vt:lpstr>
      <vt:lpstr>AİHK (Maddə 2- Yaşamaq Hüququ)</vt:lpstr>
      <vt:lpstr>Yaşamaq hüququna istisnalar</vt:lpstr>
      <vt:lpstr>6 saylı PROTOKOL Dinc dövrdə ölüm cəzasının ləğvinə dair (28 aprel 1983)</vt:lpstr>
      <vt:lpstr>13 saylı Protokol (bütün hallarda ölüm cəzasının ləğvi)</vt:lpstr>
      <vt:lpstr>Yaşamaq hüququnun dairəsi</vt:lpstr>
      <vt:lpstr>Yaşamaq hüququnun pozuntusu ilə bağlı əsas iddialar</vt:lpstr>
      <vt:lpstr>Avropa Məhkəməsi müəyyən etdi:</vt:lpstr>
      <vt:lpstr>Avropa Məhkəməsi müəyyən etdi:</vt:lpstr>
      <vt:lpstr>Avropa Məhkəməsi müəyyən etdi:</vt:lpstr>
      <vt:lpstr>Ərizəçi-qurban</vt:lpstr>
      <vt:lpstr>Abort və yaşamaq hüququ</vt:lpstr>
      <vt:lpstr>Abort və yaşamaq hüququ</vt:lpstr>
      <vt:lpstr>Abort və yaşamaq hüququ</vt:lpstr>
      <vt:lpstr>Abort və yaşamaq hüququ (AZ q/v)</vt:lpstr>
      <vt:lpstr>Sosial və tibbi göstərişlər üzrə abort</vt:lpstr>
      <vt:lpstr>Sosial göstərişlər</vt:lpstr>
      <vt:lpstr>Sosial göstərişlər</vt:lpstr>
      <vt:lpstr>Tibbi göstərişlər</vt:lpstr>
      <vt:lpstr>Ölmək hüququ- evtanaziya</vt:lpstr>
      <vt:lpstr>Mikayıl Məmmədov Azərbaycana qarşı</vt:lpstr>
      <vt:lpstr>Araşdırmanın səmərəsizliyi</vt:lpstr>
      <vt:lpstr>Məhkəmənin qərarı</vt:lpstr>
      <vt:lpstr>Hakimlər SPİLMANNIN və MALİNVERNİNİN XÜSUSİ RƏYİ </vt:lpstr>
      <vt:lpstr>Fərdi və ümumi xarakterli tədbirlər</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137</cp:revision>
  <cp:lastPrinted>1601-01-01T00:00:00Z</cp:lastPrinted>
  <dcterms:created xsi:type="dcterms:W3CDTF">1601-01-01T00:00:00Z</dcterms:created>
  <dcterms:modified xsi:type="dcterms:W3CDTF">2018-01-13T08:52:38Z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