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329" r:id="rId3"/>
    <p:sldId id="307" r:id="rId4"/>
    <p:sldId id="331" r:id="rId5"/>
    <p:sldId id="333" r:id="rId6"/>
    <p:sldId id="325" r:id="rId7"/>
    <p:sldId id="330" r:id="rId8"/>
    <p:sldId id="332" r:id="rId9"/>
    <p:sldId id="334" r:id="rId10"/>
    <p:sldId id="335" r:id="rId11"/>
    <p:sldId id="336" r:id="rId12"/>
    <p:sldId id="337" r:id="rId13"/>
    <p:sldId id="338" r:id="rId14"/>
    <p:sldId id="28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66"/>
    <a:srgbClr val="CC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76" d="100"/>
          <a:sy n="76" d="100"/>
        </p:scale>
        <p:origin x="-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487534-9FB0-47FD-8CC5-905040ABE848}" type="datetimeFigureOut">
              <a:rPr lang="ru-RU" altLang="ru-RU"/>
              <a:pPr>
                <a:defRPr/>
              </a:pPr>
              <a:t>13.01.2018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8CC76E-9913-4B0B-AB13-90D40EC443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4390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44247AC7-D380-4C1F-80C0-49C51A6F8027}" type="slidenum">
              <a:rPr lang="ru-RU" altLang="ru-RU" smtClean="0">
                <a:latin typeface="Tahoma" pitchFamily="34" charset="0"/>
              </a:rPr>
              <a:pPr/>
              <a:t>1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.</a:t>
            </a:r>
            <a:endParaRPr lang="en-US" alt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C22B45A-3DF8-4BC0-9219-FB910A42815F}" type="slidenum">
              <a:rPr lang="ru-RU" altLang="ru-RU" smtClean="0">
                <a:latin typeface="Tahoma" pitchFamily="34" charset="0"/>
              </a:rPr>
              <a:pPr/>
              <a:t>10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6F0D3139-6232-4F97-9AA8-45E8C2B07BB4}" type="slidenum">
              <a:rPr lang="ru-RU" altLang="ru-RU" smtClean="0">
                <a:latin typeface="Tahoma" pitchFamily="34" charset="0"/>
              </a:rPr>
              <a:pPr/>
              <a:t>11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7AC7B94-DE41-4070-B9F6-E317FD283DF0}" type="slidenum">
              <a:rPr lang="ru-RU" altLang="ru-RU" smtClean="0">
                <a:latin typeface="Tahoma" pitchFamily="34" charset="0"/>
              </a:rPr>
              <a:pPr/>
              <a:t>12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FF7CDFB-25F4-45C7-930B-D68E55F5563B}" type="slidenum">
              <a:rPr lang="ru-RU" altLang="ru-RU" smtClean="0">
                <a:latin typeface="Tahoma" pitchFamily="34" charset="0"/>
              </a:rPr>
              <a:pPr/>
              <a:t>13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0DF15AE7-B3B0-4064-8DBD-DEBE7EA1C965}" type="slidenum">
              <a:rPr lang="ru-RU" altLang="ru-RU" smtClean="0">
                <a:latin typeface="Tahoma" pitchFamily="34" charset="0"/>
              </a:rPr>
              <a:pPr/>
              <a:t>14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B2D22DA6-F4F3-412A-BFD8-BB53DB7B19F5}" type="slidenum">
              <a:rPr lang="ru-RU" altLang="ru-RU" smtClean="0">
                <a:latin typeface="Tahoma" pitchFamily="34" charset="0"/>
              </a:rPr>
              <a:pPr/>
              <a:t>2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.</a:t>
            </a:r>
            <a:endParaRPr lang="en-US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5679E34D-9446-4662-8C68-868CAE617E9E}" type="slidenum">
              <a:rPr lang="ru-RU" altLang="ru-RU" smtClean="0">
                <a:latin typeface="Tahoma" pitchFamily="34" charset="0"/>
              </a:rPr>
              <a:pPr/>
              <a:t>3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7EB0C891-B78D-4F47-B916-DA82878DE7F4}" type="slidenum">
              <a:rPr lang="ru-RU" altLang="ru-RU" smtClean="0">
                <a:latin typeface="Tahoma" pitchFamily="34" charset="0"/>
              </a:rPr>
              <a:pPr/>
              <a:t>4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36B93AD-B99A-4C08-8602-001F18276E5D}" type="slidenum">
              <a:rPr lang="ru-RU" altLang="ru-RU" smtClean="0">
                <a:latin typeface="Tahoma" pitchFamily="34" charset="0"/>
              </a:rPr>
              <a:pPr/>
              <a:t>5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E69CDAEC-4680-4561-9C69-BAC1E341424E}" type="slidenum">
              <a:rPr lang="ru-RU" altLang="ru-RU" smtClean="0">
                <a:latin typeface="Tahoma" pitchFamily="34" charset="0"/>
              </a:rPr>
              <a:pPr/>
              <a:t>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6BC6267-1A1F-4D87-953B-3599D78FF1CC}" type="slidenum">
              <a:rPr lang="ru-RU" altLang="ru-RU" smtClean="0">
                <a:latin typeface="Tahoma" pitchFamily="34" charset="0"/>
              </a:rPr>
              <a:pPr/>
              <a:t>7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D3DAC5DC-B7EC-4914-89EC-ECCA39364675}" type="slidenum">
              <a:rPr lang="ru-RU" altLang="ru-RU" smtClean="0">
                <a:latin typeface="Tahoma" pitchFamily="34" charset="0"/>
              </a:rPr>
              <a:pPr/>
              <a:t>8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F6114466-04D6-438E-82D4-6BF79CEFADCF}" type="slidenum">
              <a:rPr lang="ru-RU" altLang="ru-RU" smtClean="0">
                <a:latin typeface="Tahoma" pitchFamily="34" charset="0"/>
              </a:rPr>
              <a:pPr/>
              <a:t>9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7561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562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2DE79BC9-7632-49B5-BC35-7EDBC4C6B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8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3B0C9-5B49-4390-888E-7E76FB7C9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567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5F605-1B5D-45ED-9347-E38FD600E2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083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EB148-AF87-4218-8E95-AC5D049CB39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19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50638-62FC-429B-97F3-BB35EFECB3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024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3C16-07D7-4FFE-B9BE-7BABD1E24F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681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901B-E638-4718-9A8F-47BC7CE708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715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30FD3-D9A7-4265-8810-F8D0E7FDC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61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0DA1A-4EFB-4604-B70E-7DCEC23E0F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901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EBE6-C04C-4483-9024-098F9A1EE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537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8EBC8-1E18-4234-83EB-88325E3303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36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ru-RU" sz="1800" smtClean="0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0 h 154"/>
                  <a:gd name="T2" fmla="*/ 0 w 144"/>
                  <a:gd name="T3" fmla="*/ 0 h 154"/>
                  <a:gd name="T4" fmla="*/ 0 w 144"/>
                  <a:gd name="T5" fmla="*/ 0 h 154"/>
                  <a:gd name="T6" fmla="*/ 0 w 144"/>
                  <a:gd name="T7" fmla="*/ 0 h 154"/>
                  <a:gd name="T8" fmla="*/ 0 w 144"/>
                  <a:gd name="T9" fmla="*/ 0 h 154"/>
                  <a:gd name="T10" fmla="*/ 0 w 144"/>
                  <a:gd name="T11" fmla="*/ 0 h 154"/>
                  <a:gd name="T12" fmla="*/ 0 w 144"/>
                  <a:gd name="T13" fmla="*/ 0 h 154"/>
                  <a:gd name="T14" fmla="*/ 0 w 144"/>
                  <a:gd name="T15" fmla="*/ 0 h 154"/>
                  <a:gd name="T16" fmla="*/ 0 w 144"/>
                  <a:gd name="T17" fmla="*/ 0 h 154"/>
                  <a:gd name="T18" fmla="*/ 0 w 144"/>
                  <a:gd name="T19" fmla="*/ 0 h 154"/>
                  <a:gd name="T20" fmla="*/ 0 w 144"/>
                  <a:gd name="T21" fmla="*/ 0 h 154"/>
                  <a:gd name="T22" fmla="*/ 0 w 144"/>
                  <a:gd name="T23" fmla="*/ 0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3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  <p:sp>
            <p:nvSpPr>
              <p:cNvPr id="1653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ea typeface="+mn-ea"/>
                </a:endParaRPr>
              </a:p>
            </p:txBody>
          </p:sp>
        </p:grpSp>
      </p:grpSp>
      <p:sp>
        <p:nvSpPr>
          <p:cNvPr id="16537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6538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39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40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F27473CE-B83C-412F-92F3-134D683C13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6541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6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1512888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Yaşamaq hüququ və İşgəncələrin Qadağan olunması</a:t>
            </a:r>
            <a: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:</a:t>
            </a:r>
            <a:b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en-US" altLang="ru-RU" sz="32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Maddə </a:t>
            </a:r>
            <a:r>
              <a:rPr lang="ru-RU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2 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və</a:t>
            </a:r>
            <a:r>
              <a:rPr lang="en-US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 3 (ma</a:t>
            </a:r>
            <a:r>
              <a:rPr lang="az-Latn-AZ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ddi aspekt</a:t>
            </a:r>
            <a:r>
              <a:rPr lang="en-US" altLang="ru-RU" sz="3200" b="1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)</a:t>
            </a:r>
            <a:endParaRPr lang="ru-RU" altLang="ru-RU" sz="3200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1125538"/>
            <a:ext cx="8785225" cy="5732462"/>
          </a:xfrm>
        </p:spPr>
        <p:txBody>
          <a:bodyPr/>
          <a:lstStyle/>
          <a:p>
            <a:pPr marL="0" indent="0">
              <a:spcBef>
                <a:spcPct val="50000"/>
              </a:spcBef>
              <a:buFont typeface="Arial" charset="0"/>
              <a:buNone/>
            </a:pPr>
            <a:r>
              <a:rPr lang="en-GB" altLang="en-US" sz="2400" i="1" smtClean="0">
                <a:solidFill>
                  <a:srgbClr val="FFFFCC"/>
                </a:solidFill>
                <a:effectLst/>
              </a:rPr>
              <a:t>“</a:t>
            </a:r>
            <a:r>
              <a:rPr lang="en-GB" altLang="ru-RU" sz="2400" i="1" smtClean="0">
                <a:solidFill>
                  <a:srgbClr val="FFFFCC"/>
                </a:solidFill>
                <a:effectLst/>
              </a:rPr>
              <a:t> </a:t>
            </a:r>
            <a:r>
              <a:rPr lang="az-Latn-AZ" altLang="ru-RU" sz="2400" i="1" smtClean="0">
                <a:solidFill>
                  <a:srgbClr val="FFFFCC"/>
                </a:solidFill>
                <a:effectLst/>
              </a:rPr>
              <a:t>Heç kəs  işgəncəyə, qeyri-insani və ya ləyaqəti alçaldan rəftara və ya cəzaya məruz qalmamalıdır</a:t>
            </a:r>
            <a:r>
              <a:rPr lang="en-GB" altLang="en-US" sz="2400" i="1" smtClean="0">
                <a:solidFill>
                  <a:srgbClr val="FFFFCC"/>
                </a:solidFill>
                <a:effectLst/>
              </a:rPr>
              <a:t>”</a:t>
            </a:r>
            <a:endParaRPr lang="en-GB" altLang="ru-RU" sz="2400" i="1" smtClean="0">
              <a:solidFill>
                <a:srgbClr val="FFFFCC"/>
              </a:solidFill>
              <a:effectLst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Bu mütləq hüquqdur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 3-cü Maddə ilə qorunan hüquqlara müdaxiləyə heç zaman , hətta milli təhlükəsizlik əsaslarına görə haqq qazandırıla bilməz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z-Latn-AZ" altLang="ru-RU" sz="2400" smtClean="0">
                <a:effectLst/>
              </a:rPr>
              <a:t> Dövlətə həm müsbət və həm də mənfi öhdəliklər tətbiq edir</a:t>
            </a:r>
            <a:endParaRPr lang="en-GB" altLang="ru-RU" sz="240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endParaRPr lang="en-GB" altLang="ru-RU" sz="2400" smtClean="0">
              <a:solidFill>
                <a:srgbClr val="FFFFCC"/>
              </a:solidFill>
              <a:effectLst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</a:pPr>
            <a:endParaRPr lang="en-GB" altLang="ru-RU" sz="2400" i="1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n-US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şgəncələrin qadağan olunması</a:t>
            </a:r>
            <a:r>
              <a:rPr lang="ru-RU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Mətni və Məzmunu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GB" altLang="ru-RU" sz="2400" b="1" smtClean="0">
                <a:solidFill>
                  <a:schemeClr val="tx2"/>
                </a:solidFill>
                <a:effectLst/>
              </a:rPr>
              <a:t>Element</a:t>
            </a:r>
            <a:r>
              <a:rPr lang="az-Latn-AZ" altLang="ru-RU" sz="2400" b="1" smtClean="0">
                <a:solidFill>
                  <a:schemeClr val="tx2"/>
                </a:solidFill>
                <a:effectLst/>
              </a:rPr>
              <a:t>ləri</a:t>
            </a:r>
            <a:r>
              <a:rPr lang="en-GB" altLang="ru-RU" sz="2400" smtClean="0">
                <a:effectLst/>
              </a:rPr>
              <a:t>: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İşgəncə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Qeyri-insani rəftar/cəza</a:t>
            </a:r>
            <a:r>
              <a:rPr lang="en-GB" altLang="ru-RU" sz="2000" smtClean="0">
                <a:effectLst/>
              </a:rPr>
              <a:t>; </a:t>
            </a:r>
            <a:r>
              <a:rPr lang="az-Latn-AZ" altLang="ru-RU" sz="2000" smtClean="0">
                <a:effectLst/>
              </a:rPr>
              <a:t>və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Ləyaqəti alçaldan rəftar/ cəza</a:t>
            </a: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GB" altLang="ru-RU" sz="2400" b="1" smtClean="0">
              <a:solidFill>
                <a:srgbClr val="FFFFCC"/>
              </a:solidFill>
              <a:effectLst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b="1" smtClean="0">
                <a:solidFill>
                  <a:srgbClr val="FFFFCC"/>
                </a:solidFill>
                <a:effectLst/>
              </a:rPr>
              <a:t>Əhatə dairəsi</a:t>
            </a:r>
            <a:endParaRPr lang="en-GB" altLang="ru-RU" sz="2400" b="1" smtClean="0">
              <a:solidFill>
                <a:srgbClr val="FFFFCC"/>
              </a:solidFill>
              <a:effectLst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az-Latn-AZ" altLang="ru-RU" sz="2400" smtClean="0">
                <a:effectLst/>
              </a:rPr>
              <a:t>3-cü Maddənin tətbiq dairəsinə düşmək üçün pis rəftar qəddarlığın minimal səviyyəsinə çatmalıdır 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az-Latn-AZ" altLang="ru-RU" sz="2400" smtClean="0">
                <a:effectLst/>
              </a:rPr>
              <a:t>Minimumun qiymətləndirilməsi nisbidir: bu işin hallarından asılıdır, misal üçün:</a:t>
            </a:r>
            <a:endParaRPr lang="en-GB" altLang="ru-RU" sz="2400" smtClean="0">
              <a:effectLst/>
            </a:endParaRP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i="1" smtClean="0">
                <a:effectLst/>
              </a:rPr>
              <a:t>Rəftarın müddəti</a:t>
            </a:r>
            <a:r>
              <a:rPr lang="en-GB" altLang="ru-RU" sz="2400" smtClean="0">
                <a:effectLst/>
              </a:rPr>
              <a:t>, 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Onun fiziki və/və ya əqli təsirləri və</a:t>
            </a:r>
            <a:r>
              <a:rPr lang="en-GB" altLang="ru-RU" sz="2000" smtClean="0">
                <a:effectLst/>
              </a:rPr>
              <a:t>, </a:t>
            </a:r>
          </a:p>
          <a:p>
            <a:pPr marL="0" indent="0" eaLnBrk="1" hangingPunct="1">
              <a:spcBef>
                <a:spcPts val="6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Qurbanın cinsi, yaşı və sağlamlıq vəziyyəti </a:t>
            </a:r>
            <a:r>
              <a:rPr lang="en-GB" altLang="ru-RU" sz="2000" smtClean="0">
                <a:effectLst/>
              </a:rPr>
              <a:t>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Selçuk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və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 Asker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 Türkiyəyə qarşı 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işə baxın</a:t>
            </a:r>
            <a:r>
              <a:rPr lang="en-GB" altLang="ru-RU" sz="2000" smtClean="0">
                <a:effectLst/>
              </a:rPr>
              <a:t>)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GB" altLang="ru-RU" sz="2400" smtClean="0">
              <a:effectLst/>
            </a:endParaRP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3-cü maddənin əhatə dairəsi and elementləri 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  <a:defRPr/>
            </a:pPr>
            <a:endParaRPr lang="en-GB" sz="2400" b="1" dirty="0" smtClean="0">
              <a:solidFill>
                <a:srgbClr val="FFFFCC"/>
              </a:solidFill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Ağır əqli və ya fiziki ağrı və əzaba məruz qoyma</a:t>
            </a: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Qərəzli və ya qəsdlə zərər yetirmə</a:t>
            </a: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 Xüsusi məqsəd güdərək , misal üçün, məlumatın əldə edilməsi üçün cəzalandırma və ya hədə-qorxu etmə</a:t>
            </a:r>
            <a:endParaRPr lang="en-GB" sz="2400" dirty="0" smtClean="0">
              <a:effectLst/>
              <a:ea typeface="ＭＳ Ｐゴシック" charset="0"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GB" sz="2400" dirty="0" smtClean="0">
                <a:effectLst/>
                <a:ea typeface="ＭＳ Ｐゴシック" charset="0"/>
              </a:rPr>
              <a:t>(</a:t>
            </a:r>
            <a:r>
              <a:rPr lang="en-GB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Ireland </a:t>
            </a:r>
            <a:r>
              <a:rPr lang="az-Latn-AZ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Birləşmiş Krallığa qarşı</a:t>
            </a:r>
            <a:r>
              <a:rPr lang="en-GB" sz="2400" dirty="0" smtClean="0">
                <a:effectLst/>
                <a:ea typeface="ＭＳ Ｐゴシック" charset="0"/>
              </a:rPr>
              <a:t>)</a:t>
            </a: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en-GB" sz="2400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Nə vaxtsa  qeyri-insani və ya ləyaqəti alçaldan hesab olunan rəftar hal-hazırda işgəncə hesab oluna bilər </a:t>
            </a:r>
            <a:r>
              <a:rPr lang="en-GB" sz="2400" dirty="0" smtClean="0">
                <a:effectLst/>
                <a:ea typeface="ＭＳ Ｐゴシック" charset="0"/>
              </a:rPr>
              <a:t>(</a:t>
            </a:r>
            <a:r>
              <a:rPr lang="en-GB" sz="2400" dirty="0" err="1" smtClean="0">
                <a:solidFill>
                  <a:srgbClr val="FFFFCC"/>
                </a:solidFill>
                <a:effectLst/>
                <a:ea typeface="ＭＳ Ｐゴシック" charset="0"/>
              </a:rPr>
              <a:t>Selmouni</a:t>
            </a:r>
            <a:r>
              <a:rPr lang="en-GB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 </a:t>
            </a:r>
            <a:r>
              <a:rPr lang="az-Latn-AZ" sz="2400" dirty="0" smtClean="0">
                <a:solidFill>
                  <a:srgbClr val="FFFFCC"/>
                </a:solidFill>
                <a:effectLst/>
                <a:ea typeface="ＭＳ Ｐゴシック" charset="0"/>
              </a:rPr>
              <a:t>Fransaya qarşı)</a:t>
            </a:r>
          </a:p>
          <a:p>
            <a:pPr eaLnBrk="1" hangingPunct="1">
              <a:spcBef>
                <a:spcPts val="1200"/>
              </a:spcBef>
              <a:defRPr/>
            </a:pPr>
            <a:endParaRPr lang="en-GB" sz="2400" dirty="0" smtClean="0">
              <a:effectLst/>
              <a:ea typeface="ＭＳ Ｐゴシック" charset="0"/>
            </a:endParaRP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İşgəncə anlayışı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smtClean="0">
                <a:effectLst/>
              </a:rPr>
              <a:t>Kifayət qədər intensivlik və ya məqsədə malik olmayan pis rəftar işgəncə deyil, qeyri-insani və ya ləyaqəti alçaldan rəftar hesab olunacaq 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az-Latn-AZ" altLang="ru-RU" sz="2400" smtClean="0">
                <a:effectLst/>
              </a:rPr>
              <a:t>Qurbanın həddindən artıq əzab və əziyyət çəkməsinə səbəb olan qəsdlə edilmiş hərəkət qeyri-insani rəftardır </a:t>
            </a: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ru-RU" sz="2000" i="1" smtClean="0">
                <a:solidFill>
                  <a:srgbClr val="FFFFCC"/>
                </a:solidFill>
                <a:effectLst/>
              </a:rPr>
              <a:t>Emin Huseynov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Azərbaycana qarşı</a:t>
            </a:r>
            <a:r>
              <a:rPr lang="en-GB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ciddi fiziki hücum təhdidləri</a:t>
            </a:r>
            <a:r>
              <a:rPr lang="en-GB" altLang="ru-RU" sz="2000" smtClean="0">
                <a:effectLst/>
              </a:rPr>
              <a:t>)</a:t>
            </a:r>
            <a:br>
              <a:rPr lang="en-GB" altLang="ru-RU" sz="2000" smtClean="0">
                <a:effectLst/>
              </a:rPr>
            </a:br>
            <a:r>
              <a:rPr lang="en-GB" altLang="ru-RU" sz="2000" i="1" smtClean="0">
                <a:solidFill>
                  <a:srgbClr val="FFFFCC"/>
                </a:solidFill>
                <a:effectLst/>
              </a:rPr>
              <a:t>Selcuk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və 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Asker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Türkiyəyə qarşı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GB" altLang="ru-RU" sz="2000" smtClean="0">
                <a:effectLst/>
              </a:rPr>
              <a:t> </a:t>
            </a:r>
            <a:r>
              <a:rPr lang="az-Latn-AZ" altLang="ru-RU" sz="2000" smtClean="0">
                <a:effectLst/>
              </a:rPr>
              <a:t>və</a:t>
            </a:r>
            <a:r>
              <a:rPr lang="en-GB" altLang="ru-RU" sz="2000" smtClean="0">
                <a:effectLst/>
              </a:rPr>
              <a:t> </a:t>
            </a:r>
            <a:r>
              <a:rPr lang="en-GB" altLang="ru-RU" sz="2000" i="1" smtClean="0">
                <a:solidFill>
                  <a:srgbClr val="FFFFCC"/>
                </a:solidFill>
                <a:effectLst/>
              </a:rPr>
              <a:t>Bilgin </a:t>
            </a:r>
            <a:r>
              <a:rPr lang="az-Latn-AZ" altLang="ru-RU" sz="2000" i="1" smtClean="0">
                <a:solidFill>
                  <a:srgbClr val="FFFFCC"/>
                </a:solidFill>
                <a:effectLst/>
              </a:rPr>
              <a:t> Türkiyəyə qarşı </a:t>
            </a:r>
            <a:r>
              <a:rPr lang="en-GB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ərizəçinin evinin dağıdılması </a:t>
            </a:r>
            <a:r>
              <a:rPr lang="en-GB" altLang="ja-JP" sz="2000" smtClean="0">
                <a:effectLst/>
              </a:rPr>
              <a:t>),</a:t>
            </a:r>
            <a:br>
              <a:rPr lang="en-GB" altLang="ja-JP" sz="2000" smtClean="0">
                <a:effectLst/>
              </a:rPr>
            </a:br>
            <a:r>
              <a:rPr lang="en-US" altLang="ja-JP" sz="2000" i="1" smtClean="0">
                <a:solidFill>
                  <a:srgbClr val="FFFFCC"/>
                </a:solidFill>
                <a:effectLst/>
              </a:rPr>
              <a:t>Tershiyev </a:t>
            </a:r>
            <a:r>
              <a:rPr lang="az-Latn-AZ" altLang="ja-JP" sz="2000" i="1" smtClean="0">
                <a:solidFill>
                  <a:srgbClr val="FFFFCC"/>
                </a:solidFill>
                <a:effectLst/>
              </a:rPr>
              <a:t>Azərbaycana qarşı</a:t>
            </a:r>
            <a:r>
              <a:rPr lang="en-US" altLang="ja-JP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GB" altLang="ja-JP" sz="2000" smtClean="0">
                <a:effectLst/>
              </a:rPr>
              <a:t>(</a:t>
            </a:r>
            <a:r>
              <a:rPr lang="az-Latn-AZ" altLang="ja-JP" sz="2000" smtClean="0">
                <a:effectLst/>
              </a:rPr>
              <a:t>Rusiyaya qovulması</a:t>
            </a:r>
            <a:r>
              <a:rPr lang="en-GB" altLang="ja-JP" sz="2000" smtClean="0">
                <a:effectLst/>
              </a:rPr>
              <a:t>),</a:t>
            </a:r>
            <a:br>
              <a:rPr lang="en-GB" altLang="ja-JP" sz="2000" smtClean="0">
                <a:effectLst/>
              </a:rPr>
            </a:br>
            <a:r>
              <a:rPr lang="en-US" altLang="ja-JP" sz="2000" i="1" smtClean="0">
                <a:solidFill>
                  <a:srgbClr val="FFFFCC"/>
                </a:solidFill>
                <a:effectLst/>
              </a:rPr>
              <a:t>Trepashkin </a:t>
            </a:r>
            <a:r>
              <a:rPr lang="az-Latn-AZ" altLang="ja-JP" sz="2000" i="1" smtClean="0">
                <a:solidFill>
                  <a:srgbClr val="FFFFCC"/>
                </a:solidFill>
                <a:effectLst/>
              </a:rPr>
              <a:t> Rusiyaya qarşı</a:t>
            </a:r>
            <a:r>
              <a:rPr lang="en-US" altLang="ja-JP" sz="2000" i="1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ja-JP" sz="2000" smtClean="0">
                <a:effectLst/>
              </a:rPr>
              <a:t>(</a:t>
            </a:r>
            <a:r>
              <a:rPr lang="az-Latn-AZ" altLang="ja-JP" sz="2000" smtClean="0">
                <a:effectLst/>
              </a:rPr>
              <a:t> saxlanma şərtləri</a:t>
            </a:r>
            <a:r>
              <a:rPr lang="en-US" altLang="ja-JP" sz="2000" smtClean="0">
                <a:effectLst/>
              </a:rPr>
              <a:t>)</a:t>
            </a:r>
            <a:endParaRPr lang="en-GB" altLang="ja-JP" sz="2000" smtClean="0">
              <a:effectLst/>
            </a:endParaRPr>
          </a:p>
          <a:p>
            <a:pPr marL="0" indent="0">
              <a:spcBef>
                <a:spcPct val="50000"/>
              </a:spcBef>
            </a:pPr>
            <a:r>
              <a:rPr lang="az-Latn-AZ" altLang="ru-RU" sz="2400" smtClean="0">
                <a:effectLst/>
              </a:rPr>
              <a:t> Ləyaqəti alçaldan rəftar qurbanları alçaltmağa və rüsvay etməyə qadirdir və onlarda qorxu, iztirab və acizlik hissləri  oyadır </a:t>
            </a:r>
            <a:r>
              <a:rPr lang="en-GB" altLang="ru-RU" sz="2400" smtClean="0">
                <a:effectLst/>
              </a:rPr>
              <a:t/>
            </a:r>
            <a:br>
              <a:rPr lang="en-GB" altLang="ru-RU" sz="2400" smtClean="0">
                <a:effectLst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Lyalyakin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solidFill>
                  <a:srgbClr val="FFFFFF"/>
                </a:solidFill>
                <a:effectLst/>
              </a:rPr>
              <a:t>(</a:t>
            </a:r>
            <a:r>
              <a:rPr lang="az-Latn-AZ" altLang="ru-RU" sz="2000" smtClean="0">
                <a:solidFill>
                  <a:srgbClr val="FFFFFF"/>
                </a:solidFill>
                <a:effectLst/>
              </a:rPr>
              <a:t>hərbidə ləyaqəti alçaldan rəftar</a:t>
            </a:r>
            <a:r>
              <a:rPr lang="en-US" altLang="ru-RU" sz="2000" smtClean="0">
                <a:solidFill>
                  <a:srgbClr val="FFFFFF"/>
                </a:solidFill>
                <a:effectLst/>
              </a:rPr>
              <a:t>),</a:t>
            </a:r>
            <a:br>
              <a:rPr lang="en-US" altLang="ru-RU" sz="2000" smtClean="0">
                <a:solidFill>
                  <a:srgbClr val="FFFFFF"/>
                </a:solidFill>
                <a:effectLst/>
              </a:rPr>
            </a:br>
            <a:r>
              <a:rPr lang="en-US" altLang="ru-RU" sz="2000" smtClean="0">
                <a:solidFill>
                  <a:schemeClr val="tx2"/>
                </a:solidFill>
                <a:effectLst/>
              </a:rPr>
              <a:t>Khodorkovskiy </a:t>
            </a:r>
            <a:r>
              <a:rPr lang="az-Latn-AZ" altLang="ru-RU" sz="2000" smtClean="0">
                <a:solidFill>
                  <a:schemeClr val="tx2"/>
                </a:solidFill>
                <a:effectLst/>
              </a:rPr>
              <a:t>və</a:t>
            </a:r>
            <a:r>
              <a:rPr lang="en-US" altLang="ru-RU" sz="2000" smtClean="0">
                <a:solidFill>
                  <a:schemeClr val="tx2"/>
                </a:solidFill>
                <a:effectLst/>
              </a:rPr>
              <a:t> Lebedev </a:t>
            </a:r>
            <a:r>
              <a:rPr lang="az-Latn-AZ" altLang="ru-RU" sz="2000" smtClean="0">
                <a:solidFill>
                  <a:schemeClr val="tx2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məhkəmə salonunda dəmir qəfəs</a:t>
            </a:r>
            <a:r>
              <a:rPr lang="en-US" altLang="ru-RU" sz="2000" smtClean="0">
                <a:effectLst/>
              </a:rPr>
              <a:t>)</a:t>
            </a:r>
            <a:endParaRPr lang="en-GB" altLang="ru-RU" sz="2000" smtClean="0">
              <a:effectLst/>
            </a:endParaRPr>
          </a:p>
          <a:p>
            <a:pPr marL="0" indent="0">
              <a:spcBef>
                <a:spcPct val="50000"/>
              </a:spcBef>
            </a:pPr>
            <a:endParaRPr lang="en-GB" altLang="ru-RU" sz="2000" smtClean="0">
              <a:effectLst/>
            </a:endParaRPr>
          </a:p>
          <a:p>
            <a:pPr marL="0" indent="0" eaLnBrk="1" hangingPunct="1">
              <a:spcBef>
                <a:spcPts val="1200"/>
              </a:spcBef>
              <a:buFont typeface="Arial" charset="0"/>
              <a:buNone/>
            </a:pPr>
            <a:endParaRPr lang="en-GB" altLang="ru-RU" sz="2400" smtClean="0">
              <a:effectLst/>
            </a:endParaRP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Qeyri-insani və ləyaqəti alçaldan rəftarın anlayışı 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52425" y="1557338"/>
            <a:ext cx="8540750" cy="25193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az-Latn-AZ" altLang="ru-RU" b="1" u="sng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Diqqətinizə görə minnətdaram</a:t>
            </a:r>
            <a:r>
              <a:rPr lang="ru-RU" altLang="ru-RU" b="1" u="sng" smtClean="0">
                <a:solidFill>
                  <a:srgbClr val="FFFF66"/>
                </a:solidFill>
                <a:effectLst/>
                <a:latin typeface="Arial" charset="0"/>
                <a:cs typeface="Arial" charset="0"/>
              </a:rPr>
              <a:t>!</a:t>
            </a:r>
          </a:p>
          <a:p>
            <a:pPr algn="ctr" eaLnBrk="1" hangingPunct="1">
              <a:buFont typeface="Arial" charset="0"/>
              <a:buNone/>
            </a:pPr>
            <a:endParaRPr lang="ru-RU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en-US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b="1" u="sng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I.</a:t>
            </a:r>
            <a: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az-Latn-AZ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Yaşamaq Hüququ</a:t>
            </a: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 </a:t>
            </a:r>
            <a:endParaRPr lang="ru-RU" altLang="ru-RU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836613"/>
            <a:ext cx="8785225" cy="6021387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kəsin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yaşamaq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hüququ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qorunur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Heç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kəs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ölüm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cəzası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nəzərdə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tutulmuş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cinayət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törətməyə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görə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məhkəmə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çıxarılmış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belə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hökmün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icrasından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başqa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həyatından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məhrum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edilə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bilməz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məhrumetmə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aşağıdakı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məqsədlər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güc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tətbiqində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mütləq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zərurətin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nəticəsi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olduqda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maddənin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pozulması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hesab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edilmir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: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(a)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istənilən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şəxsin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hüquqa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zidd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zorakılıqdan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qorunması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(b)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həbsi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həyata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keçirmək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qanuni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əsaslarla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həbsdə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olan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şəxsin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qaçmasının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qarşısını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almaq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; </a:t>
            </a:r>
            <a:endParaRPr lang="az-Latn-AZ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 typeface="Arial" charset="0"/>
              <a:buNone/>
              <a:defRPr/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(c)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qanuna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müvafiq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olaraq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iğtişaş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və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qiyamın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yatırılması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latin typeface="Arial" pitchFamily="34" charset="0"/>
                <a:cs typeface="Arial" pitchFamily="34" charset="0"/>
              </a:rPr>
              <a:t>üçün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.</a:t>
            </a:r>
            <a:endParaRPr lang="en-GB" altLang="ja-JP" sz="2400" i="1" dirty="0" smtClean="0">
              <a:solidFill>
                <a:srgbClr val="FF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Yaşamaq Hüququ</a:t>
            </a:r>
            <a:r>
              <a:rPr lang="ru-RU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Mətn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981075"/>
            <a:ext cx="8540750" cy="587692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Konvensiyanın “əsas”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ən təməl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hüquqlarından biridir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Dövlətlərə 2-ci Maddədən geri çəkilməyə yol verilmir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bax Konvensiyanın 15-ci Maddəsi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Ne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qativ və pozitiv öhdəliklər</a:t>
            </a:r>
            <a:endParaRPr lang="ru-RU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Həyatdan qanunsuz məhrum etməkdən çəkinmək öhdəliyi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Həyatı qorumaq vəzifəsi</a:t>
            </a:r>
            <a:endParaRPr lang="ru-RU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AİHM-in tərəfindən ən diqqətli araşdırmaya məruz qalır</a:t>
            </a:r>
            <a:endParaRPr lang="ru-RU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altLang="ru-RU" sz="16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Yaşamaq Hüququ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908050"/>
            <a:ext cx="8785225" cy="5949950"/>
          </a:xfrm>
        </p:spPr>
        <p:txBody>
          <a:bodyPr/>
          <a:lstStyle/>
          <a:p>
            <a:pPr marL="0" indent="0" eaLnBrk="1" hangingPunct="1">
              <a:spcBef>
                <a:spcPts val="800"/>
              </a:spcBef>
              <a:buFont typeface="Arial" charset="0"/>
              <a:buNone/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Dövlətlərin öz yurisdiksiyaları daxilində fərdlərin həyatlarını qorumaq üçün müvafiq addımlar atmaq pozitiv öhdəlikləri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:</a:t>
            </a:r>
          </a:p>
          <a:p>
            <a:pPr marL="0" indent="0" eaLnBrk="1" hangingPunct="1">
              <a:spcBef>
                <a:spcPts val="1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Hüquqi və inzibati baza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4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Qəsdən və ya ehtiyatsızlıqdan adamöldürməyə görə cinayət sanksiyaları</a:t>
            </a:r>
            <a:r>
              <a:rPr lang="en-GB" altLang="ru-RU" sz="2000" smtClean="0">
                <a:effectLst/>
              </a:rPr>
              <a:t> 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Osman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Birləşmiş Krallığa qarşı</a:t>
            </a:r>
            <a:r>
              <a:rPr lang="en-GB" altLang="ru-RU" sz="2000" smtClean="0">
                <a:effectLst/>
              </a:rPr>
              <a:t>)</a:t>
            </a:r>
          </a:p>
          <a:p>
            <a:pPr marL="0" indent="0" eaLnBrk="1" hangingPunct="1">
              <a:spcBef>
                <a:spcPts val="1400"/>
              </a:spcBef>
              <a:buFontTx/>
              <a:buChar char="-"/>
            </a:pPr>
            <a:r>
              <a:rPr lang="az-Latn-AZ" altLang="ru-RU" sz="2000" smtClean="0">
                <a:effectLst/>
              </a:rPr>
              <a:t>Həyat üçün təhlükə yarada biləcək fəaliyyətlətin tənzimlənməsi</a:t>
            </a:r>
            <a:r>
              <a:rPr lang="en-GB" altLang="ru-RU" sz="2000" smtClean="0">
                <a:effectLst/>
              </a:rPr>
              <a:t> (</a:t>
            </a:r>
            <a:r>
              <a:rPr lang="en-GB" altLang="ru-RU" sz="2000" smtClean="0">
                <a:solidFill>
                  <a:srgbClr val="FFFFCC"/>
                </a:solidFill>
                <a:effectLst/>
              </a:rPr>
              <a:t>Nachova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Bolqarıstana qarşı</a:t>
            </a:r>
            <a:r>
              <a:rPr lang="en-GB" altLang="ru-RU" sz="2000" smtClean="0">
                <a:effectLst/>
              </a:rPr>
              <a:t>)</a:t>
            </a:r>
            <a:endParaRPr lang="en-US" altLang="ru-RU" sz="2000" smtClean="0">
              <a:effectLst/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ts val="1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Yaşamaq hüququnu qorumaq üçün tələb olunan hüquq mühafizə mexanizmi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– </a:t>
            </a:r>
            <a:r>
              <a:rPr lang="az-Latn-AZ" altLang="ru-RU" sz="2000" smtClean="0">
                <a:effectLst/>
                <a:latin typeface="Arial" charset="0"/>
                <a:cs typeface="Arial" charset="0"/>
              </a:rPr>
              <a:t>mümkün cinayət və mülki müdafiə vasitələri 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bax 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Calvelli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Ciglio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İtaliyaya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, Vo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Fransaya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, Budayeva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)</a:t>
            </a:r>
          </a:p>
          <a:p>
            <a:pPr marL="0" indent="0" eaLnBrk="1" hangingPunct="1">
              <a:spcBef>
                <a:spcPts val="14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Preventiv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tədbirlər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  <a:br>
              <a:rPr lang="en-US" altLang="ru-RU" sz="2400" smtClean="0">
                <a:effectLst/>
                <a:latin typeface="Arial" charset="0"/>
                <a:cs typeface="Arial" charset="0"/>
              </a:rPr>
            </a:b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000" smtClean="0">
                <a:effectLst/>
                <a:latin typeface="Arial" charset="0"/>
                <a:cs typeface="Arial" charset="0"/>
              </a:rPr>
              <a:t>bax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 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Budayeva 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ətraf mühit təhlükəsi</a:t>
            </a:r>
            <a: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), </a:t>
            </a:r>
            <a:br>
              <a:rPr lang="en-US" altLang="ru-RU" sz="20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Edwards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Birləşmiş Krallığa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fiziki şəxslərdən müdafiə</a:t>
            </a:r>
            <a:r>
              <a:rPr lang="en-US" altLang="ru-RU" sz="2000" smtClean="0">
                <a:effectLst/>
              </a:rPr>
              <a:t>), </a:t>
            </a:r>
            <a:br>
              <a:rPr lang="en-US" altLang="ru-RU" sz="2000" smtClean="0">
                <a:effectLst/>
              </a:rPr>
            </a:br>
            <a:r>
              <a:rPr lang="en-US" altLang="ru-RU" sz="2000" smtClean="0">
                <a:solidFill>
                  <a:srgbClr val="FFFFCC"/>
                </a:solidFill>
                <a:effectLst/>
              </a:rPr>
              <a:t>Trubnikov </a:t>
            </a:r>
            <a:r>
              <a:rPr lang="az-Latn-AZ" altLang="ru-RU" sz="2000" smtClean="0">
                <a:solidFill>
                  <a:srgbClr val="FFFFCC"/>
                </a:solidFill>
                <a:effectLst/>
              </a:rPr>
              <a:t>Rusiyaya qarşı</a:t>
            </a:r>
            <a:r>
              <a:rPr lang="en-US" altLang="ru-RU" sz="2000" smtClean="0">
                <a:solidFill>
                  <a:srgbClr val="FFFFCC"/>
                </a:solidFill>
                <a:effectLst/>
              </a:rPr>
              <a:t> </a:t>
            </a:r>
            <a:r>
              <a:rPr lang="en-US" altLang="ru-RU" sz="2000" smtClean="0">
                <a:effectLst/>
              </a:rPr>
              <a:t>(</a:t>
            </a:r>
            <a:r>
              <a:rPr lang="az-Latn-AZ" altLang="ru-RU" sz="2000" smtClean="0">
                <a:effectLst/>
              </a:rPr>
              <a:t>özünə-zərər</a:t>
            </a:r>
            <a:r>
              <a:rPr lang="en-US" altLang="ru-RU" sz="2000" smtClean="0">
                <a:effectLst/>
              </a:rPr>
              <a:t> – </a:t>
            </a:r>
            <a:r>
              <a:rPr lang="az-Latn-AZ" altLang="ru-RU" sz="2000" smtClean="0">
                <a:effectLst/>
              </a:rPr>
              <a:t>həbsxanada intihar</a:t>
            </a:r>
            <a:r>
              <a:rPr lang="en-US" altLang="ru-RU" sz="2000" smtClean="0">
                <a:effectLst/>
              </a:rPr>
              <a:t>)</a:t>
            </a:r>
            <a:r>
              <a:rPr lang="en-US" altLang="ru-RU" sz="2000" smtClean="0">
                <a:effectLst/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Həyatın qanunla qorunması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179388" y="936625"/>
            <a:ext cx="8785225" cy="5948363"/>
          </a:xfrm>
        </p:spPr>
        <p:txBody>
          <a:bodyPr/>
          <a:lstStyle/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Sadalanan istisnalar ilə haqq qazandırılmayana qədər, həyatdan məhrum etməyə icazə verilmir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en-US" altLang="ru-RU" sz="2400" smtClean="0">
                <a:effectLst/>
                <a:latin typeface="Arial" charset="0"/>
                <a:cs typeface="Arial" charset="0"/>
              </a:rPr>
              <a:t>H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əyatdan məhrum etmə həm qəsdən və həm də qeyri-şüuri ola bilər</a:t>
            </a:r>
            <a:endParaRPr lang="en-US" altLang="ru-RU" sz="24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Həyatdan məhrum etmənin qadağan olunması dövlət işçilərinə də şamil edilir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(pol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is əməkdaşları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, 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həbsxana gözətçiləri, əsgərlər və s.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Dövlət fiziki şəxs tərəfindən həyatdan məhrum etməyə birbaşa öhdəlik daşımır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ru-RU" sz="24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bax Maddə </a:t>
            </a:r>
            <a:r>
              <a:rPr lang="en-US" altLang="ru-RU" sz="2400" smtClean="0">
                <a:solidFill>
                  <a:srgbClr val="FFFFCC"/>
                </a:solidFill>
                <a:effectLst/>
                <a:latin typeface="Arial" charset="0"/>
                <a:cs typeface="Arial" charset="0"/>
              </a:rPr>
              <a:t> 2(1)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Ölümlə nəticələnə bilinəcək güc tətbiqini minimuma endirmək üçün həyat üçün təhlükəli əməliyyatı planlaşdırmayan və ya öhdəsindən gəlməyənlərin hərəkətlərinə görə məsuliyyət daşıya bilər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(</a:t>
            </a: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bax</a:t>
            </a:r>
            <a:r>
              <a:rPr lang="en-US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McCann</a:t>
            </a:r>
            <a:r>
              <a:rPr lang="az-Latn-AZ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Birləşmiş Krallığa qarşı,</a:t>
            </a:r>
            <a:r>
              <a:rPr lang="en-US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  Finogenov </a:t>
            </a:r>
            <a:r>
              <a:rPr lang="az-Latn-AZ" altLang="ru-RU" sz="2400" smtClean="0">
                <a:solidFill>
                  <a:schemeClr val="tx2"/>
                </a:solidFill>
                <a:effectLst/>
                <a:latin typeface="Arial" charset="0"/>
                <a:cs typeface="Arial" charset="0"/>
              </a:rPr>
              <a:t>və Başqaları Rusiyaya qarşı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)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Güc tətbiqi ilə həyatdan məhrum etmənin  qadağan olunması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 eaLnBrk="1" hangingPunct="1">
              <a:spcBef>
                <a:spcPts val="800"/>
              </a:spcBef>
              <a:defRPr/>
            </a:pPr>
            <a:r>
              <a:rPr lang="az-Latn-AZ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Güc tətbiqinə yalnız 2-ci Maddənin 2-ci bəndində sadalanan məqsədlərdən birinin əsasında icazə verilir</a:t>
            </a:r>
            <a:endParaRPr lang="ru-RU" sz="2400" dirty="0" smtClean="0"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hər hansı şəxsi qanunsuz zorakılıqdan müdafiəsi üçün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bax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McCann</a:t>
            </a:r>
            <a:r>
              <a:rPr lang="az-Latn-AZ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Birləşmiş Krallığa qarşı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, </a:t>
            </a:r>
            <a:r>
              <a:rPr lang="az-Latn-AZ" sz="2400" i="1" dirty="0" err="1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İ</a:t>
            </a:r>
            <a:r>
              <a:rPr lang="en-US" sz="2400" i="1" dirty="0" err="1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sayeva</a:t>
            </a:r>
            <a:r>
              <a:rPr lang="en-US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az-Latn-AZ" sz="2400" i="1" dirty="0" smtClean="0">
                <a:solidFill>
                  <a:srgbClr val="FFFFCC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Rusiyaya qarşı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/>
                <a:ea typeface="ＭＳ Ｐゴシック" charset="0"/>
                <a:cs typeface="Arial"/>
              </a:rPr>
              <a:t>qanuni həbsə təsir etmək və ya </a:t>
            </a:r>
            <a:r>
              <a:rPr lang="az-Latn-AZ" sz="2400" b="1" i="1" dirty="0" smtClean="0">
                <a:effectLst/>
                <a:latin typeface="Arial"/>
                <a:ea typeface="ＭＳ Ｐゴシック" charset="0"/>
                <a:cs typeface="Arial"/>
              </a:rPr>
              <a:t>qanuni </a:t>
            </a:r>
            <a:r>
              <a:rPr lang="az-Latn-AZ" sz="2400" i="1" dirty="0" smtClean="0">
                <a:effectLst/>
                <a:latin typeface="Arial"/>
                <a:ea typeface="ＭＳ Ｐゴシック" charset="0"/>
                <a:cs typeface="Arial"/>
              </a:rPr>
              <a:t>saxlanılmış şəxsin həbsdən qaçmasının qarşısını almaq üçün 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(</a:t>
            </a:r>
            <a:r>
              <a:rPr lang="az-Latn-AZ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bax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i="1" dirty="0" err="1" smtClean="0">
                <a:solidFill>
                  <a:srgbClr val="FFFFCC"/>
                </a:solidFill>
                <a:effectLst/>
                <a:ea typeface="ＭＳ Ｐゴシック" charset="0"/>
              </a:rPr>
              <a:t>Nachova</a:t>
            </a:r>
            <a:r>
              <a:rPr lang="en-US" sz="2400" i="1" dirty="0" smtClean="0">
                <a:solidFill>
                  <a:srgbClr val="FFFFCC"/>
                </a:solidFill>
                <a:effectLst/>
                <a:ea typeface="ＭＳ Ｐゴシック" charset="0"/>
              </a:rPr>
              <a:t> </a:t>
            </a:r>
            <a:r>
              <a:rPr lang="az-Latn-AZ" sz="2400" i="1" dirty="0" smtClean="0">
                <a:solidFill>
                  <a:srgbClr val="FFFFCC"/>
                </a:solidFill>
                <a:effectLst/>
                <a:ea typeface="ＭＳ Ｐゴシック" charset="0"/>
              </a:rPr>
              <a:t>və Başqaları Bolqarıstana qarşı</a:t>
            </a:r>
            <a:r>
              <a:rPr lang="en-US" sz="2400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800"/>
              </a:spcBef>
              <a:buFontTx/>
              <a:buChar char="-"/>
              <a:defRPr/>
            </a:pP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İğtişaş və ya qiyamın yatırılması üçün </a:t>
            </a:r>
            <a:r>
              <a:rPr lang="az-Latn-AZ" sz="2400" b="1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qanuni</a:t>
            </a:r>
            <a:r>
              <a:rPr lang="az-Latn-AZ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edilən tədbirlər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 (</a:t>
            </a:r>
            <a:r>
              <a:rPr lang="en-US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Stewart </a:t>
            </a:r>
            <a:r>
              <a:rPr lang="az-Latn-AZ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Birləşmiş Krallığa qarşı,</a:t>
            </a:r>
            <a:r>
              <a:rPr lang="en-US" sz="2400" i="1" dirty="0" smtClean="0">
                <a:solidFill>
                  <a:schemeClr val="tx2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Giuliani </a:t>
            </a:r>
            <a:r>
              <a:rPr lang="az-Latn-AZ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və</a:t>
            </a:r>
            <a:r>
              <a:rPr lang="en-US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 </a:t>
            </a:r>
            <a:r>
              <a:rPr lang="en-US" sz="2400" i="1" dirty="0" err="1">
                <a:solidFill>
                  <a:schemeClr val="tx2"/>
                </a:solidFill>
                <a:effectLst/>
                <a:ea typeface="ＭＳ Ｐゴシック" charset="0"/>
              </a:rPr>
              <a:t>Gaggio</a:t>
            </a:r>
            <a:r>
              <a:rPr lang="en-US" sz="2400" i="1" dirty="0">
                <a:solidFill>
                  <a:schemeClr val="tx2"/>
                </a:solidFill>
                <a:effectLst/>
                <a:ea typeface="ＭＳ Ｐゴシック" charset="0"/>
              </a:rPr>
              <a:t> </a:t>
            </a:r>
            <a:r>
              <a:rPr lang="az-Latn-AZ" sz="2400" i="1" dirty="0" smtClean="0">
                <a:solidFill>
                  <a:schemeClr val="tx2"/>
                </a:solidFill>
                <a:effectLst/>
                <a:ea typeface="ＭＳ Ｐゴシック" charset="0"/>
              </a:rPr>
              <a:t> İtaliyaya qarşı</a:t>
            </a:r>
            <a:r>
              <a:rPr lang="en-US" sz="2400" i="1" dirty="0" smtClean="0">
                <a:effectLst/>
                <a:latin typeface="Arial" charset="0"/>
                <a:ea typeface="ＭＳ Ｐゴシック" charset="0"/>
                <a:cs typeface="Arial" charset="0"/>
              </a:rPr>
              <a:t>)</a:t>
            </a:r>
          </a:p>
          <a:p>
            <a:pPr eaLnBrk="1" hangingPunct="1">
              <a:spcBef>
                <a:spcPts val="14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Bu məqsədlər əsasında edilən tədbirlər</a:t>
            </a:r>
            <a:r>
              <a:rPr lang="az-Latn-AZ" sz="2400" b="1" dirty="0" smtClean="0">
                <a:effectLst/>
                <a:ea typeface="ＭＳ Ｐゴシック" charset="0"/>
              </a:rPr>
              <a:t> qanuni </a:t>
            </a:r>
            <a:r>
              <a:rPr lang="az-Latn-AZ" sz="2400" dirty="0" smtClean="0">
                <a:effectLst/>
                <a:ea typeface="ＭＳ Ｐゴシック" charset="0"/>
              </a:rPr>
              <a:t>olmalıdır</a:t>
            </a:r>
            <a:endParaRPr lang="en-GB" sz="2400" b="1" dirty="0" smtClean="0">
              <a:effectLst/>
              <a:ea typeface="ＭＳ Ｐゴシック" charset="0"/>
            </a:endParaRPr>
          </a:p>
          <a:p>
            <a:pPr eaLnBrk="1" hangingPunct="1">
              <a:spcBef>
                <a:spcPts val="1400"/>
              </a:spcBef>
              <a:defRPr/>
            </a:pPr>
            <a:r>
              <a:rPr lang="az-Latn-AZ" sz="2400" dirty="0" smtClean="0">
                <a:effectLst/>
                <a:ea typeface="ＭＳ Ｐゴシック" charset="0"/>
              </a:rPr>
              <a:t>Bu istisnalar TAMDIR və DAR təfsir olunmalıdır </a:t>
            </a:r>
            <a:endParaRPr lang="ru-RU" sz="2400" b="1" dirty="0" smtClean="0">
              <a:solidFill>
                <a:srgbClr val="FFFFCC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marL="0" indent="0" eaLnBrk="1" hangingPunct="1">
              <a:spcBef>
                <a:spcPts val="800"/>
              </a:spcBef>
              <a:buFont typeface="Arial" charset="0"/>
              <a:buNone/>
              <a:defRPr/>
            </a:pPr>
            <a:endParaRPr lang="ru-RU" sz="2400" dirty="0">
              <a:effectLst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2-ci Maddənin 2-ci bəndi</a:t>
            </a:r>
            <a:r>
              <a:rPr lang="en-US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: </a:t>
            </a:r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İcazə verilən istisnalar</a:t>
            </a:r>
            <a:endParaRPr lang="ru-RU" altLang="ru-RU" sz="3200" b="1" smtClean="0"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301625" y="836613"/>
            <a:ext cx="8540750" cy="6021387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güc tətbiqi icazə verilən məqsədə </a:t>
            </a:r>
            <a:r>
              <a:rPr lang="en-US" altLang="en-US" sz="2400" smtClean="0">
                <a:effectLst/>
                <a:latin typeface="Arial" charset="0"/>
                <a:cs typeface="Arial" charset="0"/>
              </a:rPr>
              <a:t>‘</a:t>
            </a:r>
            <a:r>
              <a:rPr lang="az-Latn-AZ" altLang="en-US" sz="2400" smtClean="0">
                <a:effectLst/>
                <a:latin typeface="Arial" charset="0"/>
                <a:cs typeface="Arial" charset="0"/>
              </a:rPr>
              <a:t>ciddi şəkildə mütənasib</a:t>
            </a:r>
            <a:r>
              <a:rPr lang="en-US" altLang="en-US" sz="2400" smtClean="0">
                <a:effectLst/>
                <a:latin typeface="Arial" charset="0"/>
                <a:cs typeface="Arial" charset="0"/>
              </a:rPr>
              <a:t>‘</a:t>
            </a:r>
            <a:r>
              <a:rPr lang="az-Latn-AZ" altLang="en-US" sz="2400" smtClean="0">
                <a:effectLst/>
                <a:latin typeface="Arial" charset="0"/>
                <a:cs typeface="Arial" charset="0"/>
              </a:rPr>
              <a:t> olmalıdır və bu MÜTLƏQ ZƏRURİLİK tələbatı deməkdir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 (</a:t>
            </a:r>
            <a:r>
              <a:rPr lang="az-Latn-AZ" altLang="ja-JP" sz="2400" smtClean="0">
                <a:effectLst/>
                <a:latin typeface="Arial" charset="0"/>
                <a:cs typeface="Arial" charset="0"/>
              </a:rPr>
              <a:t>8-11-ci Maddələr altından daha ciddi və tutarlı zərurilik testi)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. </a:t>
            </a:r>
            <a:br>
              <a:rPr lang="en-US" altLang="ja-JP" sz="2400" smtClean="0">
                <a:effectLst/>
                <a:latin typeface="Arial" charset="0"/>
                <a:cs typeface="Arial" charset="0"/>
              </a:rPr>
            </a:br>
            <a:r>
              <a:rPr lang="en-US" altLang="ja-JP" sz="1400" smtClean="0">
                <a:effectLst/>
                <a:latin typeface="Arial" charset="0"/>
                <a:cs typeface="Arial" charset="0"/>
              </a:rPr>
              <a:t/>
            </a:r>
            <a:br>
              <a:rPr lang="en-US" altLang="ja-JP" sz="1400" smtClean="0">
                <a:effectLst/>
                <a:latin typeface="Arial" charset="0"/>
                <a:cs typeface="Arial" charset="0"/>
              </a:rPr>
            </a:br>
            <a:r>
              <a:rPr lang="az-Latn-AZ" altLang="ja-JP" sz="2400" smtClean="0">
                <a:effectLst/>
                <a:latin typeface="Arial" charset="0"/>
                <a:cs typeface="Arial" charset="0"/>
              </a:rPr>
              <a:t>Nəzərə alınmalı aspektlər</a:t>
            </a:r>
            <a:r>
              <a:rPr lang="en-US" altLang="ja-JP" sz="2400" smtClean="0">
                <a:effectLst/>
                <a:latin typeface="Arial" charset="0"/>
                <a:cs typeface="Arial" charset="0"/>
              </a:rPr>
              <a:t>: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Güdülən məqsədin xarakteri</a:t>
            </a:r>
            <a:r>
              <a:rPr lang="en-US" altLang="ru-RU" sz="22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Konkret işdə həyati təhlükənin mahiyyəti 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  <a:p>
            <a:pPr eaLnBrk="1" hangingPunct="1">
              <a:spcBef>
                <a:spcPts val="8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Həyatdan məhrum etmə riskinin səviyyəsi</a:t>
            </a:r>
            <a:r>
              <a:rPr lang="en-US" altLang="ru-RU" sz="22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1800"/>
              </a:spcBef>
            </a:pPr>
            <a:r>
              <a:rPr lang="az-Latn-AZ" altLang="ru-RU" sz="2400" smtClean="0">
                <a:effectLst/>
                <a:latin typeface="Arial" charset="0"/>
                <a:cs typeface="Arial" charset="0"/>
              </a:rPr>
              <a:t>Nəzarət aşağıdakı hallarda daha az tələbkar ola bilər: </a:t>
            </a:r>
            <a:r>
              <a:rPr lang="en-US" altLang="ru-RU" sz="2400" smtClean="0">
                <a:effectLst/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az-Latn-AZ" altLang="ru-RU" sz="2200" smtClean="0">
                <a:effectLst/>
                <a:latin typeface="Arial" charset="0"/>
                <a:cs typeface="Arial" charset="0"/>
              </a:rPr>
              <a:t>işin müəyyən aspektləri Məhkəmənin təcrübəsindən kənara çıxır</a:t>
            </a:r>
            <a:r>
              <a:rPr lang="en-GB" altLang="ru-RU" sz="2200" smtClean="0">
                <a:effectLst/>
              </a:rPr>
              <a:t> </a:t>
            </a:r>
          </a:p>
          <a:p>
            <a:pPr eaLnBrk="1" hangingPunct="1">
              <a:spcBef>
                <a:spcPts val="1200"/>
              </a:spcBef>
              <a:buFontTx/>
              <a:buChar char="-"/>
            </a:pPr>
            <a:r>
              <a:rPr lang="az-Latn-AZ" altLang="ru-RU" sz="2200" smtClean="0">
                <a:effectLst/>
              </a:rPr>
              <a:t>hakimi</a:t>
            </a:r>
            <a:r>
              <a:rPr lang="en-US" altLang="ru-RU" sz="2200" smtClean="0">
                <a:effectLst/>
              </a:rPr>
              <a:t>yy</a:t>
            </a:r>
            <a:r>
              <a:rPr lang="az-Latn-AZ" altLang="ru-RU" sz="2200" smtClean="0">
                <a:effectLst/>
              </a:rPr>
              <a:t>ə</a:t>
            </a:r>
            <a:r>
              <a:rPr lang="en-US" altLang="ru-RU" sz="2200" smtClean="0">
                <a:effectLst/>
              </a:rPr>
              <a:t>t orqanlar</a:t>
            </a:r>
            <a:r>
              <a:rPr lang="az-Latn-AZ" altLang="ru-RU" sz="2200" smtClean="0">
                <a:effectLst/>
              </a:rPr>
              <a:t>ı  həddən artıq vaxt təzyiqi altında fəaliyyət göstərməyə məcbur idilər və onların vəziyyətə nəzarəti minimum idi</a:t>
            </a:r>
            <a:r>
              <a:rPr lang="en-US" altLang="ru-RU" sz="2200" smtClean="0">
                <a:effectLst/>
              </a:rPr>
              <a:t> (</a:t>
            </a:r>
            <a:r>
              <a:rPr lang="az-Latn-AZ" altLang="ru-RU" sz="2200" smtClean="0">
                <a:effectLst/>
              </a:rPr>
              <a:t>bax</a:t>
            </a:r>
            <a:r>
              <a:rPr lang="en-US" altLang="ru-RU" sz="2200" smtClean="0">
                <a:solidFill>
                  <a:srgbClr val="FFFFCC"/>
                </a:solidFill>
                <a:effectLst/>
              </a:rPr>
              <a:t> Finogenov </a:t>
            </a:r>
            <a:r>
              <a:rPr lang="az-Latn-AZ" altLang="ru-RU" sz="2200" smtClean="0">
                <a:solidFill>
                  <a:srgbClr val="FFFFCC"/>
                </a:solidFill>
                <a:effectLst/>
              </a:rPr>
              <a:t>və Başqaları Rusiyaya qarşı</a:t>
            </a:r>
            <a:r>
              <a:rPr lang="en-US" altLang="ru-RU" sz="2200" smtClean="0">
                <a:effectLst/>
              </a:rPr>
              <a:t>)</a:t>
            </a:r>
            <a:endParaRPr lang="en-US" altLang="ru-RU" sz="220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/>
          <a:lstStyle/>
          <a:p>
            <a:pPr eaLnBrk="1" hangingPunct="1"/>
            <a:r>
              <a:rPr lang="az-Latn-AZ" altLang="ru-RU" sz="3200" b="1" smtClean="0">
                <a:solidFill>
                  <a:srgbClr val="FFFF00"/>
                </a:solidFill>
                <a:effectLst/>
                <a:latin typeface="Arial" charset="0"/>
                <a:cs typeface="Arial" charset="0"/>
              </a:rPr>
              <a:t>Mütləq zərurilik testi</a:t>
            </a:r>
            <a:endParaRPr lang="ru-RU" altLang="ru-RU" sz="3200" b="1" smtClean="0">
              <a:solidFill>
                <a:srgbClr val="FFFFCC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571500"/>
            <a:ext cx="9144000" cy="300196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II.</a:t>
            </a:r>
            <a: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/>
            </a:r>
            <a:br>
              <a:rPr lang="ru-RU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</a:br>
            <a:r>
              <a:rPr lang="az-Latn-AZ" altLang="ru-RU" sz="3600" b="1" smtClean="0">
                <a:solidFill>
                  <a:srgbClr val="FFC000"/>
                </a:solidFill>
                <a:effectLst/>
                <a:latin typeface="Arial" charset="0"/>
                <a:cs typeface="Arial" charset="0"/>
              </a:rPr>
              <a:t>İşgəncələrin qadağan olunması</a:t>
            </a:r>
            <a:endParaRPr lang="ru-RU" altLang="ru-RU" sz="3600" b="1" smtClean="0">
              <a:solidFill>
                <a:srgbClr val="FFFF66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91805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ица">
  <a:themeElements>
    <a:clrScheme name="Граница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3066</TotalTime>
  <Words>733</Words>
  <Application>Microsoft Office PowerPoint</Application>
  <PresentationFormat>Экран (4:3)</PresentationFormat>
  <Paragraphs>96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Tahoma</vt:lpstr>
      <vt:lpstr>MS PGothic</vt:lpstr>
      <vt:lpstr>Arial</vt:lpstr>
      <vt:lpstr>Wingdings</vt:lpstr>
      <vt:lpstr>Calibri</vt:lpstr>
      <vt:lpstr>Граница</vt:lpstr>
      <vt:lpstr>Yaşamaq hüququ və İşgəncələrin Qadağan olunması:  Maddə 2 və 3 (maddi aspekt)</vt:lpstr>
      <vt:lpstr>I. Yaşamaq Hüququ </vt:lpstr>
      <vt:lpstr>Yaşamaq Hüququ: Mətn</vt:lpstr>
      <vt:lpstr>Yaşamaq Hüququ</vt:lpstr>
      <vt:lpstr>Həyatın qanunla qorunması</vt:lpstr>
      <vt:lpstr>Güc tətbiqi ilə həyatdan məhrum etmənin  qadağan olunması</vt:lpstr>
      <vt:lpstr>2-ci Maddənin 2-ci bəndi: İcazə verilən istisnalar</vt:lpstr>
      <vt:lpstr>Mütləq zərurilik testi</vt:lpstr>
      <vt:lpstr>II. İşgəncələrin qadağan olunması</vt:lpstr>
      <vt:lpstr>Işgəncələrin qadağan olunması: Mətni və Məzmunu</vt:lpstr>
      <vt:lpstr>3-cü maddənin əhatə dairəsi and elementləri </vt:lpstr>
      <vt:lpstr>İşgəncə anlayışı</vt:lpstr>
      <vt:lpstr>Qeyri-insani və ləyaqəti alçaldan rəftarın anlayışı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изменения Конституции: между Сциллой формальной процедуры и Харибдой конституционной практики</dc:title>
  <dc:creator>Zver</dc:creator>
  <cp:lastModifiedBy>USER</cp:lastModifiedBy>
  <cp:revision>192</cp:revision>
  <dcterms:created xsi:type="dcterms:W3CDTF">2007-12-10T23:36:45Z</dcterms:created>
  <dcterms:modified xsi:type="dcterms:W3CDTF">2018-01-13T08:53:40Z</dcterms:modified>
</cp:coreProperties>
</file>