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E76D-185F-4E78-8503-DDB0BFFCB826}" type="datetimeFigureOut">
              <a:rPr lang="ru-RU" smtClean="0"/>
              <a:pPr/>
              <a:t>02.07.2016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07798-A2B9-4268-B659-640D8E66C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E76D-185F-4E78-8503-DDB0BFFCB826}" type="datetimeFigureOut">
              <a:rPr lang="ru-RU" smtClean="0"/>
              <a:pPr/>
              <a:t>02.07.2016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07798-A2B9-4268-B659-640D8E66C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E76D-185F-4E78-8503-DDB0BFFCB826}" type="datetimeFigureOut">
              <a:rPr lang="ru-RU" smtClean="0"/>
              <a:pPr/>
              <a:t>02.07.2016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07798-A2B9-4268-B659-640D8E66C4D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E76D-185F-4E78-8503-DDB0BFFCB826}" type="datetimeFigureOut">
              <a:rPr lang="ru-RU" smtClean="0"/>
              <a:pPr/>
              <a:t>02.07.2016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07798-A2B9-4268-B659-640D8E66C4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E76D-185F-4E78-8503-DDB0BFFCB826}" type="datetimeFigureOut">
              <a:rPr lang="ru-RU" smtClean="0"/>
              <a:pPr/>
              <a:t>02.07.2016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07798-A2B9-4268-B659-640D8E66C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E76D-185F-4E78-8503-DDB0BFFCB826}" type="datetimeFigureOut">
              <a:rPr lang="ru-RU" smtClean="0"/>
              <a:pPr/>
              <a:t>02.07.2016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07798-A2B9-4268-B659-640D8E66C4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E76D-185F-4E78-8503-DDB0BFFCB826}" type="datetimeFigureOut">
              <a:rPr lang="ru-RU" smtClean="0"/>
              <a:pPr/>
              <a:t>02.07.2016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07798-A2B9-4268-B659-640D8E66C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E76D-185F-4E78-8503-DDB0BFFCB826}" type="datetimeFigureOut">
              <a:rPr lang="ru-RU" smtClean="0"/>
              <a:pPr/>
              <a:t>02.07.2016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07798-A2B9-4268-B659-640D8E66C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E76D-185F-4E78-8503-DDB0BFFCB826}" type="datetimeFigureOut">
              <a:rPr lang="ru-RU" smtClean="0"/>
              <a:pPr/>
              <a:t>02.07.2016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07798-A2B9-4268-B659-640D8E66C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E76D-185F-4E78-8503-DDB0BFFCB826}" type="datetimeFigureOut">
              <a:rPr lang="ru-RU" smtClean="0"/>
              <a:pPr/>
              <a:t>02.07.2016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07798-A2B9-4268-B659-640D8E66C4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DE76D-185F-4E78-8503-DDB0BFFCB826}" type="datetimeFigureOut">
              <a:rPr lang="ru-RU" smtClean="0"/>
              <a:pPr/>
              <a:t>02.07.2016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07798-A2B9-4268-B659-640D8E66C4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D2DE76D-185F-4E78-8503-DDB0BFFCB826}" type="datetimeFigureOut">
              <a:rPr lang="ru-RU" smtClean="0"/>
              <a:pPr/>
              <a:t>02.07.2016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FC07798-A2B9-4268-B659-640D8E66C4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990656" cy="2880320"/>
          </a:xfrm>
        </p:spPr>
        <p:txBody>
          <a:bodyPr>
            <a:normAutofit/>
          </a:bodyPr>
          <a:lstStyle/>
          <a:p>
            <a:r>
              <a:rPr lang="fr-FR" sz="4000" b="1" dirty="0" err="1">
                <a:latin typeface="Times New Roman" pitchFamily="18" charset="0"/>
                <a:cs typeface="Times New Roman" pitchFamily="18" charset="0"/>
              </a:rPr>
              <a:t>Dövlət</a:t>
            </a:r>
            <a:r>
              <a:rPr lang="fr-FR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000" b="1" dirty="0" err="1">
                <a:latin typeface="Times New Roman" pitchFamily="18" charset="0"/>
                <a:cs typeface="Times New Roman" pitchFamily="18" charset="0"/>
              </a:rPr>
              <a:t>nümayəndələri</a:t>
            </a:r>
            <a:r>
              <a:rPr lang="fr-FR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000" b="1" dirty="0" err="1">
                <a:latin typeface="Times New Roman" pitchFamily="18" charset="0"/>
                <a:cs typeface="Times New Roman" pitchFamily="18" charset="0"/>
              </a:rPr>
              <a:t>tərəfindən</a:t>
            </a:r>
            <a:r>
              <a:rPr lang="fr-FR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000" b="1" dirty="0" err="1">
                <a:latin typeface="Times New Roman" pitchFamily="18" charset="0"/>
                <a:cs typeface="Times New Roman" pitchFamily="18" charset="0"/>
              </a:rPr>
              <a:t>ölümlə</a:t>
            </a:r>
            <a:r>
              <a:rPr lang="fr-FR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000" b="1" dirty="0" err="1">
                <a:latin typeface="Times New Roman" pitchFamily="18" charset="0"/>
                <a:cs typeface="Times New Roman" pitchFamily="18" charset="0"/>
              </a:rPr>
              <a:t>nəticələnə</a:t>
            </a:r>
            <a:r>
              <a:rPr lang="fr-FR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000" b="1" dirty="0" err="1">
                <a:latin typeface="Times New Roman" pitchFamily="18" charset="0"/>
                <a:cs typeface="Times New Roman" pitchFamily="18" charset="0"/>
              </a:rPr>
              <a:t>bilən</a:t>
            </a:r>
            <a:r>
              <a:rPr lang="fr-FR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000" b="1" dirty="0" err="1">
                <a:latin typeface="Times New Roman" pitchFamily="18" charset="0"/>
                <a:cs typeface="Times New Roman" pitchFamily="18" charset="0"/>
              </a:rPr>
              <a:t>güc</a:t>
            </a:r>
            <a:r>
              <a:rPr lang="fr-FR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000" b="1" dirty="0" err="1" smtClean="0">
                <a:latin typeface="Times New Roman" pitchFamily="18" charset="0"/>
                <a:cs typeface="Times New Roman" pitchFamily="18" charset="0"/>
              </a:rPr>
              <a:t>tətb</a:t>
            </a:r>
            <a:r>
              <a:rPr lang="az-Latn-AZ" sz="40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4000" b="1" dirty="0" err="1" smtClean="0">
                <a:latin typeface="Times New Roman" pitchFamily="18" charset="0"/>
                <a:cs typeface="Times New Roman" pitchFamily="18" charset="0"/>
              </a:rPr>
              <a:t>iqi</a:t>
            </a:r>
            <a:r>
              <a:rPr lang="fr-FR" sz="40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az-Latn-AZ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4000" b="1" dirty="0" smtClean="0">
                <a:latin typeface="Times New Roman" pitchFamily="18" charset="0"/>
                <a:cs typeface="Times New Roman" pitchFamily="18" charset="0"/>
              </a:rPr>
              <a:t>AİHK-</a:t>
            </a:r>
            <a:r>
              <a:rPr lang="fr-FR" sz="4000" b="1" dirty="0" err="1" smtClean="0">
                <a:latin typeface="Times New Roman" pitchFamily="18" charset="0"/>
                <a:cs typeface="Times New Roman" pitchFamily="18" charset="0"/>
              </a:rPr>
              <a:t>nın</a:t>
            </a:r>
            <a:r>
              <a:rPr lang="fr-FR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000" b="1" dirty="0">
                <a:latin typeface="Times New Roman" pitchFamily="18" charset="0"/>
                <a:cs typeface="Times New Roman" pitchFamily="18" charset="0"/>
              </a:rPr>
              <a:t>2-ci </a:t>
            </a:r>
            <a:r>
              <a:rPr lang="fr-FR" sz="4000" b="1" dirty="0" err="1">
                <a:latin typeface="Times New Roman" pitchFamily="18" charset="0"/>
                <a:cs typeface="Times New Roman" pitchFamily="18" charset="0"/>
              </a:rPr>
              <a:t>maddəsinin</a:t>
            </a:r>
            <a:r>
              <a:rPr lang="fr-FR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000" b="1" dirty="0" err="1">
                <a:latin typeface="Times New Roman" pitchFamily="18" charset="0"/>
                <a:cs typeface="Times New Roman" pitchFamily="18" charset="0"/>
              </a:rPr>
              <a:t>maddi-hüquqi</a:t>
            </a:r>
            <a:r>
              <a:rPr lang="fr-FR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000" b="1" dirty="0" err="1">
                <a:latin typeface="Times New Roman" pitchFamily="18" charset="0"/>
                <a:cs typeface="Times New Roman" pitchFamily="18" charset="0"/>
              </a:rPr>
              <a:t>aspektləri</a:t>
            </a:r>
            <a:r>
              <a:rPr lang="fr-FR" sz="40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FR" sz="40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4221088"/>
            <a:ext cx="6912768" cy="1440160"/>
          </a:xfrm>
        </p:spPr>
        <p:txBody>
          <a:bodyPr>
            <a:normAutofit lnSpcReduction="10000"/>
          </a:bodyPr>
          <a:lstStyle/>
          <a:p>
            <a:pPr algn="r"/>
            <a:endParaRPr lang="az-Latn-AZ" sz="2200" dirty="0">
              <a:solidFill>
                <a:schemeClr val="tx1"/>
              </a:solidFill>
            </a:endParaRPr>
          </a:p>
          <a:p>
            <a:pPr algn="r"/>
            <a:r>
              <a:rPr lang="az-Latn-AZ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Asəf </a:t>
            </a:r>
            <a:r>
              <a:rPr lang="az-Latn-AZ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Məmmədov</a:t>
            </a:r>
            <a:endParaRPr lang="en-US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2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2016</a:t>
            </a:r>
            <a:endParaRPr lang="en-US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21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848872" cy="1728192"/>
          </a:xfrm>
        </p:spPr>
        <p:txBody>
          <a:bodyPr>
            <a:normAutofit fontScale="90000"/>
          </a:bodyPr>
          <a:lstStyle/>
          <a:p>
            <a:r>
              <a:rPr lang="az-Latn-AZ" sz="3600" dirty="0">
                <a:effectLst/>
              </a:rPr>
              <a:t>AİHK 2-ci maddədə yaşamaq </a:t>
            </a:r>
            <a:r>
              <a:rPr lang="az-Latn-AZ" sz="3600" dirty="0" smtClean="0">
                <a:effectLst/>
              </a:rPr>
              <a:t>hüququnu belə </a:t>
            </a:r>
            <a:r>
              <a:rPr lang="az-Latn-AZ" sz="3600" dirty="0">
                <a:effectLst/>
              </a:rPr>
              <a:t>tənzimləyir: </a:t>
            </a:r>
            <a:r>
              <a:rPr lang="ru-RU" sz="3600" dirty="0">
                <a:effectLst/>
              </a:rPr>
              <a:t/>
            </a:r>
            <a:br>
              <a:rPr lang="ru-RU" sz="3600" dirty="0">
                <a:effectLst/>
              </a:rPr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564904"/>
            <a:ext cx="8287072" cy="3816424"/>
          </a:xfrm>
        </p:spPr>
        <p:txBody>
          <a:bodyPr>
            <a:noAutofit/>
          </a:bodyPr>
          <a:lstStyle/>
          <a:p>
            <a:pPr algn="just"/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az-Latn-AZ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az-Latn-AZ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Hər kəsin yaşamaq hüququ qanunla qorunur. Heç kəs qanunla ölüm cəzası nəzərdə tutulmuş cinayət törətməyə görə, məhkəmə tərəfindən çıxarılmış belə hökmün icrasından başqa, həyatından məhrum edilə bilməz. </a:t>
            </a:r>
            <a:endParaRPr lang="ru-RU" sz="2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az-Latn-AZ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2</a:t>
            </a:r>
            <a:r>
              <a:rPr lang="az-Latn-AZ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Həyatdan məhrumetmə, aşağıdakı məqsədlər üçün güc tətbiqində mütləq zərurətin nəticəsi olduqda, bu maddənin pozulması hesab edilmir: </a:t>
            </a:r>
            <a:endParaRPr lang="ru-RU" sz="2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az-Latn-AZ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a</a:t>
            </a:r>
            <a:r>
              <a:rPr lang="az-Latn-AZ" sz="2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istənilən şəxsin hüquqa zidd zorakılıqdan qorunması üçün; </a:t>
            </a:r>
            <a:endParaRPr lang="ru-RU" sz="2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az-Latn-AZ" sz="2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az-Latn-AZ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b) qanuni həbsi həyata keçirmək və ya qanuni əsaslarla həbsdə olan şəxsin qaçmasının qarşısını almaq üçün;</a:t>
            </a:r>
            <a:endParaRPr lang="ru-RU" sz="2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az-Latn-AZ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c) qanuna müvafiq olaraq iğtişaş və ya qiyamın yatırılması üçün.</a:t>
            </a:r>
            <a:endParaRPr lang="ru-RU" sz="2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530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675467"/>
            <a:ext cx="8020413" cy="3450696"/>
          </a:xfrm>
        </p:spPr>
        <p:txBody>
          <a:bodyPr>
            <a:normAutofit/>
          </a:bodyPr>
          <a:lstStyle/>
          <a:p>
            <a:pPr algn="just"/>
            <a:r>
              <a:rPr lang="az-Latn-AZ" sz="2800" b="1" dirty="0" smtClean="0">
                <a:latin typeface="Times New Roman" pitchFamily="18" charset="0"/>
                <a:cs typeface="Times New Roman" pitchFamily="18" charset="0"/>
              </a:rPr>
              <a:t>İstənilən şəxsin hüquqa zidd zorakılığından  qorunması üçün;</a:t>
            </a:r>
          </a:p>
          <a:p>
            <a:pPr algn="just"/>
            <a:r>
              <a:rPr lang="az-Latn-AZ" sz="2800" b="1" dirty="0" smtClean="0">
                <a:latin typeface="Times New Roman" pitchFamily="18" charset="0"/>
                <a:cs typeface="Times New Roman" pitchFamily="18" charset="0"/>
              </a:rPr>
              <a:t>Qanuni həbsi həyata keçirmək və ya qanuni əsaslarla həbsdə olan şəxsin qaçmasının qarşısını almaq üçün;</a:t>
            </a:r>
          </a:p>
          <a:p>
            <a:pPr algn="just"/>
            <a:r>
              <a:rPr lang="az-Latn-AZ" sz="2800" b="1" dirty="0" smtClean="0">
                <a:latin typeface="Times New Roman" pitchFamily="18" charset="0"/>
                <a:cs typeface="Times New Roman" pitchFamily="18" charset="0"/>
              </a:rPr>
              <a:t>Qanuna müvafiq olaraq çevriliş və ya qiyamın yatırılması üçün;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04664"/>
            <a:ext cx="8534400" cy="1584176"/>
          </a:xfrm>
        </p:spPr>
        <p:txBody>
          <a:bodyPr>
            <a:noAutofit/>
          </a:bodyPr>
          <a:lstStyle/>
          <a:p>
            <a:r>
              <a:rPr lang="az-Latn-AZ" sz="4000" b="1" dirty="0" smtClean="0">
                <a:latin typeface="Times New Roman" pitchFamily="18" charset="0"/>
                <a:cs typeface="Times New Roman" pitchFamily="18" charset="0"/>
              </a:rPr>
              <a:t>Yaşamaq hüququnun pozuntusu sayılmayan hərəkətlər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2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Yaşamaq hüququnun qanunla qorunması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420888"/>
            <a:ext cx="3888432" cy="1008112"/>
          </a:xfrm>
        </p:spPr>
        <p:txBody>
          <a:bodyPr>
            <a:normAutofit/>
          </a:bodyPr>
          <a:lstStyle/>
          <a:p>
            <a:pPr algn="ctr"/>
            <a:r>
              <a:rPr lang="az-Latn-AZ" sz="2800" b="1" dirty="0" smtClean="0">
                <a:latin typeface="Times New Roman" pitchFamily="18" charset="0"/>
                <a:cs typeface="Times New Roman" pitchFamily="18" charset="0"/>
              </a:rPr>
              <a:t>Mütləq zərurət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5220072" y="2420888"/>
            <a:ext cx="3744416" cy="936104"/>
          </a:xfrm>
        </p:spPr>
        <p:txBody>
          <a:bodyPr>
            <a:noAutofit/>
          </a:bodyPr>
          <a:lstStyle/>
          <a:p>
            <a:pPr algn="ctr"/>
            <a:r>
              <a:rPr lang="az-Latn-AZ" sz="2800" b="1" dirty="0">
                <a:latin typeface="Times New Roman" pitchFamily="18" charset="0"/>
                <a:cs typeface="Times New Roman" pitchFamily="18" charset="0"/>
              </a:rPr>
              <a:t>Ağlabatan dərəcədə zəruri olma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F:\Təlim-28.01.2016\Şəkil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512870"/>
            <a:ext cx="3600400" cy="3056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760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44824"/>
            <a:ext cx="4680520" cy="4680520"/>
          </a:xfrm>
        </p:spPr>
        <p:txBody>
          <a:bodyPr>
            <a:normAutofit fontScale="90000"/>
          </a:bodyPr>
          <a:lstStyle/>
          <a:p>
            <a:pPr marL="571500" indent="-571500" algn="l">
              <a:buFont typeface="Wingdings" pitchFamily="2" charset="2"/>
              <a:buChar char="Ø"/>
            </a:pPr>
            <a:r>
              <a:rPr lang="az-Latn-AZ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Dövlətin orqanlarının, nümayəndələrinin və qulluqçularının hərəkətlərindən irəli gələn dövlətin Konvensiya üzrə məsuliyyəti milli cinayət məhkəmələri tərəfindən araşdırılan, fərdi cinayət məsuliyyətini nəzərdə tutan dövlətdaxili qanunvericilik məsələləri ilə qarışıq salınmaması;</a:t>
            </a:r>
            <a:br>
              <a:rPr lang="az-Latn-AZ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z-Latn-AZ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z-Latn-A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z-Latn-A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z-Latn-A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404665"/>
            <a:ext cx="8280920" cy="1008111"/>
          </a:xfrm>
        </p:spPr>
        <p:txBody>
          <a:bodyPr>
            <a:noAutofit/>
          </a:bodyPr>
          <a:lstStyle/>
          <a:p>
            <a:r>
              <a:rPr lang="az-Latn-AZ" sz="4000" dirty="0" smtClean="0">
                <a:latin typeface="Times New Roman" pitchFamily="18" charset="0"/>
                <a:cs typeface="Times New Roman" pitchFamily="18" charset="0"/>
              </a:rPr>
              <a:t>2-ci maddənin maddi hüquqi tələbləri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F:\Təlim-28.01.2016\Şəkil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988840"/>
            <a:ext cx="3528392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322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63560"/>
            <a:ext cx="3312368" cy="4061784"/>
          </a:xfrm>
        </p:spPr>
        <p:txBody>
          <a:bodyPr>
            <a:normAutofit/>
          </a:bodyPr>
          <a:lstStyle/>
          <a:p>
            <a:pPr marL="457200" indent="-457200" algn="l">
              <a:buFont typeface="Wingdings" pitchFamily="2" charset="2"/>
              <a:buChar char="Ø"/>
            </a:pPr>
            <a:r>
              <a:rPr lang="az-Latn-AZ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Sübutetmə yükünün dövlət orqanlarının üzərinə  düşdüyü hallar</a:t>
            </a:r>
            <a:r>
              <a:rPr lang="az-Latn-A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692697"/>
            <a:ext cx="7704855" cy="1008112"/>
          </a:xfrm>
        </p:spPr>
        <p:txBody>
          <a:bodyPr>
            <a:normAutofit/>
          </a:bodyPr>
          <a:lstStyle/>
          <a:p>
            <a:r>
              <a:rPr lang="az-Latn-AZ" sz="4000" b="1" dirty="0" smtClean="0">
                <a:latin typeface="Times New Roman" pitchFamily="18" charset="0"/>
                <a:cs typeface="Times New Roman" pitchFamily="18" charset="0"/>
              </a:rPr>
              <a:t>Həbsxanada ölüm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420888"/>
            <a:ext cx="4968552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4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3960440"/>
          </a:xfrm>
        </p:spPr>
        <p:txBody>
          <a:bodyPr>
            <a:normAutofit/>
          </a:bodyPr>
          <a:lstStyle/>
          <a:p>
            <a:r>
              <a:rPr lang="az-Latn-AZ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Diqqətinizə görə təşəkkürlər!</a:t>
            </a:r>
            <a:endParaRPr lang="ru-RU" sz="4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2233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212</TotalTime>
  <Words>120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Волна</vt:lpstr>
      <vt:lpstr>Dövlət nümayəndələri tərəfindən ölümlə nəticələnə bilən güc tətbtiqi.  AİHK-nın 2-ci maddəsinin maddi-hüquqi aspektləri. </vt:lpstr>
      <vt:lpstr>AİHK 2-ci maddədə yaşamaq hüququnu belə tənzimləyir:  </vt:lpstr>
      <vt:lpstr>Yaşamaq hüququnun pozuntusu sayılmayan hərəkətlər</vt:lpstr>
      <vt:lpstr>Yaşamaq hüququnun qanunla qorunması</vt:lpstr>
      <vt:lpstr>Dövlətin orqanlarının, nümayəndələrinin və qulluqçularının hərəkətlərindən irəli gələn dövlətin Konvensiya üzrə məsuliyyəti milli cinayət məhkəmələri tərəfindən araşdırılan, fərdi cinayət məsuliyyətini nəzərdə tutan dövlətdaxili qanunvericilik məsələləri ilə qarışıq salınmaması;     </vt:lpstr>
      <vt:lpstr>Sübutetmə yükünün dövlət orqanlarının üzərinə  düşdüyü hallar </vt:lpstr>
      <vt:lpstr>Diqqətinizə görə təşəkkürlər!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Dövlət nümayəndələri tərəfindən ölümlə nəticələnə bilən güc tətbtiqi.  AİHK-nın 2-ci maddəsinin maddi-hüquqi aspektləri.</dc:title>
  <dc:creator>Cabbar Bayramov Bayram oglu</dc:creator>
  <cp:lastModifiedBy>ROVSHANOVA Vafa</cp:lastModifiedBy>
  <cp:revision>15</cp:revision>
  <dcterms:created xsi:type="dcterms:W3CDTF">2016-01-26T10:31:16Z</dcterms:created>
  <dcterms:modified xsi:type="dcterms:W3CDTF">2016-07-02T12:03:02Z</dcterms:modified>
</cp:coreProperties>
</file>