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66" r:id="rId3"/>
    <p:sldId id="267" r:id="rId4"/>
    <p:sldId id="269" r:id="rId5"/>
    <p:sldId id="261" r:id="rId6"/>
    <p:sldId id="274" r:id="rId7"/>
    <p:sldId id="270" r:id="rId8"/>
    <p:sldId id="275" r:id="rId9"/>
    <p:sldId id="276" r:id="rId10"/>
    <p:sldId id="277" r:id="rId11"/>
    <p:sldId id="264" r:id="rId12"/>
    <p:sldId id="27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DBD40-C7E0-41F2-8754-852FDA34CA15}" type="datetimeFigureOut">
              <a:rPr lang="ru-RU" smtClean="0"/>
              <a:t>02.07.2016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E72-1B22-470B-80B1-8F07AA747BA6}" type="slidenum">
              <a:rPr lang="ru-RU" smtClean="0"/>
              <a:t>‹#›</a:t>
            </a:fld>
            <a:endParaRPr lang="ru-RU"/>
          </a:p>
        </p:txBody>
      </p:sp>
    </p:spTree>
    <p:extLst>
      <p:ext uri="{BB962C8B-B14F-4D97-AF65-F5344CB8AC3E}">
        <p14:creationId xmlns:p14="http://schemas.microsoft.com/office/powerpoint/2010/main" val="312163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CF55047F-B1A0-4C7A-81C6-FDF8F27EACBC}" type="datetimeFigureOut">
              <a:rPr lang="ru-RU" smtClean="0"/>
              <a:t>02.07.2016</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F55047F-B1A0-4C7A-81C6-FDF8F27EACBC}" type="datetimeFigureOut">
              <a:rPr lang="ru-RU" smtClean="0"/>
              <a:t>02.07.2016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F55047F-B1A0-4C7A-81C6-FDF8F27EACBC}" type="datetimeFigureOut">
              <a:rPr lang="ru-RU" smtClean="0"/>
              <a:t>02.07.2016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CF55047F-B1A0-4C7A-81C6-FDF8F27EACBC}" type="datetimeFigureOut">
              <a:rPr lang="ru-RU" smtClean="0"/>
              <a:t>02.07.2016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CF55047F-B1A0-4C7A-81C6-FDF8F27EACBC}" type="datetimeFigureOut">
              <a:rPr lang="ru-RU" smtClean="0"/>
              <a:t>02.07.2016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F55047F-B1A0-4C7A-81C6-FDF8F27EACBC}" type="datetimeFigureOut">
              <a:rPr lang="ru-RU" smtClean="0"/>
              <a:t>02.07.2016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CF55047F-B1A0-4C7A-81C6-FDF8F27EACBC}" type="datetimeFigureOut">
              <a:rPr lang="ru-RU" smtClean="0"/>
              <a:t>02.07.2016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CF55047F-B1A0-4C7A-81C6-FDF8F27EACBC}" type="datetimeFigureOut">
              <a:rPr lang="ru-RU" smtClean="0"/>
              <a:t>02.07.2016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5047F-B1A0-4C7A-81C6-FDF8F27EACBC}" type="datetimeFigureOut">
              <a:rPr lang="ru-RU" smtClean="0"/>
              <a:t>02.07.2016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CF55047F-B1A0-4C7A-81C6-FDF8F27EACBC}" type="datetimeFigureOut">
              <a:rPr lang="ru-RU" smtClean="0"/>
              <a:t>02.07.2016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927536-5739-4217-A038-D93C4B2B134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CF55047F-B1A0-4C7A-81C6-FDF8F27EACBC}" type="datetimeFigureOut">
              <a:rPr lang="ru-RU" smtClean="0"/>
              <a:t>02.07.2016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33927536-5739-4217-A038-D93C4B2B134A}"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55047F-B1A0-4C7A-81C6-FDF8F27EACBC}" type="datetimeFigureOut">
              <a:rPr lang="ru-RU" smtClean="0"/>
              <a:t>02.07.2016</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927536-5739-4217-A038-D93C4B2B134A}"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412777"/>
            <a:ext cx="7560840" cy="1440160"/>
          </a:xfrm>
        </p:spPr>
        <p:txBody>
          <a:bodyPr>
            <a:normAutofit/>
          </a:bodyPr>
          <a:lstStyle/>
          <a:p>
            <a:pPr algn="ctr"/>
            <a:r>
              <a:rPr lang="az-Latn-AZ" dirty="0" smtClean="0"/>
              <a:t>Yaşamaq hüququ</a:t>
            </a:r>
            <a:endParaRPr lang="ru-RU" dirty="0"/>
          </a:p>
        </p:txBody>
      </p:sp>
      <p:sp>
        <p:nvSpPr>
          <p:cNvPr id="3" name="Подзаголовок 2"/>
          <p:cNvSpPr>
            <a:spLocks noGrp="1"/>
          </p:cNvSpPr>
          <p:nvPr>
            <p:ph type="subTitle" idx="1"/>
          </p:nvPr>
        </p:nvSpPr>
        <p:spPr>
          <a:xfrm>
            <a:off x="1473794" y="4365105"/>
            <a:ext cx="7058646" cy="1368152"/>
          </a:xfrm>
        </p:spPr>
        <p:txBody>
          <a:bodyPr>
            <a:normAutofit lnSpcReduction="10000"/>
          </a:bodyPr>
          <a:lstStyle/>
          <a:p>
            <a:pPr algn="r"/>
            <a:endParaRPr lang="az-Latn-AZ" dirty="0" smtClean="0"/>
          </a:p>
          <a:p>
            <a:pPr algn="r"/>
            <a:r>
              <a:rPr lang="az-Latn-AZ" b="1" i="1" dirty="0" smtClean="0"/>
              <a:t>Lalə </a:t>
            </a:r>
            <a:r>
              <a:rPr lang="az-Latn-AZ" b="1" i="1" dirty="0" smtClean="0"/>
              <a:t>Fərzəliyeva</a:t>
            </a:r>
            <a:endParaRPr lang="en-US" b="1" i="1" dirty="0" smtClean="0"/>
          </a:p>
          <a:p>
            <a:pPr algn="r"/>
            <a:r>
              <a:rPr lang="en-US" b="1" i="1" smtClean="0"/>
              <a:t>2016</a:t>
            </a:r>
            <a:endParaRPr lang="ru-RU" b="1" i="1" dirty="0"/>
          </a:p>
        </p:txBody>
      </p:sp>
    </p:spTree>
    <p:extLst>
      <p:ext uri="{BB962C8B-B14F-4D97-AF65-F5344CB8AC3E}">
        <p14:creationId xmlns:p14="http://schemas.microsoft.com/office/powerpoint/2010/main" val="1896711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68728"/>
          </a:xfrm>
        </p:spPr>
        <p:txBody>
          <a:bodyPr/>
          <a:lstStyle/>
          <a:p>
            <a:r>
              <a:rPr lang="az-Latn-AZ" dirty="0" err="1" smtClean="0"/>
              <a:t>Q</a:t>
            </a:r>
            <a:r>
              <a:rPr lang="en-US" dirty="0" err="1" smtClean="0"/>
              <a:t>əbələ</a:t>
            </a:r>
            <a:r>
              <a:rPr lang="en-US" dirty="0" smtClean="0"/>
              <a:t> </a:t>
            </a:r>
            <a:r>
              <a:rPr lang="az-Latn-AZ" dirty="0" err="1" smtClean="0"/>
              <a:t>R</a:t>
            </a:r>
            <a:r>
              <a:rPr lang="en-US" dirty="0" err="1" smtClean="0"/>
              <a:t>adiolakasiya</a:t>
            </a:r>
            <a:r>
              <a:rPr lang="en-US" dirty="0" smtClean="0"/>
              <a:t> </a:t>
            </a:r>
            <a:r>
              <a:rPr lang="az-Latn-AZ" dirty="0" err="1" smtClean="0"/>
              <a:t>S</a:t>
            </a:r>
            <a:r>
              <a:rPr lang="en-US" dirty="0" err="1" smtClean="0"/>
              <a:t>tansiyası</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5709" y="1935163"/>
            <a:ext cx="585258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8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944216"/>
          </a:xfrm>
        </p:spPr>
        <p:txBody>
          <a:bodyPr>
            <a:normAutofit fontScale="90000"/>
          </a:bodyPr>
          <a:lstStyle/>
          <a:p>
            <a:pPr algn="ctr"/>
            <a:r>
              <a:rPr lang="az-Latn-AZ" sz="3600" b="1" dirty="0" smtClean="0">
                <a:latin typeface="Times New Roman" pitchFamily="18" charset="0"/>
                <a:cs typeface="Times New Roman" pitchFamily="18" charset="0"/>
              </a:rPr>
              <a:t>Ölüm </a:t>
            </a:r>
            <a:r>
              <a:rPr lang="az-Latn-AZ" sz="3600" b="1" dirty="0">
                <a:latin typeface="Times New Roman" pitchFamily="18" charset="0"/>
                <a:cs typeface="Times New Roman" pitchFamily="18" charset="0"/>
              </a:rPr>
              <a:t>cəzası </a:t>
            </a:r>
            <a:r>
              <a:rPr lang="az-Latn-AZ" sz="2000" b="1" dirty="0" smtClean="0"/>
              <a:t/>
            </a:r>
            <a:br>
              <a:rPr lang="az-Latn-AZ" sz="2000" b="1" dirty="0" smtClean="0"/>
            </a:br>
            <a:r>
              <a:rPr lang="ru-RU" sz="2000" dirty="0"/>
              <a:t/>
            </a:r>
            <a:br>
              <a:rPr lang="ru-RU" sz="2000" dirty="0"/>
            </a:br>
            <a:r>
              <a:rPr lang="az-Latn-AZ" sz="2400" dirty="0" smtClean="0">
                <a:solidFill>
                  <a:schemeClr val="tx1"/>
                </a:solidFill>
                <a:latin typeface="Times New Roman" pitchFamily="18" charset="0"/>
                <a:cs typeface="Times New Roman" pitchFamily="18" charset="0"/>
              </a:rPr>
              <a:t>Məhkəmə </a:t>
            </a:r>
            <a:r>
              <a:rPr lang="az-Latn-AZ" sz="2400" dirty="0">
                <a:solidFill>
                  <a:schemeClr val="tx1"/>
                </a:solidFill>
                <a:latin typeface="Times New Roman" pitchFamily="18" charset="0"/>
                <a:cs typeface="Times New Roman" pitchFamily="18" charset="0"/>
              </a:rPr>
              <a:t>ölüm cəzasının 3-cü maddəyə zidd olduğunu aydın şəkildə bəyan etməkdən yayınsa da, ölüm cəzası ədalətsiz məhkəmə araşdırması nəticəsində təyin edildiyi halda bu hal 3-cü maddəni pozur.</a:t>
            </a:r>
            <a:endParaRPr lang="ru-RU" sz="2400" dirty="0">
              <a:solidFill>
                <a:schemeClr val="tx1"/>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5" y="3353594"/>
            <a:ext cx="4536504" cy="3171750"/>
          </a:xfrm>
        </p:spPr>
      </p:pic>
    </p:spTree>
    <p:extLst>
      <p:ext uri="{BB962C8B-B14F-4D97-AF65-F5344CB8AC3E}">
        <p14:creationId xmlns:p14="http://schemas.microsoft.com/office/powerpoint/2010/main" val="2588753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990656" cy="1042440"/>
          </a:xfrm>
        </p:spPr>
        <p:txBody>
          <a:bodyPr/>
          <a:lstStyle/>
          <a:p>
            <a:pPr algn="ctr"/>
            <a:r>
              <a:rPr lang="az-Latn-AZ" sz="3500" b="1" i="1" dirty="0" smtClean="0">
                <a:latin typeface="Times New Roman" pitchFamily="18" charset="0"/>
                <a:cs typeface="Times New Roman" pitchFamily="18" charset="0"/>
              </a:rPr>
              <a:t>DİQQƏTİNİZƏ GÖRƏ TƏŞƏKKÜRLƏR!</a:t>
            </a:r>
            <a:endParaRPr lang="ru-RU" sz="3500" b="1" i="1" dirty="0">
              <a:latin typeface="Times New Roman" pitchFamily="18" charset="0"/>
              <a:cs typeface="Times New Roman" pitchFamily="18" charset="0"/>
            </a:endParaRPr>
          </a:p>
        </p:txBody>
      </p:sp>
      <p:sp>
        <p:nvSpPr>
          <p:cNvPr id="3" name="Текст 2"/>
          <p:cNvSpPr>
            <a:spLocks noGrp="1"/>
          </p:cNvSpPr>
          <p:nvPr>
            <p:ph type="body" idx="2"/>
          </p:nvPr>
        </p:nvSpPr>
        <p:spPr/>
        <p:txBody>
          <a:bodyPr/>
          <a:lstStyle/>
          <a:p>
            <a:pPr marL="285750" indent="-285750" algn="ctr">
              <a:buFont typeface="Wingdings" pitchFamily="2" charset="2"/>
              <a:buChar char="Ø"/>
            </a:pPr>
            <a:endParaRPr lang="az-Latn-AZ" dirty="0" smtClean="0"/>
          </a:p>
          <a:p>
            <a:pPr marL="285750" indent="-285750" algn="ctr">
              <a:buFont typeface="Wingdings" pitchFamily="2" charset="2"/>
              <a:buChar char="Ø"/>
            </a:pPr>
            <a:endParaRPr lang="az-Latn-AZ" dirty="0"/>
          </a:p>
          <a:p>
            <a:pPr marL="285750" indent="-285750" algn="ctr">
              <a:buFont typeface="Wingdings" pitchFamily="2" charset="2"/>
              <a:buChar char="Ø"/>
            </a:pPr>
            <a:endParaRPr lang="az-Latn-AZ" dirty="0" smtClean="0"/>
          </a:p>
          <a:p>
            <a:pPr marL="285750" indent="-285750" algn="ctr">
              <a:buFont typeface="Wingdings" pitchFamily="2" charset="2"/>
              <a:buChar char="Ø"/>
            </a:pPr>
            <a:endParaRPr lang="az-Latn-AZ" dirty="0"/>
          </a:p>
          <a:p>
            <a:pPr marL="285750" indent="-285750" algn="ctr">
              <a:buFont typeface="Wingdings" pitchFamily="2" charset="2"/>
              <a:buChar char="Ø"/>
            </a:pPr>
            <a:endParaRPr lang="az-Latn-AZ" dirty="0" smtClean="0"/>
          </a:p>
          <a:p>
            <a:pPr marL="285750" indent="-285750" algn="ctr">
              <a:buFont typeface="Wingdings" pitchFamily="2" charset="2"/>
              <a:buChar char="Ø"/>
            </a:pPr>
            <a:r>
              <a:rPr lang="az-Latn-AZ" sz="3600" dirty="0" smtClean="0"/>
              <a:t>Suallarınız?</a:t>
            </a:r>
            <a:endParaRPr lang="ru-RU" sz="36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11960" y="2132856"/>
            <a:ext cx="4111451" cy="4039443"/>
          </a:xfrm>
        </p:spPr>
      </p:pic>
    </p:spTree>
    <p:extLst>
      <p:ext uri="{BB962C8B-B14F-4D97-AF65-F5344CB8AC3E}">
        <p14:creationId xmlns:p14="http://schemas.microsoft.com/office/powerpoint/2010/main" val="72417163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92696"/>
            <a:ext cx="7848872" cy="1728192"/>
          </a:xfrm>
        </p:spPr>
        <p:txBody>
          <a:bodyPr>
            <a:normAutofit/>
          </a:bodyPr>
          <a:lstStyle/>
          <a:p>
            <a:r>
              <a:rPr lang="az-Latn-AZ" sz="3600" dirty="0">
                <a:effectLst/>
              </a:rPr>
              <a:t>AİHK 2-ci maddədə yaşamaq </a:t>
            </a:r>
            <a:r>
              <a:rPr lang="az-Latn-AZ" sz="3600" dirty="0" smtClean="0">
                <a:effectLst/>
              </a:rPr>
              <a:t>hüququnu belə </a:t>
            </a:r>
            <a:r>
              <a:rPr lang="az-Latn-AZ" sz="3600" dirty="0">
                <a:effectLst/>
              </a:rPr>
              <a:t>tənzimləyir: </a:t>
            </a:r>
            <a:r>
              <a:rPr lang="ru-RU" sz="3600" dirty="0">
                <a:effectLst/>
              </a:rPr>
              <a:t/>
            </a:r>
            <a:br>
              <a:rPr lang="ru-RU" sz="3600" dirty="0">
                <a:effectLst/>
              </a:rPr>
            </a:br>
            <a:endParaRPr lang="ru-RU" sz="3600" dirty="0"/>
          </a:p>
        </p:txBody>
      </p:sp>
      <p:sp>
        <p:nvSpPr>
          <p:cNvPr id="3" name="Подзаголовок 2"/>
          <p:cNvSpPr>
            <a:spLocks noGrp="1"/>
          </p:cNvSpPr>
          <p:nvPr>
            <p:ph type="subTitle" idx="1"/>
          </p:nvPr>
        </p:nvSpPr>
        <p:spPr>
          <a:xfrm>
            <a:off x="533400" y="2564904"/>
            <a:ext cx="8287072" cy="3816424"/>
          </a:xfrm>
        </p:spPr>
        <p:txBody>
          <a:bodyPr>
            <a:noAutofit/>
          </a:bodyPr>
          <a:lstStyle/>
          <a:p>
            <a:pPr algn="just"/>
            <a:r>
              <a:rPr lang="az-Latn-AZ" sz="2000" dirty="0" smtClean="0">
                <a:latin typeface="Times New Roman" pitchFamily="18" charset="0"/>
                <a:cs typeface="Times New Roman" pitchFamily="18" charset="0"/>
              </a:rPr>
              <a:t>	</a:t>
            </a:r>
            <a:r>
              <a:rPr lang="az-Latn-AZ" sz="2100" dirty="0" smtClean="0">
                <a:latin typeface="Times New Roman" pitchFamily="18" charset="0"/>
                <a:cs typeface="Times New Roman" pitchFamily="18" charset="0"/>
              </a:rPr>
              <a:t>1. </a:t>
            </a:r>
            <a:r>
              <a:rPr lang="az-Latn-AZ" sz="2100" dirty="0">
                <a:latin typeface="Times New Roman" pitchFamily="18" charset="0"/>
                <a:cs typeface="Times New Roman" pitchFamily="18" charset="0"/>
              </a:rPr>
              <a:t>Hər kəsin yaşamaq hüququ qanunla qorunur. Heç kəs qanunla ölüm cəzası nəzərdə tutulmuş cinayət törətməyə görə, məhkəmə tərəfindən çıxarılmış belə hökmün icrasından başqa, həyatından məhrum edilə bilməz. </a:t>
            </a:r>
            <a:endParaRPr lang="ru-RU" sz="2100" dirty="0">
              <a:latin typeface="Times New Roman" pitchFamily="18" charset="0"/>
              <a:cs typeface="Times New Roman" pitchFamily="18" charset="0"/>
            </a:endParaRPr>
          </a:p>
          <a:p>
            <a:pPr algn="just"/>
            <a:r>
              <a:rPr lang="az-Latn-AZ" sz="2100" dirty="0" smtClean="0">
                <a:latin typeface="Times New Roman" pitchFamily="18" charset="0"/>
                <a:cs typeface="Times New Roman" pitchFamily="18" charset="0"/>
              </a:rPr>
              <a:t>	2</a:t>
            </a:r>
            <a:r>
              <a:rPr lang="az-Latn-AZ" sz="2100" dirty="0">
                <a:latin typeface="Times New Roman" pitchFamily="18" charset="0"/>
                <a:cs typeface="Times New Roman" pitchFamily="18" charset="0"/>
              </a:rPr>
              <a:t>. Həyatdan məhrumetmə, aşağıdakı məqsədlər üçün güc tətbiqində mütləq zərurətin nəticəsi olduqda, bu maddənin pozulması hesab edilmir: </a:t>
            </a:r>
            <a:endParaRPr lang="ru-RU" sz="2100" dirty="0">
              <a:latin typeface="Times New Roman" pitchFamily="18" charset="0"/>
              <a:cs typeface="Times New Roman" pitchFamily="18" charset="0"/>
            </a:endParaRPr>
          </a:p>
          <a:p>
            <a:pPr algn="just"/>
            <a:r>
              <a:rPr lang="az-Latn-AZ" sz="2100" dirty="0" smtClean="0">
                <a:latin typeface="Times New Roman" pitchFamily="18" charset="0"/>
                <a:cs typeface="Times New Roman" pitchFamily="18" charset="0"/>
              </a:rPr>
              <a:t>	a</a:t>
            </a:r>
            <a:r>
              <a:rPr lang="az-Latn-AZ" sz="2100" dirty="0">
                <a:latin typeface="Times New Roman" pitchFamily="18" charset="0"/>
                <a:cs typeface="Times New Roman" pitchFamily="18" charset="0"/>
              </a:rPr>
              <a:t>) istənilən şəxsin hüquqa zidd zorakılıqdan qorunması üçün; </a:t>
            </a:r>
            <a:endParaRPr lang="ru-RU" sz="2100" dirty="0">
              <a:latin typeface="Times New Roman" pitchFamily="18" charset="0"/>
              <a:cs typeface="Times New Roman" pitchFamily="18" charset="0"/>
            </a:endParaRPr>
          </a:p>
          <a:p>
            <a:pPr algn="just"/>
            <a:r>
              <a:rPr lang="az-Latn-AZ" sz="2100" dirty="0" smtClean="0">
                <a:latin typeface="Times New Roman" pitchFamily="18" charset="0"/>
                <a:cs typeface="Times New Roman" pitchFamily="18" charset="0"/>
              </a:rPr>
              <a:t>	b</a:t>
            </a:r>
            <a:r>
              <a:rPr lang="az-Latn-AZ" sz="2100" dirty="0">
                <a:latin typeface="Times New Roman" pitchFamily="18" charset="0"/>
                <a:cs typeface="Times New Roman" pitchFamily="18" charset="0"/>
              </a:rPr>
              <a:t>) qanuni həbsi həyata keçirmək və ya qanuni əsaslarla həbsdə olan şəxsin qaçmasının qarşısını almaq üçün;</a:t>
            </a:r>
            <a:endParaRPr lang="ru-RU" sz="2100" dirty="0">
              <a:latin typeface="Times New Roman" pitchFamily="18" charset="0"/>
              <a:cs typeface="Times New Roman" pitchFamily="18" charset="0"/>
            </a:endParaRPr>
          </a:p>
          <a:p>
            <a:pPr algn="just"/>
            <a:r>
              <a:rPr lang="az-Latn-AZ" sz="2100" dirty="0" smtClean="0">
                <a:latin typeface="Times New Roman" pitchFamily="18" charset="0"/>
                <a:cs typeface="Times New Roman" pitchFamily="18" charset="0"/>
              </a:rPr>
              <a:t>	c</a:t>
            </a:r>
            <a:r>
              <a:rPr lang="az-Latn-AZ" sz="2100" dirty="0">
                <a:latin typeface="Times New Roman" pitchFamily="18" charset="0"/>
                <a:cs typeface="Times New Roman" pitchFamily="18" charset="0"/>
              </a:rPr>
              <a:t>) qanuna müvafiq olaraq iğtişaş və ya qiyamın yatırılması üçün.</a:t>
            </a:r>
            <a:endParaRPr lang="ru-RU" sz="2100" dirty="0">
              <a:latin typeface="Times New Roman" pitchFamily="18" charset="0"/>
              <a:cs typeface="Times New Roman" pitchFamily="18" charset="0"/>
            </a:endParaRPr>
          </a:p>
          <a:p>
            <a:pPr algn="just"/>
            <a:endParaRPr lang="ru-RU" sz="2000" dirty="0"/>
          </a:p>
        </p:txBody>
      </p:sp>
    </p:spTree>
    <p:extLst>
      <p:ext uri="{BB962C8B-B14F-4D97-AF65-F5344CB8AC3E}">
        <p14:creationId xmlns:p14="http://schemas.microsoft.com/office/powerpoint/2010/main" val="38885303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764704"/>
            <a:ext cx="8064896" cy="1368152"/>
          </a:xfrm>
        </p:spPr>
        <p:txBody>
          <a:bodyPr>
            <a:normAutofit/>
          </a:bodyPr>
          <a:lstStyle/>
          <a:p>
            <a:pPr algn="ctr"/>
            <a:r>
              <a:rPr lang="az-Latn-AZ" sz="2800" dirty="0" smtClean="0">
                <a:effectLst/>
                <a:latin typeface="Times New Roman" pitchFamily="18" charset="0"/>
                <a:cs typeface="Times New Roman" pitchFamily="18" charset="0"/>
              </a:rPr>
              <a:t>Konstitusiyamızın «Yaşamaq hüququ»</a:t>
            </a:r>
            <a:r>
              <a:rPr lang="az-Latn-AZ" sz="2800" dirty="0">
                <a:effectLst/>
                <a:latin typeface="Times New Roman" pitchFamily="18" charset="0"/>
                <a:cs typeface="Times New Roman" pitchFamily="18" charset="0"/>
              </a:rPr>
              <a:t> adlanan 27-ci maddəsində göstərilir:</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1520" y="2420888"/>
            <a:ext cx="8712968" cy="4104456"/>
          </a:xfrm>
        </p:spPr>
        <p:txBody>
          <a:bodyPr>
            <a:normAutofit fontScale="85000" lnSpcReduction="20000"/>
          </a:bodyPr>
          <a:lstStyle/>
          <a:p>
            <a:pPr algn="just"/>
            <a:r>
              <a:rPr lang="az-Latn-AZ" dirty="0" smtClean="0"/>
              <a:t>	</a:t>
            </a:r>
            <a:r>
              <a:rPr lang="az-Latn-AZ" sz="2500" dirty="0" smtClean="0"/>
              <a:t>I.Hər </a:t>
            </a:r>
            <a:r>
              <a:rPr lang="az-Latn-AZ" sz="2500" dirty="0"/>
              <a:t>kəsin yaşamaq hüququ vardır.</a:t>
            </a:r>
            <a:endParaRPr lang="ru-RU" sz="2500" dirty="0"/>
          </a:p>
          <a:p>
            <a:pPr algn="just"/>
            <a:r>
              <a:rPr lang="az-Latn-AZ" sz="2500" dirty="0" smtClean="0"/>
              <a:t>	II</a:t>
            </a:r>
            <a:r>
              <a:rPr lang="az-Latn-AZ" sz="2500" dirty="0"/>
              <a:t>. Dövlətə silahlı basqın zamanı düşmən əsgərlərinin öldürülməsi, məhkəmənin qanuni qüvvəyə minmiş hökmünə </a:t>
            </a:r>
            <a:r>
              <a:rPr lang="az-Latn-AZ" sz="2500" dirty="0" smtClean="0"/>
              <a:t>əsasən ölüm</a:t>
            </a:r>
            <a:r>
              <a:rPr lang="az-Latn-AZ" sz="2500" dirty="0"/>
              <a:t> </a:t>
            </a:r>
            <a:r>
              <a:rPr lang="az-Latn-AZ" sz="2500" dirty="0" smtClean="0"/>
              <a:t>cəzasının tətbiqi və</a:t>
            </a:r>
            <a:r>
              <a:rPr lang="az-Latn-AZ" sz="2500" dirty="0"/>
              <a:t> qanunla nəzərdə tutulmuş digir hallar istisna olmaqla hərbir şəxsin yaşamaq hüququ toxunulmazdır.</a:t>
            </a:r>
            <a:endParaRPr lang="ru-RU" sz="2500" dirty="0"/>
          </a:p>
          <a:p>
            <a:pPr algn="just"/>
            <a:r>
              <a:rPr lang="az-Latn-AZ" sz="2500" dirty="0" smtClean="0"/>
              <a:t>	III</a:t>
            </a:r>
            <a:r>
              <a:rPr lang="az-Latn-AZ" sz="2500" dirty="0"/>
              <a:t>. Müstəsna cəza tədbiri kimi ölüm cəzası, tam ləğv edilənədək, yalnız dövlətə, insan həyatına və sağlamlığına qarşı xüsusilə ağır cinayətlərə görə qanunla müəyyən edilə bilər.</a:t>
            </a:r>
            <a:endParaRPr lang="ru-RU" sz="2500" dirty="0"/>
          </a:p>
          <a:p>
            <a:pPr algn="just"/>
            <a:r>
              <a:rPr lang="az-Latn-AZ" sz="2500" dirty="0" smtClean="0"/>
              <a:t>	IV</a:t>
            </a:r>
            <a:r>
              <a:rPr lang="az-Latn-AZ" sz="2500" dirty="0"/>
              <a:t>. Qanunla nəzərdə tutulmuş zəruri müdafiə, son zərurət, cinayətkarın yaxalanması və tutulması, həbsdə olanın həbs yerindən qaçmasının qarşısının alınması, dövlətə qarşı qiyamın yatırılması və ya dövlətçevrilişinin qarşısının alınması, ölkəyə silahlı basqın edilməsi halları istisna olmaqla. insana qarşı silah işlədilməsinə yol verilmir. </a:t>
            </a:r>
            <a:endParaRPr lang="ru-RU" sz="2500" dirty="0"/>
          </a:p>
          <a:p>
            <a:pPr algn="just"/>
            <a:endParaRPr lang="ru-RU" dirty="0"/>
          </a:p>
        </p:txBody>
      </p:sp>
    </p:spTree>
    <p:extLst>
      <p:ext uri="{BB962C8B-B14F-4D97-AF65-F5344CB8AC3E}">
        <p14:creationId xmlns:p14="http://schemas.microsoft.com/office/powerpoint/2010/main" val="3592002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20688"/>
            <a:ext cx="8062664" cy="1080120"/>
          </a:xfrm>
        </p:spPr>
        <p:txBody>
          <a:bodyPr/>
          <a:lstStyle/>
          <a:p>
            <a:pPr algn="ctr"/>
            <a:r>
              <a:rPr lang="az-Latn-AZ" sz="4400" b="1" dirty="0">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cs typeface="Times New Roman" pitchFamily="18" charset="0"/>
              </a:rPr>
              <a:t>Amerikaarası Konvensiya</a:t>
            </a:r>
            <a:endParaRPr lang="ru-RU" sz="4400" b="1" dirty="0">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cs typeface="Times New Roman" pitchFamily="18" charset="0"/>
            </a:endParaRPr>
          </a:p>
        </p:txBody>
      </p:sp>
      <p:sp>
        <p:nvSpPr>
          <p:cNvPr id="3" name="Текст 2"/>
          <p:cNvSpPr>
            <a:spLocks noGrp="1"/>
          </p:cNvSpPr>
          <p:nvPr>
            <p:ph type="body" idx="2"/>
          </p:nvPr>
        </p:nvSpPr>
        <p:spPr>
          <a:xfrm>
            <a:off x="395536" y="2420888"/>
            <a:ext cx="4896544" cy="2664296"/>
          </a:xfrm>
        </p:spPr>
        <p:txBody>
          <a:bodyPr>
            <a:noAutofit/>
          </a:bodyPr>
          <a:lstStyle/>
          <a:p>
            <a:pPr algn="just"/>
            <a:r>
              <a:rPr lang="az-Latn-AZ" sz="2000" dirty="0" smtClean="0">
                <a:latin typeface="Times New Roman" pitchFamily="18" charset="0"/>
                <a:cs typeface="Times New Roman" pitchFamily="18" charset="0"/>
              </a:rPr>
              <a:t>Yaşamaq</a:t>
            </a:r>
            <a:r>
              <a:rPr lang="az-Latn-AZ" sz="2000" dirty="0">
                <a:latin typeface="Times New Roman" pitchFamily="18" charset="0"/>
                <a:cs typeface="Times New Roman" pitchFamily="18" charset="0"/>
              </a:rPr>
              <a:t> hüququnun şamil olunduğu “hər kəs”in hələ doğulmayan uşaqları əhatə </a:t>
            </a:r>
            <a:r>
              <a:rPr lang="az-Latn-AZ" sz="2000" dirty="0" smtClean="0">
                <a:latin typeface="Times New Roman" pitchFamily="18" charset="0"/>
                <a:cs typeface="Times New Roman" pitchFamily="18" charset="0"/>
              </a:rPr>
              <a:t>edib-etməməsi məsələsində</a:t>
            </a:r>
            <a:r>
              <a:rPr lang="az-Latn-AZ" sz="2000" dirty="0">
                <a:latin typeface="Times New Roman" pitchFamily="18" charset="0"/>
                <a:cs typeface="Times New Roman" pitchFamily="18" charset="0"/>
              </a:rPr>
              <a:t> konsensus yoxdur. </a:t>
            </a:r>
            <a:endParaRPr lang="az-Latn-AZ" sz="2000" dirty="0" smtClean="0">
              <a:latin typeface="Times New Roman" pitchFamily="18" charset="0"/>
              <a:cs typeface="Times New Roman" pitchFamily="18" charset="0"/>
            </a:endParaRPr>
          </a:p>
          <a:p>
            <a:pPr algn="just"/>
            <a:r>
              <a:rPr lang="az-Latn-AZ" sz="2000" dirty="0" smtClean="0">
                <a:latin typeface="Times New Roman" pitchFamily="18" charset="0"/>
                <a:cs typeface="Times New Roman" pitchFamily="18" charset="0"/>
              </a:rPr>
              <a:t>Qeyd</a:t>
            </a:r>
            <a:r>
              <a:rPr lang="az-Latn-AZ" sz="2000" dirty="0">
                <a:latin typeface="Times New Roman" pitchFamily="18" charset="0"/>
                <a:cs typeface="Times New Roman" pitchFamily="18" charset="0"/>
              </a:rPr>
              <a:t> olunan beynəlxalq sənədlərdən yalnız Amerikaarası Konvensiya yaşamaq hüququnu açıq şəkildə rüşeymə (ana bətnində olan embriona) şamil edir. </a:t>
            </a:r>
            <a:endParaRPr lang="ru-RU" sz="20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52120" y="2132855"/>
            <a:ext cx="3240360" cy="3168353"/>
          </a:xfrm>
        </p:spPr>
      </p:pic>
    </p:spTree>
    <p:extLst>
      <p:ext uri="{BB962C8B-B14F-4D97-AF65-F5344CB8AC3E}">
        <p14:creationId xmlns:p14="http://schemas.microsoft.com/office/powerpoint/2010/main" val="4165231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931224" cy="100811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az-Latn-AZ" sz="2800" dirty="0" smtClean="0"/>
              <a:t>Yaşamaq hüququnu qorumaq üzrə pozitiv öhdəliyin tətbiq dairəsindən xaric edilən faktorlar</a:t>
            </a:r>
            <a:endParaRPr lang="ru-RU" sz="2800" dirty="0"/>
          </a:p>
        </p:txBody>
      </p:sp>
      <p:sp>
        <p:nvSpPr>
          <p:cNvPr id="4" name="Текст 3"/>
          <p:cNvSpPr>
            <a:spLocks noGrp="1"/>
          </p:cNvSpPr>
          <p:nvPr>
            <p:ph type="body" idx="2"/>
          </p:nvPr>
        </p:nvSpPr>
        <p:spPr>
          <a:xfrm>
            <a:off x="395536" y="1340768"/>
            <a:ext cx="5832648" cy="5328592"/>
          </a:xfrm>
        </p:spPr>
        <p:txBody>
          <a:bodyPr>
            <a:normAutofit lnSpcReduction="10000"/>
          </a:bodyPr>
          <a:lstStyle/>
          <a:p>
            <a:pPr marL="285750" indent="-285750" algn="just">
              <a:buFont typeface="Arial" pitchFamily="34" charset="0"/>
              <a:buChar char="•"/>
            </a:pPr>
            <a:r>
              <a:rPr lang="az-Latn-AZ" sz="2000" b="1" dirty="0" smtClean="0">
                <a:latin typeface="Times New Roman" pitchFamily="18" charset="0"/>
                <a:cs typeface="Times New Roman" pitchFamily="18" charset="0"/>
              </a:rPr>
              <a:t>Ölmək hüququ </a:t>
            </a:r>
            <a:r>
              <a:rPr lang="az-Latn-AZ" sz="2000" dirty="0" smtClean="0">
                <a:latin typeface="Times New Roman" pitchFamily="18" charset="0"/>
                <a:cs typeface="Times New Roman" pitchFamily="18" charset="0"/>
              </a:rPr>
              <a:t>– dövlət hakimiyyəti orqanları şəxsin öz həyatına son qoymasına kömək etmək üçün pozitiv tədbirlər görməyə borcludurlarmı? </a:t>
            </a:r>
            <a:r>
              <a:rPr lang="az-Latn-AZ" sz="2000" i="1" dirty="0" smtClean="0">
                <a:latin typeface="Times New Roman" pitchFamily="18" charset="0"/>
                <a:cs typeface="Times New Roman" pitchFamily="18" charset="0"/>
              </a:rPr>
              <a:t>(Pritti Birləşmiş Krallığa qarşı iş, 29 iyul 2002.)</a:t>
            </a:r>
            <a:r>
              <a:rPr lang="az-Latn-AZ" sz="1600" dirty="0"/>
              <a:t> </a:t>
            </a:r>
            <a:r>
              <a:rPr lang="az-Latn-AZ" sz="2100" dirty="0">
                <a:latin typeface="Times New Roman" pitchFamily="18" charset="0"/>
                <a:cs typeface="Times New Roman" pitchFamily="18" charset="0"/>
              </a:rPr>
              <a:t>E</a:t>
            </a:r>
            <a:r>
              <a:rPr lang="az-Latn-AZ" sz="2100" dirty="0" smtClean="0">
                <a:latin typeface="Times New Roman" pitchFamily="18" charset="0"/>
                <a:cs typeface="Times New Roman" pitchFamily="18" charset="0"/>
              </a:rPr>
              <a:t>vtanaziya </a:t>
            </a:r>
            <a:r>
              <a:rPr lang="az-Latn-AZ" sz="2100" dirty="0">
                <a:latin typeface="Times New Roman" pitchFamily="18" charset="0"/>
                <a:cs typeface="Times New Roman" pitchFamily="18" charset="0"/>
              </a:rPr>
              <a:t>qanuni bir vasitə sayılmır. Yaşamaq hüququ ayrılmaz bir hüquqdur. Buna görə ölmək hüququ, yaşamaq hüququna daxil deyildir.</a:t>
            </a:r>
          </a:p>
          <a:p>
            <a:pPr marL="285750" indent="-285750" algn="just">
              <a:buFont typeface="Arial" pitchFamily="34" charset="0"/>
              <a:buChar char="•"/>
            </a:pPr>
            <a:r>
              <a:rPr lang="az-Latn-AZ" sz="2000" b="1" dirty="0" smtClean="0">
                <a:latin typeface="Times New Roman" pitchFamily="18" charset="0"/>
                <a:cs typeface="Times New Roman" pitchFamily="18" charset="0"/>
              </a:rPr>
              <a:t>Rüşeymin yaşamaq hüququ </a:t>
            </a:r>
            <a:r>
              <a:rPr lang="az-Latn-AZ" sz="2000" dirty="0" smtClean="0">
                <a:latin typeface="Times New Roman" pitchFamily="18" charset="0"/>
                <a:cs typeface="Times New Roman" pitchFamily="18" charset="0"/>
              </a:rPr>
              <a:t>– Boso İtaliyaya qarşı işdə və Vo Fransaya qarşı işdə Məhkəmə qarşısında sual qaldırılmışdır ki, məcburən baş vermiş abort rüşeymin yaşamaq hüququnun pozuntusu sayılırmı? </a:t>
            </a:r>
          </a:p>
          <a:p>
            <a:pPr marL="285750" indent="-285750" algn="just">
              <a:buFont typeface="Arial" pitchFamily="34" charset="0"/>
              <a:buChar char="•"/>
            </a:pPr>
            <a:r>
              <a:rPr lang="az-Latn-AZ" sz="2000" b="1" dirty="0" smtClean="0">
                <a:latin typeface="Times New Roman" pitchFamily="18" charset="0"/>
                <a:cs typeface="Times New Roman" pitchFamily="18" charset="0"/>
              </a:rPr>
              <a:t>Hüquq-mühafizə orqanlarının </a:t>
            </a:r>
            <a:r>
              <a:rPr lang="az-Latn-AZ" sz="2000" b="1" dirty="0">
                <a:latin typeface="Times New Roman" pitchFamily="18" charset="0"/>
                <a:cs typeface="Times New Roman" pitchFamily="18" charset="0"/>
              </a:rPr>
              <a:t>hərəkətləri ilə bağlı tələb olunan müdafiə</a:t>
            </a:r>
            <a:r>
              <a:rPr lang="az-Latn-AZ" sz="2000" i="1" dirty="0" smtClean="0">
                <a:latin typeface="Times New Roman" pitchFamily="18" charset="0"/>
                <a:cs typeface="Times New Roman" pitchFamily="18" charset="0"/>
              </a:rPr>
              <a:t> - Makaratsis Yunanıstana qarşı işdə </a:t>
            </a:r>
            <a:r>
              <a:rPr lang="az-Latn-AZ" sz="2000" dirty="0" smtClean="0">
                <a:latin typeface="Times New Roman" pitchFamily="18" charset="0"/>
                <a:cs typeface="Times New Roman" pitchFamily="18" charset="0"/>
              </a:rPr>
              <a:t>Məhkəmə qərara aldı ki, dövlət nümayəndələrinin tənzimlənməyən özbaşına hərəkətləri insan hüquqlarına faktiki hörmətlə bir araya sığmır.</a:t>
            </a:r>
            <a:endParaRPr lang="en-US" sz="2000" dirty="0" smtClean="0">
              <a:latin typeface="Times New Roman" pitchFamily="18" charset="0"/>
              <a:cs typeface="Times New Roman" pitchFamily="18" charset="0"/>
            </a:endParaRPr>
          </a:p>
          <a:p>
            <a:pPr marL="285750" indent="-285750" algn="just">
              <a:buFont typeface="Arial" pitchFamily="34" charset="0"/>
              <a:buChar char="•"/>
            </a:pPr>
            <a:endParaRPr lang="ru-RU" sz="2000" dirty="0">
              <a:latin typeface="Times New Roman" pitchFamily="18" charset="0"/>
              <a:cs typeface="Times New Roman"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88224" y="1772816"/>
            <a:ext cx="2376264" cy="3600400"/>
          </a:xfrm>
        </p:spPr>
      </p:pic>
    </p:spTree>
    <p:extLst>
      <p:ext uri="{BB962C8B-B14F-4D97-AF65-F5344CB8AC3E}">
        <p14:creationId xmlns:p14="http://schemas.microsoft.com/office/powerpoint/2010/main" val="2895626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7772400" cy="1008112"/>
          </a:xfrm>
          <a:ln/>
        </p:spPr>
        <p:style>
          <a:lnRef idx="1">
            <a:schemeClr val="accent4"/>
          </a:lnRef>
          <a:fillRef idx="2">
            <a:schemeClr val="accent4"/>
          </a:fillRef>
          <a:effectRef idx="1">
            <a:schemeClr val="accent4"/>
          </a:effectRef>
          <a:fontRef idx="minor">
            <a:schemeClr val="dk1"/>
          </a:fontRef>
        </p:style>
        <p:txBody>
          <a:bodyPr/>
          <a:lstStyle/>
          <a:p>
            <a:pPr algn="ctr"/>
            <a:r>
              <a:rPr lang="az-Latn-AZ" sz="2800" b="0" dirty="0" smtClean="0">
                <a:ln w="635">
                  <a:solidFill>
                    <a:srgbClr val="FF0000"/>
                  </a:solidFill>
                </a:ln>
                <a:solidFill>
                  <a:srgbClr val="FF0000"/>
                </a:solidFill>
                <a:effectLst/>
              </a:rPr>
              <a:t>Yaşamaq hüququnu qorumaq üzrə pozitiv öhdəliyin tətbiq dairəsindən xaric edilən faktorlar</a:t>
            </a:r>
            <a:endParaRPr lang="ru-RU" sz="2800" b="0" dirty="0">
              <a:ln w="635">
                <a:solidFill>
                  <a:srgbClr val="FF0000"/>
                </a:solidFill>
              </a:ln>
              <a:solidFill>
                <a:srgbClr val="FF0000"/>
              </a:solidFill>
              <a:effectLst/>
            </a:endParaRPr>
          </a:p>
        </p:txBody>
      </p:sp>
      <p:sp>
        <p:nvSpPr>
          <p:cNvPr id="3" name="Текст 2"/>
          <p:cNvSpPr>
            <a:spLocks noGrp="1"/>
          </p:cNvSpPr>
          <p:nvPr>
            <p:ph type="body" idx="1"/>
          </p:nvPr>
        </p:nvSpPr>
        <p:spPr>
          <a:xfrm>
            <a:off x="530352" y="1844824"/>
            <a:ext cx="7772400" cy="4536504"/>
          </a:xfrm>
        </p:spPr>
        <p:txBody>
          <a:bodyPr>
            <a:normAutofit fontScale="92500" lnSpcReduction="10000"/>
          </a:bodyPr>
          <a:lstStyle/>
          <a:p>
            <a:pPr marL="285750" indent="-285750" algn="just">
              <a:buFont typeface="Arial" pitchFamily="34" charset="0"/>
              <a:buChar char="•"/>
            </a:pPr>
            <a:r>
              <a:rPr lang="az-Latn-AZ" sz="2400" b="1" dirty="0">
                <a:latin typeface="Times New Roman" pitchFamily="18" charset="0"/>
                <a:cs typeface="Times New Roman" pitchFamily="18" charset="0"/>
              </a:rPr>
              <a:t>Dövlət hakimiyyət orqanlarının hərəkətlərindən irəli gələn risklərdən müdafiə</a:t>
            </a:r>
            <a:r>
              <a:rPr lang="az-Latn-AZ" sz="2400" dirty="0">
                <a:latin typeface="Times New Roman" pitchFamily="18" charset="0"/>
                <a:cs typeface="Times New Roman" pitchFamily="18" charset="0"/>
              </a:rPr>
              <a:t> - L.B.C. Birləşmiş Krallığa qarşı və Önəryıldız Türkiyəyə qarşı iş.</a:t>
            </a:r>
          </a:p>
          <a:p>
            <a:pPr marL="285750" indent="-285750" algn="just">
              <a:buFont typeface="Arial" pitchFamily="34" charset="0"/>
              <a:buChar char="•"/>
            </a:pPr>
            <a:r>
              <a:rPr lang="az-Latn-AZ" sz="2400" b="1" dirty="0">
                <a:latin typeface="Times New Roman" pitchFamily="18" charset="0"/>
                <a:cs typeface="Times New Roman" pitchFamily="18" charset="0"/>
              </a:rPr>
              <a:t>İntiharın qarşısının alınması </a:t>
            </a:r>
            <a:r>
              <a:rPr lang="az-Latn-AZ" sz="2400" i="1" dirty="0">
                <a:latin typeface="Times New Roman" pitchFamily="18" charset="0"/>
                <a:cs typeface="Times New Roman" pitchFamily="18" charset="0"/>
              </a:rPr>
              <a:t>– </a:t>
            </a:r>
            <a:r>
              <a:rPr lang="az-Latn-AZ" sz="2400" dirty="0">
                <a:latin typeface="Times New Roman" pitchFamily="18" charset="0"/>
                <a:cs typeface="Times New Roman" pitchFamily="18" charset="0"/>
              </a:rPr>
              <a:t>ibtidai həbsdə, cəzaçəkmə müəssisəsində saxlandığı hallara, hərbi qulluqda olan əsgərə münasibətdə </a:t>
            </a:r>
            <a:r>
              <a:rPr lang="az-Latn-AZ" sz="2400" i="1" dirty="0">
                <a:latin typeface="Times New Roman" pitchFamily="18" charset="0"/>
                <a:cs typeface="Times New Roman" pitchFamily="18" charset="0"/>
              </a:rPr>
              <a:t>(Kılınç Türkiyəyə qarşı) </a:t>
            </a:r>
            <a:r>
              <a:rPr lang="az-Latn-AZ" sz="2400" dirty="0">
                <a:latin typeface="Times New Roman" pitchFamily="18" charset="0"/>
                <a:cs typeface="Times New Roman" pitchFamily="18" charset="0"/>
              </a:rPr>
              <a:t>Məhkəmə bəzi hallarda pozuntu faktını tanıyıb.</a:t>
            </a:r>
          </a:p>
          <a:p>
            <a:pPr marL="285750" indent="-285750" algn="just">
              <a:buFont typeface="Arial" pitchFamily="34" charset="0"/>
              <a:buChar char="•"/>
            </a:pPr>
            <a:r>
              <a:rPr lang="az-Latn-AZ" sz="2000" b="1" dirty="0">
                <a:latin typeface="Times New Roman" pitchFamily="18" charset="0"/>
                <a:cs typeface="Times New Roman" pitchFamily="18" charset="0"/>
              </a:rPr>
              <a:t>M</a:t>
            </a:r>
            <a:r>
              <a:rPr lang="ru-RU" sz="2000" b="1" dirty="0">
                <a:latin typeface="Times New Roman" pitchFamily="18" charset="0"/>
                <a:cs typeface="Times New Roman" pitchFamily="18" charset="0"/>
              </a:rPr>
              <a:t>ü</a:t>
            </a:r>
            <a:r>
              <a:rPr lang="en-US" sz="2000" b="1" dirty="0" err="1">
                <a:latin typeface="Times New Roman" pitchFamily="18" charset="0"/>
                <a:cs typeface="Times New Roman" pitchFamily="18" charset="0"/>
              </a:rPr>
              <a:t>harib</a:t>
            </a:r>
            <a:r>
              <a:rPr lang="ru-RU" sz="2000" b="1" dirty="0">
                <a:latin typeface="Times New Roman" pitchFamily="18" charset="0"/>
                <a:cs typeface="Times New Roman" pitchFamily="18" charset="0"/>
              </a:rPr>
              <a:t>ə </a:t>
            </a:r>
            <a:r>
              <a:rPr lang="en-US" sz="2000" b="1" dirty="0" err="1">
                <a:latin typeface="Times New Roman" pitchFamily="18" charset="0"/>
                <a:cs typeface="Times New Roman" pitchFamily="18" charset="0"/>
              </a:rPr>
              <a:t>zaman</a:t>
            </a:r>
            <a:r>
              <a:rPr lang="ru-RU" sz="2000" b="1" dirty="0">
                <a:latin typeface="Times New Roman" pitchFamily="18" charset="0"/>
                <a:cs typeface="Times New Roman" pitchFamily="18" charset="0"/>
              </a:rPr>
              <a:t>ı</a:t>
            </a:r>
            <a:r>
              <a:rPr lang="en-US" sz="2000" b="1" dirty="0" err="1">
                <a:latin typeface="Times New Roman" pitchFamily="18" charset="0"/>
                <a:cs typeface="Times New Roman" pitchFamily="18" charset="0"/>
              </a:rPr>
              <a:t>nda</a:t>
            </a:r>
            <a:r>
              <a:rPr lang="en-US" sz="2000" b="1" dirty="0">
                <a:latin typeface="Times New Roman" pitchFamily="18" charset="0"/>
                <a:cs typeface="Times New Roman" pitchFamily="18" charset="0"/>
              </a:rPr>
              <a:t> d</a:t>
            </a:r>
            <a:r>
              <a:rPr lang="ru-RU" sz="2000" b="1" dirty="0" err="1">
                <a:latin typeface="Times New Roman" pitchFamily="18" charset="0"/>
                <a:cs typeface="Times New Roman" pitchFamily="18" charset="0"/>
              </a:rPr>
              <a:t>üş</a:t>
            </a:r>
            <a:r>
              <a:rPr lang="en-US" sz="2000" b="1" dirty="0">
                <a:latin typeface="Times New Roman" pitchFamily="18" charset="0"/>
                <a:cs typeface="Times New Roman" pitchFamily="18" charset="0"/>
              </a:rPr>
              <a:t>man </a:t>
            </a:r>
            <a:r>
              <a:rPr lang="ru-RU" sz="2000" b="1" dirty="0">
                <a:latin typeface="Times New Roman" pitchFamily="18" charset="0"/>
                <a:cs typeface="Times New Roman" pitchFamily="18" charset="0"/>
              </a:rPr>
              <a:t>ə</a:t>
            </a:r>
            <a:r>
              <a:rPr lang="en-US" sz="2000" b="1" dirty="0" err="1">
                <a:latin typeface="Times New Roman" pitchFamily="18" charset="0"/>
                <a:cs typeface="Times New Roman" pitchFamily="18" charset="0"/>
              </a:rPr>
              <a:t>sg</a:t>
            </a:r>
            <a:r>
              <a:rPr lang="ru-RU" sz="2000" b="1" dirty="0">
                <a:latin typeface="Times New Roman" pitchFamily="18" charset="0"/>
                <a:cs typeface="Times New Roman" pitchFamily="18" charset="0"/>
              </a:rPr>
              <a:t>ə</a:t>
            </a:r>
            <a:r>
              <a:rPr lang="en-US" sz="2000" b="1" dirty="0" err="1">
                <a:latin typeface="Times New Roman" pitchFamily="18" charset="0"/>
                <a:cs typeface="Times New Roman" pitchFamily="18" charset="0"/>
              </a:rPr>
              <a:t>rl</a:t>
            </a:r>
            <a:r>
              <a:rPr lang="ru-RU" sz="2000" b="1" dirty="0">
                <a:latin typeface="Times New Roman" pitchFamily="18" charset="0"/>
                <a:cs typeface="Times New Roman" pitchFamily="18" charset="0"/>
              </a:rPr>
              <a:t>ə</a:t>
            </a:r>
            <a:r>
              <a:rPr lang="en-US" sz="2000" b="1" dirty="0" err="1">
                <a:latin typeface="Times New Roman" pitchFamily="18" charset="0"/>
                <a:cs typeface="Times New Roman" pitchFamily="18" charset="0"/>
              </a:rPr>
              <a:t>rinin</a:t>
            </a:r>
            <a:r>
              <a:rPr lang="en-US" sz="2000" b="1" dirty="0">
                <a:latin typeface="Times New Roman" pitchFamily="18" charset="0"/>
                <a:cs typeface="Times New Roman" pitchFamily="18" charset="0"/>
              </a:rPr>
              <a:t> h</a:t>
            </a:r>
            <a:r>
              <a:rPr lang="ru-RU" sz="2000" b="1" dirty="0">
                <a:latin typeface="Times New Roman" pitchFamily="18" charset="0"/>
                <a:cs typeface="Times New Roman" pitchFamily="18" charset="0"/>
              </a:rPr>
              <a:t>ə</a:t>
            </a:r>
            <a:r>
              <a:rPr lang="en-US" sz="2000" b="1" dirty="0" err="1">
                <a:latin typeface="Times New Roman" pitchFamily="18" charset="0"/>
                <a:cs typeface="Times New Roman" pitchFamily="18" charset="0"/>
              </a:rPr>
              <a:t>rbi</a:t>
            </a:r>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ə</a:t>
            </a:r>
            <a:r>
              <a:rPr lang="en-US" sz="2000" b="1" dirty="0">
                <a:latin typeface="Times New Roman" pitchFamily="18" charset="0"/>
                <a:cs typeface="Times New Roman" pitchFamily="18" charset="0"/>
              </a:rPr>
              <a:t>m</a:t>
            </a:r>
            <a:r>
              <a:rPr lang="ru-RU" sz="2000" b="1" dirty="0">
                <a:latin typeface="Times New Roman" pitchFamily="18" charset="0"/>
                <a:cs typeface="Times New Roman" pitchFamily="18" charset="0"/>
              </a:rPr>
              <a:t>ə</a:t>
            </a:r>
            <a:r>
              <a:rPr lang="en-US" sz="2000" b="1" dirty="0" err="1">
                <a:latin typeface="Times New Roman" pitchFamily="18" charset="0"/>
                <a:cs typeface="Times New Roman" pitchFamily="18" charset="0"/>
              </a:rPr>
              <a:t>liyyatlar</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zaman</a:t>
            </a:r>
            <a:r>
              <a:rPr lang="ru-RU" sz="2000" b="1" dirty="0">
                <a:latin typeface="Times New Roman" pitchFamily="18" charset="0"/>
                <a:cs typeface="Times New Roman" pitchFamily="18" charset="0"/>
              </a:rPr>
              <a:t>ı ö</a:t>
            </a:r>
            <a:r>
              <a:rPr lang="en-US" sz="2000" b="1" dirty="0" err="1">
                <a:latin typeface="Times New Roman" pitchFamily="18" charset="0"/>
                <a:cs typeface="Times New Roman" pitchFamily="18" charset="0"/>
              </a:rPr>
              <a:t>ld</a:t>
            </a:r>
            <a:r>
              <a:rPr lang="ru-RU" sz="2000" b="1" dirty="0">
                <a:latin typeface="Times New Roman" pitchFamily="18" charset="0"/>
                <a:cs typeface="Times New Roman" pitchFamily="18" charset="0"/>
              </a:rPr>
              <a:t>ü</a:t>
            </a:r>
            <a:r>
              <a:rPr lang="en-US" sz="2000" b="1" dirty="0">
                <a:latin typeface="Times New Roman" pitchFamily="18" charset="0"/>
                <a:cs typeface="Times New Roman" pitchFamily="18" charset="0"/>
              </a:rPr>
              <a:t>r</a:t>
            </a:r>
            <a:r>
              <a:rPr lang="ru-RU" sz="2000" b="1" dirty="0">
                <a:latin typeface="Times New Roman" pitchFamily="18" charset="0"/>
                <a:cs typeface="Times New Roman" pitchFamily="18" charset="0"/>
              </a:rPr>
              <a:t>ü</a:t>
            </a:r>
            <a:r>
              <a:rPr lang="en-US" sz="2000" b="1" dirty="0">
                <a:latin typeface="Times New Roman" pitchFamily="18" charset="0"/>
                <a:cs typeface="Times New Roman" pitchFamily="18" charset="0"/>
              </a:rPr>
              <a:t>lm</a:t>
            </a:r>
            <a:r>
              <a:rPr lang="ru-RU" sz="2000" b="1" dirty="0">
                <a:latin typeface="Times New Roman" pitchFamily="18" charset="0"/>
                <a:cs typeface="Times New Roman" pitchFamily="18" charset="0"/>
              </a:rPr>
              <a:t>ə</a:t>
            </a:r>
            <a:r>
              <a:rPr lang="en-US" sz="2000" b="1" dirty="0" err="1">
                <a:latin typeface="Times New Roman" pitchFamily="18" charset="0"/>
                <a:cs typeface="Times New Roman" pitchFamily="18" charset="0"/>
              </a:rPr>
              <a:t>sidir</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en-US" sz="2400" dirty="0" err="1">
                <a:latin typeface="Times New Roman" pitchFamily="18" charset="0"/>
                <a:cs typeface="Times New Roman" pitchFamily="18" charset="0"/>
              </a:rPr>
              <a:t>Əsirləri</a:t>
            </a:r>
            <a:r>
              <a:rPr lang="az-Latn-AZ" sz="2400" dirty="0">
                <a:latin typeface="Times New Roman" pitchFamily="18" charset="0"/>
                <a:cs typeface="Times New Roman" pitchFamily="18" charset="0"/>
              </a:rPr>
              <a:t>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təslim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olanları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öldür</a:t>
            </a:r>
            <a:r>
              <a:rPr lang="az-Latn-AZ" sz="2400" dirty="0">
                <a:latin typeface="Times New Roman" pitchFamily="18" charset="0"/>
                <a:cs typeface="Times New Roman" pitchFamily="18" charset="0"/>
              </a:rPr>
              <a:t>ül</a:t>
            </a:r>
            <a:r>
              <a:rPr lang="en-US" sz="2400" dirty="0" err="1">
                <a:latin typeface="Times New Roman" pitchFamily="18" charset="0"/>
                <a:cs typeface="Times New Roman" pitchFamily="18" charset="0"/>
              </a:rPr>
              <a:t>mə</a:t>
            </a:r>
            <a:r>
              <a:rPr lang="az-Latn-AZ" sz="2400" dirty="0">
                <a:latin typeface="Times New Roman" pitchFamily="18" charset="0"/>
                <a:cs typeface="Times New Roman" pitchFamily="18" charset="0"/>
              </a:rPr>
              <a:t>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müharibə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cinayəti</a:t>
            </a:r>
            <a:r>
              <a:rPr lang="en-US" sz="2400" dirty="0">
                <a:latin typeface="Times New Roman" pitchFamily="18" charset="0"/>
                <a:cs typeface="Times New Roman" pitchFamily="18" charset="0"/>
              </a:rPr>
              <a:t> </a:t>
            </a:r>
            <a:r>
              <a:rPr lang="az-Latn-AZ" sz="2400" dirty="0">
                <a:latin typeface="Times New Roman" pitchFamily="18" charset="0"/>
                <a:cs typeface="Times New Roman" pitchFamily="18" charset="0"/>
              </a:rPr>
              <a:t>hesab olunur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Habelə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hərbi</a:t>
            </a:r>
            <a:r>
              <a:rPr lang="en-US" sz="2400" dirty="0">
                <a:latin typeface="Times New Roman" pitchFamily="18" charset="0"/>
                <a:cs typeface="Times New Roman" pitchFamily="18" charset="0"/>
              </a:rPr>
              <a:t> tribunal </a:t>
            </a:r>
            <a:r>
              <a:rPr lang="en-US" sz="2400" dirty="0" err="1">
                <a:latin typeface="Times New Roman" pitchFamily="18" charset="0"/>
                <a:cs typeface="Times New Roman" pitchFamily="18" charset="0"/>
              </a:rPr>
              <a:t>vasitəsilə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dövlət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hərbi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cinayətlər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səbəbilə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ölüm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cəzası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verə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bilməz</a:t>
            </a:r>
            <a:r>
              <a:rPr lang="en-US" sz="2400" dirty="0">
                <a:latin typeface="Times New Roman" pitchFamily="18" charset="0"/>
                <a:cs typeface="Times New Roman" pitchFamily="18" charset="0"/>
              </a:rPr>
              <a:t>. Bu</a:t>
            </a:r>
            <a:r>
              <a:rPr lang="az-Latn-AZ" sz="2400" dirty="0">
                <a:latin typeface="Times New Roman" pitchFamily="18" charset="0"/>
                <a:cs typeface="Times New Roman" pitchFamily="18" charset="0"/>
              </a:rPr>
              <a:t>nlar </a:t>
            </a:r>
            <a:r>
              <a:rPr lang="en-US" sz="2400" dirty="0">
                <a:latin typeface="Times New Roman" pitchFamily="18" charset="0"/>
                <a:cs typeface="Times New Roman" pitchFamily="18" charset="0"/>
              </a:rPr>
              <a:t>AİHK-</a:t>
            </a:r>
            <a:r>
              <a:rPr lang="en-US" sz="2400" dirty="0" err="1">
                <a:latin typeface="Times New Roman" pitchFamily="18" charset="0"/>
                <a:cs typeface="Times New Roman" pitchFamily="18" charset="0"/>
              </a:rPr>
              <a:t>nın</a:t>
            </a:r>
            <a:r>
              <a:rPr lang="en-US" sz="2400" dirty="0">
                <a:latin typeface="Times New Roman" pitchFamily="18" charset="0"/>
                <a:cs typeface="Times New Roman" pitchFamily="18" charset="0"/>
              </a:rPr>
              <a:t> 13-cü </a:t>
            </a:r>
            <a:r>
              <a:rPr lang="en-US" sz="2400" dirty="0" err="1">
                <a:latin typeface="Times New Roman" pitchFamily="18" charset="0"/>
                <a:cs typeface="Times New Roman" pitchFamily="18" charset="0"/>
              </a:rPr>
              <a:t>Protokolunu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imzalamış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dövlətlərə</a:t>
            </a:r>
            <a:r>
              <a:rPr lang="az-Latn-AZ" sz="2400" dirty="0">
                <a:latin typeface="Times New Roman" pitchFamily="18" charset="0"/>
                <a:cs typeface="Times New Roman" pitchFamily="18" charset="0"/>
              </a:rPr>
              <a:t> aiddir,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Amerikaya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gəldikdə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Səddam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Hüseynin</a:t>
            </a:r>
            <a:r>
              <a:rPr lang="en-US" sz="2400" dirty="0">
                <a:latin typeface="Times New Roman" pitchFamily="18" charset="0"/>
                <a:cs typeface="Times New Roman" pitchFamily="18" charset="0"/>
              </a:rPr>
              <a:t> edam </a:t>
            </a:r>
            <a:r>
              <a:rPr lang="en-US" sz="2400" dirty="0" err="1">
                <a:latin typeface="Times New Roman" pitchFamily="18" charset="0"/>
                <a:cs typeface="Times New Roman" pitchFamily="18" charset="0"/>
              </a:rPr>
              <a:t>edil</a:t>
            </a:r>
            <a:r>
              <a:rPr lang="az-Latn-AZ" sz="2400" dirty="0">
                <a:latin typeface="Times New Roman" pitchFamily="18" charset="0"/>
                <a:cs typeface="Times New Roman" pitchFamily="18" charset="0"/>
              </a:rPr>
              <a:t>məsi hər kəsə məlumdur, Azərbaycan 13 saylı Protokola </a:t>
            </a:r>
            <a:r>
              <a:rPr lang="en-US" sz="2400" dirty="0" err="1">
                <a:latin typeface="Times New Roman" pitchFamily="18" charset="0"/>
                <a:cs typeface="Times New Roman" pitchFamily="18" charset="0"/>
              </a:rPr>
              <a:t>qoşulmayıb</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6471088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052736"/>
            <a:ext cx="7851648" cy="1296144"/>
          </a:xfrm>
        </p:spPr>
        <p:txBody>
          <a:bodyPr>
            <a:normAutofit/>
          </a:bodyPr>
          <a:lstStyle/>
          <a:p>
            <a:pPr algn="ctr"/>
            <a:r>
              <a:rPr lang="az-Latn-AZ" sz="3800" dirty="0" smtClean="0"/>
              <a:t>MSHHP </a:t>
            </a:r>
            <a:r>
              <a:rPr lang="az-Latn-AZ" sz="3800" dirty="0"/>
              <a:t>5-ci maddəsi ilə AİHK-nın 3-cü </a:t>
            </a:r>
            <a:r>
              <a:rPr lang="az-Latn-AZ" sz="3800" dirty="0" smtClean="0"/>
              <a:t>maddəsi arasında qarşılıqlı əlaqə </a:t>
            </a:r>
            <a:endParaRPr lang="ru-RU" sz="3800" dirty="0"/>
          </a:p>
        </p:txBody>
      </p:sp>
      <p:sp>
        <p:nvSpPr>
          <p:cNvPr id="3" name="Подзаголовок 2"/>
          <p:cNvSpPr>
            <a:spLocks noGrp="1"/>
          </p:cNvSpPr>
          <p:nvPr>
            <p:ph type="subTitle" idx="1"/>
          </p:nvPr>
        </p:nvSpPr>
        <p:spPr>
          <a:xfrm>
            <a:off x="533400" y="2708920"/>
            <a:ext cx="7854696" cy="3312368"/>
          </a:xfrm>
        </p:spPr>
        <p:txBody>
          <a:bodyPr>
            <a:noAutofit/>
          </a:bodyPr>
          <a:lstStyle/>
          <a:p>
            <a:pPr algn="just"/>
            <a:r>
              <a:rPr lang="az-Latn-AZ" sz="3000" dirty="0" smtClean="0"/>
              <a:t>	</a:t>
            </a:r>
            <a:r>
              <a:rPr lang="az-Latn-AZ" sz="3000" dirty="0" smtClean="0">
                <a:latin typeface="Times New Roman" pitchFamily="18" charset="0"/>
                <a:cs typeface="Times New Roman" pitchFamily="18" charset="0"/>
              </a:rPr>
              <a:t>“</a:t>
            </a:r>
            <a:r>
              <a:rPr lang="az-Latn-AZ" sz="3000" dirty="0">
                <a:latin typeface="Times New Roman" pitchFamily="18" charset="0"/>
                <a:cs typeface="Times New Roman" pitchFamily="18" charset="0"/>
              </a:rPr>
              <a:t>Heç kəs işgəncəyə, qeyri-insani və ya ləyaqəti alçaldan rəftara və ya cəzaya məruz qalmamalıdır”. </a:t>
            </a:r>
            <a:endParaRPr lang="az-Latn-AZ" sz="3000" dirty="0" smtClean="0">
              <a:latin typeface="Times New Roman" pitchFamily="18" charset="0"/>
              <a:cs typeface="Times New Roman" pitchFamily="18" charset="0"/>
            </a:endParaRPr>
          </a:p>
          <a:p>
            <a:pPr algn="just"/>
            <a:r>
              <a:rPr lang="az-Latn-AZ" sz="3000" dirty="0" smtClean="0">
                <a:latin typeface="Times New Roman" pitchFamily="18" charset="0"/>
                <a:cs typeface="Times New Roman" pitchFamily="18" charset="0"/>
              </a:rPr>
              <a:t>	MSHHP-in </a:t>
            </a:r>
            <a:r>
              <a:rPr lang="az-Latn-AZ" sz="3000" dirty="0">
                <a:latin typeface="Times New Roman" pitchFamily="18" charset="0"/>
                <a:cs typeface="Times New Roman" pitchFamily="18" charset="0"/>
              </a:rPr>
              <a:t>7-ci maddəsində belə bir əlavə var: “heç kəs onun razılığı olmadan tibbi və elmi eksperimentlərə (sınaqlara) məruz qala bilməz”.</a:t>
            </a:r>
            <a:endParaRPr lang="ru-RU" sz="3000" dirty="0">
              <a:latin typeface="Times New Roman" pitchFamily="18" charset="0"/>
              <a:cs typeface="Times New Roman" pitchFamily="18" charset="0"/>
            </a:endParaRPr>
          </a:p>
        </p:txBody>
      </p:sp>
    </p:spTree>
    <p:extLst>
      <p:ext uri="{BB962C8B-B14F-4D97-AF65-F5344CB8AC3E}">
        <p14:creationId xmlns:p14="http://schemas.microsoft.com/office/powerpoint/2010/main" val="28824590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8062664" cy="1014343"/>
          </a:xfrm>
        </p:spPr>
        <p:txBody>
          <a:bodyPr/>
          <a:lstStyle/>
          <a:p>
            <a:pPr algn="ctr"/>
            <a:r>
              <a:rPr lang="az-Latn-AZ" sz="4000" b="1" dirty="0" smtClean="0">
                <a:latin typeface="Times New Roman" pitchFamily="18" charset="0"/>
                <a:cs typeface="Times New Roman" pitchFamily="18" charset="0"/>
              </a:rPr>
              <a:t>Ətraf mühit		   Yaşamaq hüququ</a:t>
            </a:r>
            <a:endParaRPr lang="ru-RU" sz="4000" b="1" dirty="0">
              <a:latin typeface="Times New Roman" pitchFamily="18" charset="0"/>
              <a:cs typeface="Times New Roman" pitchFamily="18" charset="0"/>
            </a:endParaRPr>
          </a:p>
        </p:txBody>
      </p:sp>
      <p:sp>
        <p:nvSpPr>
          <p:cNvPr id="3" name="Текст 2"/>
          <p:cNvSpPr>
            <a:spLocks noGrp="1"/>
          </p:cNvSpPr>
          <p:nvPr>
            <p:ph type="body" idx="2"/>
          </p:nvPr>
        </p:nvSpPr>
        <p:spPr>
          <a:xfrm>
            <a:off x="467544" y="1676400"/>
            <a:ext cx="2961456" cy="3984848"/>
          </a:xfrm>
        </p:spPr>
        <p:txBody>
          <a:bodyPr>
            <a:normAutofit/>
          </a:bodyPr>
          <a:lstStyle/>
          <a:p>
            <a:endParaRPr lang="az-Latn-AZ" sz="2400" dirty="0" smtClean="0">
              <a:latin typeface="Times New Roman" pitchFamily="18" charset="0"/>
              <a:cs typeface="Times New Roman" pitchFamily="18" charset="0"/>
            </a:endParaRPr>
          </a:p>
          <a:p>
            <a:r>
              <a:rPr lang="az-Latn-AZ" sz="2400" dirty="0" smtClean="0">
                <a:latin typeface="Times New Roman" pitchFamily="18" charset="0"/>
                <a:cs typeface="Times New Roman" pitchFamily="18" charset="0"/>
              </a:rPr>
              <a:t>AİHM-i hesab edir ki, 2-ci maddə dövlətlərin üzərinə «yurisdiksiyalarında olan şəxslərin həyatını qorumaq üçün zəruri addımlar atmaqdan ibarət pozitiv öhdəlik qoyur».</a:t>
            </a:r>
            <a:endParaRPr lang="ru-RU" sz="2400" dirty="0">
              <a:latin typeface="Times New Roman" pitchFamily="18" charset="0"/>
              <a:cs typeface="Times New Roman" pitchFamily="18" charset="0"/>
            </a:endParaRPr>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5050" y="1700808"/>
            <a:ext cx="5389438"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трелка вправо 5"/>
          <p:cNvSpPr/>
          <p:nvPr/>
        </p:nvSpPr>
        <p:spPr>
          <a:xfrm>
            <a:off x="3589040" y="1096647"/>
            <a:ext cx="1152128"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301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64704"/>
            <a:ext cx="8568952" cy="1008112"/>
          </a:xfrm>
        </p:spPr>
        <p:style>
          <a:lnRef idx="1">
            <a:schemeClr val="accent5"/>
          </a:lnRef>
          <a:fillRef idx="2">
            <a:schemeClr val="accent5"/>
          </a:fillRef>
          <a:effectRef idx="1">
            <a:schemeClr val="accent5"/>
          </a:effectRef>
          <a:fontRef idx="minor">
            <a:schemeClr val="dk1"/>
          </a:fontRef>
        </p:style>
        <p:txBody>
          <a:bodyPr/>
          <a:lstStyle/>
          <a:p>
            <a:pPr algn="ctr"/>
            <a:r>
              <a:rPr lang="az-Latn-AZ" sz="4000" dirty="0">
                <a:ln>
                  <a:noFill/>
                </a:ln>
                <a:solidFill>
                  <a:schemeClr val="tx2"/>
                </a:solidFill>
                <a:effectLst/>
                <a:latin typeface="Times New Roman" pitchFamily="18" charset="0"/>
                <a:cs typeface="Times New Roman" pitchFamily="18" charset="0"/>
              </a:rPr>
              <a:t>Ətraf mühit		   Yaşamaq hüququ</a:t>
            </a:r>
            <a:endParaRPr lang="ru-RU" sz="4000" dirty="0">
              <a:ln>
                <a:noFill/>
              </a:ln>
              <a:solidFill>
                <a:schemeClr val="tx2"/>
              </a:solidFill>
              <a:effectLst/>
              <a:latin typeface="Times New Roman" pitchFamily="18" charset="0"/>
              <a:cs typeface="Times New Roman" pitchFamily="18" charset="0"/>
            </a:endParaRPr>
          </a:p>
        </p:txBody>
      </p:sp>
      <p:sp>
        <p:nvSpPr>
          <p:cNvPr id="3" name="Текст 2"/>
          <p:cNvSpPr>
            <a:spLocks noGrp="1"/>
          </p:cNvSpPr>
          <p:nvPr>
            <p:ph type="body" idx="1"/>
          </p:nvPr>
        </p:nvSpPr>
        <p:spPr>
          <a:xfrm>
            <a:off x="323528" y="2060848"/>
            <a:ext cx="8424936" cy="4104456"/>
          </a:xfrm>
        </p:spPr>
        <p:txBody>
          <a:bodyPr/>
          <a:lstStyle/>
          <a:p>
            <a:r>
              <a:rPr lang="az-Latn-AZ" dirty="0" smtClean="0"/>
              <a:t>Təhlükəli fəaliyyətlər nəticəsində baş verən ölüm hallarının qarşısının alınması ilə bağlı prinsiplər aşağıdakılardır:</a:t>
            </a:r>
          </a:p>
          <a:p>
            <a:pPr marL="342900" indent="-342900">
              <a:buFont typeface="Wingdings" pitchFamily="2" charset="2"/>
              <a:buChar char="Ø"/>
            </a:pPr>
            <a:r>
              <a:rPr lang="az-Latn-AZ" dirty="0" smtClean="0"/>
              <a:t>Qanunvericilik bazasının və inzibati bazanın qəbul edilməsi öhdəliyi;</a:t>
            </a:r>
          </a:p>
          <a:p>
            <a:pPr marL="342900" indent="-342900">
              <a:buFont typeface="Wingdings" pitchFamily="2" charset="2"/>
              <a:buChar char="Ø"/>
            </a:pPr>
            <a:r>
              <a:rPr lang="az-Latn-AZ" dirty="0"/>
              <a:t>İ</a:t>
            </a:r>
            <a:r>
              <a:rPr lang="az-Latn-AZ" dirty="0" smtClean="0"/>
              <a:t>nsanların həyatına qarşı potensial riskin səviyyəsi ilə bağlı hüquqi aktların qəbulu;</a:t>
            </a:r>
          </a:p>
          <a:p>
            <a:pPr marL="342900" indent="-342900">
              <a:buFont typeface="Wingdings" pitchFamily="2" charset="2"/>
              <a:buChar char="Ø"/>
            </a:pPr>
            <a:r>
              <a:rPr lang="az-Latn-AZ" dirty="0" smtClean="0"/>
              <a:t>İctimaiyyətin məlumatlandırılması hüququna xüsusi diqqətin ayrılması;</a:t>
            </a:r>
          </a:p>
          <a:p>
            <a:pPr marL="342900" indent="-342900">
              <a:buFont typeface="Wingdings" pitchFamily="2" charset="2"/>
              <a:buChar char="Ø"/>
            </a:pPr>
            <a:r>
              <a:rPr lang="az-Latn-AZ" dirty="0" smtClean="0"/>
              <a:t>Müəyyən minimal standartlara cavab verən müstəqil və qərəzsiz rəsmi araşdırma prosedurunun təmin edilməsi.</a:t>
            </a:r>
          </a:p>
          <a:p>
            <a:pPr marL="342900" indent="-342900">
              <a:buFont typeface="Wingdings" pitchFamily="2" charset="2"/>
              <a:buChar char="Ø"/>
            </a:pPr>
            <a:endParaRPr lang="ru-RU" dirty="0"/>
          </a:p>
        </p:txBody>
      </p:sp>
      <p:sp>
        <p:nvSpPr>
          <p:cNvPr id="4" name="Стрелка вправо 3"/>
          <p:cNvSpPr/>
          <p:nvPr/>
        </p:nvSpPr>
        <p:spPr>
          <a:xfrm>
            <a:off x="3563888" y="1340768"/>
            <a:ext cx="936104" cy="216024"/>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22415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563</TotalTime>
  <Words>400</Words>
  <Application>Microsoft Office PowerPoint</Application>
  <PresentationFormat>On-screen Show (4:3)</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Поток</vt:lpstr>
      <vt:lpstr>Yaşamaq hüququ</vt:lpstr>
      <vt:lpstr>AİHK 2-ci maddədə yaşamaq hüququnu belə tənzimləyir:  </vt:lpstr>
      <vt:lpstr>Konstitusiyamızın «Yaşamaq hüququ» adlanan 27-ci maddəsində göstərilir:</vt:lpstr>
      <vt:lpstr>Amerikaarası Konvensiya</vt:lpstr>
      <vt:lpstr>Yaşamaq hüququnu qorumaq üzrə pozitiv öhdəliyin tətbiq dairəsindən xaric edilən faktorlar</vt:lpstr>
      <vt:lpstr>Yaşamaq hüququnu qorumaq üzrə pozitiv öhdəliyin tətbiq dairəsindən xaric edilən faktorlar</vt:lpstr>
      <vt:lpstr>MSHHP 5-ci maddəsi ilə AİHK-nın 3-cü maddəsi arasında qarşılıqlı əlaqə </vt:lpstr>
      <vt:lpstr>Ətraf mühit     Yaşamaq hüququ</vt:lpstr>
      <vt:lpstr>Ətraf mühit     Yaşamaq hüququ</vt:lpstr>
      <vt:lpstr>Qəbələ Radiolakasiya Stansiyası</vt:lpstr>
      <vt:lpstr>Ölüm cəzası   Məhkəmə ölüm cəzasının 3-cü maddəyə zidd olduğunu aydın şəkildə bəyan etməkdən yayınsa da, ölüm cəzası ədalətsiz məhkəmə araşdırması nəticəsində təyin edildiyi halda bu hal 3-cü maddəni pozur.</vt:lpstr>
      <vt:lpstr>DİQQƏTİNİZƏ GÖRƏ TƏŞƏKKÜRLƏR!</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ROVSHANOVA Vafa</cp:lastModifiedBy>
  <cp:revision>78</cp:revision>
  <dcterms:created xsi:type="dcterms:W3CDTF">2015-06-01T04:13:21Z</dcterms:created>
  <dcterms:modified xsi:type="dcterms:W3CDTF">2016-07-02T12:03:13Z</dcterms:modified>
</cp:coreProperties>
</file>