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1" r:id="rId3"/>
    <p:sldId id="278" r:id="rId4"/>
    <p:sldId id="280" r:id="rId5"/>
    <p:sldId id="282" r:id="rId6"/>
    <p:sldId id="28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>
      <p:cViewPr>
        <p:scale>
          <a:sx n="89" d="100"/>
          <a:sy n="89" d="100"/>
        </p:scale>
        <p:origin x="-144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73F44F9-B8A2-4FFC-B4EF-9B0658BF3690}" type="datetimeFigureOut">
              <a:rPr lang="ru-RU" smtClean="0"/>
              <a:pPr/>
              <a:t>26.07.2017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44F9-B8A2-4FFC-B4EF-9B0658BF3690}" type="datetimeFigureOut">
              <a:rPr lang="ru-RU" smtClean="0"/>
              <a:pPr/>
              <a:t>26.07.2017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44F9-B8A2-4FFC-B4EF-9B0658BF3690}" type="datetimeFigureOut">
              <a:rPr lang="ru-RU" smtClean="0"/>
              <a:pPr/>
              <a:t>26.07.2017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73F44F9-B8A2-4FFC-B4EF-9B0658BF3690}" type="datetimeFigureOut">
              <a:rPr lang="ru-RU" smtClean="0"/>
              <a:pPr/>
              <a:t>26.07.2017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73F44F9-B8A2-4FFC-B4EF-9B0658BF3690}" type="datetimeFigureOut">
              <a:rPr lang="ru-RU" smtClean="0"/>
              <a:pPr/>
              <a:t>26.07.2017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44F9-B8A2-4FFC-B4EF-9B0658BF3690}" type="datetimeFigureOut">
              <a:rPr lang="ru-RU" smtClean="0"/>
              <a:pPr/>
              <a:t>26.07.2017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44F9-B8A2-4FFC-B4EF-9B0658BF3690}" type="datetimeFigureOut">
              <a:rPr lang="ru-RU" smtClean="0"/>
              <a:pPr/>
              <a:t>26.07.2017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3F44F9-B8A2-4FFC-B4EF-9B0658BF3690}" type="datetimeFigureOut">
              <a:rPr lang="ru-RU" smtClean="0"/>
              <a:pPr/>
              <a:t>26.07.2017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44F9-B8A2-4FFC-B4EF-9B0658BF3690}" type="datetimeFigureOut">
              <a:rPr lang="ru-RU" smtClean="0"/>
              <a:pPr/>
              <a:t>26.07.2017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73F44F9-B8A2-4FFC-B4EF-9B0658BF3690}" type="datetimeFigureOut">
              <a:rPr lang="ru-RU" smtClean="0"/>
              <a:pPr/>
              <a:t>26.07.2017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3F44F9-B8A2-4FFC-B4EF-9B0658BF3690}" type="datetimeFigureOut">
              <a:rPr lang="ru-RU" smtClean="0"/>
              <a:pPr/>
              <a:t>26.07.2017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73F44F9-B8A2-4FFC-B4EF-9B0658BF3690}" type="datetimeFigureOut">
              <a:rPr lang="ru-RU" smtClean="0"/>
              <a:pPr/>
              <a:t>26.07.2017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860" y="1052736"/>
            <a:ext cx="5887556" cy="1733322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ŞAMAQ HÜQUQU:DÖVLƏTİN PROSEDUR ÖHDƏLİKLƏRİ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4509120"/>
            <a:ext cx="60486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z-Latn-AZ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Təlimçi</a:t>
            </a:r>
            <a:r>
              <a:rPr lang="az-Latn-AZ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Sevin</a:t>
            </a:r>
            <a:r>
              <a:rPr lang="az-Latn-AZ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 Əliyeva </a:t>
            </a:r>
          </a:p>
          <a:p>
            <a:pPr algn="r"/>
            <a:r>
              <a:rPr lang="az-Latn-AZ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2017</a:t>
            </a:r>
            <a:endParaRPr lang="ru-RU" sz="2000" b="1" i="1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24744"/>
            <a:ext cx="4242772" cy="1152128"/>
          </a:xfrm>
        </p:spPr>
        <p:txBody>
          <a:bodyPr>
            <a:normAutofit/>
          </a:bodyPr>
          <a:lstStyle/>
          <a:p>
            <a:r>
              <a:rPr lang="az-Latn-AZ" sz="1800" b="1" cap="all" dirty="0" smtClean="0"/>
              <a:t/>
            </a:r>
            <a:br>
              <a:rPr lang="az-Latn-AZ" sz="1800" b="1" cap="all" dirty="0" smtClean="0"/>
            </a:br>
            <a:r>
              <a:rPr lang="az-Latn-AZ" sz="1800" b="1" cap="all" dirty="0" smtClean="0">
                <a:latin typeface="Times New Roman" pitchFamily="18" charset="0"/>
                <a:cs typeface="Times New Roman" pitchFamily="18" charset="0"/>
              </a:rPr>
              <a:t>AraşdIrmalar aparma Öhdəlİyİ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71600" y="2996951"/>
            <a:ext cx="7715200" cy="2952329"/>
          </a:xfrm>
        </p:spPr>
        <p:txBody>
          <a:bodyPr>
            <a:noAutofit/>
          </a:bodyPr>
          <a:lstStyle/>
          <a:p>
            <a:endParaRPr lang="az-Latn-AZ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z-Latn-AZ" sz="1600" b="1" cap="all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az-Latn-AZ" sz="1800" b="1" cap="all" dirty="0" smtClean="0">
                <a:latin typeface="Times New Roman" pitchFamily="18" charset="0"/>
                <a:cs typeface="Times New Roman" pitchFamily="18" charset="0"/>
              </a:rPr>
              <a:t>AraşdIrmanIn məqsədİ:</a:t>
            </a:r>
            <a:endParaRPr lang="az-Latn-AZ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az-Latn-AZ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Yaşamaq hüququnu qoruyan daxili qanunların səmərəli icrasını təmin etmək;</a:t>
            </a:r>
          </a:p>
          <a:p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Ölüm halarına görə məsuliyyət daşıyan  şəxslərin məsuliyyətə cəlb olunmasını təmin etmək; </a:t>
            </a:r>
          </a:p>
          <a:p>
            <a:endParaRPr lang="az-Latn-AZ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az-Latn-AZ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467600" cy="648072"/>
          </a:xfrm>
        </p:spPr>
        <p:txBody>
          <a:bodyPr>
            <a:normAutofit fontScale="90000"/>
          </a:bodyPr>
          <a:lstStyle/>
          <a:p>
            <a:r>
              <a:rPr lang="az-Latn-AZ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2000" b="1" dirty="0" smtClean="0">
                <a:latin typeface="Times New Roman" pitchFamily="18" charset="0"/>
                <a:cs typeface="Times New Roman" pitchFamily="18" charset="0"/>
              </a:rPr>
              <a:t>ARAŞDIRMA İLƏ BAĞLI TƏLƏBLƏR: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714488"/>
            <a:ext cx="8229600" cy="2265115"/>
          </a:xfrm>
        </p:spPr>
        <p:txBody>
          <a:bodyPr>
            <a:normAutofit fontScale="25000" lnSpcReduction="20000"/>
          </a:bodyPr>
          <a:lstStyle/>
          <a:p>
            <a:r>
              <a:rPr lang="az-Latn-AZ" sz="7200" dirty="0" smtClean="0">
                <a:latin typeface="Times New Roman" pitchFamily="18" charset="0"/>
                <a:cs typeface="Times New Roman" pitchFamily="18" charset="0"/>
              </a:rPr>
              <a:t>Araşdırma aparan şəxslərin hadisələrdə əli olan şəxslərdən müstəqil olması (Makşeyn Birləşmiş Krallığa qarşı -2001);</a:t>
            </a:r>
          </a:p>
          <a:p>
            <a:r>
              <a:rPr lang="az-Latn-AZ" sz="7200" dirty="0" smtClean="0">
                <a:latin typeface="Times New Roman" pitchFamily="18" charset="0"/>
                <a:cs typeface="Times New Roman" pitchFamily="18" charset="0"/>
              </a:rPr>
              <a:t>Araşdırma səmərəli olmalıdır (Velikova Bolqarıstana  qarşı-2000, Salman Türkiyəyə qarşı-2000; Əliyeva və Əliyev Azərbaycana qarşı-2014);</a:t>
            </a:r>
          </a:p>
          <a:p>
            <a:r>
              <a:rPr lang="az-Latn-AZ" sz="7200" dirty="0" smtClean="0">
                <a:latin typeface="Times New Roman" pitchFamily="18" charset="0"/>
                <a:cs typeface="Times New Roman" pitchFamily="18" charset="0"/>
              </a:rPr>
              <a:t>Araşdırma vaxtında və ağlabatan cəldliklə həyata keçirilməlidir (Keli və başqaları Birləşmiş Krallığa qarşı-2001)</a:t>
            </a:r>
          </a:p>
          <a:p>
            <a:r>
              <a:rPr lang="az-Latn-AZ" sz="7200" dirty="0" smtClean="0">
                <a:latin typeface="Times New Roman" pitchFamily="18" charset="0"/>
                <a:cs typeface="Times New Roman" pitchFamily="18" charset="0"/>
              </a:rPr>
              <a:t>Araşdırma üzərində ictimai nəzarətin olması (Gül Türkiyəyə qarşı-2000)</a:t>
            </a:r>
          </a:p>
          <a:p>
            <a:r>
              <a:rPr lang="az-Latn-AZ" sz="7200" dirty="0" smtClean="0">
                <a:latin typeface="Times New Roman" pitchFamily="18" charset="0"/>
                <a:cs typeface="Times New Roman" pitchFamily="18" charset="0"/>
              </a:rPr>
              <a:t>Təqibə başlamaqdan imtina qərarını əsaslandırmaq öhdəliyi (Cordan Birləşmiş Krallığa qarşı-2001) 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az-Latn-AZ" sz="2000" b="1" dirty="0" smtClean="0">
                <a:latin typeface="Times New Roman" pitchFamily="18" charset="0"/>
                <a:cs typeface="Times New Roman" pitchFamily="18" charset="0"/>
              </a:rPr>
              <a:t>MİKAYIL  MƏMMƏDOV AZƏRBAYCANA QARŞI-17.03.2010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z-Latn-AZ" sz="2100" dirty="0" smtClean="0">
                <a:latin typeface="Times New Roman" pitchFamily="18" charset="0"/>
                <a:cs typeface="Times New Roman" pitchFamily="18" charset="0"/>
              </a:rPr>
              <a:t>Yaşamaq hüququunun pozuntularının qarşısının alınması ilə bağlı prinsiplər: 2 -ci maddənin maddi – hüquqi aspekti (pozuntu tanınmamışdır).</a:t>
            </a:r>
          </a:p>
          <a:p>
            <a:endParaRPr lang="az-Latn-AZ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az-Latn-AZ" sz="2100" dirty="0" smtClean="0">
                <a:latin typeface="Times New Roman" pitchFamily="18" charset="0"/>
                <a:cs typeface="Times New Roman" pitchFamily="18" charset="0"/>
              </a:rPr>
              <a:t>Yaşamaq hüququnun iddia edilən pozuntuları baş verdiyi halda buna reaksiya verilməsi ilə bağlı: 2 ci maddənin prosessual aspekti (adekvat və səmərəli araşdırma aparmaq öhdəliyi pozulub). 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az-Latn-AZ" sz="21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az-Latn-AZ" sz="21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ƏLİYEV VƏ ƏLİYEVA AZƏRBAYCANA QARŞI-31 İYUL 2014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984248"/>
            <a:ext cx="7467600" cy="4873752"/>
          </a:xfrm>
        </p:spPr>
        <p:txBody>
          <a:bodyPr>
            <a:normAutofit/>
          </a:bodyPr>
          <a:lstStyle/>
          <a:p>
            <a:pPr algn="just"/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İstintaq səmərəli olmamışdır: cinayəti törətməkdə şübhəli şəxslərin müəyyən edilməsi və cəzalandırılması mümkün olmamışdır;</a:t>
            </a:r>
          </a:p>
          <a:p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Sübutları təmin etmək öhdəliyi pozulmuşdur;</a:t>
            </a:r>
          </a:p>
          <a:p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İstintaq çevik həyata keçirilməmişdir;</a:t>
            </a:r>
          </a:p>
          <a:p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İstintaqın gedişi və cinayət işi çərçivəsində qəbul edilmiş qərarlar barədə ərizəçilərə məlumat verilməmişdir.</a:t>
            </a:r>
          </a:p>
          <a:p>
            <a:pPr marL="0" indent="0">
              <a:buNone/>
            </a:pPr>
            <a:r>
              <a:rPr lang="az-Latn-AZ" sz="2000" b="1" dirty="0" smtClean="0">
                <a:latin typeface="Times New Roman" pitchFamily="18" charset="0"/>
                <a:cs typeface="Times New Roman" pitchFamily="18" charset="0"/>
              </a:rPr>
              <a:t>Nəticə: 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Məhkəmə 2-ci maddənin prosessual aspektlərinin pozulduğunu qət etmişdir.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zer2\Downloads\images (2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20688"/>
            <a:ext cx="7522271" cy="46430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675</TotalTime>
  <Words>194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Эркер</vt:lpstr>
      <vt:lpstr>YAŞAMAQ HÜQUQU:DÖVLƏTİN PROSEDUR ÖHDƏLİKLƏRİ</vt:lpstr>
      <vt:lpstr> AraşdIrmalar aparma Öhdəlİyİ</vt:lpstr>
      <vt:lpstr>  ARAŞDIRMA İLƏ BAĞLI TƏLƏBLƏR: </vt:lpstr>
      <vt:lpstr>MİKAYIL  MƏMMƏDOV AZƏRBAYCANA QARŞI-17.03.2010</vt:lpstr>
      <vt:lpstr>ƏLİYEV VƏ ƏLİYEVA AZƏRBAYCANA QARŞI-31 İYUL 2014</vt:lpstr>
      <vt:lpstr>PowerPoint Presentation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Məhkəməyədək həbs  (Pre-trial detention)</dc:title>
  <dc:creator>Azer2</dc:creator>
  <cp:lastModifiedBy>ROVSHANOVA Vafa</cp:lastModifiedBy>
  <cp:revision>175</cp:revision>
  <dcterms:created xsi:type="dcterms:W3CDTF">2015-05-29T10:19:22Z</dcterms:created>
  <dcterms:modified xsi:type="dcterms:W3CDTF">2017-07-26T15:14:43Z</dcterms:modified>
</cp:coreProperties>
</file>