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92" r:id="rId3"/>
    <p:sldId id="275" r:id="rId4"/>
    <p:sldId id="290" r:id="rId5"/>
    <p:sldId id="289" r:id="rId6"/>
    <p:sldId id="276" r:id="rId7"/>
    <p:sldId id="291" r:id="rId8"/>
    <p:sldId id="279" r:id="rId9"/>
    <p:sldId id="280" r:id="rId10"/>
    <p:sldId id="287" r:id="rId11"/>
    <p:sldId id="278" r:id="rId12"/>
    <p:sldId id="288"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7/16/2017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7/16/2017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38600"/>
            <a:ext cx="8229600" cy="1968691"/>
          </a:xfrm>
        </p:spPr>
        <p:txBody>
          <a:bodyPr>
            <a:normAutofit/>
          </a:bodyPr>
          <a:lstStyle/>
          <a:p>
            <a:endParaRPr lang="az-Latn-AZ" dirty="0" smtClean="0"/>
          </a:p>
          <a:p>
            <a:endParaRPr lang="az-Latn-AZ" dirty="0" smtClean="0"/>
          </a:p>
          <a:p>
            <a:pPr algn="r">
              <a:buNone/>
            </a:pPr>
            <a:r>
              <a:rPr lang="az-Latn-AZ" dirty="0" smtClean="0"/>
              <a:t>Günel Sevdimalıyeva</a:t>
            </a:r>
          </a:p>
          <a:p>
            <a:pPr algn="r">
              <a:buNone/>
            </a:pPr>
            <a:r>
              <a:rPr lang="az-Latn-AZ" dirty="0" smtClean="0"/>
              <a:t>2017</a:t>
            </a:r>
            <a:endParaRPr lang="az-Latn-AZ" dirty="0" smtClean="0"/>
          </a:p>
          <a:p>
            <a:endParaRPr lang="az-Latn-AZ" dirty="0" smtClean="0"/>
          </a:p>
          <a:p>
            <a:endParaRPr lang="ru-RU" dirty="0"/>
          </a:p>
        </p:txBody>
      </p:sp>
      <p:sp>
        <p:nvSpPr>
          <p:cNvPr id="2" name="Title 1"/>
          <p:cNvSpPr>
            <a:spLocks noGrp="1"/>
          </p:cNvSpPr>
          <p:nvPr>
            <p:ph type="title"/>
          </p:nvPr>
        </p:nvSpPr>
        <p:spPr>
          <a:xfrm>
            <a:off x="457200" y="274638"/>
            <a:ext cx="8229600" cy="2925762"/>
          </a:xfrm>
        </p:spPr>
        <p:txBody>
          <a:bodyPr>
            <a:normAutofit/>
          </a:bodyPr>
          <a:lstStyle/>
          <a:p>
            <a:r>
              <a:rPr lang="az-Latn-AZ" sz="4400" dirty="0" smtClean="0"/>
              <a:t>Maddə 2. Yaşamaq hüququ</a:t>
            </a:r>
            <a:r>
              <a:rPr lang="az-Latn-AZ" dirty="0" smtClean="0"/>
              <a:t/>
            </a:r>
            <a:br>
              <a:rPr lang="az-Latn-AZ" dirty="0" smtClean="0"/>
            </a:br>
            <a:r>
              <a:rPr lang="az-Latn-AZ" dirty="0" smtClean="0"/>
              <a:t/>
            </a:r>
            <a:br>
              <a:rPr lang="az-Latn-AZ" dirty="0" smtClean="0"/>
            </a:br>
            <a:r>
              <a:rPr lang="az-Latn-AZ" dirty="0" smtClean="0"/>
              <a:t>Prosedur öhdəliklər</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r>
              <a:rPr lang="az-Latn-AZ" dirty="0" smtClean="0"/>
              <a:t>Əgər həyata qəsd qəsdən həyata keçirilməmişdirsə, “effektiv məhkəmə sisteminin yaradılmasına dair” pozitiv öhdəlik hər bir halda cinayət işinin qaldırılmasını zəruri etmir və mülki, inzibati və hətta intizam məsuliyyətinə cəlb etmə hüquqi müdafiə vasitələri ilə təmin oluna bilər</a:t>
            </a:r>
            <a:r>
              <a:rPr lang="ru-RU" dirty="0" smtClean="0"/>
              <a:t> ( </a:t>
            </a:r>
            <a:r>
              <a:rPr lang="ru-RU" i="1" dirty="0" smtClean="0"/>
              <a:t>Vo v. France</a:t>
            </a:r>
            <a:r>
              <a:rPr lang="ru-RU" dirty="0" smtClean="0"/>
              <a:t> [</a:t>
            </a:r>
            <a:r>
              <a:rPr lang="az-Latn-AZ" dirty="0" smtClean="0"/>
              <a:t>BP</a:t>
            </a:r>
            <a:r>
              <a:rPr lang="ru-RU" dirty="0" smtClean="0"/>
              <a:t>]; </a:t>
            </a:r>
            <a:r>
              <a:rPr lang="ru-RU" i="1" dirty="0" smtClean="0"/>
              <a:t>Calvelli and Ciglio v. Italy </a:t>
            </a:r>
            <a:r>
              <a:rPr lang="ru-RU" dirty="0" smtClean="0"/>
              <a:t>[</a:t>
            </a:r>
            <a:r>
              <a:rPr lang="az-Latn-AZ" dirty="0" smtClean="0"/>
              <a:t>BP</a:t>
            </a:r>
            <a:r>
              <a:rPr lang="ru-RU" dirty="0" smtClean="0"/>
              <a:t>]; </a:t>
            </a:r>
            <a:r>
              <a:rPr lang="az-Latn-AZ" dirty="0" smtClean="0"/>
              <a:t>Silih Sloveniyaya qarşı </a:t>
            </a:r>
            <a:r>
              <a:rPr lang="ru-RU" dirty="0" smtClean="0"/>
              <a:t>[</a:t>
            </a:r>
            <a:r>
              <a:rPr lang="az-Latn-AZ" dirty="0" smtClean="0"/>
              <a:t>BP</a:t>
            </a:r>
            <a:r>
              <a:rPr lang="ru-RU" dirty="0" smtClean="0"/>
              <a:t>]). </a:t>
            </a:r>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Səmərəlilik:</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r>
              <a:rPr lang="az-Latn-AZ" dirty="0" smtClean="0"/>
              <a:t>Araşdırmanın çevikliyi şübhəli ölüm hallarında həlledici amildir. Zaman keçdikcə əlçatan sübutların sayı, qaçılmaz olaraq, azalacaqdır, keyfiyyəti isə - korlanacaqdır; lazımi diqqətin olmadığı müşahidə olunduqda, araşdırmanın vicdanlılığı şübhə altına qoyulacaqdır, eləcə də ailə üzvləri üçün ağır iztirablara səbəb olacaqdır </a:t>
            </a:r>
            <a:r>
              <a:rPr lang="az-Latn-AZ" i="1" dirty="0" smtClean="0"/>
              <a:t>(P</a:t>
            </a:r>
            <a:r>
              <a:rPr lang="en-US" i="1" dirty="0" err="1" smtClean="0"/>
              <a:t>aul</a:t>
            </a:r>
            <a:r>
              <a:rPr lang="en-US" i="1" dirty="0" smtClean="0"/>
              <a:t> and Audrey</a:t>
            </a:r>
            <a:r>
              <a:rPr lang="en-US" dirty="0" smtClean="0"/>
              <a:t> </a:t>
            </a:r>
            <a:r>
              <a:rPr lang="en-US" i="1" dirty="0" smtClean="0"/>
              <a:t>Edwards </a:t>
            </a:r>
            <a:r>
              <a:rPr lang="az-Latn-AZ" i="1" dirty="0" smtClean="0"/>
              <a:t>Birləşmiş Krallığa qarşı)</a:t>
            </a:r>
          </a:p>
          <a:p>
            <a:endParaRPr lang="az-Latn-AZ" dirty="0" smtClean="0"/>
          </a:p>
          <a:p>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Çeviklik:</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endParaRPr lang="az-Latn-AZ" dirty="0" smtClean="0"/>
          </a:p>
          <a:p>
            <a:r>
              <a:rPr lang="az-Latn-AZ" dirty="0" smtClean="0"/>
              <a:t>Çeviklik tələbi o demək deyildir ki, müəyyən olunmuş vaxt bölgüsü vardır, lakin bu çeviklik tələbinə görə araşdırma mümkün olduğu qədər cəld aparılmalıdır </a:t>
            </a:r>
            <a:r>
              <a:rPr lang="az-Latn-AZ" i="1" dirty="0" smtClean="0"/>
              <a:t>(Mikayıl Məmmədov Azərbaycana </a:t>
            </a:r>
            <a:r>
              <a:rPr lang="az-Latn-AZ" i="1" smtClean="0"/>
              <a:t>qarşı).</a:t>
            </a:r>
            <a:endParaRPr lang="az-Latn-AZ" i="1" dirty="0" smtClean="0"/>
          </a:p>
          <a:p>
            <a:endParaRPr lang="az-Latn-AZ" dirty="0" smtClean="0"/>
          </a:p>
          <a:p>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Çeviklik:</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endParaRPr lang="az-Latn-AZ" dirty="0" smtClean="0"/>
          </a:p>
          <a:p>
            <a:r>
              <a:rPr lang="az-Latn-AZ" dirty="0" smtClean="0"/>
              <a:t>Dövlətin təqsiri “ağlabatan şübhədən artıq” olmalıdır;</a:t>
            </a:r>
          </a:p>
          <a:p>
            <a:pPr>
              <a:buNone/>
            </a:pPr>
            <a:endParaRPr lang="az-Latn-AZ" i="1" dirty="0" smtClean="0"/>
          </a:p>
          <a:p>
            <a:endParaRPr lang="az-Latn-AZ" i="1" dirty="0" smtClean="0"/>
          </a:p>
          <a:p>
            <a:endParaRPr lang="az-Latn-AZ" dirty="0" smtClean="0"/>
          </a:p>
          <a:p>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Sübutetmə standarları:</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endParaRPr lang="az-Latn-AZ" dirty="0" smtClean="0"/>
          </a:p>
          <a:p>
            <a:r>
              <a:rPr lang="az-Latn-AZ" dirty="0" smtClean="0"/>
              <a:t>Dövlətdən ölüm hallarında effektiv rəsmi araşdırma aparılmasını tələb edir.</a:t>
            </a:r>
          </a:p>
          <a:p>
            <a:endParaRPr lang="az-Latn-AZ" dirty="0" smtClean="0"/>
          </a:p>
          <a:p>
            <a:endParaRPr lang="ru-RU" dirty="0"/>
          </a:p>
        </p:txBody>
      </p:sp>
      <p:sp>
        <p:nvSpPr>
          <p:cNvPr id="2" name="Title 1"/>
          <p:cNvSpPr>
            <a:spLocks noGrp="1"/>
          </p:cNvSpPr>
          <p:nvPr>
            <p:ph type="title"/>
          </p:nvPr>
        </p:nvSpPr>
        <p:spPr/>
        <p:txBody>
          <a:bodyPr>
            <a:normAutofit/>
          </a:bodyPr>
          <a:lstStyle/>
          <a:p>
            <a:r>
              <a:rPr lang="az-Latn-AZ" dirty="0" smtClean="0"/>
              <a:t>Prosedur öhdəliklər:</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az-Latn-AZ" dirty="0" smtClean="0"/>
          </a:p>
          <a:p>
            <a:endParaRPr lang="az-Latn-AZ" dirty="0" smtClean="0"/>
          </a:p>
          <a:p>
            <a:pPr>
              <a:lnSpc>
                <a:spcPct val="170000"/>
              </a:lnSpc>
            </a:pPr>
            <a:r>
              <a:rPr lang="az-Latn-AZ" dirty="0" smtClean="0"/>
              <a:t>Adekvatlıq;</a:t>
            </a:r>
          </a:p>
          <a:p>
            <a:pPr>
              <a:lnSpc>
                <a:spcPct val="170000"/>
              </a:lnSpc>
            </a:pPr>
            <a:r>
              <a:rPr lang="az-Latn-AZ" dirty="0" smtClean="0"/>
              <a:t>Müstəqillik;</a:t>
            </a:r>
          </a:p>
          <a:p>
            <a:pPr>
              <a:lnSpc>
                <a:spcPct val="170000"/>
              </a:lnSpc>
            </a:pPr>
            <a:r>
              <a:rPr lang="az-Latn-AZ" dirty="0" smtClean="0"/>
              <a:t>Səmərəlilik;</a:t>
            </a:r>
          </a:p>
          <a:p>
            <a:pPr>
              <a:lnSpc>
                <a:spcPct val="170000"/>
              </a:lnSpc>
            </a:pPr>
            <a:r>
              <a:rPr lang="az-Latn-AZ" dirty="0" smtClean="0"/>
              <a:t>Çeviklik;</a:t>
            </a:r>
          </a:p>
          <a:p>
            <a:pPr>
              <a:lnSpc>
                <a:spcPct val="170000"/>
              </a:lnSpc>
            </a:pPr>
            <a:r>
              <a:rPr lang="az-Latn-AZ" dirty="0" smtClean="0"/>
              <a:t>İctimai nəzarət və ailənin cəlb olunması.</a:t>
            </a:r>
          </a:p>
          <a:p>
            <a:endParaRPr lang="az-Latn-AZ" dirty="0" smtClean="0"/>
          </a:p>
          <a:p>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Prosedur öhdəliklər – səmərəli araşdırma aşağıdakı kompenentlərdən ibarətdir:</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smtClean="0"/>
              <a:t>Öneryıldız Türkiyəyə qarşı</a:t>
            </a:r>
            <a:endParaRPr lang="ru-RU"/>
          </a:p>
        </p:txBody>
      </p:sp>
      <p:sp>
        <p:nvSpPr>
          <p:cNvPr id="3" name="Title 2"/>
          <p:cNvSpPr>
            <a:spLocks noGrp="1"/>
          </p:cNvSpPr>
          <p:nvPr>
            <p:ph type="title"/>
          </p:nvPr>
        </p:nvSpPr>
        <p:spPr/>
        <p:txBody>
          <a:bodyPr/>
          <a:lstStyle/>
          <a:p>
            <a:r>
              <a:rPr lang="az-Latn-AZ" dirty="0" smtClean="0"/>
              <a:t>Adekvatlıq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z-Latn-AZ" dirty="0" smtClean="0"/>
              <a:t>“effektiv məhkəmə sistemi”nə minimal tələb, araşdırmanı aparan şəxslərin, hadisələrə aidiyyəti olan şəxslərdən asılı olmamalırıdır. Bu, iyerarxik və institusional, eləcə də praktiki müstəqillik deməkdir. </a:t>
            </a:r>
            <a:r>
              <a:rPr lang="ru-RU" dirty="0" smtClean="0"/>
              <a:t>(</a:t>
            </a:r>
            <a:r>
              <a:rPr lang="ru-RU" i="1" dirty="0" smtClean="0"/>
              <a:t>Paul and Audrey</a:t>
            </a:r>
            <a:r>
              <a:rPr lang="ru-RU" dirty="0" smtClean="0"/>
              <a:t> </a:t>
            </a:r>
            <a:r>
              <a:rPr lang="ru-RU" i="1" dirty="0" smtClean="0"/>
              <a:t>Edwards</a:t>
            </a:r>
            <a:r>
              <a:rPr lang="az-Latn-AZ" i="1" dirty="0" smtClean="0"/>
              <a:t> </a:t>
            </a:r>
            <a:r>
              <a:rPr lang="ru-RU" i="1" dirty="0" smtClean="0"/>
              <a:t>v. The United Kingdom</a:t>
            </a:r>
            <a:r>
              <a:rPr lang="az-Latn-AZ" dirty="0" smtClean="0"/>
              <a:t>;</a:t>
            </a:r>
            <a:r>
              <a:rPr lang="ru-RU" i="1" dirty="0" smtClean="0"/>
              <a:t> </a:t>
            </a:r>
            <a:r>
              <a:rPr lang="az-Latn-AZ" i="1" dirty="0" smtClean="0"/>
              <a:t>McKerr Birləşmiş Krallığa qarşı; Ramsahai Niderlanda qarşı; Trubnikov Rusiyaya qarşı; Oğur Türkiyəyə qarşı)</a:t>
            </a:r>
          </a:p>
          <a:p>
            <a:endParaRPr lang="az-Latn-AZ" dirty="0" smtClean="0"/>
          </a:p>
          <a:p>
            <a:endParaRPr lang="ru-RU" dirty="0"/>
          </a:p>
        </p:txBody>
      </p:sp>
      <p:sp>
        <p:nvSpPr>
          <p:cNvPr id="2" name="Title 1"/>
          <p:cNvSpPr>
            <a:spLocks noGrp="1"/>
          </p:cNvSpPr>
          <p:nvPr>
            <p:ph type="title"/>
          </p:nvPr>
        </p:nvSpPr>
        <p:spPr/>
        <p:txBody>
          <a:bodyPr>
            <a:normAutofit/>
          </a:bodyPr>
          <a:lstStyle/>
          <a:p>
            <a:r>
              <a:rPr lang="az-Latn-AZ" dirty="0" smtClean="0"/>
              <a:t>Müstəqillik:</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az-Latn-AZ" dirty="0" smtClean="0"/>
          </a:p>
          <a:p>
            <a:r>
              <a:rPr lang="az-Latn-AZ" dirty="0" smtClean="0"/>
              <a:t>Araşdırma o mənada səmərəli olmalıdır ki, onun nəticəsində gücün müəyyən şərtlər daxilində əsaslı və ya əsassız şəkildə tətbiq edildiyini müəyyən etmək mümkün olsun və məsuliyyət daşıyan şəxslər müəyyən edilə və cəzalandırıla bilsin </a:t>
            </a:r>
            <a:r>
              <a:rPr lang="az-Latn-AZ" i="1" dirty="0" smtClean="0"/>
              <a:t>(Nachova və başqaları Bolqarıstana qarşı).</a:t>
            </a:r>
          </a:p>
          <a:p>
            <a:r>
              <a:rPr lang="az-Latn-AZ" dirty="0" smtClean="0"/>
              <a:t>Araşdırma aparan orqanın sübut əldə etmək, zəruri axtarışlar aparmaq, həbs etmək və s. səlahiyyətləri olmalıdır</a:t>
            </a:r>
          </a:p>
          <a:p>
            <a:endParaRPr lang="az-Latn-AZ" dirty="0" smtClean="0"/>
          </a:p>
          <a:p>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Səmərəlilik:</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az-Latn-AZ" dirty="0" smtClean="0"/>
              <a:t>Məsuliyyət daşıyan şəxslərin müəyyənləşdirilməsi imkanı mövcud olmalıdır </a:t>
            </a:r>
            <a:r>
              <a:rPr lang="az-Latn-AZ" i="1" dirty="0" smtClean="0"/>
              <a:t>(Əliyev və Əliyeva Azərbaycana qarşı);</a:t>
            </a:r>
          </a:p>
          <a:p>
            <a:r>
              <a:rPr lang="az-Latn-AZ" dirty="0" smtClean="0"/>
              <a:t>Sübutları təmin etmək üçün ağlabatan addımlar atılmalıdır (meyidin yarılmasını təmin etmək </a:t>
            </a:r>
            <a:r>
              <a:rPr lang="az-Latn-AZ" i="1" dirty="0" smtClean="0"/>
              <a:t>(Salman Türkiyəyə qarşı, Tanrıkulu Türkiyəyə qarşı)</a:t>
            </a:r>
            <a:r>
              <a:rPr lang="az-Latn-AZ" dirty="0" smtClean="0"/>
              <a:t>, şahid ifadələrini təmin etmək </a:t>
            </a:r>
            <a:r>
              <a:rPr lang="az-Latn-AZ" i="1" dirty="0" smtClean="0"/>
              <a:t>(Paul and Ed</a:t>
            </a:r>
            <a:r>
              <a:rPr lang="en-US" i="1" dirty="0" smtClean="0"/>
              <a:t>wards </a:t>
            </a:r>
            <a:r>
              <a:rPr lang="az-Latn-AZ" i="1" dirty="0" smtClean="0"/>
              <a:t>Birləşmiş Krallığa qarşı, Tanrıkulu Türkiyəyə qarşı), </a:t>
            </a:r>
            <a:r>
              <a:rPr lang="az-Latn-AZ" dirty="0" smtClean="0"/>
              <a:t>maddi sübutları təmin etmək </a:t>
            </a:r>
            <a:r>
              <a:rPr lang="az-Latn-AZ" i="1" dirty="0" smtClean="0"/>
              <a:t>(Gül Türkiyəyə qarşı).</a:t>
            </a:r>
          </a:p>
          <a:p>
            <a:r>
              <a:rPr lang="az-Latn-AZ" dirty="0" smtClean="0"/>
              <a:t>İstintaq bütün mümkün və iddia olunan fərziyələri araşdırmalıdır </a:t>
            </a:r>
            <a:r>
              <a:rPr lang="az-Latn-AZ" i="1" dirty="0" smtClean="0"/>
              <a:t>(Kolevi Bolqarıstana qarşı, Yaşa Türkiyəyə qarşı)</a:t>
            </a:r>
            <a:endParaRPr lang="ru-RU" i="1" dirty="0"/>
          </a:p>
        </p:txBody>
      </p:sp>
      <p:sp>
        <p:nvSpPr>
          <p:cNvPr id="3" name="Title 2"/>
          <p:cNvSpPr>
            <a:spLocks noGrp="1"/>
          </p:cNvSpPr>
          <p:nvPr>
            <p:ph type="title"/>
          </p:nvPr>
        </p:nvSpPr>
        <p:spPr/>
        <p:txBody>
          <a:bodyPr/>
          <a:lstStyle/>
          <a:p>
            <a:r>
              <a:rPr lang="az-Latn-AZ" dirty="0" smtClean="0"/>
              <a:t>Səmərəlilik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r>
              <a:rPr lang="az-Latn-AZ" dirty="0" smtClean="0"/>
              <a:t>İstintaqın səmərəliliyi o baxımdan olmalıdır ki, təqsirli şəxslərin muəyyən  edilməsinə və cəzalandırılmasına yonəlsin. (Oğur v. Turkey [GC]). Bu, nəticə ilə bağlı ohdəlik deyil, vasitə ilə bağlı ohdəlikdir. Hakimiyyət orqanları baş vermiş hadisə ilə bağlı subutları qoruyub saxlamaq ucun mumkun ağlabatan addımlar atmalıdırlar. </a:t>
            </a:r>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Səmərəlilik:</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z-Latn-AZ" dirty="0" smtClean="0"/>
          </a:p>
          <a:p>
            <a:r>
              <a:rPr lang="az-Latn-AZ" dirty="0" smtClean="0"/>
              <a:t>Ölumun səbəbinin və ya təqsirli şəxsin və ya şəxslərin muəyyən edilə bilməməsi bu standartdan kənara cıxma riski yarada bilər. Nə olursa olsun, dovlət orqanları məsələ onların diqqətinə catdırıldıqda hərəkət etməlidirlər. </a:t>
            </a:r>
            <a:r>
              <a:rPr lang="az-Latn-AZ" i="1" dirty="0" smtClean="0"/>
              <a:t>(Ilhan v. </a:t>
            </a:r>
            <a:r>
              <a:rPr lang="es-ES" i="1" dirty="0" err="1" smtClean="0"/>
              <a:t>Turkey</a:t>
            </a:r>
            <a:r>
              <a:rPr lang="es-ES" i="1" dirty="0" smtClean="0"/>
              <a:t> [GC]).</a:t>
            </a:r>
            <a:endParaRPr lang="az-Latn-AZ" i="1" dirty="0" smtClean="0"/>
          </a:p>
          <a:p>
            <a:endParaRPr lang="ru-RU" dirty="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Səmərəlilik:</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651</TotalTime>
  <Words>437</Words>
  <Application>Microsoft Office PowerPoint</Application>
  <PresentationFormat>Экран (4:3)</PresentationFormat>
  <Paragraphs>51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Concourse</vt:lpstr>
      <vt:lpstr>Maddə 2. Yaşamaq hüququ  Prosedur öhdəliklər</vt:lpstr>
      <vt:lpstr>Prosedur öhdəliklər:</vt:lpstr>
      <vt:lpstr>  Prosedur öhdəliklər – səmərəli araşdırma aşağıdakı kompenentlərdən ibarətdir:</vt:lpstr>
      <vt:lpstr>Adekvatlıq </vt:lpstr>
      <vt:lpstr>Müstəqillik:</vt:lpstr>
      <vt:lpstr>  Səmərəlilik:</vt:lpstr>
      <vt:lpstr>Səmərəlilik </vt:lpstr>
      <vt:lpstr>  Səmərəlilik:</vt:lpstr>
      <vt:lpstr>  Səmərəlilik:</vt:lpstr>
      <vt:lpstr>  Səmərəlilik:</vt:lpstr>
      <vt:lpstr>  Çeviklik:</vt:lpstr>
      <vt:lpstr>  Çeviklik:</vt:lpstr>
      <vt:lpstr>  Sübutetmə standarları: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samsung</cp:lastModifiedBy>
  <cp:revision>102</cp:revision>
  <dcterms:created xsi:type="dcterms:W3CDTF">2006-08-16T00:00:00Z</dcterms:created>
  <dcterms:modified xsi:type="dcterms:W3CDTF">2017-07-16T09:38:49Z</dcterms:modified>
</cp:coreProperties>
</file>