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0" r:id="rId2"/>
    <p:sldId id="258" r:id="rId3"/>
    <p:sldId id="267" r:id="rId4"/>
    <p:sldId id="269" r:id="rId5"/>
    <p:sldId id="270" r:id="rId6"/>
    <p:sldId id="294" r:id="rId7"/>
    <p:sldId id="289" r:id="rId8"/>
    <p:sldId id="305" r:id="rId9"/>
    <p:sldId id="306" r:id="rId10"/>
    <p:sldId id="292" r:id="rId11"/>
    <p:sldId id="301" r:id="rId12"/>
    <p:sldId id="296" r:id="rId13"/>
    <p:sldId id="297" r:id="rId14"/>
    <p:sldId id="299" r:id="rId15"/>
    <p:sldId id="302" r:id="rId16"/>
    <p:sldId id="291" r:id="rId17"/>
    <p:sldId id="283" r:id="rId18"/>
    <p:sldId id="303" r:id="rId19"/>
    <p:sldId id="293" r:id="rId20"/>
    <p:sldId id="295" r:id="rId21"/>
    <p:sldId id="30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7/16/2017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7/16/2017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7/16/2017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7/16/2017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ste-polis-siddeti-yorumsuz--4121.jpg"/>
          <p:cNvPicPr>
            <a:picLocks noGrp="1" noChangeAspect="1"/>
          </p:cNvPicPr>
          <p:nvPr>
            <p:ph idx="1"/>
          </p:nvPr>
        </p:nvPicPr>
        <p:blipFill>
          <a:blip r:embed="rId2" cstate="print"/>
          <a:stretch>
            <a:fillRect/>
          </a:stretch>
        </p:blipFill>
        <p:spPr>
          <a:xfrm>
            <a:off x="838200" y="1295400"/>
            <a:ext cx="7315200" cy="4191000"/>
          </a:xfrm>
        </p:spPr>
      </p:pic>
      <p:sp>
        <p:nvSpPr>
          <p:cNvPr id="3" name="Title 1"/>
          <p:cNvSpPr>
            <a:spLocks noGrp="1"/>
          </p:cNvSpPr>
          <p:nvPr>
            <p:ph type="title"/>
          </p:nvPr>
        </p:nvSpPr>
        <p:spPr>
          <a:xfrm>
            <a:off x="457200" y="274638"/>
            <a:ext cx="8229600" cy="1143000"/>
          </a:xfrm>
        </p:spPr>
        <p:txBody>
          <a:bodyPr/>
          <a:lstStyle/>
          <a:p>
            <a:r>
              <a:rPr lang="az-Latn-AZ" dirty="0" smtClean="0"/>
              <a:t>2-ci maddə. Yaşamaq hüququ </a:t>
            </a:r>
            <a:endParaRPr lang="ru-RU" dirty="0"/>
          </a:p>
        </p:txBody>
      </p:sp>
      <p:sp>
        <p:nvSpPr>
          <p:cNvPr id="5" name="Title 1"/>
          <p:cNvSpPr txBox="1">
            <a:spLocks/>
          </p:cNvSpPr>
          <p:nvPr/>
        </p:nvSpPr>
        <p:spPr>
          <a:xfrm>
            <a:off x="457200" y="5638800"/>
            <a:ext cx="8229600" cy="914400"/>
          </a:xfrm>
          <a:prstGeom prst="rect">
            <a:avLst/>
          </a:prstGeom>
        </p:spPr>
        <p:txBody>
          <a:bodyPr vert="horz" rtlCol="0" anchor="ctr">
            <a:normAutofit fontScale="77500" lnSpcReduction="20000"/>
            <a:scene3d>
              <a:camera prst="orthographicFront"/>
              <a:lightRig rig="soft" dir="t"/>
            </a:scene3d>
            <a:sp3d prstMaterial="softEdge">
              <a:bevelT w="25400" h="25400"/>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az-Latn-AZ"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Günel</a:t>
            </a:r>
            <a:r>
              <a:rPr kumimoji="0" lang="az-Latn-AZ" sz="41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Sevdimalıyeva</a:t>
            </a:r>
          </a:p>
          <a:p>
            <a:pPr marL="0" marR="0" lvl="0" indent="0" algn="r" defTabSz="914400" rtl="0" eaLnBrk="1" fontAlgn="auto" latinLnBrk="0" hangingPunct="1">
              <a:lnSpc>
                <a:spcPct val="100000"/>
              </a:lnSpc>
              <a:spcBef>
                <a:spcPct val="0"/>
              </a:spcBef>
              <a:spcAft>
                <a:spcPts val="0"/>
              </a:spcAft>
              <a:buClrTx/>
              <a:buSzTx/>
              <a:buFontTx/>
              <a:buNone/>
              <a:tabLst/>
              <a:defRPr/>
            </a:pPr>
            <a:r>
              <a:rPr lang="az-Latn-AZ" sz="4100" b="1" baseline="0" dirty="0" smtClean="0">
                <a:solidFill>
                  <a:schemeClr val="tx2"/>
                </a:solidFill>
                <a:effectLst>
                  <a:outerShdw blurRad="31750" dist="25400" dir="5400000" algn="tl" rotWithShape="0">
                    <a:srgbClr val="000000">
                      <a:alpha val="25000"/>
                    </a:srgbClr>
                  </a:outerShdw>
                </a:effectLst>
                <a:latin typeface="+mj-lt"/>
                <a:ea typeface="+mj-ea"/>
                <a:cs typeface="+mj-cs"/>
              </a:rPr>
              <a:t>2017</a:t>
            </a:r>
            <a:r>
              <a:rPr kumimoji="0" lang="az-Latn-AZ"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endParaRPr kumimoji="0" lang="ru-RU"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z-Latn-AZ" b="1" dirty="0" smtClean="0"/>
              <a:t>McCann Birləşmiş Krallığa qarşı</a:t>
            </a:r>
          </a:p>
          <a:p>
            <a:r>
              <a:rPr lang="az-Latn-AZ" dirty="0" smtClean="0"/>
              <a:t>Oğur Türkiyəyə qarşı</a:t>
            </a:r>
          </a:p>
          <a:p>
            <a:r>
              <a:rPr lang="az-Latn-AZ" dirty="0" smtClean="0"/>
              <a:t>Ramsahai Niderlanda qarşı</a:t>
            </a:r>
          </a:p>
          <a:p>
            <a:r>
              <a:rPr lang="az-Latn-AZ" dirty="0" smtClean="0"/>
              <a:t>Nachova Bolqarıstana qarşı</a:t>
            </a:r>
          </a:p>
          <a:p>
            <a:r>
              <a:rPr lang="az-Latn-AZ" b="1" dirty="0" smtClean="0"/>
              <a:t>Guiliano və Gaggio İtaliyaya qarşı</a:t>
            </a:r>
          </a:p>
          <a:p>
            <a:r>
              <a:rPr lang="az-Latn-AZ" dirty="0" smtClean="0"/>
              <a:t>Jaloud Niderlanda qarşı</a:t>
            </a:r>
            <a:endParaRPr lang="ru-RU" dirty="0"/>
          </a:p>
        </p:txBody>
      </p:sp>
      <p:sp>
        <p:nvSpPr>
          <p:cNvPr id="3" name="Title 2"/>
          <p:cNvSpPr>
            <a:spLocks noGrp="1"/>
          </p:cNvSpPr>
          <p:nvPr>
            <p:ph type="title"/>
          </p:nvPr>
        </p:nvSpPr>
        <p:spPr/>
        <p:txBody>
          <a:bodyPr>
            <a:normAutofit fontScale="90000"/>
          </a:bodyPr>
          <a:lstStyle/>
          <a:p>
            <a:r>
              <a:rPr lang="az-Latn-AZ" dirty="0" smtClean="0"/>
              <a:t>2-ci maddənin 2-ci bəndi - BP işləri</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az-Latn-AZ" dirty="0" smtClean="0"/>
          </a:p>
          <a:p>
            <a:r>
              <a:rPr lang="az-Latn-AZ" dirty="0" smtClean="0"/>
              <a:t>(ı) öldürmək məqsədi və öldürücü effekti olan güc;</a:t>
            </a:r>
          </a:p>
          <a:p>
            <a:r>
              <a:rPr lang="az-Latn-AZ" dirty="0" smtClean="0"/>
              <a:t>(ıı) şəxsin ölümü ilə nəticələnən və bu cür effekt verəcəyi ağlabatan şəkildə əvvəlcədən görünə bilən güc; </a:t>
            </a:r>
          </a:p>
          <a:p>
            <a:r>
              <a:rPr lang="az-Latn-AZ" dirty="0" smtClean="0"/>
              <a:t>(ııı) tətbiqi şəxsin, ölümünə də gətirib çıxara bilən ağır yaralanması ilə nəticələnən güc.</a:t>
            </a:r>
          </a:p>
          <a:p>
            <a:endParaRPr lang="az-Latn-AZ" dirty="0" smtClean="0"/>
          </a:p>
          <a:p>
            <a:endParaRPr lang="az-Latn-AZ" dirty="0" smtClean="0"/>
          </a:p>
          <a:p>
            <a:endParaRPr lang="az-Latn-AZ" dirty="0" smtClean="0"/>
          </a:p>
          <a:p>
            <a:endParaRPr lang="az-Latn-AZ" dirty="0" smtClean="0"/>
          </a:p>
          <a:p>
            <a:endParaRPr lang="ru-RU" dirty="0"/>
          </a:p>
        </p:txBody>
      </p:sp>
      <p:sp>
        <p:nvSpPr>
          <p:cNvPr id="2" name="Title 1"/>
          <p:cNvSpPr>
            <a:spLocks noGrp="1"/>
          </p:cNvSpPr>
          <p:nvPr>
            <p:ph type="title"/>
          </p:nvPr>
        </p:nvSpPr>
        <p:spPr/>
        <p:txBody>
          <a:bodyPr>
            <a:normAutofit/>
          </a:bodyPr>
          <a:lstStyle/>
          <a:p>
            <a:r>
              <a:rPr lang="az-Latn-AZ" dirty="0" smtClean="0"/>
              <a:t>Öldürücü güc:</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az-Latn-AZ" dirty="0" smtClean="0"/>
              <a:t>Konvensiyanın 2-2(b) bəndinə istinadla qanuni həbsin həyata keçirilməsi və ya həbsdən qaçan şəxsin tutulması məqsədilə öldürücü gücün tətbiqi insan həyatının təhlükəyə qoyulmasının mütləq zəruri hallarında əsaslı ola bilər. </a:t>
            </a:r>
            <a:r>
              <a:rPr lang="az-Latn-AZ" b="1" i="1" dirty="0" smtClean="0"/>
              <a:t>Məhkəmə hesab edir ki, əgər qaçan şəxsin həyat üçün təhlükə törətmədiyi aydındırsa və o, həyat üçün ciddi təhlükə törədə biləcək ağır cinayət törətməkdə şübhəli deyilsə, öldürücü gücün tətbiq edilməməsi qaçağın tutulması imkanının əldən verilməsi ilə nəticələnə bildiyi hallarda belə, belə zərurət mövcud deyildir</a:t>
            </a:r>
            <a:r>
              <a:rPr lang="en-US" b="1" i="1" dirty="0" smtClean="0"/>
              <a:t>.</a:t>
            </a:r>
            <a:endParaRPr lang="ru-RU" b="1" i="1" dirty="0"/>
          </a:p>
        </p:txBody>
      </p:sp>
      <p:sp>
        <p:nvSpPr>
          <p:cNvPr id="3" name="Title 2"/>
          <p:cNvSpPr>
            <a:spLocks noGrp="1"/>
          </p:cNvSpPr>
          <p:nvPr>
            <p:ph type="title"/>
          </p:nvPr>
        </p:nvSpPr>
        <p:spPr/>
        <p:txBody>
          <a:bodyPr/>
          <a:lstStyle/>
          <a:p>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z-Latn-AZ" dirty="0" smtClean="0"/>
              <a:t>Putintseva Rusiyaya qarşı;</a:t>
            </a:r>
          </a:p>
          <a:p>
            <a:r>
              <a:rPr lang="az-Latn-AZ" dirty="0" smtClean="0"/>
              <a:t>Nachova Bolqarıstana qarşı;</a:t>
            </a:r>
          </a:p>
          <a:p>
            <a:r>
              <a:rPr lang="az-Latn-AZ" dirty="0" smtClean="0"/>
              <a:t>Oğur Türkiyəyə qarşı;</a:t>
            </a:r>
          </a:p>
          <a:p>
            <a:r>
              <a:rPr lang="az-Latn-AZ" dirty="0" smtClean="0"/>
              <a:t>Ramsahai Niderlanda qarşı.</a:t>
            </a:r>
            <a:endParaRPr lang="ru-RU" dirty="0"/>
          </a:p>
        </p:txBody>
      </p:sp>
      <p:sp>
        <p:nvSpPr>
          <p:cNvPr id="3" name="Title 2"/>
          <p:cNvSpPr>
            <a:spLocks noGrp="1"/>
          </p:cNvSpPr>
          <p:nvPr>
            <p:ph type="title"/>
          </p:nvPr>
        </p:nvSpPr>
        <p:spPr/>
        <p:txBody>
          <a:bodyPr>
            <a:normAutofit fontScale="90000"/>
          </a:bodyPr>
          <a:lstStyle/>
          <a:p>
            <a:r>
              <a:rPr lang="az-Latn-AZ" dirty="0" smtClean="0"/>
              <a:t>Həbs və ya qaçış zamanı öldürücü gücdən istifadə etməmə</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az-Latn-AZ" dirty="0" smtClean="0"/>
              <a:t>2-ci maddə dövlətlərin üzərinə müvafiq beynəlxalq standartlara uyğun, məmurlarının güc və silah tətbiq edə biləcəyi halları müəyyən edən qanunverici və inzibati akları qəbul etmək öhdəliyi qoyur. Qeyd edilən ciddi proporsionallıq prinsipi 2-ci maddəyə uyğun olaraq həbsin həyata keçirilməsi zamanı silah tətbiqini tənzimləyən milli qanunvericikdən əlaqəli halları dəyərləndirməyi, xüsusilə, qaçan şəxsin əməlinin xarakterini və onun yaratdığı təhlükəni qiymətləndirməyi tələb edir. </a:t>
            </a:r>
            <a:endParaRPr lang="ru-RU" dirty="0"/>
          </a:p>
        </p:txBody>
      </p:sp>
      <p:sp>
        <p:nvSpPr>
          <p:cNvPr id="3" name="Title 2"/>
          <p:cNvSpPr>
            <a:spLocks noGrp="1"/>
          </p:cNvSpPr>
          <p:nvPr>
            <p:ph type="title"/>
          </p:nvPr>
        </p:nvSpPr>
        <p:spPr/>
        <p:txBody>
          <a:bodyPr/>
          <a:lstStyle/>
          <a:p>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ru-RU" b="1" dirty="0" smtClean="0"/>
              <a:t>Peri</a:t>
            </a:r>
            <a:r>
              <a:rPr lang="az-Latn-AZ" b="1" dirty="0" smtClean="0"/>
              <a:t>ş</a:t>
            </a:r>
            <a:r>
              <a:rPr lang="ru-RU" b="1" dirty="0" smtClean="0"/>
              <a:t>an</a:t>
            </a:r>
            <a:r>
              <a:rPr lang="az-Latn-AZ" b="1" dirty="0" smtClean="0"/>
              <a:t> və başqaları Türkiyəyə qaşı</a:t>
            </a:r>
            <a:r>
              <a:rPr lang="ru-RU" dirty="0" smtClean="0"/>
              <a:t> </a:t>
            </a:r>
          </a:p>
          <a:p>
            <a:pPr>
              <a:buNone/>
            </a:pPr>
            <a:r>
              <a:rPr lang="az-Latn-AZ" sz="1800" dirty="0" smtClean="0"/>
              <a:t>	Həbsxanada baş vermiş qiyamın yatırılması məqsədilə 8 nəfərin ölümü, 6 nəfərin yaralanması ilə nəticələnən gücün tətbiqi mütləq zəruri deyildi. Alternativ vasitələr də tətbiq edilə bilərdi, məsələn gözyaşardıcı qaz. Analoji vəziyyətdə etməli olduqları ilə bağlı məmurlar lazımi təlimat almamışdılar. </a:t>
            </a:r>
          </a:p>
          <a:p>
            <a:pPr>
              <a:buNone/>
            </a:pPr>
            <a:endParaRPr lang="az-Latn-AZ" b="1" dirty="0" smtClean="0"/>
          </a:p>
          <a:p>
            <a:pPr>
              <a:buFont typeface="Wingdings" pitchFamily="2" charset="2"/>
              <a:buChar char="Ø"/>
            </a:pPr>
            <a:r>
              <a:rPr lang="az-Latn-AZ" b="1" dirty="0" smtClean="0"/>
              <a:t>Şimşek Türkiyəyə qarşı </a:t>
            </a:r>
          </a:p>
          <a:p>
            <a:pPr>
              <a:buNone/>
            </a:pPr>
            <a:r>
              <a:rPr lang="az-Latn-AZ" sz="1900" dirty="0" smtClean="0"/>
              <a:t>	iğtişaşın yatırılması üçün polis oldurucu guc tətbiq etməyə məcbur olmuşdu ki, bu da olumlərlə nəticələnmişdi. Belə ki, polis başqa vasitələrlə təmin olunmamışdı. Halbuki digər metodlardan (su şırnağı və ya rezin gullələrdən) istifadə edilməsi daha munasib ola bilərdi</a:t>
            </a:r>
            <a:endParaRPr lang="az-Latn-AZ" sz="1900" b="1" dirty="0" smtClean="0"/>
          </a:p>
        </p:txBody>
      </p:sp>
      <p:sp>
        <p:nvSpPr>
          <p:cNvPr id="3" name="Title 2"/>
          <p:cNvSpPr>
            <a:spLocks noGrp="1"/>
          </p:cNvSpPr>
          <p:nvPr>
            <p:ph type="title"/>
          </p:nvPr>
        </p:nvSpPr>
        <p:spPr/>
        <p:txBody>
          <a:bodyPr>
            <a:normAutofit fontScale="90000"/>
          </a:bodyPr>
          <a:lstStyle/>
          <a:p>
            <a:r>
              <a:rPr lang="az-Latn-AZ" dirty="0" smtClean="0"/>
              <a:t>Silahlı qiyamın və iğtişaşın qarşısının alınması</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az-Latn-AZ" dirty="0" smtClean="0"/>
              <a:t>	həyatdan məhrumetməyə haqq qazandırıla bilən hallar məhdudlaşdırıcı şəkildə şərh edilməlidir. İnsanların müdafiəsi vasitəsi olan Konvensiyanın məqsədi həmçinin 2-ci maddənin elə tərzdə şərhini və tətbiqini tələb edir ki, oradakı təminatlar praktiki və səmərəli olsun </a:t>
            </a:r>
            <a:r>
              <a:rPr lang="az-Latn-AZ" i="1" dirty="0" smtClean="0"/>
              <a:t>(Makkann və başqaları Birləşmiş Krallığa qarşı)</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endParaRPr lang="az-Latn-AZ" dirty="0" smtClean="0"/>
          </a:p>
          <a:p>
            <a:endParaRPr lang="az-Latn-AZ" dirty="0" smtClean="0"/>
          </a:p>
          <a:p>
            <a:r>
              <a:rPr lang="az-Latn-AZ" dirty="0" smtClean="0"/>
              <a:t>Güc tətbiqi qanunvericiliyə uyğun idimi?</a:t>
            </a:r>
            <a:endParaRPr lang="ru-RU" dirty="0" smtClean="0"/>
          </a:p>
          <a:p>
            <a:r>
              <a:rPr lang="az-Latn-AZ" dirty="0" smtClean="0"/>
              <a:t>Mövcud şəraitdə tətbiq olunmuş gücün ölçüsü mütənasib idimi?</a:t>
            </a:r>
            <a:endParaRPr lang="ru-RU" dirty="0" smtClean="0"/>
          </a:p>
          <a:p>
            <a:r>
              <a:rPr lang="az-Latn-AZ" dirty="0" smtClean="0"/>
              <a:t>Başqa seçimlər nəzərə alınmışdımı? Əgər nəzərə alınmışdısa, hansı seçimlər idi?</a:t>
            </a:r>
          </a:p>
          <a:p>
            <a:r>
              <a:rPr lang="az-Latn-AZ" dirty="0" smtClean="0"/>
              <a:t>insan həyatına qarşı hər hansı riskin minimuma endirilməsini təmin etmək üçün müvafiq ehtiyat tədbirləri görülmüşdü?</a:t>
            </a:r>
            <a:endParaRPr lang="ru-RU" dirty="0" smtClean="0"/>
          </a:p>
          <a:p>
            <a:r>
              <a:rPr lang="az-Latn-AZ" dirty="0" smtClean="0"/>
              <a:t>Güc tətbiq edilməsi metodu polis prosedurları və təliminə uyğun idimi?</a:t>
            </a:r>
          </a:p>
          <a:p>
            <a:endParaRPr lang="az-Latn-AZ" dirty="0" smtClean="0"/>
          </a:p>
          <a:p>
            <a:endParaRPr lang="az-Latn-AZ" dirty="0" smtClean="0"/>
          </a:p>
          <a:p>
            <a:endParaRPr lang="az-Latn-AZ" dirty="0" smtClean="0"/>
          </a:p>
          <a:p>
            <a:endParaRPr lang="ru-RU" dirty="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
            </a:r>
            <a:br>
              <a:rPr lang="az-Latn-AZ" dirty="0" smtClean="0"/>
            </a:br>
            <a:r>
              <a:rPr lang="az-Latn-AZ" sz="3600" dirty="0" smtClean="0"/>
              <a:t>Öldürücü (və ya potensial olaraq öldürücü) güc tətbiq etmiş məmurların əməllərinin qiymətləndirilməsi üçün meyarlar:</a:t>
            </a:r>
            <a:endParaRPr lang="ru-RU"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az-Latn-AZ" dirty="0" smtClean="0"/>
              <a:t>	Gücün istənilən tətbiqi, bir qayda olaraq, aradan qaldırılmasına yönələn təhlükəyə mütənasib olmalıdır. Ölümcül gücün tətbiqi o halda yolveriləndir ki, insan həyatına və sağlamlığına real təhlükə olsun. </a:t>
            </a:r>
          </a:p>
          <a:p>
            <a:r>
              <a:rPr lang="az-Latn-AZ" dirty="0" smtClean="0"/>
              <a:t>Finogenov və başqaları Rusiyaya qarşı;</a:t>
            </a:r>
          </a:p>
          <a:p>
            <a:r>
              <a:rPr lang="az-Latn-AZ" dirty="0" smtClean="0"/>
              <a:t>Jaloud Niderlanda qarşı;</a:t>
            </a:r>
          </a:p>
          <a:p>
            <a:r>
              <a:rPr lang="az-Latn-AZ" dirty="0" smtClean="0"/>
              <a:t>Gül Türkiyəyə qarşı;</a:t>
            </a:r>
          </a:p>
          <a:p>
            <a:r>
              <a:rPr lang="az-Latn-AZ" dirty="0" smtClean="0"/>
              <a:t>Taqayeva və başqaları Rusiyaya qarşı – hazırda icraatdadır</a:t>
            </a:r>
            <a:endParaRPr lang="ru-RU" dirty="0"/>
          </a:p>
        </p:txBody>
      </p:sp>
      <p:sp>
        <p:nvSpPr>
          <p:cNvPr id="3" name="Title 2"/>
          <p:cNvSpPr>
            <a:spLocks noGrp="1"/>
          </p:cNvSpPr>
          <p:nvPr>
            <p:ph type="title"/>
          </p:nvPr>
        </p:nvSpPr>
        <p:spPr/>
        <p:txBody>
          <a:bodyPr/>
          <a:lstStyle/>
          <a:p>
            <a:r>
              <a:rPr lang="az-Latn-AZ" dirty="0" smtClean="0"/>
              <a:t>Mütənasiblik prinsipi	</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az-Latn-AZ" smtClean="0"/>
              <a:t>İlascu Rusiyaya və Moldovaya qarşı;</a:t>
            </a:r>
          </a:p>
          <a:p>
            <a:r>
              <a:rPr lang="az-Latn-AZ" dirty="0" smtClean="0"/>
              <a:t>Kipr Türkiyəyə qarşı;</a:t>
            </a:r>
          </a:p>
          <a:p>
            <a:r>
              <a:rPr lang="az-Latn-AZ" dirty="0" smtClean="0"/>
              <a:t>Varnava və başqaları Türkiyəyə qarşı;</a:t>
            </a:r>
          </a:p>
          <a:p>
            <a:r>
              <a:rPr lang="az-Latn-AZ" dirty="0" smtClean="0"/>
              <a:t>Kerimova və başqaları Rusiyaya qarşı;</a:t>
            </a:r>
          </a:p>
          <a:p>
            <a:r>
              <a:rPr lang="az-Latn-AZ" dirty="0" smtClean="0"/>
              <a:t>Khamzayev və başqaları Rusiyaya qarşı;</a:t>
            </a:r>
          </a:p>
          <a:p>
            <a:r>
              <a:rPr lang="az-Latn-AZ" dirty="0" smtClean="0"/>
              <a:t>Al-Skeini Birləşmiş Krallığa qarşı;</a:t>
            </a:r>
          </a:p>
          <a:p>
            <a:r>
              <a:rPr lang="az-Latn-AZ" dirty="0" smtClean="0"/>
              <a:t>Jaloud Niderlanda qarşı;</a:t>
            </a:r>
          </a:p>
          <a:p>
            <a:endParaRPr lang="az-Latn-AZ" dirty="0" smtClean="0"/>
          </a:p>
          <a:p>
            <a:r>
              <a:rPr lang="az-Latn-AZ" dirty="0" smtClean="0"/>
              <a:t>Hazırda məhkəmənin icraatında olan Gürcüstan Rusiyaya qarşı</a:t>
            </a:r>
          </a:p>
          <a:p>
            <a:endParaRPr lang="ru-RU" dirty="0"/>
          </a:p>
        </p:txBody>
      </p:sp>
      <p:sp>
        <p:nvSpPr>
          <p:cNvPr id="3" name="Title 2"/>
          <p:cNvSpPr>
            <a:spLocks noGrp="1"/>
          </p:cNvSpPr>
          <p:nvPr>
            <p:ph type="title"/>
          </p:nvPr>
        </p:nvSpPr>
        <p:spPr/>
        <p:txBody>
          <a:bodyPr>
            <a:normAutofit fontScale="90000"/>
          </a:bodyPr>
          <a:lstStyle/>
          <a:p>
            <a:r>
              <a:rPr lang="az-Latn-AZ" dirty="0" smtClean="0"/>
              <a:t>Beynəlxalq silahlı münaqişədə güc tətbiqi</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az-Latn-AZ" dirty="0" smtClean="0"/>
          </a:p>
          <a:p>
            <a:r>
              <a:rPr lang="az-Latn-AZ" dirty="0" smtClean="0"/>
              <a:t>1. Hər kəsin yaşamaq hüququ qanunla qorunur. Heç kəs qanunla ölüm cəzası nəzərdə tutulmuş cinayət törətməyə görə, məhkəmə tərəfindən çıxarılmış belə hökmün icrasından başqa həyatından məhrum edilə bilməz. </a:t>
            </a:r>
          </a:p>
          <a:p>
            <a:endParaRPr lang="az-Latn-AZ" dirty="0" smtClean="0"/>
          </a:p>
        </p:txBody>
      </p:sp>
      <p:sp>
        <p:nvSpPr>
          <p:cNvPr id="2" name="Title 1"/>
          <p:cNvSpPr>
            <a:spLocks noGrp="1"/>
          </p:cNvSpPr>
          <p:nvPr>
            <p:ph type="title"/>
          </p:nvPr>
        </p:nvSpPr>
        <p:spPr/>
        <p:txBody>
          <a:bodyPr/>
          <a:lstStyle/>
          <a:p>
            <a:r>
              <a:rPr lang="az-Latn-AZ" dirty="0" smtClean="0"/>
              <a:t>2-ci maddə. Yaşamaq hüququ </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z-Latn-AZ" dirty="0" smtClean="0"/>
              <a:t>Üstü açılmamış qəsdən adamöldürmə və itkin düşmə işləri</a:t>
            </a:r>
          </a:p>
          <a:p>
            <a:endParaRPr lang="az-Latn-AZ" dirty="0" smtClean="0"/>
          </a:p>
          <a:p>
            <a:pPr lvl="1"/>
            <a:r>
              <a:rPr lang="az-Latn-AZ" dirty="0" smtClean="0"/>
              <a:t>Çeçenistanda və Türkiyədə aparılan antirerror əməliyyatları ilə bağlı məhkəmə işləri</a:t>
            </a:r>
          </a:p>
          <a:p>
            <a:pPr lvl="2"/>
            <a:r>
              <a:rPr lang="ru-RU" dirty="0" smtClean="0"/>
              <a:t>Isayeva </a:t>
            </a:r>
            <a:r>
              <a:rPr lang="az-Latn-AZ" dirty="0" smtClean="0"/>
              <a:t>Rusiyaya qarşı</a:t>
            </a:r>
            <a:r>
              <a:rPr lang="ru-RU" dirty="0" smtClean="0"/>
              <a:t>, Estamirov </a:t>
            </a:r>
            <a:r>
              <a:rPr lang="az-Latn-AZ" dirty="0" smtClean="0"/>
              <a:t>və başqaları Rusiyaya qarşı, Çitayev Rusiyaya qarşı, </a:t>
            </a:r>
            <a:r>
              <a:rPr lang="ru-RU" dirty="0" smtClean="0"/>
              <a:t>Er </a:t>
            </a:r>
            <a:r>
              <a:rPr lang="az-Latn-AZ" dirty="0" smtClean="0"/>
              <a:t>və başqaları Türkiyəyə qarşı</a:t>
            </a:r>
          </a:p>
          <a:p>
            <a:pPr lvl="1"/>
            <a:endParaRPr lang="ru-RU" dirty="0"/>
          </a:p>
        </p:txBody>
      </p:sp>
      <p:sp>
        <p:nvSpPr>
          <p:cNvPr id="3" name="Title 2"/>
          <p:cNvSpPr>
            <a:spLocks noGrp="1"/>
          </p:cNvSpPr>
          <p:nvPr>
            <p:ph type="title"/>
          </p:nvPr>
        </p:nvSpPr>
        <p:spPr/>
        <p:txBody>
          <a:bodyPr>
            <a:normAutofit fontScale="90000"/>
          </a:bodyPr>
          <a:lstStyle/>
          <a:p>
            <a:r>
              <a:rPr lang="az-Latn-AZ" dirty="0" smtClean="0"/>
              <a:t>Silahlı münaqişələr zamanı ölüm halları	</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77500" lnSpcReduction="20000"/>
          </a:bodyPr>
          <a:lstStyle/>
          <a:p>
            <a:r>
              <a:rPr lang="az-Latn-AZ" dirty="0" smtClean="0"/>
              <a:t>Yaşa Türkiyəyə qarşı; İlhan Türkiyəyə qarşı;</a:t>
            </a:r>
          </a:p>
          <a:p>
            <a:r>
              <a:rPr lang="az-Latn-AZ" dirty="0" smtClean="0"/>
              <a:t>Abdulkhadzhiyeva və Abdulkhadzhiyev Rusiyaya qarşı;</a:t>
            </a:r>
          </a:p>
          <a:p>
            <a:r>
              <a:rPr lang="az-Latn-AZ" dirty="0" smtClean="0"/>
              <a:t>Makkaratzis Yunanıstana qarşı;</a:t>
            </a:r>
          </a:p>
          <a:p>
            <a:pPr marL="90488" indent="19050">
              <a:buNone/>
            </a:pPr>
            <a:endParaRPr lang="az-Latn-AZ" smtClean="0"/>
          </a:p>
          <a:p>
            <a:pPr marL="90488" indent="19050">
              <a:buNone/>
            </a:pPr>
            <a:r>
              <a:rPr lang="az-Latn-AZ" smtClean="0"/>
              <a:t>yalnız </a:t>
            </a:r>
            <a:r>
              <a:rPr lang="az-Latn-AZ" dirty="0" smtClean="0"/>
              <a:t>müstəsna hallarda dövlət nümayəndələri tərəfindən ölümlə nəticələnməyən qəddar fiziki rəftar Konvensiyanın 2-ci maddəsinin pozuntusu sayıla bilər. Tətbiq edilən gücün dərəcəsi və növü, habelə güc tətbiqinin arxasında duran niyyət və ya məqsəd, digər amillərlə yanaşı, konkret işdə şəxsi öldürmək məqsədi ilə atəş açıb ona xəsarət yetirmiş dövlət nümayəndələrinin hərəkətlərinin 2-ci maddə ilə təmin edilən hüquqların tətbiq dairəsinə düşüb-düşmədiyinin qiymətləndirilməsində əhəmiyyət daşıyır və bu zaman həmin maddənin predmet və məqsədi nəzərə alınır. Demək olar ki, şəxsin polis və ya əsgərlər tərəfindən hücuma və ya pis rəftara məruz qaldığı bütün işlərdə onun şikayətləri, çox güman ki, Konvensiyanın 3-cü maddəsi üzrə araşdırılacaqdır</a:t>
            </a:r>
          </a:p>
          <a:p>
            <a:pPr>
              <a:buNone/>
            </a:pPr>
            <a:endParaRPr lang="ru-RU" dirty="0" smtClean="0"/>
          </a:p>
        </p:txBody>
      </p:sp>
      <p:sp>
        <p:nvSpPr>
          <p:cNvPr id="3" name="Title 2"/>
          <p:cNvSpPr>
            <a:spLocks noGrp="1"/>
          </p:cNvSpPr>
          <p:nvPr>
            <p:ph type="title"/>
          </p:nvPr>
        </p:nvSpPr>
        <p:spPr/>
        <p:txBody>
          <a:bodyPr>
            <a:normAutofit/>
          </a:bodyPr>
          <a:lstStyle/>
          <a:p>
            <a:r>
              <a:rPr lang="az-Latn-AZ" dirty="0" smtClean="0"/>
              <a:t>Qurban məsələsi</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endParaRPr lang="az-Latn-AZ" dirty="0" smtClean="0"/>
          </a:p>
          <a:p>
            <a:r>
              <a:rPr lang="az-Latn-AZ" dirty="0" smtClean="0"/>
              <a:t>2. Həyatdan məhrum etmə, güc tətbiqində mütləq zərurətin nəticəsi olduqda bu maddənin pozulması kimi nəzərdən keçirilmir: </a:t>
            </a:r>
          </a:p>
          <a:p>
            <a:r>
              <a:rPr lang="az-Latn-AZ" dirty="0" smtClean="0"/>
              <a:t>a) istənilən şəxsin hüquqa zidd zorakılıqdan qorunması üçün; </a:t>
            </a:r>
          </a:p>
          <a:p>
            <a:r>
              <a:rPr lang="az-Latn-AZ" dirty="0" smtClean="0"/>
              <a:t>b) qanuni həbsi həyata keçirmək və ya qanuni əsaslarla həbsdə olan şəxsin qaçmasının qarşısını almaq üçün; </a:t>
            </a:r>
          </a:p>
          <a:p>
            <a:r>
              <a:rPr lang="az-Latn-AZ" dirty="0" smtClean="0"/>
              <a:t>c) qanuna müvafiq olaraq çevriliş və ya qiyamın yatırılması üçün.</a:t>
            </a:r>
          </a:p>
        </p:txBody>
      </p:sp>
      <p:sp>
        <p:nvSpPr>
          <p:cNvPr id="2" name="Title 1"/>
          <p:cNvSpPr>
            <a:spLocks noGrp="1"/>
          </p:cNvSpPr>
          <p:nvPr>
            <p:ph type="title"/>
          </p:nvPr>
        </p:nvSpPr>
        <p:spPr/>
        <p:txBody>
          <a:bodyPr/>
          <a:lstStyle/>
          <a:p>
            <a:r>
              <a:rPr lang="az-Latn-AZ" dirty="0" smtClean="0"/>
              <a:t>2-ci maddə. Yaşamaq hüququ </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z-Latn-AZ" dirty="0" smtClean="0"/>
          </a:p>
          <a:p>
            <a:endParaRPr lang="az-Latn-AZ" dirty="0" smtClean="0"/>
          </a:p>
          <a:p>
            <a:r>
              <a:rPr lang="az-Latn-AZ" dirty="0" smtClean="0"/>
              <a:t>Pozitiv öhdəliklər;</a:t>
            </a:r>
          </a:p>
          <a:p>
            <a:endParaRPr lang="az-Latn-AZ" dirty="0" smtClean="0"/>
          </a:p>
          <a:p>
            <a:endParaRPr lang="az-Latn-AZ" dirty="0" smtClean="0"/>
          </a:p>
          <a:p>
            <a:r>
              <a:rPr lang="az-Latn-AZ" dirty="0" smtClean="0"/>
              <a:t>Neqativ öhdəliklər;</a:t>
            </a:r>
          </a:p>
          <a:p>
            <a:endParaRPr lang="az-Latn-AZ" dirty="0" smtClean="0"/>
          </a:p>
          <a:p>
            <a:endParaRPr lang="az-Latn-AZ" dirty="0" smtClean="0"/>
          </a:p>
          <a:p>
            <a:r>
              <a:rPr lang="az-Latn-AZ" dirty="0" smtClean="0"/>
              <a:t>Prosedur öhdəliklər;</a:t>
            </a:r>
          </a:p>
          <a:p>
            <a:endParaRPr lang="az-Latn-AZ" dirty="0" smtClean="0"/>
          </a:p>
          <a:p>
            <a:endParaRPr lang="ru-RU" dirty="0"/>
          </a:p>
        </p:txBody>
      </p:sp>
      <p:sp>
        <p:nvSpPr>
          <p:cNvPr id="2" name="Title 1"/>
          <p:cNvSpPr>
            <a:spLocks noGrp="1"/>
          </p:cNvSpPr>
          <p:nvPr>
            <p:ph type="title"/>
          </p:nvPr>
        </p:nvSpPr>
        <p:spPr/>
        <p:txBody>
          <a:bodyPr>
            <a:normAutofit fontScale="90000"/>
          </a:bodyPr>
          <a:lstStyle/>
          <a:p>
            <a:r>
              <a:rPr lang="az-Latn-AZ" dirty="0" smtClean="0"/>
              <a:t>2-ci maddəyə əsasən dövlətin öhdəlikləri</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az-Latn-AZ" dirty="0" smtClean="0"/>
          </a:p>
          <a:p>
            <a:endParaRPr lang="az-Latn-AZ" dirty="0" smtClean="0"/>
          </a:p>
          <a:p>
            <a:r>
              <a:rPr lang="az-Latn-AZ" dirty="0" smtClean="0"/>
              <a:t>Dövlətdən qanunsuz həyatdan məhrumetmədən çəkinməyi tələb edir. </a:t>
            </a:r>
          </a:p>
          <a:p>
            <a:endParaRPr lang="az-Latn-AZ" dirty="0" smtClean="0"/>
          </a:p>
          <a:p>
            <a:endParaRPr lang="ru-RU" dirty="0"/>
          </a:p>
        </p:txBody>
      </p:sp>
      <p:sp>
        <p:nvSpPr>
          <p:cNvPr id="2" name="Title 1"/>
          <p:cNvSpPr>
            <a:spLocks noGrp="1"/>
          </p:cNvSpPr>
          <p:nvPr>
            <p:ph type="title"/>
          </p:nvPr>
        </p:nvSpPr>
        <p:spPr/>
        <p:txBody>
          <a:bodyPr>
            <a:normAutofit/>
          </a:bodyPr>
          <a:lstStyle/>
          <a:p>
            <a:r>
              <a:rPr lang="az-Latn-AZ" dirty="0" smtClean="0"/>
              <a:t>Neqativ öhdəliklər:</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az-Latn-AZ" dirty="0" smtClean="0"/>
              <a:t>Konvensiyanın 2-ci maddəsinin 2-ci bəndində əks olunmuş istisna hallar göstərir ki, həmin bənd qəsdən adam öldürmə hallarına şamil olunur, lakin yalnız belə hallarla bağlı deyil. 2-ci maddənin bütövlükdə götürülən mətni göstərir ki, 2-ci bənd hər </a:t>
            </a:r>
            <a:r>
              <a:rPr lang="az-Latn-AZ" smtClean="0"/>
              <a:t>şeydən əvvəl </a:t>
            </a:r>
            <a:r>
              <a:rPr lang="az-Latn-AZ" dirty="0" smtClean="0"/>
              <a:t>fərdin qəsdən öldürülməsinə icazə verən halları müəyyən etmir, bu </a:t>
            </a:r>
            <a:r>
              <a:rPr lang="az-Latn-AZ" smtClean="0"/>
              <a:t>bənddə o </a:t>
            </a:r>
            <a:r>
              <a:rPr lang="az-Latn-AZ" dirty="0" smtClean="0"/>
              <a:t>hallar təsvir edilib ki, orada “güc tətbiqinə” icazə verilir, bu da müəyyən hallarda niyyət olmasa da həyatdan məhrum etməyə gətirib çıxara bilər.  Lakin güc tətbiqinə “a”, “b” və “c” yarımbəndlərində əks olunmuş məqsədlərdən birinə nail olmaq üçün ən azı “mütləq zərurət” olmalıdır (</a:t>
            </a:r>
            <a:r>
              <a:rPr lang="az-Latn-AZ" i="1" dirty="0" smtClean="0"/>
              <a:t>Oğur Türkiyəyə qarşı</a:t>
            </a:r>
            <a:r>
              <a:rPr lang="az-Latn-AZ" dirty="0" smtClean="0"/>
              <a:t>).</a:t>
            </a:r>
          </a:p>
          <a:p>
            <a:endParaRPr lang="ru-RU" dirty="0"/>
          </a:p>
        </p:txBody>
      </p:sp>
      <p:sp>
        <p:nvSpPr>
          <p:cNvPr id="3" name="Title 2"/>
          <p:cNvSpPr>
            <a:spLocks noGrp="1"/>
          </p:cNvSpPr>
          <p:nvPr>
            <p:ph type="title"/>
          </p:nvPr>
        </p:nvSpPr>
        <p:spPr/>
        <p:txBody>
          <a:bodyPr/>
          <a:lstStyle/>
          <a:p>
            <a:r>
              <a:rPr lang="az-Latn-AZ" dirty="0" smtClean="0"/>
              <a:t>Mütləq zərurət</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92500" lnSpcReduction="10000"/>
          </a:bodyPr>
          <a:lstStyle/>
          <a:p>
            <a:pPr algn="just"/>
            <a:r>
              <a:rPr lang="az-Latn-AZ" dirty="0" smtClean="0"/>
              <a:t>Bununla belə, öldürücü gücdən qəsdən və ya arzulanan şəkildə istifadə zəruriliyin qiymətləndirilməsi zamanı yeganə faktordur. Gücdən istənilən istifadə (a)-(c) yarımbəndlərində nəzərdə tutulmuş məqsədlərə çatmaq üçün ciddi surətdə mütənasib olmalıdır. Bu müddəa onu ifadə edir ki, Dövlətin hərəkətləri ilə bağlı 2-ci maddədəki zərurilik testi Konvensiyanın 8-11-ci maddələrində tətbiq edilən “demokratik cəmiyyətdə zəruri” testindən daha ciddi və sərt şəkildə nəzərdən keçirilməlidir.  Nəticədə, istifadə olunan güc qarşıya qoyulmuş məqsədə ciddi şəkildə mütənasib olmalıdır </a:t>
            </a:r>
            <a:r>
              <a:rPr lang="en-US" dirty="0" smtClean="0"/>
              <a:t>(McCann </a:t>
            </a:r>
            <a:r>
              <a:rPr lang="az-Latn-AZ" dirty="0" smtClean="0"/>
              <a:t>və başqaları</a:t>
            </a:r>
            <a:r>
              <a:rPr lang="en-US" dirty="0" smtClean="0"/>
              <a:t>)</a:t>
            </a:r>
            <a:r>
              <a:rPr lang="az-Latn-AZ" dirty="0" smtClean="0"/>
              <a:t>.</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z-Latn-AZ" dirty="0" smtClean="0"/>
              <a:t>Məhkəmə öz qiymətləndirməsini həyata keçirərkən həyatdan məhrum etmə faktlarını, xüsusilə qəsdən ölümcül güc tətbiq edilən halları ən dərin və təfərrüatlı təhlilə məruz qoymalı və bu zaman yalnız gücdən istifadə edən Dövlət nümayəndəsinin hərəkətlərini deyil, eyni zamanda mövcud olan şəraiti, məsələn, təhlil edilən hərəkətlərin planlaşdırılması və onlar üzərindəki nəzarəti də nəzərə almalıdır .</a:t>
            </a:r>
            <a:endParaRPr lang="ru-RU" dirty="0"/>
          </a:p>
        </p:txBody>
      </p:sp>
      <p:sp>
        <p:nvSpPr>
          <p:cNvPr id="3" name="Title 2"/>
          <p:cNvSpPr>
            <a:spLocks noGrp="1"/>
          </p:cNvSpPr>
          <p:nvPr>
            <p:ph type="title"/>
          </p:nvPr>
        </p:nvSpPr>
        <p:spPr/>
        <p:txBody>
          <a:bodyPr/>
          <a:lstStyle/>
          <a:p>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z-Latn-AZ" smtClean="0"/>
              <a:t>Konvensiyanın məqsədləri baxımından “mütləq zərurət” tələb edir ki, eyni məqsədə çatmaq üçün müxtəlif vasitələr mövcud olduqda digərlərinin həyatı üçün daha az təhlükə yaradan vasitələrdən istifadə edilsin. </a:t>
            </a:r>
            <a:endParaRPr lang="ru-RU"/>
          </a:p>
        </p:txBody>
      </p:sp>
      <p:sp>
        <p:nvSpPr>
          <p:cNvPr id="3" name="Title 2"/>
          <p:cNvSpPr>
            <a:spLocks noGrp="1"/>
          </p:cNvSpPr>
          <p:nvPr>
            <p:ph type="title"/>
          </p:nvPr>
        </p:nvSpPr>
        <p:spPr/>
        <p:txBody>
          <a:bodyPr/>
          <a:lstStyle/>
          <a:p>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2455</TotalTime>
  <Words>842</Words>
  <Application>Microsoft Office PowerPoint</Application>
  <PresentationFormat>Экран (4:3)</PresentationFormat>
  <Paragraphs>97</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Concourse</vt:lpstr>
      <vt:lpstr>2-ci maddə. Yaşamaq hüququ </vt:lpstr>
      <vt:lpstr>2-ci maddə. Yaşamaq hüququ </vt:lpstr>
      <vt:lpstr>2-ci maddə. Yaşamaq hüququ </vt:lpstr>
      <vt:lpstr>2-ci maddəyə əsasən dövlətin öhdəlikləri</vt:lpstr>
      <vt:lpstr>Neqativ öhdəliklər:</vt:lpstr>
      <vt:lpstr>Mütləq zərurət</vt:lpstr>
      <vt:lpstr>Слайд 7</vt:lpstr>
      <vt:lpstr>Слайд 8</vt:lpstr>
      <vt:lpstr>Слайд 9</vt:lpstr>
      <vt:lpstr>2-ci maddənin 2-ci bəndi - BP işləri</vt:lpstr>
      <vt:lpstr>Öldürücü güc:</vt:lpstr>
      <vt:lpstr>Слайд 12</vt:lpstr>
      <vt:lpstr>Həbs və ya qaçış zamanı öldürücü gücdən istifadə etməmə</vt:lpstr>
      <vt:lpstr>Слайд 14</vt:lpstr>
      <vt:lpstr>Silahlı qiyamın və iğtişaşın qarşısının alınması</vt:lpstr>
      <vt:lpstr>Слайд 16</vt:lpstr>
      <vt:lpstr>  Öldürücü (və ya potensial olaraq öldürücü) güc tətbiq etmiş məmurların əməllərinin qiymətləndirilməsi üçün meyarlar:</vt:lpstr>
      <vt:lpstr>Mütənasiblik prinsipi </vt:lpstr>
      <vt:lpstr>Beynəlxalq silahlı münaqişədə güc tətbiqi</vt:lpstr>
      <vt:lpstr>Silahlı münaqişələr zamanı ölüm halları </vt:lpstr>
      <vt:lpstr>Qurban məsələsi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Gunel</dc:creator>
  <cp:lastModifiedBy>samsung</cp:lastModifiedBy>
  <cp:revision>246</cp:revision>
  <dcterms:created xsi:type="dcterms:W3CDTF">2006-08-16T00:00:00Z</dcterms:created>
  <dcterms:modified xsi:type="dcterms:W3CDTF">2017-07-16T09:49:06Z</dcterms:modified>
</cp:coreProperties>
</file>