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Lst>
  <p:sldIdLst>
    <p:sldId id="258" r:id="rId3"/>
    <p:sldId id="282" r:id="rId4"/>
    <p:sldId id="283" r:id="rId5"/>
    <p:sldId id="284" r:id="rId6"/>
    <p:sldId id="285" r:id="rId7"/>
    <p:sldId id="286" r:id="rId8"/>
    <p:sldId id="287" r:id="rId9"/>
    <p:sldId id="322" r:id="rId10"/>
    <p:sldId id="317" r:id="rId11"/>
    <p:sldId id="288" r:id="rId12"/>
    <p:sldId id="291" r:id="rId13"/>
    <p:sldId id="292" r:id="rId14"/>
    <p:sldId id="320" r:id="rId15"/>
    <p:sldId id="293" r:id="rId16"/>
    <p:sldId id="321" r:id="rId17"/>
    <p:sldId id="294" r:id="rId18"/>
    <p:sldId id="295" r:id="rId19"/>
    <p:sldId id="296" r:id="rId20"/>
    <p:sldId id="297" r:id="rId21"/>
    <p:sldId id="298" r:id="rId22"/>
    <p:sldId id="299" r:id="rId23"/>
    <p:sldId id="300" r:id="rId24"/>
    <p:sldId id="318" r:id="rId25"/>
    <p:sldId id="319" r:id="rId26"/>
    <p:sldId id="301" r:id="rId27"/>
    <p:sldId id="302" r:id="rId28"/>
    <p:sldId id="303" r:id="rId29"/>
    <p:sldId id="304" r:id="rId30"/>
    <p:sldId id="315" r:id="rId31"/>
    <p:sldId id="306" r:id="rId32"/>
    <p:sldId id="307" r:id="rId33"/>
    <p:sldId id="308" r:id="rId34"/>
    <p:sldId id="309" r:id="rId35"/>
    <p:sldId id="310" r:id="rId36"/>
    <p:sldId id="311" r:id="rId37"/>
    <p:sldId id="312" r:id="rId38"/>
    <p:sldId id="314" r:id="rId39"/>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660"/>
  </p:normalViewPr>
  <p:slideViewPr>
    <p:cSldViewPr>
      <p:cViewPr>
        <p:scale>
          <a:sx n="64" d="100"/>
          <a:sy n="64" d="100"/>
        </p:scale>
        <p:origin x="-1644"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mn-lt"/>
              <a:cs typeface="+mn-cs"/>
            </a:endParaRPr>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mn-lt"/>
              <a:cs typeface="+mn-cs"/>
            </a:endParaRPr>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mn-lt"/>
              <a:cs typeface="+mn-cs"/>
            </a:endParaRPr>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mn-lt"/>
              <a:cs typeface="+mn-cs"/>
            </a:endParaRPr>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mn-lt"/>
              <a:cs typeface="+mn-cs"/>
            </a:endParaRPr>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mn-lt"/>
              <a:cs typeface="+mn-cs"/>
            </a:endParaRPr>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fld id="{387CF8DD-1806-45BC-A63E-FF63CBE1BA37}" type="datetimeFigureOut">
              <a:rPr lang="ru-RU"/>
              <a:pPr>
                <a:defRPr/>
              </a:pPr>
              <a:t>13.01.2018</a:t>
            </a:fld>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smtClean="0"/>
            </a:lvl1pPr>
          </a:lstStyle>
          <a:p>
            <a:pPr>
              <a:defRPr/>
            </a:pPr>
            <a:fld id="{441FE216-2E91-4060-9C8C-B20381BD70C1}" type="slidenum">
              <a:rPr lang="ru-RU" altLang="en-US"/>
              <a:pPr>
                <a:defRPr/>
              </a:pPr>
              <a:t>‹#›</a:t>
            </a:fld>
            <a:endParaRPr lang="ru-RU" altLang="en-US"/>
          </a:p>
        </p:txBody>
      </p:sp>
    </p:spTree>
    <p:extLst>
      <p:ext uri="{BB962C8B-B14F-4D97-AF65-F5344CB8AC3E}">
        <p14:creationId xmlns:p14="http://schemas.microsoft.com/office/powerpoint/2010/main" val="156991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BC5A84C-C668-4539-BAE5-70C12D05B280}" type="datetimeFigureOut">
              <a:rPr lang="ru-RU"/>
              <a:pPr>
                <a:defRPr/>
              </a:pPr>
              <a:t>13.01.2018</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13924C7-F344-4B45-82D0-1394E4E08AB2}" type="slidenum">
              <a:rPr lang="ru-RU" altLang="en-US"/>
              <a:pPr>
                <a:defRPr/>
              </a:pPr>
              <a:t>‹#›</a:t>
            </a:fld>
            <a:endParaRPr lang="ru-RU" altLang="en-US"/>
          </a:p>
        </p:txBody>
      </p:sp>
    </p:spTree>
    <p:extLst>
      <p:ext uri="{BB962C8B-B14F-4D97-AF65-F5344CB8AC3E}">
        <p14:creationId xmlns:p14="http://schemas.microsoft.com/office/powerpoint/2010/main" val="326861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152364A-BF69-4C48-B015-B07DF089ECAD}" type="datetimeFigureOut">
              <a:rPr lang="ru-RU"/>
              <a:pPr>
                <a:defRPr/>
              </a:pPr>
              <a:t>13.01.2018</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36CC347-6390-49B4-87F7-154F335E43A1}" type="slidenum">
              <a:rPr lang="ru-RU" altLang="en-US"/>
              <a:pPr>
                <a:defRPr/>
              </a:pPr>
              <a:t>‹#›</a:t>
            </a:fld>
            <a:endParaRPr lang="ru-RU" altLang="en-US"/>
          </a:p>
        </p:txBody>
      </p:sp>
    </p:spTree>
    <p:extLst>
      <p:ext uri="{BB962C8B-B14F-4D97-AF65-F5344CB8AC3E}">
        <p14:creationId xmlns:p14="http://schemas.microsoft.com/office/powerpoint/2010/main" val="288214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solidFill>
                  <a:schemeClr val="bg2">
                    <a:shade val="50000"/>
                    <a:satMod val="200000"/>
                  </a:schemeClr>
                </a:solidFill>
              </a:defRPr>
            </a:lvl1pPr>
            <a:extLst/>
          </a:lstStyle>
          <a:p>
            <a:pPr>
              <a:defRPr/>
            </a:pPr>
            <a:fld id="{C3B2EA60-9E40-4B74-ACDB-EE37BBF2D7D5}" type="datetimeFigureOut">
              <a:rPr lang="ru-RU"/>
              <a:pPr>
                <a:defRPr/>
              </a:pPr>
              <a:t>13.01.2018</a:t>
            </a:fld>
            <a:endParaRPr lang="ru-RU"/>
          </a:p>
        </p:txBody>
      </p:sp>
      <p:sp>
        <p:nvSpPr>
          <p:cNvPr id="7" name="Нижний колонтитул 19"/>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smtClean="0"/>
            </a:lvl1pPr>
          </a:lstStyle>
          <a:p>
            <a:pPr>
              <a:defRPr/>
            </a:pPr>
            <a:fld id="{6AD2C193-4EAD-4099-89D4-1E439DB8404D}" type="slidenum">
              <a:rPr lang="ru-RU" altLang="en-US"/>
              <a:pPr>
                <a:defRPr/>
              </a:pPr>
              <a:t>‹#›</a:t>
            </a:fld>
            <a:endParaRPr lang="ru-RU" altLang="en-US"/>
          </a:p>
        </p:txBody>
      </p:sp>
    </p:spTree>
    <p:extLst>
      <p:ext uri="{BB962C8B-B14F-4D97-AF65-F5344CB8AC3E}">
        <p14:creationId xmlns:p14="http://schemas.microsoft.com/office/powerpoint/2010/main" val="3626194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Объект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solidFill>
                  <a:schemeClr val="bg2">
                    <a:shade val="50000"/>
                    <a:satMod val="200000"/>
                  </a:schemeClr>
                </a:solidFill>
              </a:defRPr>
            </a:lvl1pPr>
            <a:extLst/>
          </a:lstStyle>
          <a:p>
            <a:pPr>
              <a:defRPr/>
            </a:pPr>
            <a:fld id="{249B0DC4-1FE9-492B-9183-9AF056B4F02F}" type="datetimeFigureOut">
              <a:rPr lang="ru-RU"/>
              <a:pPr>
                <a:defRPr/>
              </a:pPr>
              <a:t>13.01.2018</a:t>
            </a:fld>
            <a:endParaRPr lang="ru-RU"/>
          </a:p>
        </p:txBody>
      </p:sp>
      <p:sp>
        <p:nvSpPr>
          <p:cNvPr id="5" name="Нижний колонтитул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1F01E476-8E0A-412D-8F3D-0F509778B772}" type="slidenum">
              <a:rPr lang="ru-RU" altLang="en-US"/>
              <a:pPr>
                <a:defRPr/>
              </a:pPr>
              <a:t>‹#›</a:t>
            </a:fld>
            <a:endParaRPr lang="ru-RU" altLang="en-US"/>
          </a:p>
        </p:txBody>
      </p:sp>
    </p:spTree>
    <p:extLst>
      <p:ext uri="{BB962C8B-B14F-4D97-AF65-F5344CB8AC3E}">
        <p14:creationId xmlns:p14="http://schemas.microsoft.com/office/powerpoint/2010/main" val="232743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solidFill>
                  <a:schemeClr val="bg2">
                    <a:shade val="50000"/>
                    <a:satMod val="200000"/>
                  </a:schemeClr>
                </a:solidFill>
              </a:defRPr>
            </a:lvl1pPr>
            <a:extLst/>
          </a:lstStyle>
          <a:p>
            <a:pPr>
              <a:defRPr/>
            </a:pPr>
            <a:fld id="{29BD67D6-B9BF-478D-A7B7-19E60618DCCD}" type="datetimeFigureOut">
              <a:rPr lang="ru-RU"/>
              <a:pPr>
                <a:defRPr/>
              </a:pPr>
              <a:t>13.01.2018</a:t>
            </a:fld>
            <a:endParaRPr lang="ru-RU"/>
          </a:p>
        </p:txBody>
      </p:sp>
      <p:sp>
        <p:nvSpPr>
          <p:cNvPr id="9" name="Нижний колонтитул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smtClean="0"/>
            </a:lvl1pPr>
          </a:lstStyle>
          <a:p>
            <a:pPr>
              <a:defRPr/>
            </a:pPr>
            <a:fld id="{0CD45BEB-F358-433E-98B7-85B527005E7E}" type="slidenum">
              <a:rPr lang="ru-RU" altLang="en-US"/>
              <a:pPr>
                <a:defRPr/>
              </a:pPr>
              <a:t>‹#›</a:t>
            </a:fld>
            <a:endParaRPr lang="ru-RU" altLang="en-US"/>
          </a:p>
        </p:txBody>
      </p:sp>
    </p:spTree>
    <p:extLst>
      <p:ext uri="{BB962C8B-B14F-4D97-AF65-F5344CB8AC3E}">
        <p14:creationId xmlns:p14="http://schemas.microsoft.com/office/powerpoint/2010/main" val="1434742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solidFill>
                  <a:schemeClr val="bg2">
                    <a:shade val="50000"/>
                    <a:satMod val="200000"/>
                  </a:schemeClr>
                </a:solidFill>
              </a:defRPr>
            </a:lvl1pPr>
            <a:extLst/>
          </a:lstStyle>
          <a:p>
            <a:pPr>
              <a:defRPr/>
            </a:pPr>
            <a:fld id="{20DD6CD7-0669-4E2A-9CED-1978BEB30B76}" type="datetimeFigureOut">
              <a:rPr lang="ru-RU"/>
              <a:pPr>
                <a:defRPr/>
              </a:pPr>
              <a:t>13.01.2018</a:t>
            </a:fld>
            <a:endParaRPr lang="ru-RU"/>
          </a:p>
        </p:txBody>
      </p:sp>
      <p:sp>
        <p:nvSpPr>
          <p:cNvPr id="6" name="Нижний колонтитул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smtClean="0"/>
            </a:lvl1pPr>
          </a:lstStyle>
          <a:p>
            <a:pPr>
              <a:defRPr/>
            </a:pPr>
            <a:fld id="{7274F00B-1CB2-4D3D-888A-A1F9E4BE5E01}" type="slidenum">
              <a:rPr lang="ru-RU" altLang="en-US"/>
              <a:pPr>
                <a:defRPr/>
              </a:pPr>
              <a:t>‹#›</a:t>
            </a:fld>
            <a:endParaRPr lang="ru-RU" altLang="en-US"/>
          </a:p>
        </p:txBody>
      </p:sp>
    </p:spTree>
    <p:extLst>
      <p:ext uri="{BB962C8B-B14F-4D97-AF65-F5344CB8AC3E}">
        <p14:creationId xmlns:p14="http://schemas.microsoft.com/office/powerpoint/2010/main" val="673485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solidFill>
                  <a:schemeClr val="bg2">
                    <a:shade val="50000"/>
                    <a:satMod val="200000"/>
                  </a:schemeClr>
                </a:solidFill>
              </a:defRPr>
            </a:lvl1pPr>
            <a:extLst/>
          </a:lstStyle>
          <a:p>
            <a:pPr>
              <a:defRPr/>
            </a:pPr>
            <a:fld id="{6E219C27-83A4-48C1-9699-E12736DBC6B8}" type="datetimeFigureOut">
              <a:rPr lang="ru-RU"/>
              <a:pPr>
                <a:defRPr/>
              </a:pPr>
              <a:t>13.01.2018</a:t>
            </a:fld>
            <a:endParaRPr lang="ru-RU"/>
          </a:p>
        </p:txBody>
      </p:sp>
      <p:sp>
        <p:nvSpPr>
          <p:cNvPr id="8" name="Нижний колонтитул 7"/>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smtClean="0"/>
            </a:lvl1pPr>
          </a:lstStyle>
          <a:p>
            <a:pPr>
              <a:defRPr/>
            </a:pPr>
            <a:fld id="{DA0B33D5-615A-44FE-A787-8EF3AEDD6E60}" type="slidenum">
              <a:rPr lang="ru-RU" altLang="en-US"/>
              <a:pPr>
                <a:defRPr/>
              </a:pPr>
              <a:t>‹#›</a:t>
            </a:fld>
            <a:endParaRPr lang="ru-RU" altLang="en-US"/>
          </a:p>
        </p:txBody>
      </p:sp>
    </p:spTree>
    <p:extLst>
      <p:ext uri="{BB962C8B-B14F-4D97-AF65-F5344CB8AC3E}">
        <p14:creationId xmlns:p14="http://schemas.microsoft.com/office/powerpoint/2010/main" val="614036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solidFill>
                  <a:schemeClr val="bg2">
                    <a:shade val="50000"/>
                    <a:satMod val="200000"/>
                  </a:schemeClr>
                </a:solidFill>
              </a:defRPr>
            </a:lvl1pPr>
            <a:extLst/>
          </a:lstStyle>
          <a:p>
            <a:pPr>
              <a:defRPr/>
            </a:pPr>
            <a:fld id="{534B867B-C90B-46F3-8EA6-8341815E15B8}" type="datetimeFigureOut">
              <a:rPr lang="ru-RU"/>
              <a:pPr>
                <a:defRPr/>
              </a:pPr>
              <a:t>13.01.2018</a:t>
            </a:fld>
            <a:endParaRPr lang="ru-RU"/>
          </a:p>
        </p:txBody>
      </p:sp>
      <p:sp>
        <p:nvSpPr>
          <p:cNvPr id="4" name="Нижний колонтитул 3"/>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ru-RU"/>
          </a:p>
        </p:txBody>
      </p:sp>
      <p:sp>
        <p:nvSpPr>
          <p:cNvPr id="5" name="Номер слайда 4"/>
          <p:cNvSpPr>
            <a:spLocks noGrp="1"/>
          </p:cNvSpPr>
          <p:nvPr>
            <p:ph type="sldNum" sz="quarter" idx="12"/>
          </p:nvPr>
        </p:nvSpPr>
        <p:spPr/>
        <p:txBody>
          <a:bodyPr/>
          <a:lstStyle>
            <a:lvl1pPr>
              <a:defRPr smtClean="0"/>
            </a:lvl1pPr>
          </a:lstStyle>
          <a:p>
            <a:pPr>
              <a:defRPr/>
            </a:pPr>
            <a:fld id="{AE02E2B0-302A-4E01-A6CA-D8BD2F343154}" type="slidenum">
              <a:rPr lang="ru-RU" altLang="en-US"/>
              <a:pPr>
                <a:defRPr/>
              </a:pPr>
              <a:t>‹#›</a:t>
            </a:fld>
            <a:endParaRPr lang="ru-RU" altLang="en-US"/>
          </a:p>
        </p:txBody>
      </p:sp>
    </p:spTree>
    <p:extLst>
      <p:ext uri="{BB962C8B-B14F-4D97-AF65-F5344CB8AC3E}">
        <p14:creationId xmlns:p14="http://schemas.microsoft.com/office/powerpoint/2010/main" val="3563507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4" name="Дата 1"/>
          <p:cNvSpPr>
            <a:spLocks noGrp="1"/>
          </p:cNvSpPr>
          <p:nvPr>
            <p:ph type="dt" sz="half" idx="10"/>
          </p:nvPr>
        </p:nvSpPr>
        <p:spPr/>
        <p:txBody>
          <a:bodyPr/>
          <a:lstStyle>
            <a:lvl1pPr>
              <a:defRPr>
                <a:solidFill>
                  <a:schemeClr val="bg2">
                    <a:shade val="50000"/>
                    <a:satMod val="200000"/>
                  </a:schemeClr>
                </a:solidFill>
              </a:defRPr>
            </a:lvl1pPr>
            <a:extLst/>
          </a:lstStyle>
          <a:p>
            <a:pPr>
              <a:defRPr/>
            </a:pPr>
            <a:fld id="{08E6A73A-92F8-4F92-BFAE-F33E177660DB}" type="datetimeFigureOut">
              <a:rPr lang="ru-RU"/>
              <a:pPr>
                <a:defRPr/>
              </a:pPr>
              <a:t>13.01.2018</a:t>
            </a:fld>
            <a:endParaRPr lang="ru-RU"/>
          </a:p>
        </p:txBody>
      </p:sp>
      <p:sp>
        <p:nvSpPr>
          <p:cNvPr id="5" name="Нижний колонтитул 2"/>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smtClean="0"/>
            </a:lvl1pPr>
          </a:lstStyle>
          <a:p>
            <a:pPr>
              <a:defRPr/>
            </a:pPr>
            <a:fld id="{34A1E18D-5B7C-4DB3-AB54-B40EA3B4F5DC}" type="slidenum">
              <a:rPr lang="ru-RU" altLang="en-US"/>
              <a:pPr>
                <a:defRPr/>
              </a:pPr>
              <a:t>‹#›</a:t>
            </a:fld>
            <a:endParaRPr lang="ru-RU" altLang="en-US"/>
          </a:p>
        </p:txBody>
      </p:sp>
    </p:spTree>
    <p:extLst>
      <p:ext uri="{BB962C8B-B14F-4D97-AF65-F5344CB8AC3E}">
        <p14:creationId xmlns:p14="http://schemas.microsoft.com/office/powerpoint/2010/main" val="1992982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solidFill>
                  <a:schemeClr val="bg2">
                    <a:shade val="50000"/>
                    <a:satMod val="200000"/>
                  </a:schemeClr>
                </a:solidFill>
              </a:defRPr>
            </a:lvl1pPr>
            <a:extLst/>
          </a:lstStyle>
          <a:p>
            <a:pPr>
              <a:defRPr/>
            </a:pPr>
            <a:fld id="{BE9CF855-3332-4094-A857-244FEBE5433B}" type="datetimeFigureOut">
              <a:rPr lang="ru-RU"/>
              <a:pPr>
                <a:defRPr/>
              </a:pPr>
              <a:t>13.01.2018</a:t>
            </a:fld>
            <a:endParaRPr lang="ru-RU"/>
          </a:p>
        </p:txBody>
      </p:sp>
      <p:sp>
        <p:nvSpPr>
          <p:cNvPr id="6" name="Нижний колонтитул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smtClean="0"/>
            </a:lvl1pPr>
          </a:lstStyle>
          <a:p>
            <a:pPr>
              <a:defRPr/>
            </a:pPr>
            <a:fld id="{4DFD1F3D-34D0-45E9-ADCC-5ABB068036BC}" type="slidenum">
              <a:rPr lang="ru-RU" altLang="en-US"/>
              <a:pPr>
                <a:defRPr/>
              </a:pPr>
              <a:t>‹#›</a:t>
            </a:fld>
            <a:endParaRPr lang="ru-RU" altLang="en-US"/>
          </a:p>
        </p:txBody>
      </p:sp>
    </p:spTree>
    <p:extLst>
      <p:ext uri="{BB962C8B-B14F-4D97-AF65-F5344CB8AC3E}">
        <p14:creationId xmlns:p14="http://schemas.microsoft.com/office/powerpoint/2010/main" val="333386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fld id="{720C30DE-64B5-45F5-B97B-B22EAF4A5D8D}" type="datetimeFigureOut">
              <a:rPr lang="ru-RU"/>
              <a:pPr>
                <a:defRPr/>
              </a:pPr>
              <a:t>13.01.2018</a:t>
            </a:fld>
            <a:endParaRPr lang="ru-RU"/>
          </a:p>
        </p:txBody>
      </p:sp>
      <p:sp>
        <p:nvSpPr>
          <p:cNvPr id="5" name="Номер слайда 8"/>
          <p:cNvSpPr>
            <a:spLocks noGrp="1"/>
          </p:cNvSpPr>
          <p:nvPr>
            <p:ph type="sldNum" sz="quarter" idx="11"/>
          </p:nvPr>
        </p:nvSpPr>
        <p:spPr/>
        <p:txBody>
          <a:bodyPr/>
          <a:lstStyle>
            <a:lvl1pPr>
              <a:defRPr smtClean="0"/>
            </a:lvl1pPr>
          </a:lstStyle>
          <a:p>
            <a:pPr>
              <a:defRPr/>
            </a:pPr>
            <a:fld id="{D9FC8379-D3D7-4608-BAE0-DB695A2D284D}" type="slidenum">
              <a:rPr lang="ru-RU" altLang="en-US"/>
              <a:pPr>
                <a:defRPr/>
              </a:pPr>
              <a:t>‹#›</a:t>
            </a:fld>
            <a:endParaRPr lang="ru-RU" altLang="en-US"/>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1990654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solidFill>
                  <a:schemeClr val="bg2">
                    <a:shade val="50000"/>
                    <a:satMod val="200000"/>
                  </a:schemeClr>
                </a:solidFill>
              </a:defRPr>
            </a:lvl1pPr>
            <a:extLst/>
          </a:lstStyle>
          <a:p>
            <a:pPr>
              <a:defRPr/>
            </a:pPr>
            <a:fld id="{F7D10EB2-6686-49EF-B0BA-FEA9641BFA44}" type="datetimeFigureOut">
              <a:rPr lang="ru-RU"/>
              <a:pPr>
                <a:defRPr/>
              </a:pPr>
              <a:t>13.01.2018</a:t>
            </a:fld>
            <a:endParaRPr lang="ru-RU"/>
          </a:p>
        </p:txBody>
      </p:sp>
      <p:sp>
        <p:nvSpPr>
          <p:cNvPr id="9" name="Нижний колонтитул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smtClean="0"/>
            </a:lvl1pPr>
          </a:lstStyle>
          <a:p>
            <a:pPr>
              <a:defRPr/>
            </a:pPr>
            <a:fld id="{F6DCDFFD-5372-4B8B-AA38-2E9836E17B87}" type="slidenum">
              <a:rPr lang="ru-RU" altLang="en-US"/>
              <a:pPr>
                <a:defRPr/>
              </a:pPr>
              <a:t>‹#›</a:t>
            </a:fld>
            <a:endParaRPr lang="ru-RU" altLang="en-US"/>
          </a:p>
        </p:txBody>
      </p:sp>
    </p:spTree>
    <p:extLst>
      <p:ext uri="{BB962C8B-B14F-4D97-AF65-F5344CB8AC3E}">
        <p14:creationId xmlns:p14="http://schemas.microsoft.com/office/powerpoint/2010/main" val="3389435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solidFill>
                  <a:schemeClr val="bg2">
                    <a:shade val="50000"/>
                    <a:satMod val="200000"/>
                  </a:schemeClr>
                </a:solidFill>
              </a:defRPr>
            </a:lvl1pPr>
            <a:extLst/>
          </a:lstStyle>
          <a:p>
            <a:pPr>
              <a:defRPr/>
            </a:pPr>
            <a:fld id="{DDC15E43-09BD-4BA1-A45E-EF6696DFF627}" type="datetimeFigureOut">
              <a:rPr lang="ru-RU"/>
              <a:pPr>
                <a:defRPr/>
              </a:pPr>
              <a:t>13.01.2018</a:t>
            </a:fld>
            <a:endParaRPr lang="ru-RU"/>
          </a:p>
        </p:txBody>
      </p:sp>
      <p:sp>
        <p:nvSpPr>
          <p:cNvPr id="5" name="Нижний колонтитул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046607EA-1A60-4521-B749-C4A7DE89A8B8}" type="slidenum">
              <a:rPr lang="ru-RU" altLang="en-US"/>
              <a:pPr>
                <a:defRPr/>
              </a:pPr>
              <a:t>‹#›</a:t>
            </a:fld>
            <a:endParaRPr lang="ru-RU" altLang="en-US"/>
          </a:p>
        </p:txBody>
      </p:sp>
    </p:spTree>
    <p:extLst>
      <p:ext uri="{BB962C8B-B14F-4D97-AF65-F5344CB8AC3E}">
        <p14:creationId xmlns:p14="http://schemas.microsoft.com/office/powerpoint/2010/main" val="1582761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solidFill>
                  <a:schemeClr val="bg2">
                    <a:shade val="50000"/>
                    <a:satMod val="200000"/>
                  </a:schemeClr>
                </a:solidFill>
              </a:defRPr>
            </a:lvl1pPr>
            <a:extLst/>
          </a:lstStyle>
          <a:p>
            <a:pPr>
              <a:defRPr/>
            </a:pPr>
            <a:fld id="{267FE977-7C50-4AB4-B867-0DEA3919D4B4}" type="datetimeFigureOut">
              <a:rPr lang="ru-RU"/>
              <a:pPr>
                <a:defRPr/>
              </a:pPr>
              <a:t>13.01.2018</a:t>
            </a:fld>
            <a:endParaRPr lang="ru-RU"/>
          </a:p>
        </p:txBody>
      </p:sp>
      <p:sp>
        <p:nvSpPr>
          <p:cNvPr id="5" name="Нижний колонтитул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34011ADF-D99F-4CE9-8034-73DC825A5079}" type="slidenum">
              <a:rPr lang="ru-RU" altLang="en-US"/>
              <a:pPr>
                <a:defRPr/>
              </a:pPr>
              <a:t>‹#›</a:t>
            </a:fld>
            <a:endParaRPr lang="ru-RU" altLang="en-US"/>
          </a:p>
        </p:txBody>
      </p:sp>
    </p:spTree>
    <p:extLst>
      <p:ext uri="{BB962C8B-B14F-4D97-AF65-F5344CB8AC3E}">
        <p14:creationId xmlns:p14="http://schemas.microsoft.com/office/powerpoint/2010/main" val="126643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mn-lt"/>
              <a:cs typeface="+mn-cs"/>
            </a:endParaRPr>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mn-lt"/>
              <a:cs typeface="+mn-cs"/>
            </a:endParaRPr>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mn-lt"/>
              <a:cs typeface="+mn-cs"/>
            </a:endParaRPr>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mn-lt"/>
              <a:cs typeface="+mn-cs"/>
            </a:endParaRPr>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mn-lt"/>
              <a:cs typeface="+mn-cs"/>
            </a:endParaRPr>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mn-lt"/>
              <a:cs typeface="+mn-cs"/>
            </a:endParaRPr>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fld id="{C3276B79-4968-46F1-B975-26E60D140508}" type="datetimeFigureOut">
              <a:rPr lang="ru-RU"/>
              <a:pPr>
                <a:defRPr/>
              </a:pPr>
              <a:t>13.01.2018</a:t>
            </a:fld>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smtClean="0"/>
            </a:lvl1pPr>
          </a:lstStyle>
          <a:p>
            <a:pPr>
              <a:defRPr/>
            </a:pPr>
            <a:fld id="{6C724C0F-5B24-40ED-8BA7-F4463F81010F}" type="slidenum">
              <a:rPr lang="ru-RU" altLang="en-US"/>
              <a:pPr>
                <a:defRPr/>
              </a:pPr>
              <a:t>‹#›</a:t>
            </a:fld>
            <a:endParaRPr lang="ru-RU" altLang="en-US"/>
          </a:p>
        </p:txBody>
      </p:sp>
    </p:spTree>
    <p:extLst>
      <p:ext uri="{BB962C8B-B14F-4D97-AF65-F5344CB8AC3E}">
        <p14:creationId xmlns:p14="http://schemas.microsoft.com/office/powerpoint/2010/main" val="352308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C0767B33-AAC2-4164-84D4-3F76DD5002CA}" type="datetimeFigureOut">
              <a:rPr lang="ru-RU"/>
              <a:pPr>
                <a:defRPr/>
              </a:pPr>
              <a:t>13.01.2018</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18847A5-A7E6-4BA0-A3D7-6FE1E59B3005}" type="slidenum">
              <a:rPr lang="ru-RU" altLang="en-US"/>
              <a:pPr>
                <a:defRPr/>
              </a:pPr>
              <a:t>‹#›</a:t>
            </a:fld>
            <a:endParaRPr lang="ru-RU" altLang="en-US"/>
          </a:p>
        </p:txBody>
      </p:sp>
    </p:spTree>
    <p:extLst>
      <p:ext uri="{BB962C8B-B14F-4D97-AF65-F5344CB8AC3E}">
        <p14:creationId xmlns:p14="http://schemas.microsoft.com/office/powerpoint/2010/main" val="320922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fld id="{E0496E09-8B9D-47C0-A32B-6B952ABC314B}" type="datetimeFigureOut">
              <a:rPr lang="ru-RU"/>
              <a:pPr>
                <a:defRPr/>
              </a:pPr>
              <a:t>13.01.2018</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FD16AF65-7672-44BF-AC3D-CF4016EF948C}" type="slidenum">
              <a:rPr lang="ru-RU" altLang="en-US"/>
              <a:pPr>
                <a:defRPr/>
              </a:pPr>
              <a:t>‹#›</a:t>
            </a:fld>
            <a:endParaRPr lang="ru-RU" altLang="en-US"/>
          </a:p>
        </p:txBody>
      </p:sp>
    </p:spTree>
    <p:extLst>
      <p:ext uri="{BB962C8B-B14F-4D97-AF65-F5344CB8AC3E}">
        <p14:creationId xmlns:p14="http://schemas.microsoft.com/office/powerpoint/2010/main" val="404837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fld id="{46D86D86-C06E-46D5-A864-289066B0F920}" type="datetimeFigureOut">
              <a:rPr lang="ru-RU"/>
              <a:pPr>
                <a:defRPr/>
              </a:pPr>
              <a:t>13.01.2018</a:t>
            </a:fld>
            <a:endParaRPr lang="ru-RU"/>
          </a:p>
        </p:txBody>
      </p:sp>
      <p:sp>
        <p:nvSpPr>
          <p:cNvPr id="4" name="Номер слайда 6"/>
          <p:cNvSpPr>
            <a:spLocks noGrp="1"/>
          </p:cNvSpPr>
          <p:nvPr>
            <p:ph type="sldNum" sz="quarter" idx="11"/>
          </p:nvPr>
        </p:nvSpPr>
        <p:spPr/>
        <p:txBody>
          <a:bodyPr/>
          <a:lstStyle>
            <a:lvl1pPr>
              <a:defRPr smtClean="0"/>
            </a:lvl1pPr>
          </a:lstStyle>
          <a:p>
            <a:pPr>
              <a:defRPr/>
            </a:pPr>
            <a:fld id="{A202EEBE-B32A-4548-89BF-17F34F611B58}" type="slidenum">
              <a:rPr lang="ru-RU" altLang="en-US"/>
              <a:pPr>
                <a:defRPr/>
              </a:pPr>
              <a:t>‹#›</a:t>
            </a:fld>
            <a:endParaRPr lang="ru-RU" altLang="en-US"/>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177685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3D0B6784-3FE4-480B-A1FE-1F9DC351F6E7}" type="datetimeFigureOut">
              <a:rPr lang="ru-RU"/>
              <a:pPr>
                <a:defRPr/>
              </a:pPr>
              <a:t>13.01.2018</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EA4458C6-E047-42D9-BE9C-86776B64FCBC}" type="slidenum">
              <a:rPr lang="ru-RU" altLang="en-US"/>
              <a:pPr>
                <a:defRPr/>
              </a:pPr>
              <a:t>‹#›</a:t>
            </a:fld>
            <a:endParaRPr lang="ru-RU" altLang="en-US"/>
          </a:p>
        </p:txBody>
      </p:sp>
    </p:spTree>
    <p:extLst>
      <p:ext uri="{BB962C8B-B14F-4D97-AF65-F5344CB8AC3E}">
        <p14:creationId xmlns:p14="http://schemas.microsoft.com/office/powerpoint/2010/main" val="1080080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solidFill>
                <a:prstClr val="black"/>
              </a:solidFill>
              <a:latin typeface="+mn-lt"/>
              <a:cs typeface="+mn-cs"/>
            </a:endParaRPr>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solidFill>
                <a:prstClr val="black"/>
              </a:solidFill>
              <a:latin typeface="+mn-lt"/>
              <a:cs typeface="+mn-cs"/>
            </a:endParaRPr>
          </a:p>
        </p:txBody>
      </p:sp>
      <p:sp>
        <p:nvSpPr>
          <p:cNvPr id="7" name="Прямая соединительная линия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 name="Прямая соединительная линия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Прямая соединительная линия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fld id="{7CAEF5EE-D88B-44C5-81C3-55226710FDFB}" type="datetimeFigureOut">
              <a:rPr lang="ru-RU"/>
              <a:pPr>
                <a:defRPr/>
              </a:pPr>
              <a:t>13.01.2018</a:t>
            </a:fld>
            <a:endParaRPr lang="ru-RU"/>
          </a:p>
        </p:txBody>
      </p:sp>
      <p:sp>
        <p:nvSpPr>
          <p:cNvPr id="13" name="Номер слайда 21"/>
          <p:cNvSpPr>
            <a:spLocks noGrp="1"/>
          </p:cNvSpPr>
          <p:nvPr>
            <p:ph type="sldNum" sz="quarter" idx="11"/>
          </p:nvPr>
        </p:nvSpPr>
        <p:spPr/>
        <p:txBody>
          <a:bodyPr/>
          <a:lstStyle>
            <a:lvl1pPr>
              <a:defRPr smtClean="0"/>
            </a:lvl1pPr>
          </a:lstStyle>
          <a:p>
            <a:pPr>
              <a:defRPr/>
            </a:pPr>
            <a:fld id="{C8D28DF4-58CC-4E33-892A-7EE7770B66AF}" type="slidenum">
              <a:rPr lang="ru-RU" altLang="en-US"/>
              <a:pPr>
                <a:defRPr/>
              </a:pPr>
              <a:t>‹#›</a:t>
            </a:fld>
            <a:endParaRPr lang="ru-RU" altLang="en-US"/>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199255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mn-lt"/>
              <a:cs typeface="+mn-cs"/>
            </a:endParaRPr>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Прямая соединительная линия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Прямая соединительная линия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solidFill>
                <a:prstClr val="black"/>
              </a:solidFill>
              <a:latin typeface="+mn-lt"/>
              <a:cs typeface="+mn-cs"/>
            </a:endParaRPr>
          </a:p>
        </p:txBody>
      </p:sp>
      <p:sp>
        <p:nvSpPr>
          <p:cNvPr id="11" name="Прямая соединительная линия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fld id="{2B1E08E7-DC15-4897-82FA-998093FE5B72}" type="datetimeFigureOut">
              <a:rPr lang="ru-RU"/>
              <a:pPr>
                <a:defRPr/>
              </a:pPr>
              <a:t>13.01.2018</a:t>
            </a:fld>
            <a:endParaRPr lang="ru-RU"/>
          </a:p>
        </p:txBody>
      </p:sp>
      <p:sp>
        <p:nvSpPr>
          <p:cNvPr id="13" name="Номер слайда 17"/>
          <p:cNvSpPr>
            <a:spLocks noGrp="1"/>
          </p:cNvSpPr>
          <p:nvPr>
            <p:ph type="sldNum" sz="quarter" idx="11"/>
          </p:nvPr>
        </p:nvSpPr>
        <p:spPr/>
        <p:txBody>
          <a:bodyPr/>
          <a:lstStyle>
            <a:lvl1pPr>
              <a:defRPr smtClean="0"/>
            </a:lvl1pPr>
          </a:lstStyle>
          <a:p>
            <a:pPr>
              <a:defRPr/>
            </a:pPr>
            <a:fld id="{C7C195F2-2858-436E-9B5B-54380D2649EC}" type="slidenum">
              <a:rPr lang="ru-RU" altLang="en-US"/>
              <a:pPr>
                <a:defRPr/>
              </a:pPr>
              <a:t>‹#›</a:t>
            </a:fld>
            <a:endParaRPr lang="ru-RU" altLang="en-US"/>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2828580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solidFill>
                <a:prstClr val="black"/>
              </a:solidFill>
              <a:latin typeface="+mn-lt"/>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endParaRPr lang="en-US" alt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464646"/>
                </a:solidFill>
                <a:latin typeface="+mn-lt"/>
                <a:cs typeface="+mn-cs"/>
              </a:defRPr>
            </a:lvl1pPr>
          </a:lstStyle>
          <a:p>
            <a:pPr>
              <a:defRPr/>
            </a:pPr>
            <a:fld id="{805181E2-8923-4DBB-B519-C643FDFF5D06}" type="datetimeFigureOut">
              <a:rPr lang="ru-RU"/>
              <a:pPr>
                <a:defRPr/>
              </a:pPr>
              <a:t>13.01.2018</a:t>
            </a:fld>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rgbClr val="464646"/>
                </a:solidFill>
                <a:latin typeface="+mn-lt"/>
                <a:cs typeface="+mn-cs"/>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mn-lt"/>
              <a:cs typeface="+mn-cs"/>
            </a:endParaRPr>
          </a:p>
        </p:txBody>
      </p:sp>
      <p:sp>
        <p:nvSpPr>
          <p:cNvPr id="1032" name="Прямая соединительная линия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34" name="Прямая соединительная линия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smtClean="0">
                <a:solidFill>
                  <a:srgbClr val="FFFFFF"/>
                </a:solidFill>
                <a:latin typeface="Century Schoolbook" pitchFamily="18" charset="0"/>
              </a:defRPr>
            </a:lvl1pPr>
          </a:lstStyle>
          <a:p>
            <a:pPr>
              <a:defRPr/>
            </a:pPr>
            <a:fld id="{69D2ABBB-CA8E-4EB6-80C0-5BBF5D8C92FA}"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17" r:id="rId4"/>
    <p:sldLayoutId id="2147483918" r:id="rId5"/>
    <p:sldLayoutId id="2147483925" r:id="rId6"/>
    <p:sldLayoutId id="2147483919" r:id="rId7"/>
    <p:sldLayoutId id="2147483926" r:id="rId8"/>
    <p:sldLayoutId id="2147483927" r:id="rId9"/>
    <p:sldLayoutId id="2147483920" r:id="rId10"/>
    <p:sldLayoutId id="2147483921"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268EA8"/>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DCEDC"/>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EAABAC"/>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2057"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endParaRPr lang="en-US" alt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rgbClr val="464646"/>
                </a:solidFill>
                <a:latin typeface="+mn-lt"/>
                <a:cs typeface="+mn-cs"/>
              </a:defRPr>
            </a:lvl1pPr>
            <a:extLst/>
          </a:lstStyle>
          <a:p>
            <a:pPr>
              <a:defRPr/>
            </a:pPr>
            <a:fld id="{E713A6AB-733D-47C6-8278-C4C96360F97C}" type="datetimeFigureOut">
              <a:rPr lang="ru-RU"/>
              <a:pPr>
                <a:defRPr/>
              </a:pPr>
              <a:t>13.01.2018</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rgbClr val="464646"/>
                </a:solidFill>
                <a:effectLst/>
                <a:latin typeface="+mn-lt"/>
                <a:cs typeface="+mn-cs"/>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smtClean="0">
                <a:solidFill>
                  <a:srgbClr val="B8A5AE"/>
                </a:solidFill>
                <a:latin typeface="Corbel" pitchFamily="34" charset="0"/>
              </a:defRPr>
            </a:lvl1pPr>
          </a:lstStyle>
          <a:p>
            <a:pPr>
              <a:defRPr/>
            </a:pPr>
            <a:fld id="{61C4B6EB-648E-4050-B248-98E62DEC5101}" type="slidenum">
              <a:rPr lang="ru-RU" altLang="en-US"/>
              <a:pPr>
                <a:defRPr/>
              </a:pPr>
              <a:t>‹#›</a:t>
            </a:fld>
            <a:endParaRPr lang="ru-RU" altLang="en-US"/>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rtl="0" eaLnBrk="0" fontAlgn="base" hangingPunct="0">
        <a:spcBef>
          <a:spcPct val="0"/>
        </a:spcBef>
        <a:spcAft>
          <a:spcPct val="0"/>
        </a:spcAft>
        <a:defRPr sz="4300" kern="1200">
          <a:solidFill>
            <a:srgbClr val="C22EA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C22EA4"/>
          </a:solidFill>
          <a:latin typeface="Corbel" pitchFamily="34" charset="0"/>
        </a:defRPr>
      </a:lvl2pPr>
      <a:lvl3pPr algn="l" rtl="0" eaLnBrk="0" fontAlgn="base" hangingPunct="0">
        <a:spcBef>
          <a:spcPct val="0"/>
        </a:spcBef>
        <a:spcAft>
          <a:spcPct val="0"/>
        </a:spcAft>
        <a:defRPr sz="4300">
          <a:solidFill>
            <a:srgbClr val="C22EA4"/>
          </a:solidFill>
          <a:latin typeface="Corbel" pitchFamily="34" charset="0"/>
        </a:defRPr>
      </a:lvl3pPr>
      <a:lvl4pPr algn="l" rtl="0" eaLnBrk="0" fontAlgn="base" hangingPunct="0">
        <a:spcBef>
          <a:spcPct val="0"/>
        </a:spcBef>
        <a:spcAft>
          <a:spcPct val="0"/>
        </a:spcAft>
        <a:defRPr sz="4300">
          <a:solidFill>
            <a:srgbClr val="C22EA4"/>
          </a:solidFill>
          <a:latin typeface="Corbel" pitchFamily="34" charset="0"/>
        </a:defRPr>
      </a:lvl4pPr>
      <a:lvl5pPr algn="l" rtl="0" eaLnBrk="0" fontAlgn="base" hangingPunct="0">
        <a:spcBef>
          <a:spcPct val="0"/>
        </a:spcBef>
        <a:spcAft>
          <a:spcPct val="0"/>
        </a:spcAft>
        <a:defRPr sz="4300">
          <a:solidFill>
            <a:srgbClr val="C22EA4"/>
          </a:solidFill>
          <a:latin typeface="Corbel" pitchFamily="34" charset="0"/>
        </a:defRPr>
      </a:lvl5pPr>
      <a:lvl6pPr marL="457200" algn="l" rtl="0" fontAlgn="base">
        <a:spcBef>
          <a:spcPct val="0"/>
        </a:spcBef>
        <a:spcAft>
          <a:spcPct val="0"/>
        </a:spcAft>
        <a:defRPr sz="4300">
          <a:solidFill>
            <a:srgbClr val="C22EA4"/>
          </a:solidFill>
          <a:latin typeface="Corbel" pitchFamily="34" charset="0"/>
        </a:defRPr>
      </a:lvl6pPr>
      <a:lvl7pPr marL="914400" algn="l" rtl="0" fontAlgn="base">
        <a:spcBef>
          <a:spcPct val="0"/>
        </a:spcBef>
        <a:spcAft>
          <a:spcPct val="0"/>
        </a:spcAft>
        <a:defRPr sz="4300">
          <a:solidFill>
            <a:srgbClr val="C22EA4"/>
          </a:solidFill>
          <a:latin typeface="Corbel" pitchFamily="34" charset="0"/>
        </a:defRPr>
      </a:lvl7pPr>
      <a:lvl8pPr marL="1371600" algn="l" rtl="0" fontAlgn="base">
        <a:spcBef>
          <a:spcPct val="0"/>
        </a:spcBef>
        <a:spcAft>
          <a:spcPct val="0"/>
        </a:spcAft>
        <a:defRPr sz="4300">
          <a:solidFill>
            <a:srgbClr val="C22EA4"/>
          </a:solidFill>
          <a:latin typeface="Corbel" pitchFamily="34" charset="0"/>
        </a:defRPr>
      </a:lvl8pPr>
      <a:lvl9pPr marL="1828800" algn="l" rtl="0" fontAlgn="base">
        <a:spcBef>
          <a:spcPct val="0"/>
        </a:spcBef>
        <a:spcAft>
          <a:spcPct val="0"/>
        </a:spcAft>
        <a:defRPr sz="4300">
          <a:solidFill>
            <a:srgbClr val="C22EA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DE6C36"/>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F9B639"/>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34400" cy="1271588"/>
          </a:xfrm>
        </p:spPr>
        <p:txBody>
          <a:bodyPr/>
          <a:lstStyle/>
          <a:p>
            <a:pPr eaLnBrk="1" fontAlgn="auto" hangingPunct="1">
              <a:spcAft>
                <a:spcPts val="0"/>
              </a:spcAft>
              <a:defRPr/>
            </a:pPr>
            <a:endParaRPr lang="ru-RU" dirty="0"/>
          </a:p>
        </p:txBody>
      </p:sp>
      <p:sp>
        <p:nvSpPr>
          <p:cNvPr id="3" name="Содержимое 2"/>
          <p:cNvSpPr>
            <a:spLocks noGrp="1"/>
          </p:cNvSpPr>
          <p:nvPr>
            <p:ph sz="quarter" idx="1"/>
          </p:nvPr>
        </p:nvSpPr>
        <p:spPr>
          <a:xfrm>
            <a:off x="142875" y="1785938"/>
            <a:ext cx="9001125" cy="4857750"/>
          </a:xfrm>
        </p:spPr>
        <p:txBody>
          <a:bodyPr>
            <a:normAutofit fontScale="92500" lnSpcReduction="10000"/>
          </a:bodyPr>
          <a:lstStyle/>
          <a:p>
            <a:pPr marL="274320" indent="-274320" algn="ctr" eaLnBrk="1" fontAlgn="auto" hangingPunct="1">
              <a:spcAft>
                <a:spcPts val="0"/>
              </a:spcAft>
              <a:buFont typeface="Wingdings"/>
              <a:buNone/>
              <a:defRPr/>
            </a:pPr>
            <a:endParaRPr lang="az-Latn-AZ" b="1" dirty="0" smtClean="0"/>
          </a:p>
          <a:p>
            <a:pPr marL="274320" indent="-274320" algn="ctr" eaLnBrk="1" fontAlgn="auto" hangingPunct="1">
              <a:spcAft>
                <a:spcPts val="0"/>
              </a:spcAft>
              <a:buFont typeface="Wingdings"/>
              <a:buNone/>
              <a:defRPr/>
            </a:pPr>
            <a:r>
              <a:rPr lang="az-Latn-AZ" b="1" i="1" dirty="0" smtClean="0"/>
              <a:t>Şərq Tərəfdaşlığının Proqram Əməkdaşlığı Çərçivəsində</a:t>
            </a:r>
          </a:p>
          <a:p>
            <a:pPr marL="274320" indent="-274320" algn="ctr" eaLnBrk="1" fontAlgn="auto" hangingPunct="1">
              <a:spcAft>
                <a:spcPts val="0"/>
              </a:spcAft>
              <a:buFont typeface="Wingdings"/>
              <a:buNone/>
              <a:defRPr/>
            </a:pPr>
            <a:r>
              <a:rPr lang="az-Latn-AZ" b="1" i="1" dirty="0" smtClean="0"/>
              <a:t>2015 – 2017  </a:t>
            </a:r>
          </a:p>
          <a:p>
            <a:pPr marL="274320" indent="-274320" algn="ctr" eaLnBrk="1" fontAlgn="auto" hangingPunct="1">
              <a:spcAft>
                <a:spcPts val="0"/>
              </a:spcAft>
              <a:buFont typeface="Wingdings"/>
              <a:buNone/>
              <a:defRPr/>
            </a:pPr>
            <a:r>
              <a:rPr lang="az-Latn-AZ" b="1" dirty="0" smtClean="0"/>
              <a:t>Avropa İttifaqının və Avropa Şurasının Birgə Proqramı</a:t>
            </a:r>
            <a:endParaRPr lang="ru-RU" dirty="0" smtClean="0"/>
          </a:p>
          <a:p>
            <a:pPr marL="274320" indent="-274320" algn="ctr" eaLnBrk="1" fontAlgn="auto" hangingPunct="1">
              <a:spcAft>
                <a:spcPts val="0"/>
              </a:spcAft>
              <a:buFont typeface="Wingdings"/>
              <a:buNone/>
              <a:defRPr/>
            </a:pPr>
            <a:endParaRPr lang="az-Latn-AZ" b="1" dirty="0" smtClean="0"/>
          </a:p>
          <a:p>
            <a:pPr marL="274320" indent="-274320" algn="ctr" eaLnBrk="1" fontAlgn="auto" hangingPunct="1">
              <a:spcAft>
                <a:spcPts val="0"/>
              </a:spcAft>
              <a:buFont typeface="Wingdings"/>
              <a:buNone/>
              <a:defRPr/>
            </a:pPr>
            <a:r>
              <a:rPr lang="ru-RU" b="1" dirty="0" smtClean="0"/>
              <a:t> </a:t>
            </a:r>
            <a:r>
              <a:rPr lang="az-Latn-AZ" b="1" dirty="0" smtClean="0"/>
              <a:t>“Avropa İnsan Hüquqları Konvensiyası və Avropa İnsan Hüquqları Məhkəməsinin presedent hüququnun Azərbaycanda tətbiqi” layihəsi çərçivəsində</a:t>
            </a:r>
            <a:endParaRPr lang="ru-RU" dirty="0" smtClean="0"/>
          </a:p>
          <a:p>
            <a:pPr marL="274320" indent="-274320" algn="ctr" eaLnBrk="1" fontAlgn="auto" hangingPunct="1">
              <a:spcAft>
                <a:spcPts val="0"/>
              </a:spcAft>
              <a:buFont typeface="Wingdings"/>
              <a:buNone/>
              <a:defRPr/>
            </a:pPr>
            <a:r>
              <a:rPr lang="az-Latn-AZ" b="1" dirty="0" smtClean="0"/>
              <a:t> </a:t>
            </a:r>
          </a:p>
          <a:p>
            <a:pPr marL="274320" indent="-274320" algn="ctr" eaLnBrk="1" fontAlgn="auto" hangingPunct="1">
              <a:spcAft>
                <a:spcPts val="0"/>
              </a:spcAft>
              <a:buFont typeface="Wingdings"/>
              <a:buNone/>
              <a:defRPr/>
            </a:pPr>
            <a:r>
              <a:rPr lang="az-Latn-AZ" dirty="0" smtClean="0"/>
              <a:t>Azərbaycan Respublikası Ədliyyə Nazirliyinin Ədliyyə Akademiyasının birgə əməkdaşlığı ilə vəkillər üçün təşkil edilən </a:t>
            </a:r>
            <a:endParaRPr lang="ru-RU" dirty="0" smtClean="0"/>
          </a:p>
          <a:p>
            <a:pPr marL="274320" indent="-274320" algn="ctr" eaLnBrk="1" fontAlgn="auto" hangingPunct="1">
              <a:spcAft>
                <a:spcPts val="0"/>
              </a:spcAft>
              <a:buFont typeface="Wingdings"/>
              <a:buNone/>
              <a:defRPr/>
            </a:pPr>
            <a:endParaRPr lang="az-Latn-AZ" b="1" dirty="0" smtClean="0"/>
          </a:p>
          <a:p>
            <a:pPr marL="274320" indent="-274320" algn="ctr" eaLnBrk="1" fontAlgn="auto" hangingPunct="1">
              <a:spcAft>
                <a:spcPts val="0"/>
              </a:spcAft>
              <a:buFont typeface="Wingdings"/>
              <a:buNone/>
              <a:defRPr/>
            </a:pPr>
            <a:r>
              <a:rPr lang="az-Latn-AZ" b="1" dirty="0" smtClean="0"/>
              <a:t>TƏLİM</a:t>
            </a:r>
            <a:endParaRPr lang="ru-RU" dirty="0" smtClean="0"/>
          </a:p>
        </p:txBody>
      </p:sp>
      <p:pic>
        <p:nvPicPr>
          <p:cNvPr id="204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214313"/>
            <a:ext cx="300037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214313"/>
            <a:ext cx="314325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eaLnBrk="1" fontAlgn="auto" hangingPunct="1">
              <a:spcAft>
                <a:spcPts val="0"/>
              </a:spcAft>
              <a:defRPr/>
            </a:pPr>
            <a:r>
              <a:rPr lang="az-Latn-AZ" sz="2800" b="1" dirty="0" smtClean="0">
                <a:solidFill>
                  <a:schemeClr val="tx2">
                    <a:satMod val="130000"/>
                  </a:schemeClr>
                </a:solidFill>
                <a:effectLst/>
                <a:latin typeface="Times New Roman" pitchFamily="18" charset="0"/>
                <a:cs typeface="Times New Roman" pitchFamily="18" charset="0"/>
              </a:rPr>
              <a:t>Konstitusiyamızda «Yaşamaq hüququ» </a:t>
            </a:r>
            <a:endParaRPr lang="ru-RU" sz="2800" b="1" dirty="0">
              <a:solidFill>
                <a:schemeClr val="tx2">
                  <a:satMod val="130000"/>
                </a:schemeClr>
              </a:solidFill>
            </a:endParaRPr>
          </a:p>
        </p:txBody>
      </p:sp>
      <p:sp>
        <p:nvSpPr>
          <p:cNvPr id="29699" name="Содержимое 2"/>
          <p:cNvSpPr>
            <a:spLocks noGrp="1"/>
          </p:cNvSpPr>
          <p:nvPr>
            <p:ph idx="1"/>
          </p:nvPr>
        </p:nvSpPr>
        <p:spPr>
          <a:xfrm>
            <a:off x="1435100" y="2000250"/>
            <a:ext cx="7499350" cy="2214563"/>
          </a:xfrm>
        </p:spPr>
        <p:txBody>
          <a:bodyPr/>
          <a:lstStyle/>
          <a:p>
            <a:pPr algn="ctr" eaLnBrk="1" hangingPunct="1">
              <a:buFont typeface="Wingdings" pitchFamily="2" charset="2"/>
              <a:buChar char="v"/>
            </a:pPr>
            <a:r>
              <a:rPr lang="az-Latn-AZ" altLang="en-US" sz="2400" b="1" i="1" smtClean="0">
                <a:latin typeface="Times New Roman" pitchFamily="18" charset="0"/>
                <a:cs typeface="Times New Roman" pitchFamily="18" charset="0"/>
              </a:rPr>
              <a:t>Maddə 27</a:t>
            </a:r>
            <a:endParaRPr lang="az-Latn-AZ" altLang="en-US" sz="2400" smtClean="0"/>
          </a:p>
          <a:p>
            <a:pPr eaLnBrk="1" hangingPunct="1"/>
            <a:r>
              <a:rPr lang="az-Latn-AZ" altLang="en-US" sz="2400" smtClean="0">
                <a:latin typeface="Times New Roman" pitchFamily="18" charset="0"/>
                <a:cs typeface="Times New Roman" pitchFamily="18" charset="0"/>
              </a:rPr>
              <a:t>I. Hər kəsin yaşamaq hüququ vardır.</a:t>
            </a:r>
            <a:endParaRPr lang="ru-RU" altLang="en-US" sz="2400" smtClean="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bwMode="auto"/>
        <p:txBody>
          <a:bodyPr vert="horz" wrap="square" lIns="91440" tIns="45720" rIns="91440" bIns="45720" numCol="1" anchorCtr="0" compatLnSpc="1">
            <a:prstTxWarp prst="textNoShape">
              <a:avLst/>
            </a:prstTxWarp>
            <a:normAutofit fontScale="90000"/>
          </a:bodyPr>
          <a:lstStyle/>
          <a:p>
            <a:pPr algn="ctr" eaLnBrk="1" hangingPunct="1">
              <a:defRPr/>
            </a:pPr>
            <a:r>
              <a:rPr lang="az-Latn-AZ" sz="2400" b="1" dirty="0" smtClean="0">
                <a:effectLst/>
                <a:latin typeface="Times New Roman" pitchFamily="18" charset="0"/>
                <a:cs typeface="Times New Roman" pitchFamily="18" charset="0"/>
              </a:rPr>
              <a:t>Aşağıdakı məqsədlər üçün güc tətbiqində həyatdan məhrumetmə mütləq zərurətin nəticəsi olduqda, bu maddənin pozulması kimi hesab edilmir</a:t>
            </a:r>
            <a:endParaRPr lang="ru-RU" sz="2400" b="1" dirty="0" smtClean="0">
              <a:effectLst/>
            </a:endParaRPr>
          </a:p>
        </p:txBody>
      </p:sp>
      <p:sp>
        <p:nvSpPr>
          <p:cNvPr id="30723" name="Содержимое 2"/>
          <p:cNvSpPr>
            <a:spLocks noGrp="1"/>
          </p:cNvSpPr>
          <p:nvPr>
            <p:ph idx="1"/>
          </p:nvPr>
        </p:nvSpPr>
        <p:spPr>
          <a:xfrm>
            <a:off x="1116013" y="1700213"/>
            <a:ext cx="7818437" cy="4968875"/>
          </a:xfrm>
        </p:spPr>
        <p:txBody>
          <a:bodyPr/>
          <a:lstStyle/>
          <a:p>
            <a:pPr algn="ctr" eaLnBrk="1" hangingPunct="1">
              <a:buFont typeface="Wingdings" pitchFamily="2" charset="2"/>
              <a:buChar char="v"/>
            </a:pPr>
            <a:r>
              <a:rPr lang="az-Latn-AZ" altLang="en-US" sz="2400" b="1" smtClean="0">
                <a:solidFill>
                  <a:srgbClr val="FF0000"/>
                </a:solidFill>
                <a:latin typeface="Times New Roman" pitchFamily="18" charset="0"/>
                <a:cs typeface="Times New Roman" pitchFamily="18" charset="0"/>
              </a:rPr>
              <a:t>2-ci maddənin 2-ci bəndi</a:t>
            </a:r>
          </a:p>
          <a:p>
            <a:pPr algn="just" eaLnBrk="1" hangingPunct="1"/>
            <a:r>
              <a:rPr lang="az-Latn-AZ" altLang="en-US" sz="2000" b="1" i="1" smtClean="0">
                <a:solidFill>
                  <a:srgbClr val="0033CC"/>
                </a:solidFill>
                <a:latin typeface="Times New Roman" pitchFamily="18" charset="0"/>
                <a:cs typeface="Times New Roman" pitchFamily="18" charset="0"/>
              </a:rPr>
              <a:t>a) istənilən şəxsin hüquqa zidd zorakılıqdan qorunması üçün; </a:t>
            </a:r>
            <a:endParaRPr lang="ru-RU" altLang="en-US" sz="2000" b="1" i="1" smtClean="0">
              <a:solidFill>
                <a:srgbClr val="0033CC"/>
              </a:solidFill>
              <a:latin typeface="Times New Roman" pitchFamily="18" charset="0"/>
              <a:cs typeface="Times New Roman" pitchFamily="18" charset="0"/>
            </a:endParaRPr>
          </a:p>
          <a:p>
            <a:pPr algn="just" eaLnBrk="1" hangingPunct="1"/>
            <a:r>
              <a:rPr lang="az-Latn-AZ" altLang="en-US" sz="2000" smtClean="0">
                <a:latin typeface="Times New Roman" pitchFamily="18" charset="0"/>
                <a:cs typeface="Times New Roman" pitchFamily="18" charset="0"/>
              </a:rPr>
              <a:t>b) qanuni həbsi həyata keçirmək və ya qanuni əsaslarla həbsdə olan şəxsin qaçmasının qarşısını almaq üçün;</a:t>
            </a:r>
            <a:endParaRPr lang="ru-RU" altLang="en-US" sz="2000" smtClean="0">
              <a:latin typeface="Times New Roman" pitchFamily="18" charset="0"/>
              <a:cs typeface="Times New Roman" pitchFamily="18" charset="0"/>
            </a:endParaRPr>
          </a:p>
          <a:p>
            <a:pPr algn="just" eaLnBrk="1" hangingPunct="1"/>
            <a:r>
              <a:rPr lang="az-Latn-AZ" altLang="en-US" sz="2000" b="1" i="1" smtClean="0">
                <a:solidFill>
                  <a:srgbClr val="0033CC"/>
                </a:solidFill>
                <a:latin typeface="Times New Roman" pitchFamily="18" charset="0"/>
                <a:cs typeface="Times New Roman" pitchFamily="18" charset="0"/>
              </a:rPr>
              <a:t>c) qanuna müvafiq olaraq iğtişaş və ya qiyamın yatırılması üçün.</a:t>
            </a:r>
          </a:p>
          <a:p>
            <a:pPr algn="just" eaLnBrk="1" hangingPunct="1">
              <a:buFont typeface="Wingdings 2" pitchFamily="18" charset="2"/>
              <a:buNone/>
            </a:pPr>
            <a:endParaRPr lang="ru-RU" altLang="en-US" sz="2000" smtClean="0">
              <a:latin typeface="Times New Roman" pitchFamily="18" charset="0"/>
              <a:cs typeface="Times New Roman" pitchFamily="18" charset="0"/>
            </a:endParaRPr>
          </a:p>
          <a:p>
            <a:pPr algn="just" eaLnBrk="1" hangingPunct="1">
              <a:buFont typeface="Wingdings 2" pitchFamily="18" charset="2"/>
              <a:buNone/>
            </a:pPr>
            <a:r>
              <a:rPr lang="az-Latn-AZ" altLang="en-US" sz="2000" b="1" smtClean="0">
                <a:solidFill>
                  <a:srgbClr val="FF0000"/>
                </a:solidFill>
                <a:latin typeface="Times New Roman" pitchFamily="18" charset="0"/>
                <a:cs typeface="Times New Roman" pitchFamily="18" charset="0"/>
              </a:rPr>
              <a:t>		Qeyd: </a:t>
            </a:r>
            <a:r>
              <a:rPr lang="az-Latn-AZ" altLang="en-US" sz="2000" b="1" i="1" smtClean="0">
                <a:solidFill>
                  <a:srgbClr val="0033CC"/>
                </a:solidFill>
                <a:latin typeface="Times New Roman" pitchFamily="18" charset="0"/>
                <a:cs typeface="Times New Roman" pitchFamily="18" charset="0"/>
              </a:rPr>
              <a:t>“mütləq zərurət” </a:t>
            </a:r>
            <a:r>
              <a:rPr lang="az-Latn-AZ" altLang="en-US" sz="2000" smtClean="0">
                <a:latin typeface="Times New Roman" pitchFamily="18" charset="0"/>
                <a:cs typeface="Times New Roman" pitchFamily="18" charset="0"/>
              </a:rPr>
              <a:t>olduğu təqdirdə </a:t>
            </a:r>
            <a:r>
              <a:rPr lang="az-Latn-AZ" altLang="en-US" sz="2000" b="1" i="1" smtClean="0">
                <a:solidFill>
                  <a:srgbClr val="0033CC"/>
                </a:solidFill>
                <a:latin typeface="Times New Roman" pitchFamily="18" charset="0"/>
                <a:cs typeface="Times New Roman" pitchFamily="18" charset="0"/>
              </a:rPr>
              <a:t>“qanuni məqsədlər” </a:t>
            </a:r>
            <a:r>
              <a:rPr lang="az-Latn-AZ" altLang="en-US" sz="2000" smtClean="0">
                <a:latin typeface="Times New Roman" pitchFamily="18" charset="0"/>
                <a:cs typeface="Times New Roman" pitchFamily="18" charset="0"/>
              </a:rPr>
              <a:t>naminə </a:t>
            </a:r>
            <a:r>
              <a:rPr lang="az-Latn-AZ" altLang="en-US" sz="2000" b="1" i="1" smtClean="0">
                <a:solidFill>
                  <a:srgbClr val="0033CC"/>
                </a:solidFill>
                <a:latin typeface="Times New Roman" pitchFamily="18" charset="0"/>
                <a:cs typeface="Times New Roman" pitchFamily="18" charset="0"/>
              </a:rPr>
              <a:t>“demokratik cəmiyyətdə zəruri” </a:t>
            </a:r>
            <a:r>
              <a:rPr lang="az-Latn-AZ" altLang="en-US" sz="2000" smtClean="0">
                <a:latin typeface="Times New Roman" pitchFamily="18" charset="0"/>
                <a:cs typeface="Times New Roman" pitchFamily="18" charset="0"/>
              </a:rPr>
              <a:t>olan hallarda istisnalar nəzərdə tutulur. (</a:t>
            </a:r>
            <a:r>
              <a:rPr lang="az-Latn-AZ" altLang="en-US" sz="2000" b="1" i="1" smtClean="0">
                <a:latin typeface="Times New Roman" pitchFamily="18" charset="0"/>
                <a:cs typeface="Times New Roman" pitchFamily="18" charset="0"/>
              </a:rPr>
              <a:t>Gül Türkiyəyə qarşı </a:t>
            </a:r>
            <a:r>
              <a:rPr lang="az-Latn-AZ" altLang="en-US" sz="2000" smtClean="0">
                <a:latin typeface="Times New Roman" pitchFamily="18" charset="0"/>
                <a:cs typeface="Times New Roman" pitchFamily="18" charset="0"/>
              </a:rPr>
              <a:t>işdə (2000)-</a:t>
            </a:r>
            <a:r>
              <a:rPr lang="az-Latn-AZ" altLang="en-US" sz="2000" smtClean="0"/>
              <a:t>polis əməkdaşları ərizəçinin mənzilinin qapısını döymüşdülər; həmin mənzildə ərizəçi, iki oğlu və onlann ailələri yaşayırdılar. Oğlu Gülə 50-dən artıq güllə yağışı yağdırmışdılar</a:t>
            </a:r>
            <a:r>
              <a:rPr lang="az-Latn-AZ" altLang="en-US" sz="2000" smtClean="0">
                <a:latin typeface="Times New Roman" pitchFamily="18" charset="0"/>
                <a:cs typeface="Times New Roman" pitchFamily="18" charset="0"/>
              </a:rPr>
              <a:t>).</a:t>
            </a:r>
            <a:endParaRPr lang="ru-RU" altLang="en-US" sz="2000" smtClean="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az-Latn-AZ" sz="3200" b="1" dirty="0" smtClean="0">
                <a:solidFill>
                  <a:schemeClr val="tx2">
                    <a:satMod val="130000"/>
                  </a:schemeClr>
                </a:solidFill>
                <a:effectLst/>
                <a:latin typeface="Times New Roman" pitchFamily="18" charset="0"/>
                <a:cs typeface="Times New Roman" pitchFamily="18" charset="0"/>
              </a:rPr>
              <a:t>“Makkann və başqaları Birləşmiş Krallığa qarşı” iş</a:t>
            </a:r>
            <a:endParaRPr lang="ru-RU" sz="3200" dirty="0">
              <a:solidFill>
                <a:schemeClr val="tx2">
                  <a:satMod val="130000"/>
                </a:schemeClr>
              </a:solidFill>
            </a:endParaRPr>
          </a:p>
        </p:txBody>
      </p:sp>
      <p:sp>
        <p:nvSpPr>
          <p:cNvPr id="31747" name="Содержимое 2"/>
          <p:cNvSpPr>
            <a:spLocks noGrp="1"/>
          </p:cNvSpPr>
          <p:nvPr>
            <p:ph idx="1"/>
          </p:nvPr>
        </p:nvSpPr>
        <p:spPr>
          <a:xfrm>
            <a:off x="1435100" y="1785938"/>
            <a:ext cx="7499350" cy="4462462"/>
          </a:xfrm>
        </p:spPr>
        <p:txBody>
          <a:bodyPr/>
          <a:lstStyle/>
          <a:p>
            <a:pPr algn="just" eaLnBrk="1" hangingPunct="1"/>
            <a:r>
              <a:rPr lang="az-Latn-AZ" altLang="en-US" sz="2400" i="1" smtClean="0">
                <a:latin typeface="Times New Roman" pitchFamily="18" charset="0"/>
                <a:cs typeface="Times New Roman" pitchFamily="18" charset="0"/>
              </a:rPr>
              <a:t>“Bu mənada 2-ci maddənin 2-ci bəndindəki “mütləq zərurət” ifadəsindən istifadə onu göstərir ki, dövlətin hərəkətinin Konvensiyanın 8-ci 11-ci maddələrinin 2-ci bəndlərinə uyğun olaraq (demokratik cəmiyyətdə zəruri olub-olmaması adi hallarda olduğuna nisbətən daha ciddi və hərtərəfli yoxlanılmalıdır). Xüsusən güc tətbiqi 2-ci maddənin 2-ci bəndinin (a), (b), (c) yarımbəndlərində sadalanan məqsədlərə nail olmaq baxımından mütənasib olmalıdır”. </a:t>
            </a:r>
            <a:endParaRPr lang="ru-RU" altLang="en-US" sz="2400" smtClean="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az-Latn-AZ" sz="2800" b="1" dirty="0" smtClean="0">
                <a:solidFill>
                  <a:schemeClr val="tx2">
                    <a:satMod val="130000"/>
                  </a:schemeClr>
                </a:solidFill>
                <a:effectLst/>
                <a:latin typeface="Times New Roman" pitchFamily="18" charset="0"/>
                <a:cs typeface="Times New Roman" pitchFamily="18" charset="0"/>
              </a:rPr>
              <a:t>Məhkəmənin Böyük Palatasının “Makkann və başqaları Birləşmiş Krallığa qarşı” işi (1995-ci il)</a:t>
            </a:r>
            <a:endParaRPr lang="ru-RU" sz="2800" b="1" dirty="0">
              <a:solidFill>
                <a:schemeClr val="tx2">
                  <a:satMod val="130000"/>
                </a:schemeClr>
              </a:solidFill>
              <a:effectLst/>
              <a:latin typeface="Times New Roman" pitchFamily="18" charset="0"/>
              <a:cs typeface="Times New Roman" pitchFamily="18" charset="0"/>
            </a:endParaRPr>
          </a:p>
        </p:txBody>
      </p:sp>
      <p:sp>
        <p:nvSpPr>
          <p:cNvPr id="32771" name="Содержимое 2"/>
          <p:cNvSpPr>
            <a:spLocks noGrp="1"/>
          </p:cNvSpPr>
          <p:nvPr>
            <p:ph idx="1"/>
          </p:nvPr>
        </p:nvSpPr>
        <p:spPr>
          <a:xfrm>
            <a:off x="1435100" y="1857375"/>
            <a:ext cx="7499350" cy="4164013"/>
          </a:xfrm>
        </p:spPr>
        <p:txBody>
          <a:bodyPr/>
          <a:lstStyle/>
          <a:p>
            <a:pPr algn="just" eaLnBrk="1" hangingPunct="1"/>
            <a:r>
              <a:rPr lang="az-Latn-AZ" altLang="en-US" sz="2400" smtClean="0">
                <a:latin typeface="Times New Roman" pitchFamily="18" charset="0"/>
                <a:cs typeface="Times New Roman" pitchFamily="18" charset="0"/>
              </a:rPr>
              <a:t>Burada deyilir ki,“2-ci maddə Konvensiyanın fundamental maddələrindən biri sayılır, </a:t>
            </a:r>
            <a:r>
              <a:rPr lang="az-Latn-AZ" altLang="en-US" sz="2400" b="1" i="1" smtClean="0">
                <a:solidFill>
                  <a:srgbClr val="CC0099"/>
                </a:solidFill>
                <a:latin typeface="Times New Roman" pitchFamily="18" charset="0"/>
                <a:cs typeface="Times New Roman" pitchFamily="18" charset="0"/>
              </a:rPr>
              <a:t>15-ci maddə</a:t>
            </a:r>
            <a:r>
              <a:rPr lang="az-Latn-AZ" altLang="en-US" sz="2400" smtClean="0">
                <a:solidFill>
                  <a:srgbClr val="CC0099"/>
                </a:solidFill>
                <a:latin typeface="Times New Roman" pitchFamily="18" charset="0"/>
                <a:cs typeface="Times New Roman" pitchFamily="18" charset="0"/>
              </a:rPr>
              <a:t> </a:t>
            </a:r>
            <a:r>
              <a:rPr lang="az-Latn-AZ" altLang="en-US" sz="2400" smtClean="0">
                <a:latin typeface="Times New Roman" pitchFamily="18" charset="0"/>
                <a:cs typeface="Times New Roman" pitchFamily="18" charset="0"/>
              </a:rPr>
              <a:t>üzrə </a:t>
            </a:r>
            <a:r>
              <a:rPr lang="az-Latn-AZ" altLang="en-US" sz="2400" i="1" smtClean="0">
                <a:latin typeface="Times New Roman" pitchFamily="18" charset="0"/>
                <a:cs typeface="Times New Roman" pitchFamily="18" charset="0"/>
              </a:rPr>
              <a:t>(f</a:t>
            </a:r>
            <a:r>
              <a:rPr lang="en-US" altLang="en-US" sz="2400" i="1" smtClean="0">
                <a:latin typeface="Times New Roman" pitchFamily="18" charset="0"/>
                <a:cs typeface="Times New Roman" pitchFamily="18" charset="0"/>
              </a:rPr>
              <a:t>övqəladə hallar zamanı öhdəliklərdən geri çəkilmə</a:t>
            </a:r>
            <a:r>
              <a:rPr lang="az-Latn-AZ" altLang="en-US" sz="2400" i="1" smtClean="0">
                <a:latin typeface="Times New Roman" pitchFamily="18" charset="0"/>
                <a:cs typeface="Times New Roman" pitchFamily="18" charset="0"/>
              </a:rPr>
              <a:t>)</a:t>
            </a:r>
            <a:r>
              <a:rPr lang="ru-RU" altLang="en-US" sz="2400" smtClean="0">
                <a:latin typeface="Times New Roman" pitchFamily="18" charset="0"/>
                <a:cs typeface="Times New Roman" pitchFamily="18" charset="0"/>
              </a:rPr>
              <a:t> </a:t>
            </a:r>
            <a:r>
              <a:rPr lang="az-Latn-AZ" altLang="en-US" sz="2400" smtClean="0">
                <a:latin typeface="Times New Roman" pitchFamily="18" charset="0"/>
                <a:cs typeface="Times New Roman" pitchFamily="18" charset="0"/>
              </a:rPr>
              <a:t>mümkün olan geri çəkilmələrə bu maddə dinc dövürdə yol vermir. Konvensiyanın </a:t>
            </a:r>
            <a:r>
              <a:rPr lang="az-Latn-AZ" altLang="en-US" sz="2400" b="1" i="1" smtClean="0">
                <a:solidFill>
                  <a:srgbClr val="CC0099"/>
                </a:solidFill>
                <a:latin typeface="Times New Roman" pitchFamily="18" charset="0"/>
                <a:cs typeface="Times New Roman" pitchFamily="18" charset="0"/>
              </a:rPr>
              <a:t>3-cü maddəsi </a:t>
            </a:r>
            <a:r>
              <a:rPr lang="az-Latn-AZ" altLang="en-US" sz="2400" i="1" smtClean="0">
                <a:latin typeface="Times New Roman" pitchFamily="18" charset="0"/>
                <a:cs typeface="Times New Roman" pitchFamily="18" charset="0"/>
              </a:rPr>
              <a:t>(işgəncələrin qadağan olunması)</a:t>
            </a:r>
            <a:r>
              <a:rPr lang="az-Latn-AZ" altLang="en-US" sz="2400" smtClean="0">
                <a:latin typeface="Times New Roman" pitchFamily="18" charset="0"/>
                <a:cs typeface="Times New Roman" pitchFamily="18" charset="0"/>
              </a:rPr>
              <a:t> ilə birlikdə o, Avropa Şurasını yaratmış demokratik cəmiyyətlərin əsas dəyərlərindən birini təsbit edir</a:t>
            </a:r>
            <a:r>
              <a:rPr lang="en-US" altLang="en-US" sz="2400" smtClean="0">
                <a:latin typeface="Times New Roman" pitchFamily="18" charset="0"/>
                <a:cs typeface="Times New Roman" pitchFamily="18" charset="0"/>
              </a:rPr>
              <a:t>”</a:t>
            </a:r>
            <a:r>
              <a:rPr lang="az-Latn-AZ" altLang="en-US" sz="2400" smtClean="0">
                <a:latin typeface="Times New Roman" pitchFamily="18" charset="0"/>
                <a:cs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az-Latn-AZ" altLang="en-US" sz="3200" b="1" smtClean="0">
                <a:effectLst/>
                <a:latin typeface="Times New Roman" pitchFamily="18" charset="0"/>
                <a:cs typeface="Times New Roman" pitchFamily="18" charset="0"/>
              </a:rPr>
              <a:t>Vo Fransaya qarşı iş (8 iyul 2004-cü il)</a:t>
            </a:r>
            <a:endParaRPr lang="ru-RU" altLang="en-US" sz="3200" b="1" smtClean="0">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10000"/>
          </a:bodyPr>
          <a:lstStyle/>
          <a:p>
            <a:pPr marL="365760" indent="-283464" algn="just" eaLnBrk="1" fontAlgn="auto" hangingPunct="1">
              <a:spcAft>
                <a:spcPts val="0"/>
              </a:spcAft>
              <a:buFont typeface="Wingdings 2"/>
              <a:buChar char=""/>
              <a:defRPr/>
            </a:pPr>
            <a:r>
              <a:rPr lang="az-Latn-AZ" sz="2400" i="1" dirty="0" smtClean="0">
                <a:latin typeface="Times New Roman" pitchFamily="18" charset="0"/>
                <a:cs typeface="Times New Roman" pitchFamily="18" charset="0"/>
              </a:rPr>
              <a:t>Konvensiyanın şərhi təkamülə uğrasa da o, “bu günə olan şəraitdə şərh edilməli olan canlı sənəd” olsa da, yaşamaq hüququnun nə zaman başlanması məsələsini Məhkəmə adətən dövlətin qiymətləndirmə sərbəstliyinin hüdudları çərçivəsinə düşən məsələ hesab edir. Bu qənaətin səbəbləri ondan ibarətdir ki, birincisi bu cür müdafiə məsələsi bir çox iştrakçı dövlətlər və konkret olaraq Fransa tərəfindən həll olunmayıb və orada bu məsələ hələ də müzakirə mövzusudur, ikincisi həyatın başlanğıc anı Avropada elmi və hüquqi cəhətdən hələ müəyyən edilməyib</a:t>
            </a:r>
            <a:r>
              <a:rPr lang="az-Latn-AZ" sz="2400" dirty="0" smtClean="0">
                <a:latin typeface="Times New Roman" pitchFamily="18" charset="0"/>
                <a:cs typeface="Times New Roman" pitchFamily="18" charset="0"/>
              </a:rPr>
              <a:t>...” </a:t>
            </a:r>
          </a:p>
          <a:p>
            <a:pPr marL="365760" indent="-283464" algn="just" eaLnBrk="1" fontAlgn="auto" hangingPunct="1">
              <a:spcAft>
                <a:spcPts val="0"/>
              </a:spcAft>
              <a:buFont typeface="Wingdings 2"/>
              <a:buChar char=""/>
              <a:defRPr/>
            </a:pPr>
            <a:r>
              <a:rPr lang="az-Latn-AZ" sz="2400" dirty="0" smtClean="0">
                <a:latin typeface="Times New Roman" pitchFamily="18" charset="0"/>
                <a:cs typeface="Times New Roman" pitchFamily="18" charset="0"/>
              </a:rPr>
              <a:t>Bu qərarda məhkəmə </a:t>
            </a:r>
            <a:r>
              <a:rPr lang="az-Latn-AZ" sz="2400" b="1" i="1" dirty="0" smtClean="0">
                <a:solidFill>
                  <a:srgbClr val="CC0099"/>
                </a:solidFill>
                <a:latin typeface="Times New Roman" pitchFamily="18" charset="0"/>
                <a:cs typeface="Times New Roman" pitchFamily="18" charset="0"/>
              </a:rPr>
              <a:t>“İnsan hüquqları və biotəbabət” </a:t>
            </a:r>
            <a:r>
              <a:rPr lang="az-Latn-AZ" sz="2400" dirty="0" smtClean="0">
                <a:latin typeface="Times New Roman" pitchFamily="18" charset="0"/>
                <a:cs typeface="Times New Roman" pitchFamily="18" charset="0"/>
              </a:rPr>
              <a:t>haqqında  Ovyedo Konvensiyasına, onun </a:t>
            </a:r>
            <a:r>
              <a:rPr lang="az-Latn-AZ" sz="2400" b="1" i="1" dirty="0" smtClean="0">
                <a:solidFill>
                  <a:srgbClr val="CC0099"/>
                </a:solidFill>
                <a:latin typeface="Times New Roman" pitchFamily="18" charset="0"/>
                <a:cs typeface="Times New Roman" pitchFamily="18" charset="0"/>
              </a:rPr>
              <a:t>“İnsanın klonlaşdırılmasının qadağan olunması haqqında”</a:t>
            </a:r>
            <a:r>
              <a:rPr lang="az-Latn-AZ" sz="2400" dirty="0" smtClean="0">
                <a:latin typeface="Times New Roman" pitchFamily="18" charset="0"/>
                <a:cs typeface="Times New Roman" pitchFamily="18" charset="0"/>
              </a:rPr>
              <a:t> Əlavə Protokolun Layihəsinə, 1998-ci ildə Avropa İttifaqının Etika, Elm və yeni Texnologiyalar üzrə Avropa Qrupu tərəfindən qəbul edilmiş  </a:t>
            </a:r>
            <a:r>
              <a:rPr lang="az-Latn-AZ" sz="2400" b="1" i="1" dirty="0" smtClean="0">
                <a:latin typeface="Times New Roman" pitchFamily="18" charset="0"/>
                <a:cs typeface="Times New Roman" pitchFamily="18" charset="0"/>
              </a:rPr>
              <a:t>insan rüşeymindən istifadə </a:t>
            </a:r>
            <a:r>
              <a:rPr lang="az-Latn-AZ" sz="2400" dirty="0" smtClean="0">
                <a:latin typeface="Times New Roman" pitchFamily="18" charset="0"/>
                <a:cs typeface="Times New Roman" pitchFamily="18" charset="0"/>
              </a:rPr>
              <a:t>ilə bağlı  tədqiqatların etik aspektlərinə dair rəydə bu məsələlərə toxunulmuş və  </a:t>
            </a:r>
            <a:r>
              <a:rPr lang="az-Latn-AZ" sz="2400" b="1" i="1" dirty="0" smtClean="0">
                <a:latin typeface="Times New Roman" pitchFamily="18" charset="0"/>
                <a:cs typeface="Times New Roman" pitchFamily="18" charset="0"/>
              </a:rPr>
              <a:t>“insan” </a:t>
            </a:r>
            <a:r>
              <a:rPr lang="az-Latn-AZ" sz="2400" dirty="0" smtClean="0">
                <a:latin typeface="Times New Roman" pitchFamily="18" charset="0"/>
                <a:cs typeface="Times New Roman" pitchFamily="18" charset="0"/>
              </a:rPr>
              <a:t>anlayışının tərifi verilməmişdir.</a:t>
            </a:r>
            <a:endParaRPr lang="ru-RU" sz="2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ru-RU" altLang="en-US" sz="3600" b="1" smtClean="0">
                <a:effectLst/>
                <a:latin typeface="Times New Roman" pitchFamily="18" charset="0"/>
                <a:cs typeface="Times New Roman" pitchFamily="18" charset="0"/>
              </a:rPr>
              <a:t>“</a:t>
            </a:r>
            <a:r>
              <a:rPr lang="az-Latn-AZ" altLang="en-US" sz="3600" b="1" smtClean="0">
                <a:effectLst/>
                <a:latin typeface="Times New Roman" pitchFamily="18" charset="0"/>
                <a:cs typeface="Times New Roman" pitchFamily="18" charset="0"/>
              </a:rPr>
              <a:t>Qiymətləndirmə sərbəstliyi</a:t>
            </a:r>
            <a:r>
              <a:rPr lang="ru-RU" altLang="en-US" sz="3600" b="1" smtClean="0">
                <a:effectLst/>
                <a:latin typeface="Times New Roman" pitchFamily="18" charset="0"/>
                <a:cs typeface="Times New Roman" pitchFamily="18" charset="0"/>
              </a:rPr>
              <a:t>”</a:t>
            </a:r>
          </a:p>
        </p:txBody>
      </p:sp>
      <p:sp>
        <p:nvSpPr>
          <p:cNvPr id="34819" name="Содержимое 2"/>
          <p:cNvSpPr>
            <a:spLocks noGrp="1"/>
          </p:cNvSpPr>
          <p:nvPr>
            <p:ph idx="1"/>
          </p:nvPr>
        </p:nvSpPr>
        <p:spPr>
          <a:xfrm>
            <a:off x="1435100" y="1785938"/>
            <a:ext cx="7499350" cy="4462462"/>
          </a:xfrm>
        </p:spPr>
        <p:txBody>
          <a:bodyPr/>
          <a:lstStyle/>
          <a:p>
            <a:pPr eaLnBrk="1" hangingPunct="1">
              <a:buFont typeface="Wingdings 2" pitchFamily="18" charset="2"/>
              <a:buNone/>
            </a:pPr>
            <a:r>
              <a:rPr lang="az-Latn-AZ" altLang="en-US" sz="2400" smtClean="0">
                <a:latin typeface="Times New Roman" pitchFamily="18" charset="0"/>
                <a:cs typeface="Times New Roman" pitchFamily="18" charset="0"/>
              </a:rPr>
              <a:t>	Bu sərbəstliyin hüdudları:</a:t>
            </a:r>
          </a:p>
          <a:p>
            <a:pPr eaLnBrk="1" hangingPunct="1"/>
            <a:r>
              <a:rPr lang="ru-RU" altLang="en-US" sz="2400" smtClean="0">
                <a:latin typeface="Times New Roman" pitchFamily="18" charset="0"/>
                <a:cs typeface="Times New Roman" pitchFamily="18" charset="0"/>
              </a:rPr>
              <a:t> </a:t>
            </a:r>
            <a:r>
              <a:rPr lang="az-Latn-AZ" altLang="en-US" sz="2400" smtClean="0">
                <a:latin typeface="Times New Roman" pitchFamily="18" charset="0"/>
                <a:cs typeface="Times New Roman" pitchFamily="18" charset="0"/>
              </a:rPr>
              <a:t>hüququn xarakterindən;</a:t>
            </a:r>
            <a:r>
              <a:rPr lang="ru-RU" altLang="en-US" sz="2400" smtClean="0">
                <a:latin typeface="Times New Roman" pitchFamily="18" charset="0"/>
                <a:cs typeface="Times New Roman" pitchFamily="18" charset="0"/>
              </a:rPr>
              <a:t> </a:t>
            </a:r>
            <a:endParaRPr lang="az-Latn-AZ" altLang="en-US" sz="2400" smtClean="0">
              <a:latin typeface="Times New Roman" pitchFamily="18" charset="0"/>
              <a:cs typeface="Times New Roman" pitchFamily="18" charset="0"/>
            </a:endParaRPr>
          </a:p>
          <a:p>
            <a:pPr eaLnBrk="1" hangingPunct="1"/>
            <a:r>
              <a:rPr lang="az-Latn-AZ" altLang="en-US" sz="2400" smtClean="0">
                <a:latin typeface="Times New Roman" pitchFamily="18" charset="0"/>
                <a:cs typeface="Times New Roman" pitchFamily="18" charset="0"/>
              </a:rPr>
              <a:t>araşdırılan məsələlərin təbiətindən;</a:t>
            </a:r>
            <a:r>
              <a:rPr lang="ru-RU" altLang="en-US" sz="2400" smtClean="0">
                <a:latin typeface="Times New Roman" pitchFamily="18" charset="0"/>
                <a:cs typeface="Times New Roman" pitchFamily="18" charset="0"/>
              </a:rPr>
              <a:t> </a:t>
            </a:r>
            <a:endParaRPr lang="az-Latn-AZ" altLang="en-US" sz="2400" smtClean="0">
              <a:latin typeface="Times New Roman" pitchFamily="18" charset="0"/>
              <a:cs typeface="Times New Roman" pitchFamily="18" charset="0"/>
            </a:endParaRPr>
          </a:p>
          <a:p>
            <a:pPr eaLnBrk="1" hangingPunct="1"/>
            <a:r>
              <a:rPr lang="az-Latn-AZ" altLang="en-US" sz="2400" smtClean="0">
                <a:latin typeface="Times New Roman" pitchFamily="18" charset="0"/>
                <a:cs typeface="Times New Roman" pitchFamily="18" charset="0"/>
              </a:rPr>
              <a:t>işdəki maraqların mühümlüyündən;</a:t>
            </a:r>
          </a:p>
          <a:p>
            <a:pPr eaLnBrk="1" hangingPunct="1"/>
            <a:r>
              <a:rPr lang="az-Latn-AZ" altLang="en-US" sz="2400" smtClean="0">
                <a:latin typeface="Times New Roman" pitchFamily="18" charset="0"/>
                <a:cs typeface="Times New Roman" pitchFamily="18" charset="0"/>
              </a:rPr>
              <a:t>nəzərdən keçirilən məsələ üzrə Avropa miqyasında (və daha geniş miqyasda) konsensusun olub-olmamasından aslıdır.</a:t>
            </a:r>
            <a:endParaRPr lang="ru-RU" altLang="en-US" sz="2400" smtClean="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bwMode="auto">
          <a:xfrm>
            <a:off x="1285875" y="274638"/>
            <a:ext cx="7648575" cy="1143000"/>
          </a:xfrm>
        </p:spPr>
        <p:txBody>
          <a:bodyPr vert="horz" wrap="square" lIns="91440" tIns="45720" rIns="91440" bIns="45720" numCol="1" anchorCtr="0" compatLnSpc="1">
            <a:prstTxWarp prst="textNoShape">
              <a:avLst/>
            </a:prstTxWarp>
          </a:bodyPr>
          <a:lstStyle/>
          <a:p>
            <a:pPr algn="ctr" eaLnBrk="1" hangingPunct="1"/>
            <a:r>
              <a:rPr lang="az-Latn-AZ" altLang="en-US" sz="3200" b="1" smtClean="0">
                <a:effectLst/>
                <a:latin typeface="Times New Roman" pitchFamily="18" charset="0"/>
                <a:cs typeface="Times New Roman" pitchFamily="18" charset="0"/>
              </a:rPr>
              <a:t>Brüggeman və Şeuten Almaniyaya qarşı iş (1977-ci il)</a:t>
            </a:r>
            <a:endParaRPr lang="ru-RU" altLang="en-US" sz="3200" b="1" smtClean="0">
              <a:effectLst/>
              <a:latin typeface="Times New Roman" pitchFamily="18" charset="0"/>
              <a:cs typeface="Times New Roman" pitchFamily="18" charset="0"/>
            </a:endParaRPr>
          </a:p>
        </p:txBody>
      </p:sp>
      <p:sp>
        <p:nvSpPr>
          <p:cNvPr id="35843" name="Содержимое 2"/>
          <p:cNvSpPr>
            <a:spLocks noGrp="1"/>
          </p:cNvSpPr>
          <p:nvPr>
            <p:ph idx="1"/>
          </p:nvPr>
        </p:nvSpPr>
        <p:spPr>
          <a:xfrm>
            <a:off x="1435100" y="1857375"/>
            <a:ext cx="7499350" cy="4092575"/>
          </a:xfrm>
        </p:spPr>
        <p:txBody>
          <a:bodyPr/>
          <a:lstStyle/>
          <a:p>
            <a:pPr algn="just" eaLnBrk="1" hangingPunct="1"/>
            <a:r>
              <a:rPr lang="az-Latn-AZ" altLang="en-US" sz="2400" i="1" smtClean="0">
                <a:latin typeface="Times New Roman" pitchFamily="18" charset="0"/>
                <a:cs typeface="Times New Roman" pitchFamily="18" charset="0"/>
              </a:rPr>
              <a:t>«8-ci maddənin 1-ci bəndi prinsipcə hamiləliyi və onun dayandırılmasını yalnız ananın şəxsi həyatına aid edən müddəa kimi şərh oluna bilməz». </a:t>
            </a:r>
          </a:p>
          <a:p>
            <a:pPr algn="just" eaLnBrk="1" hangingPunct="1"/>
            <a:r>
              <a:rPr lang="az-Latn-AZ" altLang="en-US" sz="2400" smtClean="0">
                <a:latin typeface="Times New Roman" pitchFamily="18" charset="0"/>
                <a:cs typeface="Times New Roman" pitchFamily="18" charset="0"/>
              </a:rPr>
              <a:t>Bu işdə Komissiya bu məsələyə 2-ci maddə üzrə baxmaq xahişini rədd etdi. Lakin sonrakı işlərdə o, bu nəsələni bu maddə üzrə araşdırdı.</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bwMode="auto">
          <a:xfrm>
            <a:off x="1435100" y="274638"/>
            <a:ext cx="7499350" cy="1011237"/>
          </a:xfrm>
        </p:spPr>
        <p:txBody>
          <a:bodyPr vert="horz" wrap="square" lIns="91440" tIns="45720" rIns="91440" bIns="45720" numCol="1" anchorCtr="0" compatLnSpc="1">
            <a:prstTxWarp prst="textNoShape">
              <a:avLst/>
            </a:prstTxWarp>
          </a:bodyPr>
          <a:lstStyle/>
          <a:p>
            <a:pPr algn="ctr" eaLnBrk="1" hangingPunct="1"/>
            <a:r>
              <a:rPr lang="az-Latn-AZ" altLang="en-US" sz="3600" b="1" smtClean="0">
                <a:solidFill>
                  <a:schemeClr val="tx2"/>
                </a:solidFill>
                <a:effectLst/>
                <a:latin typeface="Times New Roman" pitchFamily="18" charset="0"/>
                <a:cs typeface="Times New Roman" pitchFamily="18" charset="0"/>
              </a:rPr>
              <a:t>Amerikaarası Konvensiya</a:t>
            </a:r>
            <a:endParaRPr lang="ru-RU" altLang="en-US" sz="3600" smtClean="0">
              <a:solidFill>
                <a:schemeClr val="tx2"/>
              </a:solidFill>
              <a:effectLst/>
            </a:endParaRPr>
          </a:p>
        </p:txBody>
      </p:sp>
      <p:sp>
        <p:nvSpPr>
          <p:cNvPr id="36867" name="Содержимое 2"/>
          <p:cNvSpPr>
            <a:spLocks noGrp="1"/>
          </p:cNvSpPr>
          <p:nvPr>
            <p:ph idx="1"/>
          </p:nvPr>
        </p:nvSpPr>
        <p:spPr>
          <a:xfrm>
            <a:off x="1071563" y="1785938"/>
            <a:ext cx="4572000" cy="3214687"/>
          </a:xfrm>
        </p:spPr>
        <p:txBody>
          <a:bodyPr/>
          <a:lstStyle/>
          <a:p>
            <a:pPr eaLnBrk="1" hangingPunct="1"/>
            <a:r>
              <a:rPr lang="az-Latn-AZ" altLang="en-US" sz="2000" smtClean="0">
                <a:latin typeface="Times New Roman" pitchFamily="18" charset="0"/>
                <a:cs typeface="Times New Roman" pitchFamily="18" charset="0"/>
              </a:rPr>
              <a:t>Yaşamaq hüququnun şamil olunduğu “hər kəs”in hələ doğulmayan uşaqları əhatə edib-etməməsi məsələsində konsensus yoxdur. </a:t>
            </a:r>
          </a:p>
          <a:p>
            <a:pPr eaLnBrk="1" hangingPunct="1"/>
            <a:r>
              <a:rPr lang="az-Latn-AZ" altLang="en-US" sz="2000" smtClean="0">
                <a:latin typeface="Times New Roman" pitchFamily="18" charset="0"/>
                <a:cs typeface="Times New Roman" pitchFamily="18" charset="0"/>
              </a:rPr>
              <a:t>Qeyd olunan beynəlxalq sənədlərdən yalnız Amerikaarası Konvensiya yaşamaq hüququnu açıq şəkildə rüşeymə(ana bətnində olan embriona)  şamil edir.</a:t>
            </a:r>
            <a:endParaRPr lang="ru-RU" altLang="en-US" sz="2000" smtClean="0"/>
          </a:p>
        </p:txBody>
      </p:sp>
      <p:pic>
        <p:nvPicPr>
          <p:cNvPr id="36868" name="Объект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1785938"/>
            <a:ext cx="314325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sz="3600" b="1" dirty="0" smtClean="0">
                <a:solidFill>
                  <a:schemeClr val="tx2">
                    <a:satMod val="130000"/>
                  </a:schemeClr>
                </a:solidFill>
                <a:effectLst/>
                <a:latin typeface="Times New Roman" pitchFamily="18" charset="0"/>
                <a:cs typeface="Times New Roman" pitchFamily="18" charset="0"/>
              </a:rPr>
              <a:t>Х </a:t>
            </a:r>
            <a:r>
              <a:rPr lang="az-Latn-AZ" sz="3600" b="1" dirty="0" smtClean="0">
                <a:solidFill>
                  <a:schemeClr val="tx2">
                    <a:satMod val="130000"/>
                  </a:schemeClr>
                </a:solidFill>
                <a:effectLst/>
                <a:latin typeface="Times New Roman" pitchFamily="18" charset="0"/>
                <a:cs typeface="Times New Roman" pitchFamily="18" charset="0"/>
              </a:rPr>
              <a:t>Birləşmiş Krallığa qarşı iş (1980-ci il)</a:t>
            </a:r>
            <a:endParaRPr lang="ru-RU" sz="3600" b="1" dirty="0">
              <a:solidFill>
                <a:schemeClr val="tx2">
                  <a:satMod val="130000"/>
                </a:schemeClr>
              </a:solidFill>
              <a:effectLst/>
              <a:latin typeface="Times New Roman" pitchFamily="18" charset="0"/>
              <a:cs typeface="Times New Roman" pitchFamily="18" charset="0"/>
            </a:endParaRPr>
          </a:p>
        </p:txBody>
      </p:sp>
      <p:sp>
        <p:nvSpPr>
          <p:cNvPr id="37891" name="Содержимое 2"/>
          <p:cNvSpPr>
            <a:spLocks noGrp="1"/>
          </p:cNvSpPr>
          <p:nvPr>
            <p:ph idx="1"/>
          </p:nvPr>
        </p:nvSpPr>
        <p:spPr/>
        <p:txBody>
          <a:bodyPr/>
          <a:lstStyle/>
          <a:p>
            <a:pPr eaLnBrk="1" hangingPunct="1">
              <a:buFont typeface="Wingdings" pitchFamily="2" charset="2"/>
              <a:buChar char="v"/>
            </a:pPr>
            <a:r>
              <a:rPr lang="az-Latn-AZ" altLang="en-US" sz="2800" smtClean="0">
                <a:latin typeface="Times New Roman" pitchFamily="18" charset="0"/>
                <a:cs typeface="Times New Roman" pitchFamily="18" charset="0"/>
              </a:rPr>
              <a:t> Komissiyanın qarşısında 3 seçim var idi: </a:t>
            </a:r>
          </a:p>
          <a:p>
            <a:pPr eaLnBrk="1" hangingPunct="1"/>
            <a:r>
              <a:rPr lang="az-Latn-AZ" altLang="en-US" sz="2800" smtClean="0">
                <a:latin typeface="Times New Roman" pitchFamily="18" charset="0"/>
                <a:cs typeface="Times New Roman" pitchFamily="18" charset="0"/>
              </a:rPr>
              <a:t>2-ci maddə ya hələ doğulmayan rüşeymi ümumiyyətlə əhatə etmir;</a:t>
            </a:r>
          </a:p>
          <a:p>
            <a:pPr eaLnBrk="1" hangingPunct="1"/>
            <a:r>
              <a:rPr lang="az-Latn-AZ" altLang="en-US" sz="2800" smtClean="0">
                <a:latin typeface="Times New Roman" pitchFamily="18" charset="0"/>
                <a:cs typeface="Times New Roman" pitchFamily="18" charset="0"/>
              </a:rPr>
              <a:t>Ya rüşeymin yaşamaq hüququnu müəyyən məhdudiyyətlərlə tanıyır; (</a:t>
            </a:r>
            <a:r>
              <a:rPr lang="az-Latn-AZ" altLang="en-US" sz="2800" i="1" smtClean="0">
                <a:latin typeface="Times New Roman" pitchFamily="18" charset="0"/>
                <a:cs typeface="Times New Roman" pitchFamily="18" charset="0"/>
              </a:rPr>
              <a:t>H Norveçə qarşı </a:t>
            </a:r>
            <a:r>
              <a:rPr lang="az-Latn-AZ" altLang="en-US" sz="2800" smtClean="0">
                <a:latin typeface="Times New Roman" pitchFamily="18" charset="0"/>
                <a:cs typeface="Times New Roman" pitchFamily="18" charset="0"/>
              </a:rPr>
              <a:t>iş)</a:t>
            </a:r>
          </a:p>
          <a:p>
            <a:pPr eaLnBrk="1" hangingPunct="1"/>
            <a:r>
              <a:rPr lang="az-Latn-AZ" altLang="en-US" sz="2800" smtClean="0">
                <a:latin typeface="Times New Roman" pitchFamily="18" charset="0"/>
                <a:cs typeface="Times New Roman" pitchFamily="18" charset="0"/>
              </a:rPr>
              <a:t>ya da rüşeymə tam yaşamaq hüququ verir. </a:t>
            </a:r>
            <a:endParaRPr lang="ru-RU" altLang="en-US" sz="2800" smtClean="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eaLnBrk="1" fontAlgn="auto" hangingPunct="1">
              <a:spcAft>
                <a:spcPts val="0"/>
              </a:spcAft>
              <a:defRPr/>
            </a:pPr>
            <a:r>
              <a:rPr lang="ru-RU" sz="3200" b="1" dirty="0" smtClean="0">
                <a:solidFill>
                  <a:schemeClr val="tx2">
                    <a:satMod val="130000"/>
                  </a:schemeClr>
                </a:solidFill>
                <a:effectLst/>
                <a:latin typeface="Times New Roman" pitchFamily="18" charset="0"/>
                <a:cs typeface="Times New Roman" pitchFamily="18" charset="0"/>
              </a:rPr>
              <a:t>Х </a:t>
            </a:r>
            <a:r>
              <a:rPr lang="az-Latn-AZ" sz="3200" b="1" dirty="0" smtClean="0">
                <a:solidFill>
                  <a:schemeClr val="tx2">
                    <a:satMod val="130000"/>
                  </a:schemeClr>
                </a:solidFill>
                <a:effectLst/>
                <a:latin typeface="Times New Roman" pitchFamily="18" charset="0"/>
                <a:cs typeface="Times New Roman" pitchFamily="18" charset="0"/>
              </a:rPr>
              <a:t>Birləşmiş Krallığa qarşı iş (1980-ci il)</a:t>
            </a:r>
            <a:endParaRPr lang="ru-RU" sz="3200" dirty="0">
              <a:solidFill>
                <a:schemeClr val="tx2">
                  <a:satMod val="130000"/>
                </a:schemeClr>
              </a:solidFill>
            </a:endParaRPr>
          </a:p>
        </p:txBody>
      </p:sp>
      <p:sp>
        <p:nvSpPr>
          <p:cNvPr id="38915" name="Содержимое 2"/>
          <p:cNvSpPr>
            <a:spLocks noGrp="1"/>
          </p:cNvSpPr>
          <p:nvPr>
            <p:ph idx="1"/>
          </p:nvPr>
        </p:nvSpPr>
        <p:spPr>
          <a:xfrm>
            <a:off x="1435100" y="1857375"/>
            <a:ext cx="7280275" cy="2428875"/>
          </a:xfrm>
        </p:spPr>
        <p:txBody>
          <a:bodyPr/>
          <a:lstStyle/>
          <a:p>
            <a:pPr algn="just" eaLnBrk="1" hangingPunct="1"/>
            <a:r>
              <a:rPr lang="az-Latn-AZ" altLang="en-US" sz="2400" smtClean="0">
                <a:latin typeface="Times New Roman" pitchFamily="18" charset="0"/>
                <a:cs typeface="Times New Roman" pitchFamily="18" charset="0"/>
              </a:rPr>
              <a:t>Komissiya bu işdə 1-ci seçimə üstünlük verdi və qeyd etdi ki, “Qeyd edilən bütün məhdudiyyətlər xarakterinə görə artıq doğulmuş şəxslərə aiddir və rüşeymə tətbiq edilə bilməz. </a:t>
            </a:r>
            <a:endParaRPr lang="ru-RU" altLang="en-US" sz="2400" smtClean="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ctrTitle"/>
          </p:nvPr>
        </p:nvSpPr>
        <p:spPr bwMode="auto">
          <a:xfrm rot="21033296">
            <a:off x="2195513" y="2349500"/>
            <a:ext cx="6172200" cy="1023938"/>
          </a:xfrm>
        </p:spPr>
        <p:txBody>
          <a:bodyPr vert="horz" wrap="square" lIns="91440" tIns="45720" rIns="91440" bIns="45720" numCol="1" anchorCtr="0" compatLnSpc="1">
            <a:prstTxWarp prst="textNoShape">
              <a:avLst/>
            </a:prstTxWarp>
          </a:bodyPr>
          <a:lstStyle/>
          <a:p>
            <a:pPr algn="ctr" eaLnBrk="1" hangingPunct="1"/>
            <a:r>
              <a:rPr lang="az-Latn-AZ" altLang="en-US" b="1" smtClean="0">
                <a:effectLst/>
              </a:rPr>
              <a:t>Yaşamaq hüququ</a:t>
            </a:r>
            <a:endParaRPr lang="ru-RU" altLang="en-US" b="1" smtClean="0">
              <a:effectLst/>
            </a:endParaRPr>
          </a:p>
        </p:txBody>
      </p:sp>
      <p:sp>
        <p:nvSpPr>
          <p:cNvPr id="3" name="Подзаголовок 2"/>
          <p:cNvSpPr>
            <a:spLocks noGrp="1"/>
          </p:cNvSpPr>
          <p:nvPr>
            <p:ph type="subTitle" idx="1"/>
          </p:nvPr>
        </p:nvSpPr>
        <p:spPr>
          <a:xfrm>
            <a:off x="1187450" y="4652963"/>
            <a:ext cx="7705725" cy="1584325"/>
          </a:xfrm>
        </p:spPr>
        <p:txBody>
          <a:bodyPr>
            <a:normAutofit/>
          </a:bodyPr>
          <a:lstStyle/>
          <a:p>
            <a:pPr algn="r" eaLnBrk="1" fontAlgn="auto" hangingPunct="1">
              <a:spcAft>
                <a:spcPts val="0"/>
              </a:spcAft>
              <a:buFont typeface="Wingdings 2"/>
              <a:buNone/>
              <a:defRPr/>
            </a:pPr>
            <a:r>
              <a:rPr lang="en-US" sz="3200" b="1" i="1" dirty="0" err="1">
                <a:solidFill>
                  <a:schemeClr val="accent2"/>
                </a:solidFill>
                <a:latin typeface="Times New Roman" pitchFamily="18" charset="0"/>
                <a:cs typeface="Times New Roman" pitchFamily="18" charset="0"/>
              </a:rPr>
              <a:t>Lal</a:t>
            </a:r>
            <a:r>
              <a:rPr lang="az-Latn-AZ" sz="3200" b="1" i="1" dirty="0">
                <a:solidFill>
                  <a:schemeClr val="accent2"/>
                </a:solidFill>
                <a:latin typeface="Times New Roman" pitchFamily="18" charset="0"/>
                <a:cs typeface="Times New Roman" pitchFamily="18" charset="0"/>
              </a:rPr>
              <a:t>ə Fərzəliyeva</a:t>
            </a:r>
          </a:p>
          <a:p>
            <a:pPr eaLnBrk="1" fontAlgn="auto" hangingPunct="1">
              <a:spcAft>
                <a:spcPts val="0"/>
              </a:spcAft>
              <a:buFont typeface="Wingdings 2"/>
              <a:buNone/>
              <a:defRPr/>
            </a:pPr>
            <a:endParaRPr lang="az-Latn-AZ" i="1" dirty="0">
              <a:solidFill>
                <a:srgbClr val="0070C0"/>
              </a:solidFill>
              <a:latin typeface="Times New Roman" pitchFamily="18" charset="0"/>
              <a:cs typeface="Times New Roman" pitchFamily="18" charset="0"/>
            </a:endParaRPr>
          </a:p>
          <a:p>
            <a:pPr algn="r" eaLnBrk="1" fontAlgn="auto" hangingPunct="1">
              <a:spcAft>
                <a:spcPts val="0"/>
              </a:spcAft>
              <a:buFont typeface="Wingdings 2"/>
              <a:buNone/>
              <a:defRPr/>
            </a:pPr>
            <a:r>
              <a:rPr lang="az-Latn-AZ" sz="2400" b="1" u="sng" cap="small" dirty="0" smtClean="0">
                <a:solidFill>
                  <a:schemeClr val="accent6">
                    <a:lumMod val="75000"/>
                  </a:schemeClr>
                </a:solidFill>
                <a:latin typeface="Times New Roman" pitchFamily="18" charset="0"/>
                <a:cs typeface="Times New Roman" pitchFamily="18" charset="0"/>
              </a:rPr>
              <a:t>İ</a:t>
            </a:r>
            <a:r>
              <a:rPr lang="az-Latn-AZ" sz="2800" b="1" u="sng" cap="small" dirty="0" smtClean="0">
                <a:solidFill>
                  <a:schemeClr val="accent6">
                    <a:lumMod val="75000"/>
                  </a:schemeClr>
                </a:solidFill>
                <a:latin typeface="Times New Roman" pitchFamily="18" charset="0"/>
                <a:cs typeface="Times New Roman" pitchFamily="18" charset="0"/>
              </a:rPr>
              <a:t>yul 2017-c</a:t>
            </a:r>
            <a:r>
              <a:rPr lang="az-Latn-AZ" sz="2400" b="1" u="sng" cap="small" dirty="0">
                <a:solidFill>
                  <a:schemeClr val="accent6">
                    <a:lumMod val="75000"/>
                  </a:schemeClr>
                </a:solidFill>
                <a:latin typeface="Times New Roman" pitchFamily="18" charset="0"/>
                <a:cs typeface="Times New Roman" pitchFamily="18" charset="0"/>
              </a:rPr>
              <a:t>İ</a:t>
            </a:r>
            <a:r>
              <a:rPr lang="az-Latn-AZ" sz="2800" b="1" u="sng" cap="small" dirty="0" smtClean="0">
                <a:solidFill>
                  <a:schemeClr val="accent6">
                    <a:lumMod val="75000"/>
                  </a:schemeClr>
                </a:solidFill>
                <a:latin typeface="Times New Roman" pitchFamily="18" charset="0"/>
                <a:cs typeface="Times New Roman" pitchFamily="18" charset="0"/>
              </a:rPr>
              <a:t> </a:t>
            </a:r>
            <a:r>
              <a:rPr lang="az-Latn-AZ" sz="2400" b="1" u="sng" cap="small" dirty="0">
                <a:solidFill>
                  <a:schemeClr val="accent6">
                    <a:lumMod val="75000"/>
                  </a:schemeClr>
                </a:solidFill>
                <a:latin typeface="Times New Roman" pitchFamily="18" charset="0"/>
                <a:cs typeface="Times New Roman" pitchFamily="18" charset="0"/>
              </a:rPr>
              <a:t>İ</a:t>
            </a:r>
            <a:r>
              <a:rPr lang="az-Latn-AZ" sz="2800" b="1" u="sng" cap="small" dirty="0" smtClean="0">
                <a:solidFill>
                  <a:schemeClr val="accent6">
                    <a:lumMod val="75000"/>
                  </a:schemeClr>
                </a:solidFill>
                <a:latin typeface="Times New Roman" pitchFamily="18" charset="0"/>
                <a:cs typeface="Times New Roman" pitchFamily="18" charset="0"/>
              </a:rPr>
              <a:t>l</a:t>
            </a:r>
          </a:p>
          <a:p>
            <a:pPr eaLnBrk="1" fontAlgn="auto" hangingPunct="1">
              <a:spcAft>
                <a:spcPts val="0"/>
              </a:spcAft>
              <a:buFont typeface="Wingdings 2"/>
              <a:buNone/>
              <a:defRPr/>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az-Latn-AZ" altLang="en-US" sz="3200" b="1" smtClean="0">
                <a:effectLst/>
                <a:latin typeface="Times New Roman" pitchFamily="18" charset="0"/>
                <a:cs typeface="Times New Roman" pitchFamily="18" charset="0"/>
              </a:rPr>
              <a:t>Riv Birləşmiş Krallığa qarşı iş (1994)</a:t>
            </a:r>
            <a:endParaRPr lang="ru-RU" altLang="en-US" sz="3200" b="1" smtClean="0">
              <a:effectLst/>
              <a:latin typeface="Times New Roman" pitchFamily="18" charset="0"/>
              <a:cs typeface="Times New Roman" pitchFamily="18" charset="0"/>
            </a:endParaRPr>
          </a:p>
        </p:txBody>
      </p:sp>
      <p:sp>
        <p:nvSpPr>
          <p:cNvPr id="39939" name="Содержимое 2"/>
          <p:cNvSpPr>
            <a:spLocks noGrp="1"/>
          </p:cNvSpPr>
          <p:nvPr>
            <p:ph idx="1"/>
          </p:nvPr>
        </p:nvSpPr>
        <p:spPr/>
        <p:txBody>
          <a:bodyPr/>
          <a:lstStyle/>
          <a:p>
            <a:pPr algn="just" eaLnBrk="1" hangingPunct="1"/>
            <a:r>
              <a:rPr lang="az-Latn-AZ" altLang="en-US" sz="2000" smtClean="0">
                <a:latin typeface="Times New Roman" pitchFamily="18" charset="0"/>
                <a:cs typeface="Times New Roman" pitchFamily="18" charset="0"/>
              </a:rPr>
              <a:t>Bu işdə hamiləlik zamanı ananı müalicə edən həkimlər tərəfindən müəyyən edilməli olan, lakin müəyyən edilməyən ciddi anadangəlmə qüsurlarla doğulmuş 2 yaşlı uşağın anası uşağın adından şikayət etmişdi ki, uşağın </a:t>
            </a:r>
            <a:r>
              <a:rPr lang="az-Latn-AZ" altLang="en-US" sz="2000" b="1" i="1" smtClean="0">
                <a:solidFill>
                  <a:srgbClr val="CC0099"/>
                </a:solidFill>
                <a:latin typeface="Times New Roman" pitchFamily="18" charset="0"/>
                <a:cs typeface="Times New Roman" pitchFamily="18" charset="0"/>
              </a:rPr>
              <a:t>“səhvən doğulmasına” </a:t>
            </a:r>
            <a:r>
              <a:rPr lang="az-Latn-AZ" altLang="en-US" sz="2000" smtClean="0">
                <a:latin typeface="Times New Roman" pitchFamily="18" charset="0"/>
                <a:cs typeface="Times New Roman" pitchFamily="18" charset="0"/>
              </a:rPr>
              <a:t>görə həmin həkimləri işə qəbul etmiş səhiyyə orqanına qarşı məhkəmə iddiası qaldırılmasına icazə verilməyib və bununla da </a:t>
            </a:r>
            <a:r>
              <a:rPr lang="az-Latn-AZ" altLang="en-US" sz="2000" b="1" i="1" smtClean="0">
                <a:latin typeface="Times New Roman" pitchFamily="18" charset="0"/>
                <a:cs typeface="Times New Roman" pitchFamily="18" charset="0"/>
              </a:rPr>
              <a:t>6-cı maddənin </a:t>
            </a:r>
            <a:r>
              <a:rPr lang="az-Latn-AZ" altLang="en-US" sz="2000" smtClean="0">
                <a:latin typeface="Times New Roman" pitchFamily="18" charset="0"/>
                <a:cs typeface="Times New Roman" pitchFamily="18" charset="0"/>
              </a:rPr>
              <a:t>pozuntusu baş verib.</a:t>
            </a:r>
            <a:endParaRPr lang="ru-RU" altLang="en-US" sz="2000" smtClean="0">
              <a:latin typeface="Times New Roman" pitchFamily="18" charset="0"/>
              <a:cs typeface="Times New Roman" pitchFamily="18" charset="0"/>
            </a:endParaRPr>
          </a:p>
        </p:txBody>
      </p:sp>
      <p:pic>
        <p:nvPicPr>
          <p:cNvPr id="39940" name="Picture 2" descr="C:\Users\help\Desktop\big_1481363959_2014-12-06-10-20-36korpe-usa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857625"/>
            <a:ext cx="40909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az-Latn-AZ" i="1" dirty="0" smtClean="0">
                <a:solidFill>
                  <a:schemeClr val="tx2">
                    <a:satMod val="130000"/>
                  </a:schemeClr>
                </a:solidFill>
              </a:rPr>
              <a:t>Boso İtaliyaya qarşı iş (2002)</a:t>
            </a:r>
            <a:endParaRPr lang="ru-RU" dirty="0">
              <a:solidFill>
                <a:schemeClr val="tx2">
                  <a:satMod val="130000"/>
                </a:schemeClr>
              </a:solidFill>
            </a:endParaRPr>
          </a:p>
        </p:txBody>
      </p:sp>
      <p:sp>
        <p:nvSpPr>
          <p:cNvPr id="40963" name="Содержимое 2"/>
          <p:cNvSpPr>
            <a:spLocks noGrp="1"/>
          </p:cNvSpPr>
          <p:nvPr>
            <p:ph idx="1"/>
          </p:nvPr>
        </p:nvSpPr>
        <p:spPr/>
        <p:txBody>
          <a:bodyPr/>
          <a:lstStyle/>
          <a:p>
            <a:pPr algn="just" eaLnBrk="1" hangingPunct="1"/>
            <a:r>
              <a:rPr lang="az-Latn-AZ" altLang="en-US" sz="2400" smtClean="0">
                <a:latin typeface="Times New Roman" pitchFamily="18" charset="0"/>
                <a:cs typeface="Times New Roman" pitchFamily="18" charset="0"/>
              </a:rPr>
              <a:t>Bu işdə Məhkəmə nəhayət ki, aborta birbaşa aidiyyəti olan işi araşdırdı. Bununla bağlı Məhkəmə qeyd edir ki, İtaliyanın müvafiq qanunvericiliyi qadının fiziki və ya ruhi sağlamlığına qarşı təhlükə olduqda hamiləliyin qadının fiziki və ruhi sağlamlığına qarşı təhlükə olduqda hamiləliyin ilk </a:t>
            </a:r>
            <a:r>
              <a:rPr lang="az-Latn-AZ" altLang="en-US" sz="2400" b="1" i="1" smtClean="0">
                <a:solidFill>
                  <a:srgbClr val="CC0099"/>
                </a:solidFill>
                <a:latin typeface="Times New Roman" pitchFamily="18" charset="0"/>
                <a:cs typeface="Times New Roman" pitchFamily="18" charset="0"/>
              </a:rPr>
              <a:t>12 həftəsi ərzində </a:t>
            </a:r>
            <a:r>
              <a:rPr lang="az-Latn-AZ" altLang="en-US" sz="2400" smtClean="0">
                <a:latin typeface="Times New Roman" pitchFamily="18" charset="0"/>
                <a:cs typeface="Times New Roman" pitchFamily="18" charset="0"/>
              </a:rPr>
              <a:t>icazə verir.  Bu müddətdən sonra abort yalnız o halda həyata keçirilə bilər ki, hamiləliyin davam etməsi və ya uşağın doğuşu qadının həyatını təhlükə altında qoysun.</a:t>
            </a:r>
            <a:endParaRPr lang="ru-RU" altLang="en-US" sz="2400" smtClean="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az-Latn-AZ" altLang="en-US" sz="3600" b="1" i="1" smtClean="0">
                <a:effectLst/>
                <a:latin typeface="Times New Roman" pitchFamily="18" charset="0"/>
                <a:cs typeface="Times New Roman" pitchFamily="18" charset="0"/>
              </a:rPr>
              <a:t>Vo Fransaya qarşı iş</a:t>
            </a:r>
            <a:endParaRPr lang="ru-RU" altLang="en-US" sz="3600" b="1" smtClean="0">
              <a:effectLst/>
              <a:latin typeface="Times New Roman" pitchFamily="18" charset="0"/>
              <a:cs typeface="Times New Roman" pitchFamily="18" charset="0"/>
            </a:endParaRPr>
          </a:p>
        </p:txBody>
      </p:sp>
      <p:sp>
        <p:nvSpPr>
          <p:cNvPr id="41987" name="Содержимое 2"/>
          <p:cNvSpPr>
            <a:spLocks noGrp="1"/>
          </p:cNvSpPr>
          <p:nvPr>
            <p:ph idx="1"/>
          </p:nvPr>
        </p:nvSpPr>
        <p:spPr>
          <a:xfrm>
            <a:off x="1435100" y="1714500"/>
            <a:ext cx="7499350" cy="3143250"/>
          </a:xfrm>
        </p:spPr>
        <p:txBody>
          <a:bodyPr/>
          <a:lstStyle/>
          <a:p>
            <a:pPr algn="just" eaLnBrk="1" hangingPunct="1"/>
            <a:r>
              <a:rPr lang="az-Latn-AZ" altLang="en-US" sz="2000" smtClean="0">
                <a:latin typeface="Times New Roman" pitchFamily="18" charset="0"/>
                <a:cs typeface="Times New Roman" pitchFamily="18" charset="0"/>
              </a:rPr>
              <a:t>Məhkəmə Komissiyanın </a:t>
            </a:r>
            <a:r>
              <a:rPr lang="az-Latn-AZ" altLang="en-US" sz="2000" b="1" i="1" smtClean="0">
                <a:latin typeface="Times New Roman" pitchFamily="18" charset="0"/>
                <a:cs typeface="Times New Roman" pitchFamily="18" charset="0"/>
              </a:rPr>
              <a:t>“X Birləşmiş Krallığa qarşı” </a:t>
            </a:r>
            <a:r>
              <a:rPr lang="az-Latn-AZ" altLang="en-US" sz="2000" smtClean="0">
                <a:latin typeface="Times New Roman" pitchFamily="18" charset="0"/>
                <a:cs typeface="Times New Roman" pitchFamily="18" charset="0"/>
              </a:rPr>
              <a:t>və  </a:t>
            </a:r>
            <a:r>
              <a:rPr lang="az-Latn-AZ" altLang="en-US" sz="2000" b="1" i="1" smtClean="0">
                <a:latin typeface="Times New Roman" pitchFamily="18" charset="0"/>
                <a:cs typeface="Times New Roman" pitchFamily="18" charset="0"/>
              </a:rPr>
              <a:t>“H Norveçə qarşı”</a:t>
            </a:r>
            <a:r>
              <a:rPr lang="az-Latn-AZ" altLang="en-US" sz="2000" smtClean="0">
                <a:latin typeface="Times New Roman" pitchFamily="18" charset="0"/>
                <a:cs typeface="Times New Roman" pitchFamily="18" charset="0"/>
              </a:rPr>
              <a:t> işlər üzrə presedentlərini və </a:t>
            </a:r>
            <a:r>
              <a:rPr lang="az-Latn-AZ" altLang="en-US" sz="2000" b="1" i="1" smtClean="0">
                <a:latin typeface="Times New Roman" pitchFamily="18" charset="0"/>
                <a:cs typeface="Times New Roman" pitchFamily="18" charset="0"/>
              </a:rPr>
              <a:t>Bosonun işi </a:t>
            </a:r>
            <a:r>
              <a:rPr lang="az-Latn-AZ" altLang="en-US" sz="2000" smtClean="0">
                <a:latin typeface="Times New Roman" pitchFamily="18" charset="0"/>
                <a:cs typeface="Times New Roman" pitchFamily="18" charset="0"/>
              </a:rPr>
              <a:t>üzrə öz qərarını ümumiləşdirərək bu qənayətə gəldi ki, hələ doğulmayan uşaq Konvensiyanın 2-ci maddəsi ilə birbaşa qorunan “şəxs” sayılmır və əgər hələ doğulmayan uşağın “yaşamaq hüququ” varsa, o, birmənalı olaraq </a:t>
            </a:r>
            <a:r>
              <a:rPr lang="az-Latn-AZ" altLang="en-US" sz="2000" b="1" u="sng" smtClean="0">
                <a:latin typeface="Times New Roman" pitchFamily="18" charset="0"/>
                <a:cs typeface="Times New Roman" pitchFamily="18" charset="0"/>
              </a:rPr>
              <a:t>ananın hüquqları və maraqları ilə məhdudlaşdırılır. </a:t>
            </a:r>
            <a:endParaRPr lang="ru-RU" altLang="en-US" sz="2000" b="1" u="sng" smtClean="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993775"/>
          </a:xfrm>
        </p:spPr>
        <p:txBody>
          <a:bodyPr/>
          <a:lstStyle/>
          <a:p>
            <a:pPr algn="ctr">
              <a:defRPr/>
            </a:pPr>
            <a:r>
              <a:rPr lang="az-Latn-AZ" sz="3600" b="1" dirty="0">
                <a:effectLst/>
                <a:latin typeface="Times New Roman" panose="02020603050405020304" pitchFamily="18" charset="0"/>
                <a:cs typeface="Times New Roman" panose="02020603050405020304" pitchFamily="18" charset="0"/>
              </a:rPr>
              <a:t>Həyatın tibbi cəhətdən qorunması</a:t>
            </a:r>
            <a:endParaRPr lang="en-US" sz="3600" dirty="0">
              <a:latin typeface="Times New Roman" panose="02020603050405020304" pitchFamily="18" charset="0"/>
              <a:cs typeface="Times New Roman" panose="02020603050405020304" pitchFamily="18" charset="0"/>
            </a:endParaRPr>
          </a:p>
        </p:txBody>
      </p:sp>
      <p:sp>
        <p:nvSpPr>
          <p:cNvPr id="43011" name="Content Placeholder 2"/>
          <p:cNvSpPr>
            <a:spLocks noGrp="1"/>
          </p:cNvSpPr>
          <p:nvPr>
            <p:ph idx="1"/>
          </p:nvPr>
        </p:nvSpPr>
        <p:spPr>
          <a:xfrm>
            <a:off x="1187450" y="1447800"/>
            <a:ext cx="7747000" cy="5149850"/>
          </a:xfrm>
        </p:spPr>
        <p:txBody>
          <a:bodyPr/>
          <a:lstStyle/>
          <a:p>
            <a:pPr algn="just"/>
            <a:r>
              <a:rPr lang="az-Latn-AZ" altLang="en-US" sz="2400" b="1" i="1" smtClean="0">
                <a:latin typeface="Times New Roman" pitchFamily="18" charset="0"/>
                <a:cs typeface="Times New Roman" pitchFamily="18" charset="0"/>
              </a:rPr>
              <a:t>X Assosiasiyası Birləşmiş Krallığa qarşı </a:t>
            </a:r>
            <a:r>
              <a:rPr lang="az-Latn-AZ" altLang="en-US" sz="2400" smtClean="0">
                <a:latin typeface="Times New Roman" pitchFamily="18" charset="0"/>
                <a:cs typeface="Times New Roman" pitchFamily="18" charset="0"/>
              </a:rPr>
              <a:t>işdə (1978) ərizəçilər şikayət edirdilər ki, dövlət səhiyyə xidmətləri tərəfindən bir sıra yeniyetmələrin ölümünə səbəb olmuş peyvənd qrafıkinin həyata keçirilməsi 2-ci maddəni pozub. Komissiya faktlar əsasında 2-ci maddənin pozulduğunu hesab etməsə də, bildirdi ki, 2-ci maddə </a:t>
            </a:r>
            <a:r>
              <a:rPr lang="az-Latn-AZ" altLang="en-US" sz="2400" b="1" i="1" smtClean="0">
                <a:latin typeface="Times New Roman" pitchFamily="18" charset="0"/>
                <a:cs typeface="Times New Roman" pitchFamily="18" charset="0"/>
              </a:rPr>
              <a:t>«təkcə dövlətin insanı qəsdən həyatdan məhrum etməkdən çəkinməsini yox. həm də həyatı qorumaq üçün müvafıq tədbirlər görməsini nəzərdə tutur».</a:t>
            </a:r>
            <a:endParaRPr lang="en-US" altLang="en-US" sz="2400" b="1" i="1" smtClean="0">
              <a:latin typeface="Times New Roman" pitchFamily="18" charset="0"/>
              <a:cs typeface="Times New Roman" pitchFamily="18" charset="0"/>
            </a:endParaRPr>
          </a:p>
          <a:p>
            <a:pPr algn="just"/>
            <a:r>
              <a:rPr lang="az-Latn-AZ" altLang="en-US" sz="2400" smtClean="0">
                <a:latin typeface="Times New Roman" pitchFamily="18" charset="0"/>
                <a:cs typeface="Times New Roman" pitchFamily="18" charset="0"/>
              </a:rPr>
              <a:t>Bunu bildirməklə Komissiya dolayısı ilə təsdiq etdi ki, 2-ci maddə üzrə tibbi qulluqq məsələsində dövlət müəyyən vəzifələri daşıyır.</a:t>
            </a:r>
            <a:endParaRPr lang="en-US" altLang="en-US" sz="2400" smtClean="0">
              <a:latin typeface="Times New Roman" pitchFamily="18" charset="0"/>
              <a:cs typeface="Times New Roman" pitchFamily="18" charset="0"/>
            </a:endParaRPr>
          </a:p>
          <a:p>
            <a:pPr algn="just"/>
            <a:endParaRPr lang="en-US" altLang="en-US" sz="2400" smtClean="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az-Latn-AZ" sz="3600" b="1" dirty="0">
                <a:effectLst/>
                <a:latin typeface="Times New Roman" panose="02020603050405020304" pitchFamily="18" charset="0"/>
                <a:cs typeface="Times New Roman" panose="02020603050405020304" pitchFamily="18" charset="0"/>
              </a:rPr>
              <a:t>Həyatın tibbi cəhətdən qorunması</a:t>
            </a:r>
            <a:endParaRPr lang="ru-RU" sz="3600" dirty="0">
              <a:solidFill>
                <a:schemeClr val="tx2">
                  <a:satMod val="130000"/>
                </a:schemeClr>
              </a:solidFill>
            </a:endParaRPr>
          </a:p>
        </p:txBody>
      </p:sp>
      <p:sp>
        <p:nvSpPr>
          <p:cNvPr id="53251" name="Содержимое 2"/>
          <p:cNvSpPr>
            <a:spLocks noGrp="1"/>
          </p:cNvSpPr>
          <p:nvPr>
            <p:ph idx="1"/>
          </p:nvPr>
        </p:nvSpPr>
        <p:spPr/>
        <p:txBody>
          <a:bodyPr/>
          <a:lstStyle/>
          <a:p>
            <a:pPr eaLnBrk="1" hangingPunct="1">
              <a:defRPr/>
            </a:pPr>
            <a:endParaRPr lang="en-US" altLang="en-US" sz="2800" b="1" i="1" dirty="0" smtClean="0">
              <a:latin typeface="Times New Roman" panose="02020603050405020304" pitchFamily="18" charset="0"/>
              <a:cs typeface="Times New Roman" panose="02020603050405020304" pitchFamily="18" charset="0"/>
            </a:endParaRPr>
          </a:p>
          <a:p>
            <a:pPr eaLnBrk="1" hangingPunct="1">
              <a:defRPr/>
            </a:pPr>
            <a:endParaRPr lang="en-US" altLang="en-US" sz="2800" b="1" i="1" dirty="0">
              <a:latin typeface="Times New Roman" panose="02020603050405020304" pitchFamily="18" charset="0"/>
              <a:cs typeface="Times New Roman" panose="02020603050405020304" pitchFamily="18" charset="0"/>
            </a:endParaRPr>
          </a:p>
          <a:p>
            <a:pPr eaLnBrk="1" hangingPunct="1">
              <a:defRPr/>
            </a:pPr>
            <a:r>
              <a:rPr lang="en-US" altLang="en-US" sz="2800" b="1" i="1" dirty="0" err="1" smtClean="0">
                <a:latin typeface="Times New Roman" panose="02020603050405020304" pitchFamily="18" charset="0"/>
                <a:cs typeface="Times New Roman" panose="02020603050405020304" pitchFamily="18" charset="0"/>
              </a:rPr>
              <a:t>Finogenov</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smtClean="0">
                <a:latin typeface="Times New Roman" panose="02020603050405020304" pitchFamily="18" charset="0"/>
                <a:cs typeface="Times New Roman" panose="02020603050405020304" pitchFamily="18" charset="0"/>
              </a:rPr>
              <a:t>və</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smtClean="0">
                <a:latin typeface="Times New Roman" panose="02020603050405020304" pitchFamily="18" charset="0"/>
                <a:cs typeface="Times New Roman" panose="02020603050405020304" pitchFamily="18" charset="0"/>
              </a:rPr>
              <a:t>başqaları</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smtClean="0">
                <a:latin typeface="Times New Roman" panose="02020603050405020304" pitchFamily="18" charset="0"/>
                <a:cs typeface="Times New Roman" panose="02020603050405020304" pitchFamily="18" charset="0"/>
              </a:rPr>
              <a:t>Rusiyaya</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smtClean="0">
                <a:latin typeface="Times New Roman" panose="02020603050405020304" pitchFamily="18" charset="0"/>
                <a:cs typeface="Times New Roman" panose="02020603050405020304" pitchFamily="18" charset="0"/>
              </a:rPr>
              <a:t>qarşı</a:t>
            </a:r>
            <a:r>
              <a:rPr lang="az-Latn-AZ" altLang="en-US" sz="2800" b="1" i="1" dirty="0" smtClean="0">
                <a:latin typeface="Times New Roman" panose="02020603050405020304" pitchFamily="18" charset="0"/>
                <a:cs typeface="Times New Roman" panose="02020603050405020304" pitchFamily="18" charset="0"/>
              </a:rPr>
              <a:t> (2011)</a:t>
            </a:r>
          </a:p>
          <a:p>
            <a:pPr marL="82550" indent="0" eaLnBrk="1" hangingPunct="1">
              <a:buFont typeface="Wingdings 2" pitchFamily="18" charset="2"/>
              <a:buNone/>
              <a:defRPr/>
            </a:pPr>
            <a:endParaRPr lang="ru-RU" altLang="en-US" sz="28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az-Latn-AZ" altLang="en-US" sz="3200" b="1" smtClean="0">
                <a:effectLst/>
                <a:latin typeface="Times New Roman" pitchFamily="18" charset="0"/>
                <a:cs typeface="Times New Roman" pitchFamily="18" charset="0"/>
              </a:rPr>
              <a:t>Ölmək hüququ: intihar, intihara yardım və evtanaziya. </a:t>
            </a:r>
            <a:endParaRPr lang="ru-RU" altLang="en-US" sz="3200" smtClean="0">
              <a:effectLst/>
              <a:latin typeface="Times New Roman" pitchFamily="18" charset="0"/>
              <a:cs typeface="Times New Roman" pitchFamily="18" charset="0"/>
            </a:endParaRPr>
          </a:p>
        </p:txBody>
      </p:sp>
      <p:sp>
        <p:nvSpPr>
          <p:cNvPr id="45059" name="Содержимое 2"/>
          <p:cNvSpPr>
            <a:spLocks noGrp="1"/>
          </p:cNvSpPr>
          <p:nvPr>
            <p:ph idx="1"/>
          </p:nvPr>
        </p:nvSpPr>
        <p:spPr>
          <a:xfrm>
            <a:off x="1435100" y="1447800"/>
            <a:ext cx="7499350" cy="4981575"/>
          </a:xfrm>
        </p:spPr>
        <p:txBody>
          <a:bodyPr/>
          <a:lstStyle/>
          <a:p>
            <a:pPr algn="just" eaLnBrk="1" hangingPunct="1"/>
            <a:r>
              <a:rPr lang="az-Latn-AZ" altLang="en-US" sz="2000" smtClean="0">
                <a:latin typeface="Times New Roman" pitchFamily="18" charset="0"/>
                <a:cs typeface="Times New Roman" pitchFamily="18" charset="0"/>
              </a:rPr>
              <a:t>Həyat nə vaxt başa çatır?</a:t>
            </a:r>
          </a:p>
          <a:p>
            <a:pPr algn="just" eaLnBrk="1" hangingPunct="1"/>
            <a:r>
              <a:rPr lang="az-Latn-AZ" altLang="en-US" sz="2000" smtClean="0">
                <a:latin typeface="Times New Roman" pitchFamily="18" charset="0"/>
                <a:cs typeface="Times New Roman" pitchFamily="18" charset="0"/>
              </a:rPr>
              <a:t>Sağalmaz xəstəliyi olan və ya ölməkdə olan şəxsi, hətta müalicə mənfi effekt doğuraraq pasiyentin həyatını qısaltsa belə, ölümü tezləşdirən vasitə ilə təmin etmək yolveriləndirmi və bu barədə pasiyentlə məsləhətləşmək lazımdırmı?</a:t>
            </a:r>
          </a:p>
          <a:p>
            <a:pPr algn="just" eaLnBrk="1" hangingPunct="1"/>
            <a:r>
              <a:rPr lang="az-Latn-AZ" altLang="en-US" sz="2000" smtClean="0">
                <a:latin typeface="Times New Roman" pitchFamily="18" charset="0"/>
                <a:cs typeface="Times New Roman" pitchFamily="18" charset="0"/>
              </a:rPr>
              <a:t>Dövlət daha yaşamaq istəməyən şəxsin yaşamaq hüququnu onun iradəsi əleyhinə  “qoruya bilərmi” və ya “qorumalıdırmı”?</a:t>
            </a:r>
          </a:p>
          <a:p>
            <a:pPr algn="just" eaLnBrk="1" hangingPunct="1"/>
            <a:r>
              <a:rPr lang="az-Latn-AZ" altLang="en-US" sz="2000" smtClean="0">
                <a:latin typeface="Times New Roman" pitchFamily="18" charset="0"/>
                <a:cs typeface="Times New Roman" pitchFamily="18" charset="0"/>
              </a:rPr>
              <a:t>Yaxud insanların Konvensiyaya əsasən təkcə yaşamaq hüququ deyil, həm də öz seçimləri əsasında istədikləri kimi və istədikləri vaxt intihar edərək ölmək hüququ varmı? Əgər varsa, onlar həyatlarına  son qoyulması üçün başqalarından yardım istəyə bilərlərmi?</a:t>
            </a:r>
          </a:p>
          <a:p>
            <a:pPr algn="just" eaLnBrk="1" hangingPunct="1"/>
            <a:r>
              <a:rPr lang="az-Latn-AZ" altLang="en-US" sz="2000" smtClean="0">
                <a:latin typeface="Times New Roman" pitchFamily="18" charset="0"/>
                <a:cs typeface="Times New Roman" pitchFamily="18" charset="0"/>
              </a:rPr>
              <a:t>Dövlət şəxsin əzablarının bitməsi üçün hətta həmin şəxs bu məsələ ilə bağlı razılığını bildirmək iqtidarında olmadıqda  belə, onun həyatına son qoyulmasına icazə verə bilərmi?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az-Latn-AZ" altLang="en-US" sz="3200" b="1" smtClean="0">
                <a:effectLst/>
                <a:latin typeface="Times New Roman" pitchFamily="18" charset="0"/>
                <a:cs typeface="Times New Roman" pitchFamily="18" charset="0"/>
              </a:rPr>
              <a:t>Niderland qanunvericiliyinə əsasən evtanaziya</a:t>
            </a:r>
            <a:endParaRPr lang="ru-RU" altLang="en-US" sz="3200" b="1" smtClean="0">
              <a:effectLst/>
              <a:latin typeface="Times New Roman" pitchFamily="18" charset="0"/>
              <a:cs typeface="Times New Roman" pitchFamily="18" charset="0"/>
            </a:endParaRPr>
          </a:p>
        </p:txBody>
      </p:sp>
      <p:sp>
        <p:nvSpPr>
          <p:cNvPr id="46083" name="Содержимое 2"/>
          <p:cNvSpPr>
            <a:spLocks noGrp="1"/>
          </p:cNvSpPr>
          <p:nvPr>
            <p:ph idx="1"/>
          </p:nvPr>
        </p:nvSpPr>
        <p:spPr/>
        <p:txBody>
          <a:bodyPr/>
          <a:lstStyle/>
          <a:p>
            <a:pPr algn="just" eaLnBrk="1" hangingPunct="1">
              <a:lnSpc>
                <a:spcPct val="80000"/>
              </a:lnSpc>
              <a:buFont typeface="Wingdings" pitchFamily="2" charset="2"/>
              <a:buChar char="v"/>
            </a:pPr>
            <a:r>
              <a:rPr lang="az-Latn-AZ" altLang="en-US" sz="2200" smtClean="0">
                <a:latin typeface="Times New Roman" pitchFamily="18" charset="0"/>
                <a:cs typeface="Times New Roman" pitchFamily="18" charset="0"/>
              </a:rPr>
              <a:t>2001-ci il </a:t>
            </a:r>
            <a:r>
              <a:rPr lang="az-Latn-AZ" altLang="en-US" sz="2200" b="1" i="1" smtClean="0">
                <a:latin typeface="Times New Roman" pitchFamily="18" charset="0"/>
                <a:cs typeface="Times New Roman" pitchFamily="18" charset="0"/>
              </a:rPr>
              <a:t>“Evtanaziya haqqında” </a:t>
            </a:r>
            <a:r>
              <a:rPr lang="az-Latn-AZ" altLang="en-US" sz="2200" smtClean="0">
                <a:latin typeface="Times New Roman" pitchFamily="18" charset="0"/>
                <a:cs typeface="Times New Roman" pitchFamily="18" charset="0"/>
              </a:rPr>
              <a:t>Qanun qəbul edilərkən Parlament müzakirələr zamanı aşağıdakı məsələləri önə çəkmişdi:</a:t>
            </a:r>
          </a:p>
          <a:p>
            <a:pPr algn="just" eaLnBrk="1" hangingPunct="1">
              <a:lnSpc>
                <a:spcPct val="80000"/>
              </a:lnSpc>
            </a:pPr>
            <a:r>
              <a:rPr lang="az-Latn-AZ" altLang="en-US" sz="2200" smtClean="0">
                <a:latin typeface="Times New Roman" pitchFamily="18" charset="0"/>
                <a:cs typeface="Times New Roman" pitchFamily="18" charset="0"/>
              </a:rPr>
              <a:t>Əqli çatışmazlığı olduğu müəyyən edilən şəxsin evtanaziya barədə xahişinin yer aldığı yazılı bəyanatın şəxsin həyatına son qoyulması üçün əsas sayıla bilərmi? (lakin bu qanunda aydın müəyyən edilmədi.Çünki Qanuna görə əsas tələb </a:t>
            </a:r>
            <a:r>
              <a:rPr lang="az-Latn-AZ" altLang="en-US" sz="2200" b="1" i="1" smtClean="0">
                <a:solidFill>
                  <a:srgbClr val="CC0099"/>
                </a:solidFill>
                <a:latin typeface="Times New Roman" pitchFamily="18" charset="0"/>
                <a:cs typeface="Times New Roman" pitchFamily="18" charset="0"/>
              </a:rPr>
              <a:t>(“ümidsiz və dözülməz əzabların” </a:t>
            </a:r>
            <a:r>
              <a:rPr lang="az-Latn-AZ" altLang="en-US" sz="2200" smtClean="0">
                <a:latin typeface="Times New Roman" pitchFamily="18" charset="0"/>
                <a:cs typeface="Times New Roman" pitchFamily="18" charset="0"/>
              </a:rPr>
              <a:t>müəyyən edildiyi hallardan savayı) pasiyentin öz iradəsini azad şəkildə ifadə etməsindən ibarətdir, bu zaman pasiyentə onun vəziyyəti və prespektivləri barədə ətraflı məlumat verilməlidir.</a:t>
            </a:r>
          </a:p>
          <a:p>
            <a:pPr algn="just" eaLnBrk="1" hangingPunct="1">
              <a:lnSpc>
                <a:spcPct val="80000"/>
              </a:lnSpc>
            </a:pPr>
            <a:r>
              <a:rPr lang="az-Latn-AZ" altLang="en-US" sz="2200" smtClean="0">
                <a:latin typeface="Times New Roman" pitchFamily="18" charset="0"/>
                <a:cs typeface="Times New Roman" pitchFamily="18" charset="0"/>
              </a:rPr>
              <a:t>Digər tərəfdən əgər uşaq “öz maraqlarını ağlabatan şəkildə qiymətləndirmək iqtidarındadırsa”, qanun uşağın və valideynlərin razılığı ilə </a:t>
            </a:r>
            <a:r>
              <a:rPr lang="az-Latn-AZ" altLang="en-US" sz="2200" b="1" smtClean="0">
                <a:solidFill>
                  <a:srgbClr val="CC0099"/>
                </a:solidFill>
                <a:latin typeface="Times New Roman" pitchFamily="18" charset="0"/>
                <a:cs typeface="Times New Roman" pitchFamily="18" charset="0"/>
              </a:rPr>
              <a:t>12 yaşdan 16 yaşınadək uşaqların evtanaziyasına </a:t>
            </a:r>
            <a:r>
              <a:rPr lang="az-Latn-AZ" altLang="en-US" sz="2200" smtClean="0">
                <a:latin typeface="Times New Roman" pitchFamily="18" charset="0"/>
                <a:cs typeface="Times New Roman" pitchFamily="18" charset="0"/>
              </a:rPr>
              <a:t>icazə verir.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eaLnBrk="1" fontAlgn="auto" hangingPunct="1">
              <a:spcAft>
                <a:spcPts val="0"/>
              </a:spcAft>
              <a:defRPr/>
            </a:pPr>
            <a:r>
              <a:rPr lang="az-Latn-AZ" sz="3200" b="1" dirty="0" smtClean="0">
                <a:solidFill>
                  <a:schemeClr val="tx2">
                    <a:satMod val="130000"/>
                  </a:schemeClr>
                </a:solidFill>
                <a:latin typeface="Times New Roman" pitchFamily="18" charset="0"/>
                <a:cs typeface="Times New Roman" pitchFamily="18" charset="0"/>
              </a:rPr>
              <a:t>X Almaniyaya qarşı iş (1984-cü il)</a:t>
            </a:r>
            <a:endParaRPr lang="ru-RU" sz="3200" b="1" dirty="0">
              <a:solidFill>
                <a:schemeClr val="tx2">
                  <a:satMod val="130000"/>
                </a:schemeClr>
              </a:solidFill>
              <a:latin typeface="Times New Roman" pitchFamily="18" charset="0"/>
              <a:cs typeface="Times New Roman" pitchFamily="18" charset="0"/>
            </a:endParaRPr>
          </a:p>
        </p:txBody>
      </p:sp>
      <p:sp>
        <p:nvSpPr>
          <p:cNvPr id="47107" name="Содержимое 2"/>
          <p:cNvSpPr>
            <a:spLocks noGrp="1"/>
          </p:cNvSpPr>
          <p:nvPr>
            <p:ph idx="1"/>
          </p:nvPr>
        </p:nvSpPr>
        <p:spPr/>
        <p:txBody>
          <a:bodyPr/>
          <a:lstStyle/>
          <a:p>
            <a:pPr algn="just" eaLnBrk="1" hangingPunct="1"/>
            <a:r>
              <a:rPr lang="az-Latn-AZ" altLang="en-US" sz="2400" smtClean="0">
                <a:latin typeface="Times New Roman" pitchFamily="18" charset="0"/>
                <a:cs typeface="Times New Roman" pitchFamily="18" charset="0"/>
              </a:rPr>
              <a:t>Həbsdə saxlanılan şəxs aclıq aksiyası ucbatından daimi xarakterli zədəyə məruz qala bilərsə, onu zorla yedizdirmək olar, hətta şəxsin həyatına qarşı açıq-aydın təhlükə varsa, zorla yedizdirmə məcburi vəzifəyə çevrilir. (3-cü maddədən 2-yə keçid).</a:t>
            </a:r>
            <a:endParaRPr lang="ru-RU" altLang="en-US" sz="2400" smtClean="0"/>
          </a:p>
        </p:txBody>
      </p:sp>
      <p:pic>
        <p:nvPicPr>
          <p:cNvPr id="47108" name="Picture 2" descr="C:\Users\help\Desktop\img17659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500438"/>
            <a:ext cx="411956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az-Latn-AZ" altLang="en-US" sz="3200" b="1" smtClean="0">
                <a:effectLst/>
                <a:latin typeface="Times New Roman" pitchFamily="18" charset="0"/>
                <a:cs typeface="Times New Roman" pitchFamily="18" charset="0"/>
              </a:rPr>
              <a:t>Ölmək hüququ</a:t>
            </a:r>
            <a:endParaRPr lang="ru-RU" altLang="en-US" sz="3200" b="1" smtClean="0">
              <a:effectLst/>
              <a:latin typeface="Times New Roman" pitchFamily="18" charset="0"/>
              <a:cs typeface="Times New Roman" pitchFamily="18" charset="0"/>
            </a:endParaRPr>
          </a:p>
        </p:txBody>
      </p:sp>
      <p:sp>
        <p:nvSpPr>
          <p:cNvPr id="48131" name="Содержимое 2"/>
          <p:cNvSpPr>
            <a:spLocks noGrp="1"/>
          </p:cNvSpPr>
          <p:nvPr>
            <p:ph idx="1"/>
          </p:nvPr>
        </p:nvSpPr>
        <p:spPr>
          <a:xfrm>
            <a:off x="1435100" y="1447800"/>
            <a:ext cx="7423150" cy="1552575"/>
          </a:xfrm>
        </p:spPr>
        <p:txBody>
          <a:bodyPr/>
          <a:lstStyle/>
          <a:p>
            <a:pPr eaLnBrk="1" hangingPunct="1"/>
            <a:r>
              <a:rPr lang="az-Latn-AZ" altLang="en-US" sz="2400" b="1" i="1" smtClean="0">
                <a:latin typeface="Times New Roman" pitchFamily="18" charset="0"/>
                <a:cs typeface="Times New Roman" pitchFamily="18" charset="0"/>
              </a:rPr>
              <a:t>“Sanles(Sampedro) İspaniyaya qarşı</a:t>
            </a:r>
            <a:r>
              <a:rPr lang="az-Latn-AZ" altLang="en-US" sz="2400" smtClean="0">
                <a:latin typeface="Times New Roman" pitchFamily="18" charset="0"/>
                <a:cs typeface="Times New Roman" pitchFamily="18" charset="0"/>
              </a:rPr>
              <a:t>” iş (2000-ci il); </a:t>
            </a:r>
          </a:p>
          <a:p>
            <a:pPr eaLnBrk="1" hangingPunct="1"/>
            <a:r>
              <a:rPr lang="az-Latn-AZ" altLang="en-US" sz="2400" b="1" i="1" smtClean="0">
                <a:latin typeface="Times New Roman" pitchFamily="18" charset="0"/>
                <a:cs typeface="Times New Roman" pitchFamily="18" charset="0"/>
              </a:rPr>
              <a:t>“Pritti Birləşmiş Krallığa qarşı” </a:t>
            </a:r>
            <a:r>
              <a:rPr lang="az-Latn-AZ" altLang="en-US" sz="2400" smtClean="0">
                <a:latin typeface="Times New Roman" pitchFamily="18" charset="0"/>
                <a:cs typeface="Times New Roman" pitchFamily="18" charset="0"/>
              </a:rPr>
              <a:t>iş</a:t>
            </a:r>
            <a:r>
              <a:rPr lang="az-Latn-AZ" altLang="en-US" sz="2400" b="1" i="1" smtClean="0">
                <a:latin typeface="Times New Roman" pitchFamily="18" charset="0"/>
                <a:cs typeface="Times New Roman" pitchFamily="18" charset="0"/>
              </a:rPr>
              <a:t> </a:t>
            </a:r>
            <a:r>
              <a:rPr lang="az-Latn-AZ" altLang="en-US" sz="2400" smtClean="0">
                <a:latin typeface="Times New Roman" pitchFamily="18" charset="0"/>
                <a:cs typeface="Times New Roman" pitchFamily="18" charset="0"/>
              </a:rPr>
              <a:t>(2002-ci il).</a:t>
            </a:r>
            <a:endParaRPr lang="ru-RU" altLang="en-US" sz="2400" smtClean="0">
              <a:latin typeface="Times New Roman" pitchFamily="18" charset="0"/>
              <a:cs typeface="Times New Roman" pitchFamily="18" charset="0"/>
            </a:endParaRPr>
          </a:p>
        </p:txBody>
      </p:sp>
      <p:pic>
        <p:nvPicPr>
          <p:cNvPr id="48132" name="Рисунок 3" descr="http://www.klbviktoria.com/assets/images/NewsFebruary2011-2/42-17323065.jpg"/>
          <p:cNvPicPr>
            <a:picLocks noChangeAspect="1" noChangeArrowheads="1"/>
          </p:cNvPicPr>
          <p:nvPr/>
        </p:nvPicPr>
        <p:blipFill>
          <a:blip r:embed="rId2">
            <a:extLst>
              <a:ext uri="{28A0092B-C50C-407E-A947-70E740481C1C}">
                <a14:useLocalDpi xmlns:a14="http://schemas.microsoft.com/office/drawing/2010/main" val="0"/>
              </a:ext>
            </a:extLst>
          </a:blip>
          <a:srcRect t="8191"/>
          <a:stretch>
            <a:fillRect/>
          </a:stretch>
        </p:blipFill>
        <p:spPr bwMode="auto">
          <a:xfrm>
            <a:off x="2643188" y="2857500"/>
            <a:ext cx="4643437"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50" y="1857375"/>
            <a:ext cx="6715125" cy="1785938"/>
          </a:xfrm>
        </p:spPr>
        <p:txBody>
          <a:bodyPr/>
          <a:lstStyle/>
          <a:p>
            <a:pPr algn="ctr" eaLnBrk="1" fontAlgn="auto" hangingPunct="1">
              <a:spcAft>
                <a:spcPts val="0"/>
              </a:spcAft>
              <a:defRPr/>
            </a:pPr>
            <a:r>
              <a:rPr lang="az-Latn-AZ" sz="2800" dirty="0" smtClean="0">
                <a:latin typeface="Times New Roman" pitchFamily="18" charset="0"/>
                <a:cs typeface="Times New Roman" pitchFamily="18" charset="0"/>
              </a:rPr>
              <a:t>Həyata təhlükə yaradan vəz</a:t>
            </a:r>
            <a:r>
              <a:rPr lang="az-Latn-AZ" sz="2000" dirty="0" smtClean="0">
                <a:latin typeface="Times New Roman" pitchFamily="18" charset="0"/>
                <a:cs typeface="Times New Roman" pitchFamily="18" charset="0"/>
              </a:rPr>
              <a:t>İ</a:t>
            </a:r>
            <a:r>
              <a:rPr lang="az-Latn-AZ" sz="2800" dirty="0" smtClean="0">
                <a:latin typeface="Times New Roman" pitchFamily="18" charset="0"/>
                <a:cs typeface="Times New Roman" pitchFamily="18" charset="0"/>
              </a:rPr>
              <a:t>yyətlərdə həyati qorumaq öhdəl</a:t>
            </a:r>
            <a:r>
              <a:rPr lang="az-Latn-AZ" sz="2000" dirty="0" smtClean="0">
                <a:latin typeface="Times New Roman" pitchFamily="18" charset="0"/>
                <a:cs typeface="Times New Roman" pitchFamily="18" charset="0"/>
              </a:rPr>
              <a:t>İ</a:t>
            </a:r>
            <a:r>
              <a:rPr lang="az-Latn-AZ" sz="2800" dirty="0" smtClean="0">
                <a:latin typeface="Times New Roman" pitchFamily="18" charset="0"/>
                <a:cs typeface="Times New Roman" pitchFamily="18" charset="0"/>
              </a:rPr>
              <a:t>y</a:t>
            </a:r>
            <a:r>
              <a:rPr lang="az-Latn-AZ" sz="2000" dirty="0" smtClean="0">
                <a:latin typeface="Times New Roman" pitchFamily="18" charset="0"/>
                <a:cs typeface="Times New Roman" pitchFamily="18" charset="0"/>
              </a:rPr>
              <a:t>İ</a:t>
            </a:r>
            <a:endParaRPr lang="ru-RU" dirty="0"/>
          </a:p>
        </p:txBody>
      </p:sp>
      <p:sp>
        <p:nvSpPr>
          <p:cNvPr id="49155" name="Подзаголовок 2"/>
          <p:cNvSpPr>
            <a:spLocks noGrp="1"/>
          </p:cNvSpPr>
          <p:nvPr>
            <p:ph type="subTitle" idx="1"/>
          </p:nvPr>
        </p:nvSpPr>
        <p:spPr>
          <a:xfrm>
            <a:off x="2286000" y="5003800"/>
            <a:ext cx="6172200" cy="1371600"/>
          </a:xfrm>
        </p:spPr>
        <p:txBody>
          <a:bodyPr/>
          <a:lstStyle/>
          <a:p>
            <a:pPr eaLnBrk="1" hangingPunct="1"/>
            <a:endParaRPr lang="en-US"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457200" y="274638"/>
            <a:ext cx="8362950" cy="850900"/>
          </a:xfrm>
        </p:spPr>
        <p:txBody>
          <a:bodyPr vert="horz" wrap="square" lIns="91440" tIns="45720" rIns="91440" bIns="45720" numCol="1" anchorCtr="0" compatLnSpc="1">
            <a:prstTxWarp prst="textNoShape">
              <a:avLst/>
            </a:prstTxWarp>
          </a:bodyPr>
          <a:lstStyle/>
          <a:p>
            <a:pPr algn="ctr" eaLnBrk="1" hangingPunct="1"/>
            <a:r>
              <a:rPr lang="en-US" altLang="en-US" sz="3600" b="1" smtClean="0">
                <a:effectLst/>
                <a:latin typeface="Times New Roman" pitchFamily="18" charset="0"/>
                <a:cs typeface="Times New Roman" pitchFamily="18" charset="0"/>
              </a:rPr>
              <a:t>Yaşamaq hüququ</a:t>
            </a:r>
            <a:r>
              <a:rPr lang="az-Latn-AZ" altLang="en-US" sz="3600" b="1" smtClean="0">
                <a:effectLst/>
                <a:latin typeface="Times New Roman" pitchFamily="18" charset="0"/>
                <a:cs typeface="Times New Roman" pitchFamily="18" charset="0"/>
              </a:rPr>
              <a:t> və </a:t>
            </a:r>
            <a:r>
              <a:rPr lang="en-US" altLang="en-US" sz="3600" b="1" smtClean="0">
                <a:effectLst/>
                <a:latin typeface="Times New Roman" pitchFamily="18" charset="0"/>
                <a:cs typeface="Times New Roman" pitchFamily="18" charset="0"/>
              </a:rPr>
              <a:t>Konfuts</a:t>
            </a:r>
            <a:r>
              <a:rPr lang="az-Latn-AZ" altLang="en-US" sz="3600" b="1" smtClean="0">
                <a:effectLst/>
                <a:latin typeface="Times New Roman" pitchFamily="18" charset="0"/>
                <a:cs typeface="Times New Roman" pitchFamily="18" charset="0"/>
              </a:rPr>
              <a:t>i</a:t>
            </a:r>
            <a:endParaRPr lang="ru-RU" altLang="en-US" sz="3600" b="1" smtClean="0">
              <a:effectLst/>
              <a:latin typeface="Times New Roman" pitchFamily="18" charset="0"/>
              <a:cs typeface="Times New Roman" pitchFamily="18" charset="0"/>
            </a:endParaRPr>
          </a:p>
        </p:txBody>
      </p:sp>
      <p:sp>
        <p:nvSpPr>
          <p:cNvPr id="3" name="Объект 2"/>
          <p:cNvSpPr>
            <a:spLocks noGrp="1"/>
          </p:cNvSpPr>
          <p:nvPr>
            <p:ph idx="1"/>
          </p:nvPr>
        </p:nvSpPr>
        <p:spPr>
          <a:xfrm>
            <a:off x="3924300" y="1412875"/>
            <a:ext cx="5040313" cy="2808288"/>
          </a:xfrm>
        </p:spPr>
        <p:txBody>
          <a:bodyPr>
            <a:normAutofit fontScale="92500" lnSpcReduction="10000"/>
          </a:bodyPr>
          <a:lstStyle/>
          <a:p>
            <a:pPr marL="0" indent="0" algn="just" eaLnBrk="1" fontAlgn="auto" hangingPunct="1">
              <a:spcAft>
                <a:spcPts val="0"/>
              </a:spcAft>
              <a:buFont typeface="Wingdings 2"/>
              <a:buNone/>
              <a:defRPr/>
            </a:pPr>
            <a:r>
              <a:rPr lang="az-Latn-AZ" sz="2400" b="1" i="1" dirty="0" smtClean="0">
                <a:latin typeface="Times New Roman" pitchFamily="18" charset="0"/>
                <a:cs typeface="Times New Roman" pitchFamily="18" charset="0"/>
              </a:rPr>
              <a:t>«M</a:t>
            </a:r>
            <a:r>
              <a:rPr lang="en-US" sz="2400" b="1" i="1" dirty="0" err="1" smtClean="0">
                <a:latin typeface="Times New Roman" pitchFamily="18" charset="0"/>
                <a:cs typeface="Times New Roman" pitchFamily="18" charset="0"/>
              </a:rPr>
              <a:t>əqsədə</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çatmaq</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üçün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öz</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canını</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fəda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etmək</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böyük</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insanlara</a:t>
            </a:r>
            <a:r>
              <a:rPr lang="az-Latn-AZ"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xas</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olan</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keyfiyyətdir</a:t>
            </a:r>
            <a:r>
              <a:rPr lang="az-Latn-AZ" sz="2400" b="1" i="1"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Bununla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filosof</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həqiqətə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işarət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edir</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əksər</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insanlar</a:t>
            </a:r>
            <a:r>
              <a:rPr lang="az-Latn-AZ"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üçün</a:t>
            </a:r>
            <a:r>
              <a:rPr lang="en-US" sz="2400" dirty="0" smtClean="0">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həyat</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çox</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vacib</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imtina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edilməyən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nemətdir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İnsanın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əsas</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hüququ</a:t>
            </a:r>
            <a:r>
              <a:rPr lang="az-Latn-AZ"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olan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yaşama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hüququnun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əhəmiyyəti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ondan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ibarətdir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bunun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pozulması</a:t>
            </a:r>
            <a:r>
              <a:rPr lang="az-Latn-AZ"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halında</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digər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hüquqlar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sönür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öz</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mənalarını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dərhal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itirirlər</a:t>
            </a:r>
            <a:r>
              <a:rPr lang="en-US"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22532" name="Picture 2" descr="C:\Users\LaleF\Desktop\конфуци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557338"/>
            <a:ext cx="2682875"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C:\Users\LaleF\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292600"/>
            <a:ext cx="475297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az-Latn-AZ" altLang="en-US" sz="2800" b="1" smtClean="0">
                <a:effectLst/>
                <a:latin typeface="Times New Roman" pitchFamily="18" charset="0"/>
                <a:cs typeface="Times New Roman" pitchFamily="18" charset="0"/>
              </a:rPr>
              <a:t>Həyata təhlükə yaradan ətraf mühit riskləri ilə bağlı dövlətin öhdəlikləri</a:t>
            </a:r>
            <a:endParaRPr lang="ru-RU" altLang="en-US" sz="2800" b="1" smtClean="0">
              <a:effectLst/>
              <a:latin typeface="Times New Roman" pitchFamily="18" charset="0"/>
              <a:cs typeface="Times New Roman" pitchFamily="18" charset="0"/>
            </a:endParaRPr>
          </a:p>
        </p:txBody>
      </p:sp>
      <p:sp>
        <p:nvSpPr>
          <p:cNvPr id="3" name="Содержимое 2"/>
          <p:cNvSpPr>
            <a:spLocks noGrp="1"/>
          </p:cNvSpPr>
          <p:nvPr>
            <p:ph idx="1"/>
          </p:nvPr>
        </p:nvSpPr>
        <p:spPr>
          <a:xfrm>
            <a:off x="1435100" y="1628775"/>
            <a:ext cx="7499350" cy="4619625"/>
          </a:xfrm>
        </p:spPr>
        <p:txBody>
          <a:bodyPr>
            <a:normAutofit/>
          </a:bodyPr>
          <a:lstStyle/>
          <a:p>
            <a:pPr marL="365760" indent="-283464" algn="just" eaLnBrk="1" fontAlgn="auto" hangingPunct="1">
              <a:spcAft>
                <a:spcPts val="0"/>
              </a:spcAft>
              <a:buFont typeface="Wingdings 2"/>
              <a:buChar char=""/>
              <a:defRPr/>
            </a:pPr>
            <a:r>
              <a:rPr lang="az-Latn-AZ" sz="2200" dirty="0" smtClean="0">
                <a:latin typeface="Times New Roman" pitchFamily="18" charset="0"/>
                <a:cs typeface="Times New Roman" pitchFamily="18" charset="0"/>
              </a:rPr>
              <a:t>İlk iş </a:t>
            </a:r>
            <a:r>
              <a:rPr lang="az-Latn-AZ" sz="2200" b="1" i="1" dirty="0" smtClean="0">
                <a:latin typeface="Times New Roman" pitchFamily="18" charset="0"/>
                <a:cs typeface="Times New Roman" pitchFamily="18" charset="0"/>
              </a:rPr>
              <a:t>“Querra İtaliyaya qarşı” </a:t>
            </a:r>
            <a:r>
              <a:rPr lang="az-Latn-AZ" sz="2200" dirty="0" smtClean="0">
                <a:latin typeface="Times New Roman" pitchFamily="18" charset="0"/>
                <a:cs typeface="Times New Roman" pitchFamily="18" charset="0"/>
              </a:rPr>
              <a:t>iş idi. Ətrafa çoxlu miqdarda zəhərli maddələr buraxan</a:t>
            </a:r>
            <a:r>
              <a:rPr lang="ru-RU" sz="2200" dirty="0" smtClean="0">
                <a:latin typeface="Times New Roman" pitchFamily="18" charset="0"/>
                <a:cs typeface="Times New Roman" pitchFamily="18" charset="0"/>
              </a:rPr>
              <a:t> </a:t>
            </a:r>
            <a:r>
              <a:rPr lang="az-Latn-AZ" sz="2200" dirty="0" smtClean="0">
                <a:latin typeface="Times New Roman" pitchFamily="18" charset="0"/>
                <a:cs typeface="Times New Roman" pitchFamily="18" charset="0"/>
              </a:rPr>
              <a:t>fabrikin fəaliyyəti nəticəsində </a:t>
            </a:r>
            <a:r>
              <a:rPr lang="az-Latn-AZ" sz="2200" b="1" i="1" dirty="0" smtClean="0">
                <a:solidFill>
                  <a:srgbClr val="CC0099"/>
                </a:solidFill>
                <a:latin typeface="Times New Roman" pitchFamily="18" charset="0"/>
                <a:cs typeface="Times New Roman" pitchFamily="18" charset="0"/>
              </a:rPr>
              <a:t>Manfredoniyada</a:t>
            </a:r>
            <a:r>
              <a:rPr lang="az-Latn-AZ" sz="2200" dirty="0" smtClean="0">
                <a:latin typeface="Times New Roman" pitchFamily="18" charset="0"/>
                <a:cs typeface="Times New Roman" pitchFamily="18" charset="0"/>
              </a:rPr>
              <a:t> yaşayan sakinlərdən </a:t>
            </a:r>
            <a:r>
              <a:rPr lang="az-Latn-AZ" sz="2200" b="1" i="1" dirty="0" smtClean="0">
                <a:solidFill>
                  <a:srgbClr val="CC0099"/>
                </a:solidFill>
                <a:latin typeface="Times New Roman" pitchFamily="18" charset="0"/>
                <a:cs typeface="Times New Roman" pitchFamily="18" charset="0"/>
              </a:rPr>
              <a:t>150 nəfərə </a:t>
            </a:r>
            <a:r>
              <a:rPr lang="az-Latn-AZ" sz="2200" dirty="0" smtClean="0">
                <a:latin typeface="Times New Roman" pitchFamily="18" charset="0"/>
                <a:cs typeface="Times New Roman" pitchFamily="18" charset="0"/>
              </a:rPr>
              <a:t>yaxını </a:t>
            </a:r>
            <a:r>
              <a:rPr lang="az-Latn-AZ" sz="2200" b="1" i="1" dirty="0" smtClean="0">
                <a:solidFill>
                  <a:srgbClr val="CC0099"/>
                </a:solidFill>
                <a:latin typeface="Times New Roman" pitchFamily="18" charset="0"/>
                <a:cs typeface="Times New Roman" pitchFamily="18" charset="0"/>
              </a:rPr>
              <a:t>arsen qazı </a:t>
            </a:r>
            <a:r>
              <a:rPr lang="az-Latn-AZ" sz="2200" dirty="0" smtClean="0">
                <a:latin typeface="Times New Roman" pitchFamily="18" charset="0"/>
                <a:cs typeface="Times New Roman" pitchFamily="18" charset="0"/>
              </a:rPr>
              <a:t>ilə kəskin zəhərlənərək xəstəxanaya aparılmışdı. Bu işdə məhkəmə 8-ci, 10-cu maddənin pozuntusunu tanısa da, işə 2-ci maddə üzrə baxılmasına ehtiyac görmədi. </a:t>
            </a:r>
            <a:endParaRPr lang="ru-RU" sz="2200" b="1" dirty="0" smtClean="0">
              <a:solidFill>
                <a:schemeClr val="tx2">
                  <a:satMod val="130000"/>
                </a:schemeClr>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bwMode="auto">
          <a:xfrm>
            <a:off x="1435100" y="274638"/>
            <a:ext cx="7499350" cy="725487"/>
          </a:xfrm>
        </p:spPr>
        <p:txBody>
          <a:bodyPr vert="horz" wrap="square" lIns="91440" tIns="45720" rIns="91440" bIns="45720" numCol="1" anchorCtr="0" compatLnSpc="1">
            <a:prstTxWarp prst="textNoShape">
              <a:avLst/>
            </a:prstTxWarp>
          </a:bodyPr>
          <a:lstStyle/>
          <a:p>
            <a:pPr algn="ctr" eaLnBrk="1" hangingPunct="1"/>
            <a:r>
              <a:rPr lang="az-Latn-AZ" altLang="en-US" sz="3600" b="1" smtClean="0">
                <a:effectLst/>
                <a:latin typeface="Times New Roman" pitchFamily="18" charset="0"/>
                <a:cs typeface="Times New Roman" pitchFamily="18" charset="0"/>
              </a:rPr>
              <a:t>Ç</a:t>
            </a:r>
            <a:r>
              <a:rPr lang="en-US" altLang="en-US" sz="3600" b="1" smtClean="0">
                <a:effectLst/>
                <a:latin typeface="Times New Roman" pitchFamily="18" charset="0"/>
                <a:cs typeface="Times New Roman" pitchFamily="18" charset="0"/>
              </a:rPr>
              <a:t>ernob</a:t>
            </a:r>
            <a:r>
              <a:rPr lang="az-Latn-AZ" altLang="en-US" sz="3600" b="1" smtClean="0">
                <a:effectLst/>
                <a:latin typeface="Times New Roman" pitchFamily="18" charset="0"/>
                <a:cs typeface="Times New Roman" pitchFamily="18" charset="0"/>
              </a:rPr>
              <a:t>ı</a:t>
            </a:r>
            <a:r>
              <a:rPr lang="en-US" altLang="en-US" sz="3600" b="1" smtClean="0">
                <a:effectLst/>
                <a:latin typeface="Times New Roman" pitchFamily="18" charset="0"/>
                <a:cs typeface="Times New Roman" pitchFamily="18" charset="0"/>
              </a:rPr>
              <a:t>l </a:t>
            </a:r>
            <a:r>
              <a:rPr lang="az-Latn-AZ" altLang="en-US" sz="3600" b="1" smtClean="0">
                <a:effectLst/>
                <a:latin typeface="Times New Roman" pitchFamily="18" charset="0"/>
                <a:cs typeface="Times New Roman" pitchFamily="18" charset="0"/>
              </a:rPr>
              <a:t>qəzası</a:t>
            </a:r>
            <a:endParaRPr lang="ru-RU" altLang="en-US" sz="3600" b="1" smtClean="0">
              <a:effectLst/>
              <a:latin typeface="Times New Roman" pitchFamily="18" charset="0"/>
              <a:cs typeface="Times New Roman" pitchFamily="18" charset="0"/>
            </a:endParaRPr>
          </a:p>
        </p:txBody>
      </p:sp>
      <p:sp>
        <p:nvSpPr>
          <p:cNvPr id="51203" name="Содержимое 2"/>
          <p:cNvSpPr>
            <a:spLocks noGrp="1"/>
          </p:cNvSpPr>
          <p:nvPr>
            <p:ph idx="1"/>
          </p:nvPr>
        </p:nvSpPr>
        <p:spPr>
          <a:xfrm>
            <a:off x="1435100" y="1071563"/>
            <a:ext cx="7499350" cy="1928812"/>
          </a:xfrm>
        </p:spPr>
        <p:txBody>
          <a:bodyPr/>
          <a:lstStyle/>
          <a:p>
            <a:pPr algn="just" eaLnBrk="1" hangingPunct="1"/>
            <a:r>
              <a:rPr lang="az-Latn-AZ" altLang="en-US" sz="2000" smtClean="0">
                <a:latin typeface="Times New Roman" pitchFamily="18" charset="0"/>
                <a:cs typeface="Times New Roman" pitchFamily="18" charset="0"/>
              </a:rPr>
              <a:t>AŞPA 26 aprel 1996-cı ildə </a:t>
            </a:r>
            <a:r>
              <a:rPr lang="az-Latn-AZ" altLang="en-US" sz="2000" b="1" i="1" smtClean="0">
                <a:latin typeface="Times New Roman" pitchFamily="18" charset="0"/>
                <a:cs typeface="Times New Roman" pitchFamily="18" charset="0"/>
              </a:rPr>
              <a:t>“Çernobıl qəzasının nəticələrinə dair” </a:t>
            </a:r>
            <a:r>
              <a:rPr lang="az-Latn-AZ" altLang="en-US" sz="2000" smtClean="0">
                <a:latin typeface="Times New Roman" pitchFamily="18" charset="0"/>
                <a:cs typeface="Times New Roman" pitchFamily="18" charset="0"/>
              </a:rPr>
              <a:t>özünün 1087 saylı qətnaməsini qəbul etdi. Təkcə mülki sektorda nüvə enerjisinin istehsalı və istifadəsi ilə deyil, həm də digər məsələlərlə bağlı risklərin qeyd edildiyi qətnamədə deyilir ki, belə risklər barədə “aydın və tam informasiyanın ictimaiyyətə açıq olması...əsas insan hüququ hesab edilməlidir”.</a:t>
            </a:r>
            <a:endParaRPr lang="ru-RU" altLang="en-US" sz="2000" smtClean="0">
              <a:latin typeface="Times New Roman" pitchFamily="18" charset="0"/>
              <a:cs typeface="Times New Roman" pitchFamily="18" charset="0"/>
            </a:endParaRPr>
          </a:p>
        </p:txBody>
      </p:sp>
      <p:pic>
        <p:nvPicPr>
          <p:cNvPr id="51204" name="Picture 2" descr="C:\Users\help\Desktop\simdi-moda-cernobil-gezisi_58977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3071813"/>
            <a:ext cx="3929062"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az-Latn-AZ" altLang="en-US" sz="3200" b="1" smtClean="0">
                <a:effectLst/>
                <a:latin typeface="Times New Roman" pitchFamily="18" charset="0"/>
                <a:cs typeface="Times New Roman" pitchFamily="18" charset="0"/>
              </a:rPr>
              <a:t>L.C.B. Birləşmiş Krallığa qarşı</a:t>
            </a:r>
            <a:endParaRPr lang="ru-RU" altLang="en-US" sz="3200" b="1" smtClean="0">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7500" lnSpcReduction="20000"/>
          </a:bodyPr>
          <a:lstStyle/>
          <a:p>
            <a:pPr marL="365760" indent="-283464" algn="just" eaLnBrk="1" fontAlgn="auto" hangingPunct="1">
              <a:spcAft>
                <a:spcPts val="0"/>
              </a:spcAft>
              <a:buFont typeface="Wingdings 2"/>
              <a:buNone/>
              <a:defRPr/>
            </a:pPr>
            <a:r>
              <a:rPr lang="az-Latn-AZ" dirty="0" smtClean="0"/>
              <a:t>	</a:t>
            </a:r>
            <a:r>
              <a:rPr lang="az-Latn-AZ" sz="2900" dirty="0" smtClean="0">
                <a:latin typeface="Times New Roman" pitchFamily="18" charset="0"/>
                <a:cs typeface="Times New Roman" pitchFamily="18" charset="0"/>
              </a:rPr>
              <a:t>Məhkəmə məsələyə 3 prizmadan baxdı</a:t>
            </a:r>
            <a:r>
              <a:rPr lang="ru-RU" sz="2900" dirty="0" smtClean="0">
                <a:latin typeface="Times New Roman" pitchFamily="18" charset="0"/>
                <a:cs typeface="Times New Roman" pitchFamily="18" charset="0"/>
              </a:rPr>
              <a:t>:</a:t>
            </a:r>
          </a:p>
          <a:p>
            <a:pPr marL="596646" indent="-514350" algn="just" eaLnBrk="1" fontAlgn="auto" hangingPunct="1">
              <a:spcAft>
                <a:spcPts val="0"/>
              </a:spcAft>
              <a:buFont typeface="+mj-lt"/>
              <a:buAutoNum type="arabicPeriod"/>
              <a:defRPr/>
            </a:pPr>
            <a:r>
              <a:rPr lang="az-Latn-AZ" sz="2900" dirty="0" smtClean="0">
                <a:latin typeface="Times New Roman" pitchFamily="18" charset="0"/>
                <a:cs typeface="Times New Roman" pitchFamily="18" charset="0"/>
              </a:rPr>
              <a:t>Britaniyanın hakimiyyət orqanaları ərizəçinin atasının təhlükəli səviyyədə radiasiyaya məruz qaldığını bilirdilərmi və ya </a:t>
            </a:r>
            <a:r>
              <a:rPr lang="az-Latn-AZ" sz="2900" smtClean="0">
                <a:latin typeface="Times New Roman" pitchFamily="18" charset="0"/>
                <a:cs typeface="Times New Roman" pitchFamily="18" charset="0"/>
              </a:rPr>
              <a:t>bilməli idilərmi?</a:t>
            </a:r>
          </a:p>
          <a:p>
            <a:pPr marL="596646" indent="-514350" algn="just" eaLnBrk="1" fontAlgn="auto" hangingPunct="1">
              <a:spcAft>
                <a:spcPts val="0"/>
              </a:spcAft>
              <a:buFont typeface="+mj-lt"/>
              <a:buAutoNum type="arabicPeriod"/>
              <a:defRPr/>
            </a:pPr>
            <a:r>
              <a:rPr lang="az-Latn-AZ" sz="2900" smtClean="0">
                <a:latin typeface="Times New Roman" pitchFamily="18" charset="0"/>
                <a:cs typeface="Times New Roman" pitchFamily="18" charset="0"/>
              </a:rPr>
              <a:t>hakimiyyət </a:t>
            </a:r>
            <a:r>
              <a:rPr lang="az-Latn-AZ" sz="2900" dirty="0" smtClean="0">
                <a:latin typeface="Times New Roman" pitchFamily="18" charset="0"/>
                <a:cs typeface="Times New Roman" pitchFamily="18" charset="0"/>
              </a:rPr>
              <a:t>orqanaları ərizəçinin valideynlərinə konkret informasiya və məsləhət verməli idilərmi və ərizəçinin özünün sağlamlığına nəzarət etməli idilərmi</a:t>
            </a:r>
            <a:r>
              <a:rPr lang="az-Latn-AZ" sz="2900" smtClean="0">
                <a:latin typeface="Times New Roman" pitchFamily="18" charset="0"/>
                <a:cs typeface="Times New Roman" pitchFamily="18" charset="0"/>
              </a:rPr>
              <a:t>? </a:t>
            </a:r>
          </a:p>
          <a:p>
            <a:pPr marL="596646" indent="-514350" algn="just" eaLnBrk="1" fontAlgn="auto" hangingPunct="1">
              <a:spcAft>
                <a:spcPts val="0"/>
              </a:spcAft>
              <a:buFont typeface="+mj-lt"/>
              <a:buAutoNum type="arabicPeriod"/>
              <a:defRPr/>
            </a:pPr>
            <a:r>
              <a:rPr lang="az-Latn-AZ" sz="2900" smtClean="0">
                <a:latin typeface="Times New Roman" pitchFamily="18" charset="0"/>
                <a:cs typeface="Times New Roman" pitchFamily="18" charset="0"/>
              </a:rPr>
              <a:t>Bu məsləhət və nəzarət erkən diaqnoz qoyulmasına və vaxtında daha səmərəli müalicə aparılmasına gətirib çıxara bilərdimi? </a:t>
            </a:r>
          </a:p>
          <a:p>
            <a:pPr marL="365760" indent="-283464" algn="just" eaLnBrk="1" fontAlgn="auto" hangingPunct="1">
              <a:spcAft>
                <a:spcPts val="0"/>
              </a:spcAft>
              <a:buFont typeface="Wingdings 2"/>
              <a:buChar char=""/>
              <a:defRPr/>
            </a:pPr>
            <a:endParaRPr lang="az-Latn-AZ" sz="2900" smtClean="0">
              <a:latin typeface="Times New Roman" pitchFamily="18" charset="0"/>
              <a:cs typeface="Times New Roman" pitchFamily="18" charset="0"/>
            </a:endParaRPr>
          </a:p>
          <a:p>
            <a:pPr marL="365760" indent="-283464" algn="just" eaLnBrk="1" fontAlgn="auto" hangingPunct="1">
              <a:spcAft>
                <a:spcPts val="0"/>
              </a:spcAft>
              <a:buFont typeface="Wingdings" pitchFamily="2" charset="2"/>
              <a:buChar char="ü"/>
              <a:defRPr/>
            </a:pPr>
            <a:r>
              <a:rPr lang="az-Latn-AZ" sz="2900" smtClean="0">
                <a:latin typeface="Times New Roman" pitchFamily="18" charset="0"/>
                <a:cs typeface="Times New Roman" pitchFamily="18" charset="0"/>
              </a:rPr>
              <a:t>Ərizəçinin bu cür məsələ ilə bağlı iddiaları rədd edildi. Məhkəmə hesab etdi ki, atanın radiasiyaya məruz qalması ilə ərizəçinin uşaqlıqdan leykemiyaya (ağ qan xəstəliyi) duçar olması arasında səbəb əlaqəsi müəyyən edilməyib. </a:t>
            </a:r>
            <a:endParaRPr lang="ru-RU" sz="29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az-Latn-AZ" altLang="en-US" sz="3200" b="1" smtClean="0">
                <a:effectLst/>
                <a:latin typeface="Times New Roman" pitchFamily="18" charset="0"/>
                <a:cs typeface="Times New Roman" pitchFamily="18" charset="0"/>
              </a:rPr>
              <a:t>Önəryıldız Türkiyəyə qarşı iş (2004-cü il)</a:t>
            </a:r>
            <a:endParaRPr lang="ru-RU" altLang="en-US" sz="3200" b="1" smtClean="0">
              <a:effectLst/>
              <a:latin typeface="Times New Roman" pitchFamily="18" charset="0"/>
              <a:cs typeface="Times New Roman" pitchFamily="18" charset="0"/>
            </a:endParaRPr>
          </a:p>
        </p:txBody>
      </p:sp>
      <p:sp>
        <p:nvSpPr>
          <p:cNvPr id="53251" name="Содержимое 2"/>
          <p:cNvSpPr>
            <a:spLocks noGrp="1"/>
          </p:cNvSpPr>
          <p:nvPr>
            <p:ph idx="1"/>
          </p:nvPr>
        </p:nvSpPr>
        <p:spPr/>
        <p:txBody>
          <a:bodyPr/>
          <a:lstStyle/>
          <a:p>
            <a:pPr algn="just" eaLnBrk="1" hangingPunct="1"/>
            <a:r>
              <a:rPr lang="az-Latn-AZ" altLang="en-US" sz="2000" smtClean="0">
                <a:latin typeface="Times New Roman" pitchFamily="18" charset="0"/>
                <a:cs typeface="Times New Roman" pitchFamily="18" charset="0"/>
              </a:rPr>
              <a:t>28 aprel 1993-cü ildə metan qazının partlaması nəticəsində zibil dağında torpaq sürüşməsi baş verdi. Zibil dağının aşağısında yerləşən 10-a yaxın daxma həmin dağdan enən zibillərin altında qaldı. Bədbəxt hadisə nəticəsində </a:t>
            </a:r>
            <a:r>
              <a:rPr lang="az-Latn-AZ" altLang="en-US" sz="2000" b="1" i="1" smtClean="0">
                <a:solidFill>
                  <a:srgbClr val="CC0099"/>
                </a:solidFill>
                <a:latin typeface="Times New Roman" pitchFamily="18" charset="0"/>
                <a:cs typeface="Times New Roman" pitchFamily="18" charset="0"/>
              </a:rPr>
              <a:t>39 nəfər</a:t>
            </a:r>
            <a:r>
              <a:rPr lang="az-Latn-AZ" altLang="en-US" sz="2000" smtClean="0">
                <a:latin typeface="Times New Roman" pitchFamily="18" charset="0"/>
                <a:cs typeface="Times New Roman" pitchFamily="18" charset="0"/>
              </a:rPr>
              <a:t>, o cümlədən ərizəçinin qanuni arvadı, rəsmi nigaha girmədən birgə yaşadığı qadın və 10 oğlundan </a:t>
            </a:r>
            <a:r>
              <a:rPr lang="az-Latn-AZ" altLang="en-US" sz="2000" b="1" i="1" smtClean="0">
                <a:solidFill>
                  <a:srgbClr val="CC0099"/>
                </a:solidFill>
                <a:latin typeface="Times New Roman" pitchFamily="18" charset="0"/>
                <a:cs typeface="Times New Roman" pitchFamily="18" charset="0"/>
              </a:rPr>
              <a:t>7-si</a:t>
            </a:r>
            <a:r>
              <a:rPr lang="az-Latn-AZ" altLang="en-US" sz="2000" smtClean="0">
                <a:latin typeface="Times New Roman" pitchFamily="18" charset="0"/>
                <a:cs typeface="Times New Roman" pitchFamily="18" charset="0"/>
              </a:rPr>
              <a:t> həlak oldu. </a:t>
            </a:r>
          </a:p>
          <a:p>
            <a:pPr algn="just" eaLnBrk="1" hangingPunct="1"/>
            <a:r>
              <a:rPr lang="az-Latn-AZ" altLang="en-US" sz="2000" smtClean="0">
                <a:latin typeface="Times New Roman" pitchFamily="18" charset="0"/>
                <a:cs typeface="Times New Roman" pitchFamily="18" charset="0"/>
              </a:rPr>
              <a:t>Araşdırılma aparılaraq 2 merə qarşı cinayət təqibi başlanıldı,  lakin onlar </a:t>
            </a:r>
            <a:r>
              <a:rPr lang="az-Latn-AZ" altLang="en-US" sz="2000" b="1" i="1" smtClean="0">
                <a:latin typeface="Times New Roman" pitchFamily="18" charset="0"/>
                <a:cs typeface="Times New Roman" pitchFamily="18" charset="0"/>
              </a:rPr>
              <a:t>insanların ölümünə səbəb olduqlarına görə yox</a:t>
            </a:r>
            <a:r>
              <a:rPr lang="az-Latn-AZ" altLang="en-US" sz="2000" smtClean="0">
                <a:latin typeface="Times New Roman" pitchFamily="18" charset="0"/>
                <a:cs typeface="Times New Roman" pitchFamily="18" charset="0"/>
              </a:rPr>
              <a:t>, </a:t>
            </a:r>
            <a:r>
              <a:rPr lang="az-Latn-AZ" altLang="en-US" sz="2000" b="1" i="1" smtClean="0">
                <a:latin typeface="Times New Roman" pitchFamily="18" charset="0"/>
                <a:cs typeface="Times New Roman" pitchFamily="18" charset="0"/>
              </a:rPr>
              <a:t>“vəzifələrinin icrasına səhlənkarlıqla yanaşdıqlarına”</a:t>
            </a:r>
            <a:r>
              <a:rPr lang="az-Latn-AZ" altLang="en-US" sz="2000" smtClean="0">
                <a:latin typeface="Times New Roman" pitchFamily="18" charset="0"/>
                <a:cs typeface="Times New Roman" pitchFamily="18" charset="0"/>
              </a:rPr>
              <a:t> görə </a:t>
            </a:r>
            <a:r>
              <a:rPr lang="az-Latn-AZ" altLang="en-US" sz="2000" b="1" i="1" smtClean="0">
                <a:solidFill>
                  <a:srgbClr val="CC0099"/>
                </a:solidFill>
                <a:latin typeface="Times New Roman" pitchFamily="18" charset="0"/>
                <a:cs typeface="Times New Roman" pitchFamily="18" charset="0"/>
              </a:rPr>
              <a:t>10 avrodan </a:t>
            </a:r>
            <a:r>
              <a:rPr lang="az-Latn-AZ" altLang="en-US" sz="2000" smtClean="0">
                <a:latin typeface="Times New Roman" pitchFamily="18" charset="0"/>
                <a:cs typeface="Times New Roman" pitchFamily="18" charset="0"/>
              </a:rPr>
              <a:t>da az məbləğdə cərimə olundular və hətta bu cərimənin yarısı təxirə salındı.  Ərizəçiyə və onun uşaqlarına </a:t>
            </a:r>
            <a:r>
              <a:rPr lang="az-Latn-AZ" altLang="en-US" sz="2000" b="1" i="1" smtClean="0">
                <a:solidFill>
                  <a:srgbClr val="CC0099"/>
                </a:solidFill>
                <a:latin typeface="Times New Roman" pitchFamily="18" charset="0"/>
                <a:cs typeface="Times New Roman" pitchFamily="18" charset="0"/>
              </a:rPr>
              <a:t>2.258 avro </a:t>
            </a:r>
            <a:r>
              <a:rPr lang="az-Latn-AZ" altLang="en-US" sz="2000" smtClean="0">
                <a:latin typeface="Times New Roman" pitchFamily="18" charset="0"/>
                <a:cs typeface="Times New Roman" pitchFamily="18" charset="0"/>
              </a:rPr>
              <a:t>kompensasiya təyin edilsə də, lakin bu məbləğ onlara faktiki olaraq heç vaxt ödənmədi.  </a:t>
            </a:r>
            <a:endParaRPr lang="ru-RU" altLang="en-US" sz="2000" smtClean="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az-Latn-AZ" altLang="en-US" sz="3600" b="1" smtClean="0">
                <a:effectLst/>
                <a:latin typeface="Times New Roman" pitchFamily="18" charset="0"/>
                <a:cs typeface="Times New Roman" pitchFamily="18" charset="0"/>
              </a:rPr>
              <a:t>Q</a:t>
            </a:r>
            <a:r>
              <a:rPr lang="en-US" altLang="en-US" sz="3600" b="1" smtClean="0">
                <a:effectLst/>
                <a:latin typeface="Times New Roman" pitchFamily="18" charset="0"/>
                <a:cs typeface="Times New Roman" pitchFamily="18" charset="0"/>
              </a:rPr>
              <a:t>əbələ </a:t>
            </a:r>
            <a:r>
              <a:rPr lang="az-Latn-AZ" altLang="en-US" sz="3600" b="1" smtClean="0">
                <a:effectLst/>
                <a:latin typeface="Times New Roman" pitchFamily="18" charset="0"/>
                <a:cs typeface="Times New Roman" pitchFamily="18" charset="0"/>
              </a:rPr>
              <a:t>R</a:t>
            </a:r>
            <a:r>
              <a:rPr lang="en-US" altLang="en-US" sz="3600" b="1" smtClean="0">
                <a:effectLst/>
                <a:latin typeface="Times New Roman" pitchFamily="18" charset="0"/>
                <a:cs typeface="Times New Roman" pitchFamily="18" charset="0"/>
              </a:rPr>
              <a:t>adiolakasiya </a:t>
            </a:r>
            <a:r>
              <a:rPr lang="az-Latn-AZ" altLang="en-US" sz="3600" b="1" smtClean="0">
                <a:effectLst/>
                <a:latin typeface="Times New Roman" pitchFamily="18" charset="0"/>
                <a:cs typeface="Times New Roman" pitchFamily="18" charset="0"/>
              </a:rPr>
              <a:t>S</a:t>
            </a:r>
            <a:r>
              <a:rPr lang="en-US" altLang="en-US" sz="3600" b="1" smtClean="0">
                <a:effectLst/>
                <a:latin typeface="Times New Roman" pitchFamily="18" charset="0"/>
                <a:cs typeface="Times New Roman" pitchFamily="18" charset="0"/>
              </a:rPr>
              <a:t>tansiyası</a:t>
            </a:r>
            <a:endParaRPr lang="ru-RU" altLang="en-US" sz="3600" b="1" smtClean="0">
              <a:effectLst/>
              <a:latin typeface="Times New Roman" pitchFamily="18" charset="0"/>
              <a:cs typeface="Times New Roman" pitchFamily="18" charset="0"/>
            </a:endParaRPr>
          </a:p>
        </p:txBody>
      </p:sp>
      <p:pic>
        <p:nvPicPr>
          <p:cNvPr id="542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7438" y="1857375"/>
            <a:ext cx="5643562" cy="40005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bwMode="auto">
          <a:xfrm>
            <a:off x="1435100" y="274638"/>
            <a:ext cx="7499350" cy="1082675"/>
          </a:xfrm>
        </p:spPr>
        <p:txBody>
          <a:bodyPr vert="horz" wrap="square" lIns="91440" tIns="45720" rIns="91440" bIns="45720" numCol="1" anchorCtr="0" compatLnSpc="1">
            <a:prstTxWarp prst="textNoShape">
              <a:avLst/>
            </a:prstTxWarp>
          </a:bodyPr>
          <a:lstStyle/>
          <a:p>
            <a:pPr algn="ctr" eaLnBrk="1" hangingPunct="1"/>
            <a:r>
              <a:rPr lang="az-Latn-AZ" altLang="en-US" sz="3200" b="1" smtClean="0">
                <a:effectLst/>
                <a:latin typeface="Times New Roman" pitchFamily="18" charset="0"/>
                <a:cs typeface="Times New Roman" pitchFamily="18" charset="0"/>
              </a:rPr>
              <a:t>Fərdlərin digər şəxslərin zorakılığından müdafiəsi</a:t>
            </a:r>
            <a:endParaRPr lang="ru-RU" altLang="en-US" sz="3200" smtClean="0">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az-Latn-AZ" sz="2400" i="1" dirty="0" smtClean="0"/>
              <a:t>Osman </a:t>
            </a:r>
            <a:r>
              <a:rPr lang="az-Latn-AZ" sz="2400" b="1" i="1" dirty="0" smtClean="0">
                <a:latin typeface="Times New Roman" pitchFamily="18" charset="0"/>
                <a:cs typeface="Times New Roman" pitchFamily="18" charset="0"/>
              </a:rPr>
              <a:t>Birləşmiş Krallığa qarşı iş </a:t>
            </a:r>
            <a:r>
              <a:rPr lang="az-Latn-AZ" sz="2400" dirty="0" smtClean="0">
                <a:latin typeface="Times New Roman" pitchFamily="18" charset="0"/>
                <a:cs typeface="Times New Roman" pitchFamily="18" charset="0"/>
              </a:rPr>
              <a:t>(1998) – iki nəfərin, o cümlədən məktəbli oğlanın atası Əhməd Osmanın həmin oğlanı təqib edən müəllim tərəfindən qətlə yetirilməsi ilə bağlıdır. </a:t>
            </a:r>
          </a:p>
          <a:p>
            <a:pPr marL="365760" indent="-283464" eaLnBrk="1" fontAlgn="auto" hangingPunct="1">
              <a:spcAft>
                <a:spcPts val="0"/>
              </a:spcAft>
              <a:buFont typeface="Wingdings 2"/>
              <a:buChar char=""/>
              <a:defRPr/>
            </a:pPr>
            <a:r>
              <a:rPr lang="az-Latn-AZ" sz="2400" b="1" i="1" dirty="0" smtClean="0">
                <a:latin typeface="Times New Roman" pitchFamily="18" charset="0"/>
                <a:cs typeface="Times New Roman" pitchFamily="18" charset="0"/>
              </a:rPr>
              <a:t>Menson Birləşmiş Krallığa qarşı iş</a:t>
            </a:r>
            <a:r>
              <a:rPr lang="az-Latn-AZ" sz="2400" dirty="0" smtClean="0">
                <a:latin typeface="Times New Roman" pitchFamily="18" charset="0"/>
                <a:cs typeface="Times New Roman" pitchFamily="18" charset="0"/>
              </a:rPr>
              <a:t> (2003) - əqli qüsurları olan qara dərili şəxsin 1997-ci ildə Londonda irqçi hücumu zamanı ağ dərili gənclər tərəfindən hücuma məruz qalaraq yandırılmış və bunun nəticəsində 2 gündən sonra xəstəxanada ölmüşdür. </a:t>
            </a:r>
          </a:p>
          <a:p>
            <a:pPr marL="365760" indent="-283464" algn="just" eaLnBrk="1" fontAlgn="auto" hangingPunct="1">
              <a:spcAft>
                <a:spcPts val="0"/>
              </a:spcAft>
              <a:buFont typeface="Wingdings 2"/>
              <a:buChar char=""/>
              <a:defRPr/>
            </a:pPr>
            <a:r>
              <a:rPr lang="az-Latn-AZ" sz="2400" b="1" i="1" dirty="0" smtClean="0">
                <a:latin typeface="Times New Roman" pitchFamily="18" charset="0"/>
                <a:cs typeface="Times New Roman" pitchFamily="18" charset="0"/>
              </a:rPr>
              <a:t>Pol və Odri Edvard Birləşmiş Krallığa qarşı iş </a:t>
            </a:r>
            <a:r>
              <a:rPr lang="az-Latn-AZ" sz="2400" dirty="0" smtClean="0">
                <a:latin typeface="Times New Roman" pitchFamily="18" charset="0"/>
                <a:cs typeface="Times New Roman" pitchFamily="18" charset="0"/>
              </a:rPr>
              <a:t>(2002) - əqli çatışmazlığı olan Riçard Linfordun və Kristofer Edvardsla həbsxanada bir kameraya  salınması ilə bağlı idi.</a:t>
            </a:r>
            <a:endParaRPr lang="ru-RU" sz="24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az-Latn-AZ" b="1" dirty="0" smtClean="0">
                <a:solidFill>
                  <a:schemeClr val="tx2">
                    <a:satMod val="130000"/>
                  </a:schemeClr>
                </a:solidFill>
                <a:effectLst/>
                <a:latin typeface="Times New Roman" pitchFamily="18" charset="0"/>
                <a:cs typeface="Times New Roman" pitchFamily="18" charset="0"/>
              </a:rPr>
              <a:t>Tibbi səhlənkarlığa qarşı müdafiə</a:t>
            </a:r>
            <a:endParaRPr lang="ru-RU" dirty="0">
              <a:solidFill>
                <a:schemeClr val="tx2">
                  <a:satMod val="130000"/>
                </a:schemeClr>
              </a:solidFill>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a:bodyPr>
          <a:lstStyle/>
          <a:p>
            <a:pPr marL="365760" indent="-283464" algn="just" eaLnBrk="1" fontAlgn="auto" hangingPunct="1">
              <a:spcAft>
                <a:spcPts val="0"/>
              </a:spcAft>
              <a:buFont typeface="Wingdings 2"/>
              <a:buChar char=""/>
              <a:defRPr/>
            </a:pPr>
            <a:r>
              <a:rPr lang="en-US" sz="2400" b="1" i="1" dirty="0" err="1" smtClean="0">
                <a:latin typeface="Times New Roman" pitchFamily="18" charset="0"/>
                <a:cs typeface="Times New Roman" pitchFamily="18" charset="0"/>
              </a:rPr>
              <a:t>Pauell</a:t>
            </a:r>
            <a:r>
              <a:rPr lang="en-US" sz="2400" b="1" i="1" dirty="0" smtClean="0">
                <a:latin typeface="Times New Roman" pitchFamily="18" charset="0"/>
                <a:cs typeface="Times New Roman" pitchFamily="18" charset="0"/>
              </a:rPr>
              <a:t> </a:t>
            </a:r>
            <a:r>
              <a:rPr lang="az-Latn-AZ" sz="2400" b="1" i="1" dirty="0" smtClean="0">
                <a:latin typeface="Times New Roman" pitchFamily="18" charset="0"/>
                <a:cs typeface="Times New Roman" pitchFamily="18" charset="0"/>
              </a:rPr>
              <a:t>Birləşmiş Krallığa qarşı iş</a:t>
            </a:r>
            <a:r>
              <a:rPr lang="az-Latn-AZ" sz="2400" dirty="0" smtClean="0">
                <a:latin typeface="Times New Roman" pitchFamily="18" charset="0"/>
                <a:cs typeface="Times New Roman" pitchFamily="18" charset="0"/>
              </a:rPr>
              <a:t> (200</a:t>
            </a:r>
            <a:r>
              <a:rPr lang="en-US" sz="2400" dirty="0" smtClean="0">
                <a:latin typeface="Times New Roman" pitchFamily="18" charset="0"/>
                <a:cs typeface="Times New Roman" pitchFamily="18" charset="0"/>
              </a:rPr>
              <a:t>0</a:t>
            </a:r>
            <a:r>
              <a:rPr lang="az-Latn-AZ"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az-Latn-AZ" sz="2400" dirty="0" smtClean="0">
                <a:latin typeface="Times New Roman" pitchFamily="18" charset="0"/>
                <a:cs typeface="Times New Roman" pitchFamily="18" charset="0"/>
              </a:rPr>
              <a:t>ə</a:t>
            </a:r>
            <a:r>
              <a:rPr lang="en-US" sz="2400" dirty="0" err="1" smtClean="0">
                <a:latin typeface="Times New Roman" pitchFamily="18" charset="0"/>
                <a:cs typeface="Times New Roman" pitchFamily="18" charset="0"/>
              </a:rPr>
              <a:t>riz</a:t>
            </a:r>
            <a:r>
              <a:rPr lang="az-Latn-AZ" sz="2400" dirty="0" smtClean="0">
                <a:latin typeface="Times New Roman" pitchFamily="18" charset="0"/>
                <a:cs typeface="Times New Roman" pitchFamily="18" charset="0"/>
              </a:rPr>
              <a:t>əç</a:t>
            </a:r>
            <a:r>
              <a:rPr lang="en-US" sz="2400" dirty="0" err="1" smtClean="0">
                <a:latin typeface="Times New Roman" pitchFamily="18" charset="0"/>
                <a:cs typeface="Times New Roman" pitchFamily="18" charset="0"/>
              </a:rPr>
              <a:t>inin</a:t>
            </a:r>
            <a:r>
              <a:rPr lang="en-US" sz="2400" dirty="0" smtClean="0">
                <a:latin typeface="Times New Roman" pitchFamily="18" charset="0"/>
                <a:cs typeface="Times New Roman" pitchFamily="18" charset="0"/>
              </a:rPr>
              <a:t> 10 </a:t>
            </a:r>
            <a:r>
              <a:rPr lang="en-US" sz="2400" dirty="0" err="1" smtClean="0">
                <a:latin typeface="Times New Roman" pitchFamily="18" charset="0"/>
                <a:cs typeface="Times New Roman" pitchFamily="18" charset="0"/>
              </a:rPr>
              <a:t>ya</a:t>
            </a:r>
            <a:r>
              <a:rPr lang="az-Latn-AZ" sz="2400" dirty="0" smtClean="0">
                <a:latin typeface="Times New Roman" pitchFamily="18" charset="0"/>
                <a:cs typeface="Times New Roman" pitchFamily="18" charset="0"/>
              </a:rPr>
              <a:t>ş</a:t>
            </a:r>
            <a:r>
              <a:rPr lang="en-US" sz="2400" dirty="0" smtClean="0">
                <a:latin typeface="Times New Roman" pitchFamily="18" charset="0"/>
                <a:cs typeface="Times New Roman" pitchFamily="18" charset="0"/>
              </a:rPr>
              <a:t>l</a:t>
            </a:r>
            <a:r>
              <a:rPr lang="az-Latn-AZ" sz="2400" dirty="0" smtClean="0">
                <a:latin typeface="Times New Roman" pitchFamily="18" charset="0"/>
                <a:cs typeface="Times New Roman" pitchFamily="18" charset="0"/>
              </a:rPr>
              <a:t>ı</a:t>
            </a:r>
            <a:r>
              <a:rPr lang="en-US" sz="2400" dirty="0" smtClean="0">
                <a:latin typeface="Times New Roman" pitchFamily="18" charset="0"/>
                <a:cs typeface="Times New Roman" pitchFamily="18" charset="0"/>
              </a:rPr>
              <a:t> o</a:t>
            </a:r>
            <a:r>
              <a:rPr lang="az-Latn-AZ" sz="2400" dirty="0" smtClean="0">
                <a:latin typeface="Times New Roman" pitchFamily="18" charset="0"/>
                <a:cs typeface="Times New Roman" pitchFamily="18" charset="0"/>
              </a:rPr>
              <a:t>ğ</a:t>
            </a:r>
            <a:r>
              <a:rPr lang="en-US" sz="2400" dirty="0" err="1" smtClean="0">
                <a:latin typeface="Times New Roman" pitchFamily="18" charset="0"/>
                <a:cs typeface="Times New Roman" pitchFamily="18" charset="0"/>
              </a:rPr>
              <a:t>lu</a:t>
            </a:r>
            <a:r>
              <a:rPr lang="az-Latn-AZ" sz="2400" dirty="0" smtClean="0">
                <a:latin typeface="Times New Roman" pitchFamily="18" charset="0"/>
                <a:cs typeface="Times New Roman" pitchFamily="18" charset="0"/>
              </a:rPr>
              <a:t> Robert Pauell böyrəküstü vəzdəki çatışmazlıqdan əziyyət çəkirdi və həkimlərin vaxtında düzgün diaqnoz qoymamaları səbəbindən Eddison xəstəliyindən ölmüşdü.</a:t>
            </a:r>
          </a:p>
          <a:p>
            <a:pPr marL="365760" indent="-283464" eaLnBrk="1" fontAlgn="auto" hangingPunct="1">
              <a:spcAft>
                <a:spcPts val="0"/>
              </a:spcAft>
              <a:buFont typeface="Wingdings 2"/>
              <a:buChar char=""/>
              <a:defRPr/>
            </a:pPr>
            <a:r>
              <a:rPr lang="az-Latn-AZ" sz="2400" b="1" i="1" dirty="0" smtClean="0">
                <a:latin typeface="Times New Roman" pitchFamily="18" charset="0"/>
                <a:cs typeface="Times New Roman" pitchFamily="18" charset="0"/>
              </a:rPr>
              <a:t>Kalvelli və Çiqlio İtaliyaya qarşı</a:t>
            </a:r>
            <a:r>
              <a:rPr lang="az-Latn-AZ" sz="2400" dirty="0" smtClean="0">
                <a:latin typeface="Times New Roman" pitchFamily="18" charset="0"/>
                <a:cs typeface="Times New Roman" pitchFamily="18" charset="0"/>
              </a:rPr>
              <a:t> işdə (2002) - Məhkəmə bir daha təsdiq etdi ki, 2-ci maddə üzrə pozitiv öhdəliklər dövlətlərdən tələb edir ki</a:t>
            </a:r>
            <a:r>
              <a:rPr lang="az-Latn-AZ" sz="2400" i="1" dirty="0" smtClean="0">
                <a:latin typeface="Times New Roman" pitchFamily="18" charset="0"/>
                <a:cs typeface="Times New Roman" pitchFamily="18" charset="0"/>
              </a:rPr>
              <a:t>, “xəstəxanaları pasiyentlərinin həyatını qorumaq üçün zəruri tədbirlər görməyə məcbur edən hüquqi aktlar qəbul etsinlər” </a:t>
            </a:r>
            <a:r>
              <a:rPr lang="az-Latn-AZ" sz="2400" dirty="0" smtClean="0">
                <a:latin typeface="Times New Roman" pitchFamily="18" charset="0"/>
                <a:cs typeface="Times New Roman" pitchFamily="18" charset="0"/>
              </a:rPr>
              <a:t>və </a:t>
            </a:r>
            <a:r>
              <a:rPr lang="az-Latn-AZ" sz="2400" i="1" dirty="0" smtClean="0">
                <a:latin typeface="Times New Roman" pitchFamily="18" charset="0"/>
                <a:cs typeface="Times New Roman" pitchFamily="18" charset="0"/>
              </a:rPr>
              <a:t>“həkimlərin himayəsində olan pasiyentlərin ölümünün səbəblərinin... müəyyən edilməsi və cavabdehlik daşıyanların məsuliyyətə cəlb olunması üçün səmərəli və müstəqil məhkəmə sistemi təşkil etsinlər”. </a:t>
            </a:r>
            <a:r>
              <a:rPr lang="az-Latn-AZ" sz="2400" dirty="0" smtClean="0">
                <a:latin typeface="Times New Roman" pitchFamily="18" charset="0"/>
                <a:cs typeface="Times New Roman" pitchFamily="18" charset="0"/>
              </a:rPr>
              <a:t>Bu həm dövlət, həm də özəl xəstəxanalara şamil olunur. </a:t>
            </a:r>
            <a:endParaRPr lang="ru-RU" sz="2400" dirty="0" smtClean="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928813"/>
            <a:ext cx="2928938" cy="1857375"/>
          </a:xfrm>
        </p:spPr>
        <p:txBody>
          <a:bodyPr>
            <a:normAutofit fontScale="92500" lnSpcReduction="20000"/>
          </a:bodyPr>
          <a:lstStyle/>
          <a:p>
            <a:pPr marL="365760" indent="-283464" eaLnBrk="1" fontAlgn="auto" hangingPunct="1">
              <a:spcAft>
                <a:spcPts val="0"/>
              </a:spcAft>
              <a:buFont typeface="Wingdings 2"/>
              <a:buChar char=""/>
              <a:defRPr/>
            </a:pPr>
            <a:endParaRPr lang="az-Latn-AZ" dirty="0" smtClean="0"/>
          </a:p>
          <a:p>
            <a:pPr marL="365760" indent="-283464" eaLnBrk="1" fontAlgn="auto" hangingPunct="1">
              <a:spcAft>
                <a:spcPts val="0"/>
              </a:spcAft>
              <a:buFont typeface="Wingdings 2"/>
              <a:buChar char=""/>
              <a:defRPr/>
            </a:pPr>
            <a:endParaRPr lang="az-Latn-AZ" dirty="0" smtClean="0"/>
          </a:p>
          <a:p>
            <a:pPr marL="365760" indent="-283464" eaLnBrk="1" fontAlgn="auto" hangingPunct="1">
              <a:spcAft>
                <a:spcPts val="0"/>
              </a:spcAft>
              <a:buFont typeface="Wingdings 2"/>
              <a:buChar char=""/>
              <a:defRPr/>
            </a:pPr>
            <a:endParaRPr lang="az-Latn-AZ" dirty="0"/>
          </a:p>
          <a:p>
            <a:pPr marL="365760" indent="-283464" eaLnBrk="1" fontAlgn="auto" hangingPunct="1">
              <a:spcAft>
                <a:spcPts val="0"/>
              </a:spcAft>
              <a:buFont typeface="Wingdings 2"/>
              <a:buChar char=""/>
              <a:defRPr/>
            </a:pPr>
            <a:r>
              <a:rPr lang="az-Latn-AZ" sz="3600" b="1" dirty="0" smtClean="0">
                <a:latin typeface="Times New Roman" pitchFamily="18" charset="0"/>
                <a:cs typeface="Times New Roman" pitchFamily="18" charset="0"/>
              </a:rPr>
              <a:t>Suallarınız</a:t>
            </a:r>
            <a:r>
              <a:rPr lang="az-Latn-AZ" sz="3600" b="1" dirty="0">
                <a:latin typeface="Times New Roman" pitchFamily="18" charset="0"/>
                <a:cs typeface="Times New Roman" pitchFamily="18" charset="0"/>
              </a:rPr>
              <a:t>?</a:t>
            </a:r>
            <a:endParaRPr lang="ru-RU" sz="3600" b="1" dirty="0">
              <a:latin typeface="Times New Roman" pitchFamily="18" charset="0"/>
              <a:cs typeface="Times New Roman" pitchFamily="18" charset="0"/>
            </a:endParaRPr>
          </a:p>
          <a:p>
            <a:pPr marL="365760" indent="-283464" eaLnBrk="1" fontAlgn="auto" hangingPunct="1">
              <a:spcAft>
                <a:spcPts val="0"/>
              </a:spcAft>
              <a:buFont typeface="Wingdings 2"/>
              <a:buChar char=""/>
              <a:defRPr/>
            </a:pPr>
            <a:endParaRPr lang="en-US" dirty="0"/>
          </a:p>
        </p:txBody>
      </p:sp>
      <p:sp>
        <p:nvSpPr>
          <p:cNvPr id="57347" name="Title 2"/>
          <p:cNvSpPr>
            <a:spLocks noGrp="1"/>
          </p:cNvSpPr>
          <p:nvPr>
            <p:ph type="title"/>
          </p:nvPr>
        </p:nvSpPr>
        <p:spPr bwMode="auto">
          <a:xfrm>
            <a:off x="1285875" y="338138"/>
            <a:ext cx="7607300" cy="1252537"/>
          </a:xfrm>
        </p:spPr>
        <p:txBody>
          <a:bodyPr vert="horz" wrap="square" lIns="91440" tIns="45720" rIns="91440" bIns="45720" numCol="1" anchorCtr="0" compatLnSpc="1">
            <a:prstTxWarp prst="textNoShape">
              <a:avLst/>
            </a:prstTxWarp>
          </a:bodyPr>
          <a:lstStyle/>
          <a:p>
            <a:pPr eaLnBrk="1" hangingPunct="1"/>
            <a:r>
              <a:rPr lang="az-Latn-AZ" altLang="en-US" sz="3200" b="1" i="1" smtClean="0">
                <a:effectLst/>
                <a:latin typeface="Times New Roman" pitchFamily="18" charset="0"/>
                <a:cs typeface="Times New Roman" pitchFamily="18" charset="0"/>
              </a:rPr>
              <a:t>DİQQƏTİNİZƏ GÖRƏ TƏŞƏKKÜRLƏR!</a:t>
            </a:r>
            <a:endParaRPr lang="en-US" altLang="en-US" sz="3200" smtClean="0">
              <a:effectLst/>
            </a:endParaRPr>
          </a:p>
        </p:txBody>
      </p:sp>
      <p:pic>
        <p:nvPicPr>
          <p:cNvPr id="57348" name="Объект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714500"/>
            <a:ext cx="4111625"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bwMode="auto">
          <a:xfrm>
            <a:off x="1435100" y="274638"/>
            <a:ext cx="7499350" cy="939800"/>
          </a:xfrm>
        </p:spPr>
        <p:txBody>
          <a:bodyPr vert="horz" wrap="square" lIns="91440" tIns="45720" rIns="91440" bIns="45720" numCol="1" anchorCtr="0" compatLnSpc="1">
            <a:prstTxWarp prst="textNoShape">
              <a:avLst/>
            </a:prstTxWarp>
          </a:bodyPr>
          <a:lstStyle/>
          <a:p>
            <a:pPr algn="ctr" eaLnBrk="1" hangingPunct="1"/>
            <a:r>
              <a:rPr lang="az-Latn-AZ" altLang="en-US" sz="3600" b="1" smtClean="0">
                <a:effectLst/>
                <a:latin typeface="Times New Roman" pitchFamily="18" charset="0"/>
                <a:cs typeface="Times New Roman" pitchFamily="18" charset="0"/>
              </a:rPr>
              <a:t>Yaşamaq hüququ – Viktor Hüqo</a:t>
            </a:r>
            <a:endParaRPr lang="ru-RU" altLang="en-US" sz="3600" b="1" smtClean="0">
              <a:effectLst/>
              <a:latin typeface="Times New Roman" pitchFamily="18" charset="0"/>
              <a:cs typeface="Times New Roman" pitchFamily="18" charset="0"/>
            </a:endParaRPr>
          </a:p>
        </p:txBody>
      </p:sp>
      <p:graphicFrame>
        <p:nvGraphicFramePr>
          <p:cNvPr id="23555" name="Содержимое 3"/>
          <p:cNvGraphicFramePr>
            <a:graphicFrameLocks noGrp="1"/>
          </p:cNvGraphicFramePr>
          <p:nvPr>
            <p:ph idx="1"/>
          </p:nvPr>
        </p:nvGraphicFramePr>
        <p:xfrm>
          <a:off x="1071563" y="1285875"/>
          <a:ext cx="4572000" cy="2786063"/>
        </p:xfrm>
        <a:graphic>
          <a:graphicData uri="http://schemas.openxmlformats.org/presentationml/2006/ole">
            <mc:AlternateContent xmlns:mc="http://schemas.openxmlformats.org/markup-compatibility/2006">
              <mc:Choice xmlns:v="urn:schemas-microsoft-com:vml" Requires="v">
                <p:oleObj spid="_x0000_s23558" r:id="rId3" imgW="4572396" imgH="2786113" progId="Excel.Chart.8">
                  <p:embed/>
                </p:oleObj>
              </mc:Choice>
              <mc:Fallback>
                <p:oleObj r:id="rId3" imgW="4572396" imgH="2786113" progId="Excel.Chart.8">
                  <p:embed/>
                  <p:pic>
                    <p:nvPicPr>
                      <p:cNvPr id="0" name="Содержимое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1285875"/>
                        <a:ext cx="45720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3556" name="Picture 2" descr="C:\Users\help\Desktop\viktor_huq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0" y="2000250"/>
            <a:ext cx="270668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descr="C:\Users\help\Desktop\0c16ef9ac2ffb12b7026ce21eea34f4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214813"/>
            <a:ext cx="40005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bwMode="auto"/>
        <p:txBody>
          <a:bodyPr vert="horz" wrap="square" lIns="91440" tIns="45720" rIns="91440" bIns="45720" numCol="1" anchorCtr="0" compatLnSpc="1">
            <a:prstTxWarp prst="textNoShape">
              <a:avLst/>
            </a:prstTxWarp>
            <a:normAutofit fontScale="90000"/>
          </a:bodyPr>
          <a:lstStyle/>
          <a:p>
            <a:pPr algn="ctr" eaLnBrk="1" hangingPunct="1">
              <a:defRPr/>
            </a:pPr>
            <a:r>
              <a:rPr lang="az-Latn-AZ" sz="3600" b="1" dirty="0" smtClean="0">
                <a:effectLst/>
                <a:latin typeface="Times New Roman" pitchFamily="18" charset="0"/>
                <a:cs typeface="Times New Roman" pitchFamily="18" charset="0"/>
              </a:rPr>
              <a:t>Ü</a:t>
            </a:r>
            <a:r>
              <a:rPr lang="en-US" sz="3600" b="1" dirty="0" err="1" smtClean="0">
                <a:effectLst/>
                <a:latin typeface="Times New Roman" pitchFamily="18" charset="0"/>
                <a:cs typeface="Times New Roman" pitchFamily="18" charset="0"/>
              </a:rPr>
              <a:t>mumd</a:t>
            </a:r>
            <a:r>
              <a:rPr lang="az-Latn-AZ" sz="3600" b="1" dirty="0" smtClean="0">
                <a:effectLst/>
                <a:latin typeface="Times New Roman" pitchFamily="18" charset="0"/>
                <a:cs typeface="Times New Roman" pitchFamily="18" charset="0"/>
              </a:rPr>
              <a:t>ü</a:t>
            </a:r>
            <a:r>
              <a:rPr lang="en-US" sz="3600" b="1" dirty="0" err="1" smtClean="0">
                <a:effectLst/>
                <a:latin typeface="Times New Roman" pitchFamily="18" charset="0"/>
                <a:cs typeface="Times New Roman" pitchFamily="18" charset="0"/>
              </a:rPr>
              <a:t>nya</a:t>
            </a:r>
            <a:r>
              <a:rPr lang="en-US" sz="3600" b="1" dirty="0" smtClean="0">
                <a:effectLst/>
                <a:latin typeface="Times New Roman" pitchFamily="18" charset="0"/>
                <a:cs typeface="Times New Roman" pitchFamily="18" charset="0"/>
              </a:rPr>
              <a:t> </a:t>
            </a:r>
            <a:r>
              <a:rPr lang="en-US" sz="3600" b="1" dirty="0" err="1" smtClean="0">
                <a:effectLst/>
                <a:latin typeface="Times New Roman" pitchFamily="18" charset="0"/>
                <a:cs typeface="Times New Roman" pitchFamily="18" charset="0"/>
              </a:rPr>
              <a:t>insan</a:t>
            </a:r>
            <a:r>
              <a:rPr lang="en-US" sz="3600" b="1" dirty="0" smtClean="0">
                <a:effectLst/>
                <a:latin typeface="Times New Roman" pitchFamily="18" charset="0"/>
                <a:cs typeface="Times New Roman" pitchFamily="18" charset="0"/>
              </a:rPr>
              <a:t> h</a:t>
            </a:r>
            <a:r>
              <a:rPr lang="az-Latn-AZ" sz="3600" b="1" dirty="0" smtClean="0">
                <a:effectLst/>
                <a:latin typeface="Times New Roman" pitchFamily="18" charset="0"/>
                <a:cs typeface="Times New Roman" pitchFamily="18" charset="0"/>
              </a:rPr>
              <a:t>ü</a:t>
            </a:r>
            <a:r>
              <a:rPr lang="en-US" sz="3600" b="1" dirty="0" err="1" smtClean="0">
                <a:effectLst/>
                <a:latin typeface="Times New Roman" pitchFamily="18" charset="0"/>
                <a:cs typeface="Times New Roman" pitchFamily="18" charset="0"/>
              </a:rPr>
              <a:t>quqları</a:t>
            </a:r>
            <a:r>
              <a:rPr lang="en-US" sz="3600" b="1" dirty="0" smtClean="0">
                <a:effectLst/>
                <a:latin typeface="Times New Roman" pitchFamily="18" charset="0"/>
                <a:cs typeface="Times New Roman" pitchFamily="18" charset="0"/>
              </a:rPr>
              <a:t> </a:t>
            </a:r>
            <a:r>
              <a:rPr lang="az-Latn-AZ" sz="3600" b="1" dirty="0" err="1">
                <a:effectLst/>
                <a:latin typeface="Times New Roman" pitchFamily="18" charset="0"/>
                <a:cs typeface="Times New Roman" pitchFamily="18" charset="0"/>
              </a:rPr>
              <a:t>B</a:t>
            </a:r>
            <a:r>
              <a:rPr lang="en-US" sz="3600" b="1" smtClean="0">
                <a:effectLst/>
                <a:latin typeface="Times New Roman" pitchFamily="18" charset="0"/>
                <a:cs typeface="Times New Roman" pitchFamily="18" charset="0"/>
              </a:rPr>
              <a:t>əyannaməsi</a:t>
            </a:r>
            <a:endParaRPr lang="ru-RU" sz="3600" b="1" dirty="0" smtClean="0">
              <a:effectLst/>
            </a:endParaRPr>
          </a:p>
        </p:txBody>
      </p:sp>
      <p:sp>
        <p:nvSpPr>
          <p:cNvPr id="24579" name="Объект 2"/>
          <p:cNvSpPr>
            <a:spLocks noGrp="1"/>
          </p:cNvSpPr>
          <p:nvPr>
            <p:ph idx="1"/>
          </p:nvPr>
        </p:nvSpPr>
        <p:spPr>
          <a:xfrm>
            <a:off x="5867400" y="2276475"/>
            <a:ext cx="3067050" cy="3673475"/>
          </a:xfrm>
        </p:spPr>
        <p:txBody>
          <a:bodyPr/>
          <a:lstStyle/>
          <a:p>
            <a:pPr algn="ctr" eaLnBrk="1" hangingPunct="1">
              <a:buFont typeface="Wingdings" pitchFamily="2" charset="2"/>
              <a:buChar char="v"/>
            </a:pPr>
            <a:r>
              <a:rPr lang="az-Latn-AZ" altLang="en-US" b="1" i="1" smtClean="0">
                <a:latin typeface="Times New Roman" pitchFamily="18" charset="0"/>
                <a:cs typeface="Times New Roman" pitchFamily="18" charset="0"/>
              </a:rPr>
              <a:t>Maddə 3</a:t>
            </a:r>
            <a:endParaRPr lang="en-US" altLang="en-US" b="1" i="1" smtClean="0">
              <a:latin typeface="Times New Roman" pitchFamily="18" charset="0"/>
              <a:cs typeface="Times New Roman" pitchFamily="18" charset="0"/>
            </a:endParaRPr>
          </a:p>
          <a:p>
            <a:pPr eaLnBrk="1" hangingPunct="1"/>
            <a:r>
              <a:rPr lang="en-US" altLang="en-US" sz="2800" smtClean="0">
                <a:latin typeface="Times New Roman" pitchFamily="18" charset="0"/>
                <a:cs typeface="Times New Roman" pitchFamily="18" charset="0"/>
              </a:rPr>
              <a:t>Hər bir insan yasamaq, azadlıq və səxsi toxunulmazlıq huququna malikdir.</a:t>
            </a:r>
            <a:endParaRPr lang="ru-RU" altLang="en-US" sz="2800" smtClean="0">
              <a:latin typeface="Times New Roman" pitchFamily="18" charset="0"/>
              <a:cs typeface="Times New Roman" pitchFamily="18" charset="0"/>
            </a:endParaRPr>
          </a:p>
        </p:txBody>
      </p:sp>
      <p:pic>
        <p:nvPicPr>
          <p:cNvPr id="24580" name="Picture 2" descr="C:\Users\LaleF\Desktop\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276475"/>
            <a:ext cx="417671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bwMode="auto">
          <a:xfrm>
            <a:off x="1116013" y="404813"/>
            <a:ext cx="7920037" cy="1152525"/>
          </a:xfrm>
        </p:spPr>
        <p:txBody>
          <a:bodyPr vert="horz" wrap="square" lIns="91440" tIns="45720" rIns="91440" bIns="45720" numCol="1" anchorCtr="0" compatLnSpc="1">
            <a:prstTxWarp prst="textNoShape">
              <a:avLst/>
            </a:prstTxWarp>
          </a:bodyPr>
          <a:lstStyle/>
          <a:p>
            <a:pPr algn="ctr" eaLnBrk="1" hangingPunct="1"/>
            <a:r>
              <a:rPr lang="az-Latn-AZ" altLang="en-US" sz="3200" b="1" smtClean="0">
                <a:effectLst/>
                <a:latin typeface="Times New Roman" pitchFamily="18" charset="0"/>
                <a:cs typeface="Times New Roman" pitchFamily="18" charset="0"/>
              </a:rPr>
              <a:t>BMT-nin Mülki, siyasi hüquqlar haqqında Beynəlxalq Paktı</a:t>
            </a:r>
            <a:endParaRPr lang="ru-RU" altLang="en-US" sz="3200" b="1" smtClean="0">
              <a:effectLst/>
              <a:latin typeface="Times New Roman" pitchFamily="18" charset="0"/>
              <a:cs typeface="Times New Roman" pitchFamily="18" charset="0"/>
            </a:endParaRPr>
          </a:p>
        </p:txBody>
      </p:sp>
      <p:sp>
        <p:nvSpPr>
          <p:cNvPr id="25603" name="Объект 2"/>
          <p:cNvSpPr>
            <a:spLocks noGrp="1"/>
          </p:cNvSpPr>
          <p:nvPr>
            <p:ph idx="1"/>
          </p:nvPr>
        </p:nvSpPr>
        <p:spPr>
          <a:xfrm>
            <a:off x="1435100" y="2133600"/>
            <a:ext cx="7499350" cy="4114800"/>
          </a:xfrm>
        </p:spPr>
        <p:txBody>
          <a:bodyPr/>
          <a:lstStyle/>
          <a:p>
            <a:pPr algn="ctr" eaLnBrk="1" hangingPunct="1">
              <a:buFont typeface="Wingdings" pitchFamily="2" charset="2"/>
              <a:buChar char="v"/>
            </a:pPr>
            <a:r>
              <a:rPr lang="az-Latn-AZ" altLang="en-US" sz="2800" b="1" i="1" smtClean="0">
                <a:latin typeface="Times New Roman" pitchFamily="18" charset="0"/>
                <a:cs typeface="Times New Roman" pitchFamily="18" charset="0"/>
              </a:rPr>
              <a:t>Maddə 3</a:t>
            </a:r>
            <a:endParaRPr lang="az-Latn-AZ" altLang="en-US" sz="2800" smtClean="0">
              <a:latin typeface="Times New Roman" pitchFamily="18" charset="0"/>
              <a:cs typeface="Times New Roman" pitchFamily="18" charset="0"/>
            </a:endParaRPr>
          </a:p>
          <a:p>
            <a:pPr eaLnBrk="1" hangingPunct="1"/>
            <a:r>
              <a:rPr lang="en-US" altLang="en-US" sz="2800" smtClean="0">
                <a:latin typeface="Times New Roman" pitchFamily="18" charset="0"/>
                <a:cs typeface="Times New Roman" pitchFamily="18" charset="0"/>
              </a:rPr>
              <a:t>Yaşamaq hüququ hər bir insanın ayrılmaz hüququdur. Bu hüquq qanunla qorunur.</a:t>
            </a:r>
            <a:endParaRPr lang="az-Latn-AZ" altLang="en-US" sz="2800" smtClean="0">
              <a:latin typeface="Times New Roman" pitchFamily="18" charset="0"/>
              <a:cs typeface="Times New Roman" pitchFamily="18" charset="0"/>
            </a:endParaRPr>
          </a:p>
          <a:p>
            <a:pPr eaLnBrk="1" hangingPunct="1"/>
            <a:r>
              <a:rPr lang="en-US" altLang="en-US" sz="2800" smtClean="0">
                <a:latin typeface="Times New Roman" pitchFamily="18" charset="0"/>
                <a:cs typeface="Times New Roman" pitchFamily="18" charset="0"/>
              </a:rPr>
              <a:t>Heç kəs özbaşına həyatdan məhrum edilə bilməz.</a:t>
            </a:r>
            <a:endParaRPr lang="ru-RU" altLang="en-US" sz="280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404813"/>
            <a:ext cx="7499350" cy="1152525"/>
          </a:xfrm>
        </p:spPr>
        <p:txBody>
          <a:bodyPr>
            <a:noAutofit/>
          </a:bodyPr>
          <a:lstStyle/>
          <a:p>
            <a:pPr algn="ctr" eaLnBrk="1" fontAlgn="auto" hangingPunct="1">
              <a:spcAft>
                <a:spcPts val="0"/>
              </a:spcAft>
              <a:defRPr/>
            </a:pPr>
            <a:r>
              <a:rPr lang="az-Latn-AZ" sz="3200" b="1" dirty="0">
                <a:solidFill>
                  <a:schemeClr val="tx2">
                    <a:satMod val="130000"/>
                  </a:schemeClr>
                </a:solidFill>
                <a:effectLst/>
                <a:latin typeface="Times New Roman" pitchFamily="18" charset="0"/>
                <a:cs typeface="Times New Roman" pitchFamily="18" charset="0"/>
              </a:rPr>
              <a:t>AİHK 2-ci </a:t>
            </a:r>
            <a:r>
              <a:rPr lang="az-Latn-AZ" sz="3200" b="1" dirty="0" smtClean="0">
                <a:solidFill>
                  <a:schemeClr val="tx2">
                    <a:satMod val="130000"/>
                  </a:schemeClr>
                </a:solidFill>
                <a:effectLst/>
                <a:latin typeface="Times New Roman" pitchFamily="18" charset="0"/>
                <a:cs typeface="Times New Roman" pitchFamily="18" charset="0"/>
              </a:rPr>
              <a:t>maddəsinə əsasən yaşamaq hüququ</a:t>
            </a:r>
            <a:endParaRPr lang="ru-RU" sz="3200" b="1" dirty="0">
              <a:solidFill>
                <a:schemeClr val="tx2">
                  <a:satMod val="13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1435100" y="1928813"/>
            <a:ext cx="7499350" cy="3071812"/>
          </a:xfrm>
        </p:spPr>
        <p:txBody>
          <a:bodyPr>
            <a:normAutofit lnSpcReduction="10000"/>
          </a:bodyPr>
          <a:lstStyle/>
          <a:p>
            <a:pPr marL="365760" indent="-283464" algn="ctr" eaLnBrk="1" fontAlgn="auto" hangingPunct="1">
              <a:spcAft>
                <a:spcPts val="0"/>
              </a:spcAft>
              <a:buFont typeface="Wingdings" pitchFamily="2" charset="2"/>
              <a:buChar char="v"/>
              <a:defRPr/>
            </a:pPr>
            <a:r>
              <a:rPr lang="az-Latn-AZ" sz="2800" b="1" i="1" dirty="0">
                <a:latin typeface="Times New Roman" pitchFamily="18" charset="0"/>
                <a:cs typeface="Times New Roman" pitchFamily="18" charset="0"/>
              </a:rPr>
              <a:t>Maddə </a:t>
            </a:r>
            <a:r>
              <a:rPr lang="az-Latn-AZ" sz="2800" b="1" i="1" dirty="0" smtClean="0">
                <a:latin typeface="Times New Roman" pitchFamily="18" charset="0"/>
                <a:cs typeface="Times New Roman" pitchFamily="18" charset="0"/>
              </a:rPr>
              <a:t>2</a:t>
            </a:r>
          </a:p>
          <a:p>
            <a:pPr marL="365760" indent="-283464" algn="just" eaLnBrk="1" fontAlgn="auto" hangingPunct="1">
              <a:spcAft>
                <a:spcPts val="0"/>
              </a:spcAft>
              <a:buFont typeface="Wingdings 2"/>
              <a:buChar char=""/>
              <a:defRPr/>
            </a:pPr>
            <a:r>
              <a:rPr lang="az-Latn-AZ" sz="2400" dirty="0" smtClean="0">
                <a:latin typeface="Times New Roman" pitchFamily="18" charset="0"/>
                <a:cs typeface="Times New Roman" pitchFamily="18" charset="0"/>
              </a:rPr>
              <a:t>Hər </a:t>
            </a:r>
            <a:r>
              <a:rPr lang="az-Latn-AZ" sz="2400" dirty="0">
                <a:latin typeface="Times New Roman" pitchFamily="18" charset="0"/>
                <a:cs typeface="Times New Roman" pitchFamily="18" charset="0"/>
              </a:rPr>
              <a:t>kəsin yaşamaq hüququ qanunla qorunur</a:t>
            </a:r>
            <a:r>
              <a:rPr lang="az-Latn-AZ" sz="2400" dirty="0" smtClean="0">
                <a:latin typeface="Times New Roman" pitchFamily="18" charset="0"/>
                <a:cs typeface="Times New Roman" pitchFamily="18" charset="0"/>
              </a:rPr>
              <a:t>.</a:t>
            </a:r>
          </a:p>
          <a:p>
            <a:pPr marL="365760" indent="-283464" algn="just" eaLnBrk="1" fontAlgn="auto" hangingPunct="1">
              <a:spcAft>
                <a:spcPts val="0"/>
              </a:spcAft>
              <a:buFont typeface="Wingdings 2"/>
              <a:buChar char=""/>
              <a:defRPr/>
            </a:pPr>
            <a:r>
              <a:rPr lang="az-Latn-AZ" sz="2400" dirty="0" smtClean="0">
                <a:latin typeface="Times New Roman" pitchFamily="18" charset="0"/>
                <a:cs typeface="Times New Roman" pitchFamily="18" charset="0"/>
              </a:rPr>
              <a:t>Heç kəs qanunla ölüm cəzası nəzərdə tutulmuş cinayət törətməyə görə, məhkəmə tərəfindən çıxarılmış belə hökmün icrasından başqa, həyatından məhrum edilə bilməz. </a:t>
            </a:r>
            <a:r>
              <a:rPr lang="az-Latn-AZ" sz="2400" b="1" i="1" dirty="0" smtClean="0">
                <a:latin typeface="Times New Roman" pitchFamily="18" charset="0"/>
                <a:cs typeface="Times New Roman" pitchFamily="18" charset="0"/>
              </a:rPr>
              <a:t>(Konvensiyanın 6 saylı (dinc dövrdə) və 13 saylı (bütün hallarda) protokolları ölüm cəzasının qadağan olunmasını nəzərdə tutur).</a:t>
            </a:r>
            <a:endParaRPr lang="ru-RU" sz="2400" b="1" i="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az-Latn-AZ" altLang="en-US" sz="4000" b="1" smtClean="0">
                <a:effectLst/>
                <a:latin typeface="Times New Roman" pitchFamily="18" charset="0"/>
                <a:cs typeface="Times New Roman" pitchFamily="18" charset="0"/>
              </a:rPr>
              <a:t>Ölüm cəzası</a:t>
            </a:r>
            <a:endParaRPr lang="en-US" altLang="en-US" sz="4000" smtClean="0">
              <a:effectLst/>
            </a:endParaRPr>
          </a:p>
        </p:txBody>
      </p:sp>
      <p:sp>
        <p:nvSpPr>
          <p:cNvPr id="27651" name="Content Placeholder 2"/>
          <p:cNvSpPr>
            <a:spLocks noGrp="1"/>
          </p:cNvSpPr>
          <p:nvPr>
            <p:ph idx="1"/>
          </p:nvPr>
        </p:nvSpPr>
        <p:spPr>
          <a:xfrm>
            <a:off x="1435100" y="1447800"/>
            <a:ext cx="7499350" cy="5221288"/>
          </a:xfrm>
        </p:spPr>
        <p:txBody>
          <a:bodyPr/>
          <a:lstStyle/>
          <a:p>
            <a:pPr algn="just"/>
            <a:r>
              <a:rPr lang="az-Latn-AZ" altLang="en-US" sz="2400" smtClean="0">
                <a:latin typeface="Times New Roman" pitchFamily="18" charset="0"/>
                <a:cs typeface="Times New Roman" pitchFamily="18" charset="0"/>
              </a:rPr>
              <a:t>Məhkəmə ölüm cəzasının 3-cü maddəyə zidd olduğunu aydın şəkildə bəyan etməkdən yayınsa da, ölüm cəzası ədalətsiz məhkəmə araşdırması nəticəsində təyin edildiyi halda bu hal 3-cü maddəni pozur.</a:t>
            </a:r>
            <a:endParaRPr lang="en-US" altLang="en-US" sz="2400" smtClean="0"/>
          </a:p>
        </p:txBody>
      </p:sp>
      <p:pic>
        <p:nvPicPr>
          <p:cNvPr id="27652"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357563"/>
            <a:ext cx="453548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az-Latn-AZ" altLang="en-US" sz="2800" b="1" smtClean="0">
                <a:effectLst/>
                <a:latin typeface="Times New Roman" pitchFamily="18" charset="0"/>
                <a:cs typeface="Times New Roman" pitchFamily="18" charset="0"/>
              </a:rPr>
              <a:t>2-ci maddənin 1-ci bəndinin mətni</a:t>
            </a:r>
            <a:r>
              <a:rPr lang="en-US" altLang="en-US" sz="2800" b="1" smtClean="0">
                <a:effectLst/>
                <a:latin typeface="Times New Roman" pitchFamily="18" charset="0"/>
                <a:cs typeface="Times New Roman" pitchFamily="18" charset="0"/>
              </a:rPr>
              <a:t>n</a:t>
            </a:r>
            <a:r>
              <a:rPr lang="az-Latn-AZ" altLang="en-US" sz="2800" b="1" smtClean="0">
                <a:effectLst/>
                <a:latin typeface="Times New Roman" pitchFamily="18" charset="0"/>
                <a:cs typeface="Times New Roman" pitchFamily="18" charset="0"/>
              </a:rPr>
              <a:t>ə əsasən pozitiv, neqativ və prosedur öhdəliklər</a:t>
            </a:r>
            <a:endParaRPr lang="en-US" altLang="en-US" sz="2800" b="1" smtClean="0">
              <a:effectLst/>
            </a:endParaRPr>
          </a:p>
        </p:txBody>
      </p:sp>
      <p:sp>
        <p:nvSpPr>
          <p:cNvPr id="28675" name="Content Placeholder 2"/>
          <p:cNvSpPr>
            <a:spLocks noGrp="1"/>
          </p:cNvSpPr>
          <p:nvPr>
            <p:ph idx="1"/>
          </p:nvPr>
        </p:nvSpPr>
        <p:spPr>
          <a:xfrm>
            <a:off x="1116013" y="1773238"/>
            <a:ext cx="7818437" cy="4608512"/>
          </a:xfrm>
        </p:spPr>
        <p:txBody>
          <a:bodyPr/>
          <a:lstStyle/>
          <a:p>
            <a:pPr algn="just"/>
            <a:r>
              <a:rPr lang="az-Latn-AZ" altLang="en-US" sz="2600" b="1" i="1" smtClean="0">
                <a:latin typeface="Times New Roman" pitchFamily="18" charset="0"/>
                <a:cs typeface="Times New Roman" pitchFamily="18" charset="0"/>
              </a:rPr>
              <a:t>Neqativ öhdəlik</a:t>
            </a:r>
            <a:r>
              <a:rPr lang="az-Latn-AZ" altLang="en-US" sz="2600" smtClean="0">
                <a:latin typeface="Times New Roman" pitchFamily="18" charset="0"/>
                <a:cs typeface="Times New Roman" pitchFamily="18" charset="0"/>
              </a:rPr>
              <a:t> tələb edir ki, dövlətlər insanı həyatdan qanunsuz məhrum etməkdən çəkinsinlər. </a:t>
            </a:r>
          </a:p>
          <a:p>
            <a:pPr algn="just"/>
            <a:r>
              <a:rPr lang="az-Latn-AZ" altLang="en-US" sz="2600" b="1" i="1" smtClean="0">
                <a:latin typeface="Times New Roman" pitchFamily="18" charset="0"/>
                <a:cs typeface="Times New Roman" pitchFamily="18" charset="0"/>
              </a:rPr>
              <a:t>Pozitiv öhdəliklər </a:t>
            </a:r>
            <a:r>
              <a:rPr lang="az-Latn-AZ" altLang="en-US" sz="2600" smtClean="0">
                <a:latin typeface="Times New Roman" pitchFamily="18" charset="0"/>
                <a:cs typeface="Times New Roman" pitchFamily="18" charset="0"/>
              </a:rPr>
              <a:t>belə bir tələblə bağlıdır ki, dövlətlər yurisdiksiyaları altında olan şəxslərin həyatlarını qorumaq üçün pozitiv tədbirlər görsünlər. </a:t>
            </a:r>
          </a:p>
          <a:p>
            <a:pPr algn="just"/>
            <a:r>
              <a:rPr lang="az-Latn-AZ" altLang="en-US" sz="2600" b="1" i="1" smtClean="0">
                <a:latin typeface="Times New Roman" pitchFamily="18" charset="0"/>
                <a:cs typeface="Times New Roman" pitchFamily="18" charset="0"/>
              </a:rPr>
              <a:t>Prosedur öhdəliyi </a:t>
            </a:r>
            <a:r>
              <a:rPr lang="az-Latn-AZ" altLang="en-US" sz="2600" smtClean="0">
                <a:latin typeface="Times New Roman" pitchFamily="18" charset="0"/>
                <a:cs typeface="Times New Roman" pitchFamily="18" charset="0"/>
              </a:rPr>
              <a:t>(onu həm də pozitiv öhdəlik kimi təsvir etmək olar) istər dövlət nümayəndəsi, istərsə də özəl şəxs tərəfındən güc tətbiqi nəticəsində insanın öldüyü bütün hallarda səmərəli rəsmi araşdırma həyata keçirmək vəzifəsindən ibarətdir.</a:t>
            </a:r>
            <a:endParaRPr lang="en-US" altLang="en-US" sz="2600" smtClean="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Эркер">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Солнцестояние">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8173673</TotalTime>
  <Words>2003</Words>
  <Application>Microsoft Office PowerPoint</Application>
  <PresentationFormat>Экран (4:3)</PresentationFormat>
  <Paragraphs>126</Paragraphs>
  <Slides>37</Slides>
  <Notes>0</Notes>
  <HiddenSlides>0</HiddenSlides>
  <MMClips>0</MMClips>
  <ScaleCrop>false</ScaleCrop>
  <HeadingPairs>
    <vt:vector size="8" baseType="variant">
      <vt:variant>
        <vt:lpstr>Использованные шрифты</vt:lpstr>
      </vt:variant>
      <vt:variant>
        <vt:i4>9</vt:i4>
      </vt:variant>
      <vt:variant>
        <vt:lpstr>Тема</vt:lpstr>
      </vt:variant>
      <vt:variant>
        <vt:i4>2</vt:i4>
      </vt:variant>
      <vt:variant>
        <vt:lpstr>Внедренные серверы OLE</vt:lpstr>
      </vt:variant>
      <vt:variant>
        <vt:i4>1</vt:i4>
      </vt:variant>
      <vt:variant>
        <vt:lpstr>Заголовки слайдов</vt:lpstr>
      </vt:variant>
      <vt:variant>
        <vt:i4>37</vt:i4>
      </vt:variant>
    </vt:vector>
  </HeadingPairs>
  <TitlesOfParts>
    <vt:vector size="49" baseType="lpstr">
      <vt:lpstr>Arial</vt:lpstr>
      <vt:lpstr>Century Schoolbook</vt:lpstr>
      <vt:lpstr>Wingdings</vt:lpstr>
      <vt:lpstr>Wingdings 2</vt:lpstr>
      <vt:lpstr>Calibri</vt:lpstr>
      <vt:lpstr>Corbel</vt:lpstr>
      <vt:lpstr>Verdana</vt:lpstr>
      <vt:lpstr>Gill Sans MT</vt:lpstr>
      <vt:lpstr>Times New Roman</vt:lpstr>
      <vt:lpstr>Эркер</vt:lpstr>
      <vt:lpstr>Солнцестояние</vt:lpstr>
      <vt:lpstr>Диаграмма Microsoft Office Excel</vt:lpstr>
      <vt:lpstr>Презентация PowerPoint</vt:lpstr>
      <vt:lpstr>Yaşamaq hüququ</vt:lpstr>
      <vt:lpstr>Yaşamaq hüququ və Konfutsi</vt:lpstr>
      <vt:lpstr>Yaşamaq hüququ – Viktor Hüqo</vt:lpstr>
      <vt:lpstr>Ümumdünya insan hüquqları Bəyannaməsi</vt:lpstr>
      <vt:lpstr>BMT-nin Mülki, siyasi hüquqlar haqqında Beynəlxalq Paktı</vt:lpstr>
      <vt:lpstr>AİHK 2-ci maddəsinə əsasən yaşamaq hüququ</vt:lpstr>
      <vt:lpstr>Ölüm cəzası</vt:lpstr>
      <vt:lpstr>2-ci maddənin 1-ci bəndinin mətninə əsasən pozitiv, neqativ və prosedur öhdəliklər</vt:lpstr>
      <vt:lpstr>Konstitusiyamızda «Yaşamaq hüququ» </vt:lpstr>
      <vt:lpstr>Aşağıdakı məqsədlər üçün güc tətbiqində həyatdan məhrumetmə mütləq zərurətin nəticəsi olduqda, bu maddənin pozulması kimi hesab edilmir</vt:lpstr>
      <vt:lpstr>“Makkann və başqaları Birləşmiş Krallığa qarşı” iş</vt:lpstr>
      <vt:lpstr>Məhkəmənin Böyük Palatasının “Makkann və başqaları Birləşmiş Krallığa qarşı” işi (1995-ci il)</vt:lpstr>
      <vt:lpstr>Vo Fransaya qarşı iş (8 iyul 2004-cü il)</vt:lpstr>
      <vt:lpstr>“Qiymətləndirmə sərbəstliyi”</vt:lpstr>
      <vt:lpstr>Brüggeman və Şeuten Almaniyaya qarşı iş (1977-ci il)</vt:lpstr>
      <vt:lpstr>Amerikaarası Konvensiya</vt:lpstr>
      <vt:lpstr>Х Birləşmiş Krallığa qarşı iş (1980-ci il)</vt:lpstr>
      <vt:lpstr>Х Birləşmiş Krallığa qarşı iş (1980-ci il)</vt:lpstr>
      <vt:lpstr>Riv Birləşmiş Krallığa qarşı iş (1994)</vt:lpstr>
      <vt:lpstr>Boso İtaliyaya qarşı iş (2002)</vt:lpstr>
      <vt:lpstr>Vo Fransaya qarşı iş</vt:lpstr>
      <vt:lpstr>Həyatın tibbi cəhətdən qorunması</vt:lpstr>
      <vt:lpstr>Həyatın tibbi cəhətdən qorunması</vt:lpstr>
      <vt:lpstr>Ölmək hüququ: intihar, intihara yardım və evtanaziya. </vt:lpstr>
      <vt:lpstr>Niderland qanunvericiliyinə əsasən evtanaziya</vt:lpstr>
      <vt:lpstr>X Almaniyaya qarşı iş (1984-cü il)</vt:lpstr>
      <vt:lpstr>Ölmək hüququ</vt:lpstr>
      <vt:lpstr>Həyata təhlükə yaradan vəzİyyətlərdə həyati qorumaq öhdəlİyİ</vt:lpstr>
      <vt:lpstr>Həyata təhlükə yaradan ətraf mühit riskləri ilə bağlı dövlətin öhdəlikləri</vt:lpstr>
      <vt:lpstr>Çernobıl qəzası</vt:lpstr>
      <vt:lpstr>L.C.B. Birləşmiş Krallığa qarşı</vt:lpstr>
      <vt:lpstr>Önəryıldız Türkiyəyə qarşı iş (2004-cü il)</vt:lpstr>
      <vt:lpstr>Qəbələ Radiolakasiya Stansiyası</vt:lpstr>
      <vt:lpstr>Fərdlərin digər şəxslərin zorakılığından müdafiəsi</vt:lpstr>
      <vt:lpstr>Tibbi səhlənkarlığa qarşı müdafiə</vt:lpstr>
      <vt:lpstr>DİQQƏTİNİZƏ GÖRƏ TƏŞƏKKÜRLƏR!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Lale Ferzeliyeva Rizvan qizi</dc:creator>
  <cp:lastModifiedBy>USER</cp:lastModifiedBy>
  <cp:revision>80</cp:revision>
  <dcterms:created xsi:type="dcterms:W3CDTF">2017-07-10T07:20:30Z</dcterms:created>
  <dcterms:modified xsi:type="dcterms:W3CDTF">2018-01-13T08:51:56Z</dcterms:modified>
</cp:coreProperties>
</file>