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1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14290"/>
            <a:ext cx="8458200" cy="3500462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Konvensiyanın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 2-ci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Maddəsi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: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əhatə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dairəsi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,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yerli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və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eksterritorial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tətbiqi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(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ekstradisiya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,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ölkədən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çıxarılma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və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deportasiya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),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və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 s.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00496" y="4071942"/>
            <a:ext cx="4953000" cy="1509158"/>
          </a:xfrm>
        </p:spPr>
        <p:txBody>
          <a:bodyPr/>
          <a:lstStyle/>
          <a:p>
            <a:endParaRPr lang="az-Latn-AZ" dirty="0" smtClean="0"/>
          </a:p>
          <a:p>
            <a:r>
              <a:rPr lang="az-Latn-AZ" smtClean="0"/>
              <a:t>Gülnaz </a:t>
            </a:r>
            <a:r>
              <a:rPr lang="az-Latn-AZ" dirty="0" smtClean="0"/>
              <a:t>Ələsgərova</a:t>
            </a:r>
            <a:endParaRPr lang="en-US" dirty="0" smtClean="0"/>
          </a:p>
          <a:p>
            <a:r>
              <a:rPr lang="en-US" dirty="0" smtClean="0"/>
              <a:t>2016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31552"/>
          </a:xfrm>
        </p:spPr>
        <p:txBody>
          <a:bodyPr/>
          <a:lstStyle/>
          <a:p>
            <a:pPr algn="just"/>
            <a:r>
              <a:rPr lang="en-US" dirty="0" err="1" smtClean="0">
                <a:latin typeface="Palatino Linotype" pitchFamily="18" charset="0"/>
              </a:rPr>
              <a:t>Hər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hansı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dövlət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Konvensiyanı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ratifikasiya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edərkən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və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ya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daha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sonra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hər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hansı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bir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vaxtda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Avropa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Şurası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Baş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katibinə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ünvanlanmış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bildiriş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vasitəsi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ilə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bu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Konvensiyanın</a:t>
            </a:r>
            <a:r>
              <a:rPr lang="en-US" dirty="0" smtClean="0">
                <a:latin typeface="Palatino Linotype" pitchFamily="18" charset="0"/>
              </a:rPr>
              <a:t>, </a:t>
            </a:r>
            <a:r>
              <a:rPr lang="en-US" dirty="0" err="1" smtClean="0">
                <a:latin typeface="Palatino Linotype" pitchFamily="18" charset="0"/>
              </a:rPr>
              <a:t>beynəlxalq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əlaqələrinə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görə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həmin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dövlətin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məsuliyyət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daşıdığı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bütün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ərazilərə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yaxud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onlardan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hər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hansı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birinə</a:t>
            </a:r>
            <a:r>
              <a:rPr lang="en-US" dirty="0" smtClean="0">
                <a:latin typeface="Palatino Linotype" pitchFamily="18" charset="0"/>
              </a:rPr>
              <a:t>, </a:t>
            </a:r>
            <a:r>
              <a:rPr lang="en-US" dirty="0" err="1" smtClean="0">
                <a:latin typeface="Palatino Linotype" pitchFamily="18" charset="0"/>
              </a:rPr>
              <a:t>bu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maddənin</a:t>
            </a:r>
            <a:r>
              <a:rPr lang="en-US" dirty="0" smtClean="0">
                <a:latin typeface="Palatino Linotype" pitchFamily="18" charset="0"/>
              </a:rPr>
              <a:t> 4-cü </a:t>
            </a:r>
            <a:r>
              <a:rPr lang="en-US" dirty="0" err="1" smtClean="0">
                <a:latin typeface="Palatino Linotype" pitchFamily="18" charset="0"/>
              </a:rPr>
              <a:t>bəndi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nəzərə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alınmaqla</a:t>
            </a:r>
            <a:r>
              <a:rPr lang="en-US" dirty="0" smtClean="0">
                <a:latin typeface="Palatino Linotype" pitchFamily="18" charset="0"/>
              </a:rPr>
              <a:t>, </a:t>
            </a:r>
            <a:r>
              <a:rPr lang="en-US" dirty="0" err="1" smtClean="0">
                <a:latin typeface="Palatino Linotype" pitchFamily="18" charset="0"/>
              </a:rPr>
              <a:t>şamil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ediləcəyini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bəyan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edə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bilər</a:t>
            </a:r>
            <a:r>
              <a:rPr lang="az-Latn-AZ" dirty="0" smtClean="0">
                <a:latin typeface="Palatino Linotype" pitchFamily="18" charset="0"/>
              </a:rPr>
              <a:t> (m.56)</a:t>
            </a:r>
            <a:r>
              <a:rPr lang="en-US" dirty="0" smtClean="0">
                <a:latin typeface="Palatino Linotype" pitchFamily="18" charset="0"/>
              </a:rPr>
              <a:t>.</a:t>
            </a:r>
            <a:endParaRPr lang="ru-RU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z-Latn-AZ" b="1" dirty="0" smtClean="0">
                <a:solidFill>
                  <a:schemeClr val="tx1"/>
                </a:solidFill>
                <a:latin typeface="Palatino Linotype" pitchFamily="18" charset="0"/>
              </a:rPr>
              <a:t>Ekstraterritorial tətbiq</a:t>
            </a:r>
            <a:endParaRPr lang="ru-RU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Latn-AZ" dirty="0" smtClean="0">
                <a:latin typeface="Palatino Linotype" pitchFamily="18" charset="0"/>
              </a:rPr>
              <a:t>Ərazi üzərində effektiv nəzarət </a:t>
            </a:r>
          </a:p>
          <a:p>
            <a:r>
              <a:rPr lang="az-Latn-AZ" dirty="0" smtClean="0">
                <a:latin typeface="Palatino Linotype" pitchFamily="18" charset="0"/>
              </a:rPr>
              <a:t>Işğal </a:t>
            </a:r>
          </a:p>
          <a:p>
            <a:r>
              <a:rPr lang="az-Latn-AZ" dirty="0" smtClean="0">
                <a:latin typeface="Palatino Linotype" pitchFamily="18" charset="0"/>
              </a:rPr>
              <a:t>Hakimiyyət</a:t>
            </a:r>
            <a:endParaRPr lang="ru-RU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az-Latn-AZ" dirty="0" smtClean="0">
                <a:latin typeface="Palatino Linotype" pitchFamily="18" charset="0"/>
              </a:rPr>
              <a:t>De facto vəziyyət (separatist rejim) avtomatik olaraq hərbi işğalla bərabər həyata keçirilməsindən asılı olmayaraq yurisdiksiyanın aradan qalxmasına dəlalət etmir. </a:t>
            </a:r>
            <a:endParaRPr lang="ru-RU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4362"/>
          </a:xfrm>
        </p:spPr>
        <p:txBody>
          <a:bodyPr/>
          <a:lstStyle/>
          <a:p>
            <a:pPr algn="just">
              <a:buNone/>
            </a:pPr>
            <a:r>
              <a:rPr lang="az-Latn-AZ" dirty="0" smtClean="0">
                <a:latin typeface="Palatino Linotype" pitchFamily="18" charset="0"/>
              </a:rPr>
              <a:t>De facto effektiv nəzarət ya birbaşa, ya da yerli administrasiya vasitəsilə həyata keçirilir (Louzidou v. Turkey, 1996).</a:t>
            </a:r>
          </a:p>
          <a:p>
            <a:pPr algn="just">
              <a:buNone/>
            </a:pPr>
            <a:endParaRPr lang="az-Latn-AZ" dirty="0" smtClean="0">
              <a:latin typeface="Palatino Linotype" pitchFamily="18" charset="0"/>
            </a:endParaRPr>
          </a:p>
          <a:p>
            <a:pPr algn="just">
              <a:buNone/>
            </a:pPr>
            <a:r>
              <a:rPr lang="az-Latn-AZ" dirty="0" smtClean="0">
                <a:latin typeface="Palatino Linotype" pitchFamily="18" charset="0"/>
              </a:rPr>
              <a:t>- Hərbi əməliyyatların qanuni olub-olmaması fərq etməz.  </a:t>
            </a:r>
            <a:endParaRPr lang="ru-RU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z-Latn-AZ" b="1" dirty="0" smtClean="0">
                <a:solidFill>
                  <a:schemeClr val="tx1"/>
                </a:solidFill>
                <a:latin typeface="Palatino Linotype" pitchFamily="18" charset="0"/>
              </a:rPr>
              <a:t>Ekstraterritorial tətbiqlə bağlı AİHM-in qərarları</a:t>
            </a:r>
            <a:endParaRPr lang="ru-RU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z-Latn-AZ" dirty="0" smtClean="0">
                <a:latin typeface="Palatino Linotype" pitchFamily="18" charset="0"/>
              </a:rPr>
              <a:t>Bankoviç və digərləri Belçika və digər 16 üzv ölkələrə qarşı, 2001 (</a:t>
            </a:r>
            <a:r>
              <a:rPr lang="az-Latn-AZ" i="1" dirty="0" smtClean="0">
                <a:latin typeface="Palatino Linotype" pitchFamily="18" charset="0"/>
              </a:rPr>
              <a:t>hüquqi məkan; hüquqi orbit</a:t>
            </a:r>
            <a:r>
              <a:rPr lang="az-Latn-AZ" dirty="0" smtClean="0">
                <a:latin typeface="Palatino Linotype" pitchFamily="18" charset="0"/>
              </a:rPr>
              <a:t>)</a:t>
            </a:r>
          </a:p>
          <a:p>
            <a:pPr algn="just"/>
            <a:r>
              <a:rPr lang="az-Latn-AZ" dirty="0" smtClean="0">
                <a:latin typeface="Palatino Linotype" pitchFamily="18" charset="0"/>
              </a:rPr>
              <a:t>Markoviç və digərləri İtaliyaya qarşı, 2006 </a:t>
            </a:r>
          </a:p>
          <a:p>
            <a:pPr algn="just"/>
            <a:r>
              <a:rPr lang="az-Latn-AZ" dirty="0" smtClean="0">
                <a:latin typeface="Palatino Linotype" pitchFamily="18" charset="0"/>
              </a:rPr>
              <a:t>Al-Saadoon and Mufdhi v. UK, 2010</a:t>
            </a:r>
          </a:p>
          <a:p>
            <a:pPr algn="just"/>
            <a:r>
              <a:rPr lang="az-Latn-AZ" dirty="0" smtClean="0">
                <a:latin typeface="Palatino Linotype" pitchFamily="18" charset="0"/>
              </a:rPr>
              <a:t>Al-Jedda v. UK, 2011</a:t>
            </a:r>
          </a:p>
          <a:p>
            <a:pPr algn="just"/>
            <a:r>
              <a:rPr lang="az-Latn-AZ" dirty="0" smtClean="0">
                <a:latin typeface="Palatino Linotype" pitchFamily="18" charset="0"/>
              </a:rPr>
              <a:t>Al-Skeini and others v. UK,2014    </a:t>
            </a:r>
            <a:endParaRPr lang="ru-RU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az-Latn-AZ" i="1" dirty="0" smtClean="0">
                <a:latin typeface="Palatino Linotype" pitchFamily="18" charset="0"/>
              </a:rPr>
              <a:t>Ərazi üzərində effektiv nəzarət, hakimiyyət və işğal faktı olmadıqda, </a:t>
            </a:r>
            <a:r>
              <a:rPr lang="az-Latn-AZ" dirty="0" smtClean="0">
                <a:latin typeface="Palatino Linotype" pitchFamily="18" charset="0"/>
              </a:rPr>
              <a:t>dövlət yalnız öz vəzifəli şəxslərinin, agentlərinin hərəkət/sizliyinə görə məsuliyyət daşıyır. </a:t>
            </a:r>
          </a:p>
          <a:p>
            <a:pPr algn="just">
              <a:buNone/>
            </a:pPr>
            <a:r>
              <a:rPr lang="az-Latn-AZ" i="1" dirty="0" smtClean="0">
                <a:latin typeface="Palatino Linotype" pitchFamily="18" charset="0"/>
              </a:rPr>
              <a:t>(Hərbi və polis əməliyyatları)</a:t>
            </a:r>
          </a:p>
          <a:p>
            <a:pPr algn="just">
              <a:buNone/>
            </a:pPr>
            <a:r>
              <a:rPr lang="az-Latn-AZ" i="1" dirty="0" smtClean="0">
                <a:latin typeface="Palatino Linotype" pitchFamily="18" charset="0"/>
              </a:rPr>
              <a:t>Məs: Öcalan v. Turkey </a:t>
            </a:r>
          </a:p>
          <a:p>
            <a:pPr algn="just">
              <a:buNone/>
            </a:pPr>
            <a:r>
              <a:rPr lang="az-Latn-AZ" i="1" dirty="0" smtClean="0">
                <a:latin typeface="Palatino Linotype" pitchFamily="18" charset="0"/>
              </a:rPr>
              <a:t>+ İssa v. Turkey  </a:t>
            </a:r>
            <a:endParaRPr lang="ru-RU" i="1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z-Latn-AZ" b="1" dirty="0" smtClean="0">
                <a:solidFill>
                  <a:schemeClr val="tx1"/>
                </a:solidFill>
                <a:latin typeface="Palatino Linotype" pitchFamily="18" charset="0"/>
              </a:rPr>
              <a:t>Beynəlxalq təşkilatların yurisdiksiyaları ilə toqquşma</a:t>
            </a:r>
            <a:endParaRPr lang="ru-RU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az-Latn-AZ" dirty="0" smtClean="0">
                <a:latin typeface="Palatino Linotype" pitchFamily="18" charset="0"/>
              </a:rPr>
              <a:t>Digər təşkilat çərçivəsində hüquqların müdafiəsi (həm maddi, həm prosedur) AİHK-dakına </a:t>
            </a:r>
            <a:r>
              <a:rPr lang="az-Latn-AZ" b="1" dirty="0" smtClean="0">
                <a:latin typeface="Palatino Linotype" pitchFamily="18" charset="0"/>
              </a:rPr>
              <a:t>ekvivalent </a:t>
            </a:r>
            <a:r>
              <a:rPr lang="az-Latn-AZ" dirty="0" smtClean="0">
                <a:latin typeface="Palatino Linotype" pitchFamily="18" charset="0"/>
              </a:rPr>
              <a:t>olmalıdır</a:t>
            </a:r>
            <a:r>
              <a:rPr lang="az-Latn-AZ" sz="2000" dirty="0" smtClean="0">
                <a:latin typeface="Palatino Linotype" pitchFamily="18" charset="0"/>
              </a:rPr>
              <a:t> (</a:t>
            </a:r>
            <a:r>
              <a:rPr lang="az-Latn-AZ" sz="2000" i="1" dirty="0" smtClean="0">
                <a:latin typeface="Palatino Linotype" pitchFamily="18" charset="0"/>
              </a:rPr>
              <a:t>Bosphorus Hava Yolları Turizm və Ticaret Anonim Şirketi v. İreland, 2005</a:t>
            </a:r>
            <a:r>
              <a:rPr lang="az-Latn-AZ" sz="2000" dirty="0" smtClean="0">
                <a:latin typeface="Palatino Linotype" pitchFamily="18" charset="0"/>
              </a:rPr>
              <a:t>).</a:t>
            </a:r>
          </a:p>
          <a:p>
            <a:pPr algn="just">
              <a:buNone/>
            </a:pPr>
            <a:r>
              <a:rPr lang="az-Latn-AZ" dirty="0" smtClean="0">
                <a:latin typeface="Palatino Linotype" pitchFamily="18" charset="0"/>
              </a:rPr>
              <a:t>Ekvivalent= müqayisə olunan</a:t>
            </a:r>
          </a:p>
          <a:p>
            <a:pPr algn="just">
              <a:buNone/>
            </a:pPr>
            <a:r>
              <a:rPr lang="az-Latn-AZ" dirty="0" smtClean="0">
                <a:latin typeface="Palatino Linotype" pitchFamily="18" charset="0"/>
              </a:rPr>
              <a:t>Ekvivalent≠ identik </a:t>
            </a:r>
            <a:endParaRPr lang="ru-RU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z-Latn-AZ" b="1" dirty="0" smtClean="0">
                <a:solidFill>
                  <a:schemeClr val="tx1"/>
                </a:solidFill>
                <a:latin typeface="Palatino Linotype" pitchFamily="18" charset="0"/>
              </a:rPr>
              <a:t>Ekstradisiya, deportasiya, həyatdan məhrum edilmə riski</a:t>
            </a:r>
            <a:endParaRPr lang="ru-RU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z-Latn-AZ" dirty="0" smtClean="0">
                <a:latin typeface="Palatino Linotype" pitchFamily="18" charset="0"/>
              </a:rPr>
              <a:t>Soering v. UK, 1989</a:t>
            </a:r>
          </a:p>
          <a:p>
            <a:pPr algn="just">
              <a:buNone/>
            </a:pPr>
            <a:r>
              <a:rPr lang="az-Latn-AZ" dirty="0" smtClean="0">
                <a:latin typeface="Palatino Linotype" pitchFamily="18" charset="0"/>
              </a:rPr>
              <a:t>Çıxarılmama tələbi (non-refoulement) daha çox m. 3 çərçivəsində səsləndirilir, lakin m. 2-ə münasibətdə də işlədilir.</a:t>
            </a:r>
          </a:p>
          <a:p>
            <a:pPr algn="just">
              <a:buFontTx/>
              <a:buChar char="-"/>
            </a:pPr>
            <a:r>
              <a:rPr lang="az-Latn-AZ" dirty="0" smtClean="0">
                <a:latin typeface="Palatino Linotype" pitchFamily="18" charset="0"/>
              </a:rPr>
              <a:t>Ölüm hökmünün icrası</a:t>
            </a:r>
          </a:p>
          <a:p>
            <a:pPr algn="just">
              <a:buFontTx/>
              <a:buChar char="-"/>
            </a:pPr>
            <a:r>
              <a:rPr lang="az-Latn-AZ" dirty="0" smtClean="0">
                <a:latin typeface="Palatino Linotype" pitchFamily="18" charset="0"/>
              </a:rPr>
              <a:t>Digər mənbələrdən qaynaqlanan ölüm riskləri (M.S.S. v. Belgium and Greece) </a:t>
            </a:r>
            <a:endParaRPr lang="ru-RU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2990"/>
          </a:xfrm>
        </p:spPr>
        <p:txBody>
          <a:bodyPr/>
          <a:lstStyle/>
          <a:p>
            <a:pPr algn="just">
              <a:buNone/>
            </a:pPr>
            <a:r>
              <a:rPr lang="az-Latn-AZ" dirty="0" smtClean="0">
                <a:latin typeface="Palatino Linotype" pitchFamily="18" charset="0"/>
              </a:rPr>
              <a:t>Daha erkən presedent hüququnda m. 2-dən daha çox, maddə 3-ün pozuntusu tapılıb. </a:t>
            </a:r>
          </a:p>
          <a:p>
            <a:pPr algn="just">
              <a:buNone/>
            </a:pPr>
            <a:r>
              <a:rPr lang="az-Latn-AZ" dirty="0" smtClean="0">
                <a:latin typeface="Palatino Linotype" pitchFamily="18" charset="0"/>
              </a:rPr>
              <a:t>Məs: Soering v. UK (1989)</a:t>
            </a:r>
          </a:p>
          <a:p>
            <a:pPr algn="just">
              <a:buNone/>
            </a:pPr>
            <a:r>
              <a:rPr lang="az-Latn-AZ" dirty="0" smtClean="0">
                <a:latin typeface="Palatino Linotype" pitchFamily="18" charset="0"/>
              </a:rPr>
              <a:t>          Öcalan v. Turkey (2003)</a:t>
            </a:r>
          </a:p>
          <a:p>
            <a:pPr algn="just">
              <a:buNone/>
            </a:pPr>
            <a:endParaRPr lang="az-Latn-AZ" dirty="0" smtClean="0">
              <a:latin typeface="Palatino Linotype" pitchFamily="18" charset="0"/>
            </a:endParaRPr>
          </a:p>
          <a:p>
            <a:pPr algn="just">
              <a:buNone/>
            </a:pPr>
            <a:r>
              <a:rPr lang="az-Latn-AZ" dirty="0" smtClean="0">
                <a:latin typeface="Palatino Linotype" pitchFamily="18" charset="0"/>
              </a:rPr>
              <a:t>Bader, Kanbor v. S</a:t>
            </a:r>
            <a:r>
              <a:rPr lang="en-US" dirty="0" err="1" smtClean="0">
                <a:latin typeface="Palatino Linotype" pitchFamily="18" charset="0"/>
              </a:rPr>
              <a:t>weden</a:t>
            </a:r>
            <a:r>
              <a:rPr lang="az-Latn-AZ" dirty="0" smtClean="0">
                <a:latin typeface="Palatino Linotype" pitchFamily="18" charset="0"/>
              </a:rPr>
              <a:t> (2005) – Suriyaya deportasiya həm m.2, həm də m.3-üç pozuntusu ilə nəticələnəcək.</a:t>
            </a:r>
          </a:p>
          <a:p>
            <a:pPr algn="just">
              <a:buNone/>
            </a:pPr>
            <a:r>
              <a:rPr lang="az-Latn-AZ" dirty="0" smtClean="0">
                <a:latin typeface="Palatino Linotype" pitchFamily="18" charset="0"/>
              </a:rPr>
              <a:t>Al-Saadoon and Mufdhi v. UK- m.3 pozuntusu tanınır, m.2-ə ayrıca baxılmır.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502858"/>
          </a:xfrm>
        </p:spPr>
        <p:txBody>
          <a:bodyPr/>
          <a:lstStyle/>
          <a:p>
            <a:pPr algn="just">
              <a:buNone/>
            </a:pPr>
            <a:r>
              <a:rPr lang="az-Latn-AZ" dirty="0" smtClean="0">
                <a:latin typeface="Palatino Linotype" pitchFamily="18" charset="0"/>
              </a:rPr>
              <a:t>Baysakov and others v. Ukraine, 2010 (</a:t>
            </a:r>
            <a:r>
              <a:rPr lang="az-Latn-AZ" i="1" dirty="0" smtClean="0">
                <a:latin typeface="Palatino Linotype" pitchFamily="18" charset="0"/>
              </a:rPr>
              <a:t>Qazaxıstan müxalifətçiləri ilə bağlı iş) </a:t>
            </a:r>
          </a:p>
          <a:p>
            <a:pPr algn="just">
              <a:buNone/>
            </a:pPr>
            <a:r>
              <a:rPr lang="az-Latn-AZ" i="1" dirty="0" smtClean="0">
                <a:latin typeface="Palatino Linotype" pitchFamily="18" charset="0"/>
              </a:rPr>
              <a:t>İlk dəfə m. 2-ə baxıldı, ancaq açıq-aşkar əsassız (manifestly ill-founded) tanındı.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Latn-AZ" b="1" dirty="0" smtClean="0">
                <a:solidFill>
                  <a:schemeClr val="tx1"/>
                </a:solidFill>
                <a:latin typeface="Palatino Linotype" pitchFamily="18" charset="0"/>
              </a:rPr>
              <a:t>Yaşamaq hüququ (maddə 2: mətn) </a:t>
            </a:r>
            <a:endParaRPr lang="ru-RU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z-Latn-AZ" dirty="0" smtClean="0">
                <a:latin typeface="Palatino Linotype" pitchFamily="18" charset="0"/>
              </a:rPr>
              <a:t>Hər kəsin yaşamaq hüququ qanunla qorunur. Hər kəs qanunla ölüm cəzası nəzərdə tutulmuş cinayət törətməyə görə, məhkəmə tərəfindən çıxarılmış belə hökmün icrasından başqa, həyatından məhrum edilə bilməz</a:t>
            </a:r>
            <a:r>
              <a:rPr lang="az-Latn-AZ" dirty="0" smtClean="0"/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z-Latn-AZ" b="1" dirty="0" smtClean="0">
                <a:solidFill>
                  <a:schemeClr val="tx1"/>
                </a:solidFill>
                <a:latin typeface="Palatino Linotype" pitchFamily="18" charset="0"/>
              </a:rPr>
              <a:t>“Qurban” statusu </a:t>
            </a:r>
            <a:endParaRPr lang="ru-RU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>
                <a:latin typeface="Palatino Linotype" pitchFamily="18" charset="0"/>
              </a:rPr>
              <a:t>Məhkəmə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istənilən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fiziki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şəxsdən</a:t>
            </a:r>
            <a:r>
              <a:rPr lang="en-US" dirty="0" smtClean="0">
                <a:latin typeface="Palatino Linotype" pitchFamily="18" charset="0"/>
              </a:rPr>
              <a:t>, </a:t>
            </a:r>
            <a:r>
              <a:rPr lang="en-US" dirty="0" err="1" smtClean="0">
                <a:latin typeface="Palatino Linotype" pitchFamily="18" charset="0"/>
              </a:rPr>
              <a:t>qeyri-hökumət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təşkilatından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və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ya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ayrı-ayrı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şəxslər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qrupundan</a:t>
            </a:r>
            <a:r>
              <a:rPr lang="en-US" dirty="0" smtClean="0">
                <a:latin typeface="Palatino Linotype" pitchFamily="18" charset="0"/>
              </a:rPr>
              <a:t>, </a:t>
            </a:r>
            <a:r>
              <a:rPr lang="en-US" dirty="0" err="1" smtClean="0">
                <a:latin typeface="Palatino Linotype" pitchFamily="18" charset="0"/>
              </a:rPr>
              <a:t>Razılığa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gələn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Yüksək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Tərəflərdən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birinin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onun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bu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Konvensiyanın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və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ya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ona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dair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Protokolların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müddəaları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ilə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nəzərdə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tutulmuş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hüquqlarını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pozmasının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qurbanı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olduğunu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iddia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edən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şikayətlər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qəbul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edə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bilər</a:t>
            </a:r>
            <a:r>
              <a:rPr lang="en-US" dirty="0" smtClean="0">
                <a:latin typeface="Palatino Linotype" pitchFamily="18" charset="0"/>
              </a:rPr>
              <a:t>. </a:t>
            </a:r>
            <a:r>
              <a:rPr lang="en-US" dirty="0" err="1" smtClean="0">
                <a:latin typeface="Palatino Linotype" pitchFamily="18" charset="0"/>
              </a:rPr>
              <a:t>Razılığa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gələn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Yüksək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Tərəflər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bu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hüququn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səmərəli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həyata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keçirilməsinə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heç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bir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yolla</a:t>
            </a:r>
            <a:r>
              <a:rPr lang="en-US" dirty="0" smtClean="0">
                <a:latin typeface="Palatino Linotype" pitchFamily="18" charset="0"/>
              </a:rPr>
              <a:t> mane </a:t>
            </a:r>
            <a:r>
              <a:rPr lang="en-US" dirty="0" err="1" smtClean="0">
                <a:latin typeface="Palatino Linotype" pitchFamily="18" charset="0"/>
              </a:rPr>
              <a:t>olmamağı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öhdələrinə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götürürlər</a:t>
            </a:r>
            <a:r>
              <a:rPr lang="en-US" dirty="0" smtClean="0">
                <a:latin typeface="Palatino Linotype" pitchFamily="18" charset="0"/>
              </a:rPr>
              <a:t>.</a:t>
            </a:r>
            <a:r>
              <a:rPr lang="az-Latn-AZ" dirty="0" smtClean="0">
                <a:latin typeface="Palatino Linotype" pitchFamily="18" charset="0"/>
              </a:rPr>
              <a:t> –m. 34</a:t>
            </a:r>
            <a:endParaRPr lang="ru-RU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31552"/>
          </a:xfrm>
        </p:spPr>
        <p:txBody>
          <a:bodyPr/>
          <a:lstStyle/>
          <a:p>
            <a:pPr algn="just">
              <a:buNone/>
            </a:pPr>
            <a:r>
              <a:rPr lang="az-Latn-AZ" dirty="0" smtClean="0">
                <a:latin typeface="Palatino Linotype" pitchFamily="18" charset="0"/>
              </a:rPr>
              <a:t>Maddə 2 ilə bağlı nümayəndələr də ərizə ilə müraciət edə bilərlər. </a:t>
            </a:r>
          </a:p>
          <a:p>
            <a:pPr algn="just">
              <a:buNone/>
            </a:pPr>
            <a:r>
              <a:rPr lang="az-Latn-AZ" dirty="0" smtClean="0">
                <a:latin typeface="Palatino Linotype" pitchFamily="18" charset="0"/>
              </a:rPr>
              <a:t>-Ölənin həyat yoldaşı (Aytekin v. Turkey, 1998)</a:t>
            </a:r>
          </a:p>
          <a:p>
            <a:pPr algn="just">
              <a:buFontTx/>
              <a:buChar char="-"/>
            </a:pPr>
            <a:r>
              <a:rPr lang="az-Latn-AZ" dirty="0" smtClean="0">
                <a:latin typeface="Palatino Linotype" pitchFamily="18" charset="0"/>
              </a:rPr>
              <a:t>ölənin uşaqları (Osman v. UK, 1998)</a:t>
            </a:r>
          </a:p>
          <a:p>
            <a:pPr algn="just">
              <a:buFontTx/>
              <a:buChar char="-"/>
            </a:pPr>
            <a:r>
              <a:rPr lang="az-Latn-AZ" dirty="0" smtClean="0">
                <a:latin typeface="Palatino Linotype" pitchFamily="18" charset="0"/>
              </a:rPr>
              <a:t>Bacı, qardaşlar, bacı-qardaş uşaqları (Yaşa v. Turkey, 1998)</a:t>
            </a:r>
          </a:p>
          <a:p>
            <a:pPr algn="just"/>
            <a:r>
              <a:rPr lang="az-Latn-AZ" dirty="0" smtClean="0">
                <a:latin typeface="Palatino Linotype" pitchFamily="18" charset="0"/>
              </a:rPr>
              <a:t>Əgər onlar hadisədən şəxsən zərər çəkdiklərini göstərə bilsələr. Məs: </a:t>
            </a:r>
            <a:r>
              <a:rPr lang="az-Latn-AZ" i="1" dirty="0" smtClean="0">
                <a:latin typeface="Palatino Linotype" pitchFamily="18" charset="0"/>
              </a:rPr>
              <a:t>Santes v. Spain, 2000 </a:t>
            </a:r>
          </a:p>
          <a:p>
            <a:pPr>
              <a:buFontTx/>
              <a:buChar char="-"/>
            </a:pPr>
            <a:endParaRPr lang="az-Latn-AZ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z-Latn-AZ" b="1" dirty="0" smtClean="0">
                <a:solidFill>
                  <a:schemeClr val="tx1"/>
                </a:solidFill>
                <a:latin typeface="Palatino Linotype" pitchFamily="18" charset="0"/>
              </a:rPr>
              <a:t>Həyatın başlanması: abort və embrion, doğulmamış uşağın hüquqları</a:t>
            </a:r>
            <a:endParaRPr lang="ru-RU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788478"/>
          </a:xfrm>
        </p:spPr>
        <p:txBody>
          <a:bodyPr/>
          <a:lstStyle/>
          <a:p>
            <a:pPr algn="just">
              <a:spcBef>
                <a:spcPts val="0"/>
              </a:spcBef>
              <a:buNone/>
            </a:pPr>
            <a:r>
              <a:rPr lang="az-Latn-AZ" dirty="0" smtClean="0">
                <a:latin typeface="Palatino Linotype" pitchFamily="18" charset="0"/>
              </a:rPr>
              <a:t>“Hər kəsin yaşamaq hüququ”:</a:t>
            </a:r>
          </a:p>
          <a:p>
            <a:pPr algn="just">
              <a:spcBef>
                <a:spcPts val="0"/>
              </a:spcBef>
              <a:buNone/>
            </a:pPr>
            <a:r>
              <a:rPr lang="az-Latn-AZ" dirty="0" smtClean="0">
                <a:latin typeface="Palatino Linotype" pitchFamily="18" charset="0"/>
              </a:rPr>
              <a:t>Hər kəs- insan, şəxs</a:t>
            </a:r>
          </a:p>
          <a:p>
            <a:pPr algn="just">
              <a:spcBef>
                <a:spcPts val="0"/>
              </a:spcBef>
              <a:buNone/>
            </a:pPr>
            <a:r>
              <a:rPr lang="az-Latn-AZ" dirty="0" smtClean="0">
                <a:latin typeface="Palatino Linotype" pitchFamily="18" charset="0"/>
              </a:rPr>
              <a:t>Heyvan, hüquqi şəxs  2-ci maddənin əhatə</a:t>
            </a:r>
          </a:p>
          <a:p>
            <a:pPr algn="just">
              <a:spcBef>
                <a:spcPts val="0"/>
              </a:spcBef>
              <a:buNone/>
            </a:pPr>
            <a:r>
              <a:rPr lang="az-Latn-AZ" dirty="0" smtClean="0">
                <a:latin typeface="Palatino Linotype" pitchFamily="18" charset="0"/>
              </a:rPr>
              <a:t>dairəsinə aid deyil. </a:t>
            </a:r>
          </a:p>
          <a:p>
            <a:pPr algn="just">
              <a:spcBef>
                <a:spcPts val="0"/>
              </a:spcBef>
              <a:buNone/>
            </a:pPr>
            <a:r>
              <a:rPr lang="az-Latn-AZ" dirty="0" smtClean="0">
                <a:latin typeface="Palatino Linotype" pitchFamily="18" charset="0"/>
              </a:rPr>
              <a:t>+ doğulmamış uşaq (Vo v. France) </a:t>
            </a:r>
          </a:p>
          <a:p>
            <a:pPr algn="just">
              <a:spcBef>
                <a:spcPts val="0"/>
              </a:spcBef>
              <a:buNone/>
            </a:pPr>
            <a:r>
              <a:rPr lang="az-Latn-AZ" dirty="0" smtClean="0">
                <a:latin typeface="Palatino Linotype" pitchFamily="18" charset="0"/>
              </a:rPr>
              <a:t>Həyatın anlayışı və başlanması və sona bitməsi</a:t>
            </a:r>
          </a:p>
          <a:p>
            <a:pPr algn="just">
              <a:spcBef>
                <a:spcPts val="0"/>
              </a:spcBef>
              <a:buNone/>
            </a:pPr>
            <a:r>
              <a:rPr lang="az-Latn-AZ" dirty="0" smtClean="0">
                <a:latin typeface="Palatino Linotype" pitchFamily="18" charset="0"/>
              </a:rPr>
              <a:t>intervalı müəyyən olunmayıb. (Vo v. France)  </a:t>
            </a:r>
            <a:endParaRPr lang="ru-RU" dirty="0" smtClean="0">
              <a:latin typeface="Palatino Linotype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z-Latn-AZ" dirty="0" smtClean="0">
                <a:latin typeface="Palatino Linotype" pitchFamily="18" charset="0"/>
              </a:rPr>
              <a:t>Maddə 2,6,8,10</a:t>
            </a:r>
          </a:p>
          <a:p>
            <a:r>
              <a:rPr lang="de-DE" dirty="0" err="1" smtClean="0">
                <a:latin typeface="Palatino Linotype" pitchFamily="18" charset="0"/>
              </a:rPr>
              <a:t>Bruggemann</a:t>
            </a:r>
            <a:r>
              <a:rPr lang="de-DE" dirty="0" smtClean="0">
                <a:latin typeface="Palatino Linotype" pitchFamily="18" charset="0"/>
              </a:rPr>
              <a:t> </a:t>
            </a:r>
            <a:r>
              <a:rPr lang="de-DE" dirty="0" err="1" smtClean="0">
                <a:latin typeface="Palatino Linotype" pitchFamily="18" charset="0"/>
              </a:rPr>
              <a:t>and</a:t>
            </a:r>
            <a:r>
              <a:rPr lang="de-DE" dirty="0" smtClean="0">
                <a:latin typeface="Palatino Linotype" pitchFamily="18" charset="0"/>
              </a:rPr>
              <a:t> Scheuten v. </a:t>
            </a:r>
            <a:r>
              <a:rPr lang="az-Latn-AZ" dirty="0" smtClean="0">
                <a:latin typeface="Palatino Linotype" pitchFamily="18" charset="0"/>
              </a:rPr>
              <a:t>Almaniya: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az-Latn-AZ" dirty="0" smtClean="0">
                <a:latin typeface="Palatino Linotype" pitchFamily="18" charset="0"/>
              </a:rPr>
              <a:t>Maddə 8</a:t>
            </a:r>
            <a:r>
              <a:rPr lang="en-US" dirty="0" smtClean="0">
                <a:latin typeface="Palatino Linotype" pitchFamily="18" charset="0"/>
              </a:rPr>
              <a:t> § 1</a:t>
            </a:r>
            <a:r>
              <a:rPr lang="az-Latn-AZ" dirty="0" smtClean="0">
                <a:latin typeface="Palatino Linotype" pitchFamily="18" charset="0"/>
              </a:rPr>
              <a:t> hamiləliyin və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az-Latn-AZ" dirty="0" smtClean="0">
                <a:latin typeface="Palatino Linotype" pitchFamily="18" charset="0"/>
              </a:rPr>
              <a:t>abortun yalnız ananın şəxsi həyatına aid olması kimi tövsif edilə bilməz. </a:t>
            </a:r>
          </a:p>
          <a:p>
            <a:r>
              <a:rPr lang="az-Latn-AZ" dirty="0" smtClean="0">
                <a:latin typeface="Palatino Linotype" pitchFamily="18" charset="0"/>
              </a:rPr>
              <a:t>Abort 2-ci maddə ilə əhatə olunmayıb. (</a:t>
            </a:r>
            <a:r>
              <a:rPr lang="en-US" dirty="0" smtClean="0">
                <a:latin typeface="Palatino Linotype" pitchFamily="18" charset="0"/>
              </a:rPr>
              <a:t>X v. the United Kingdom</a:t>
            </a:r>
            <a:r>
              <a:rPr lang="az-Latn-AZ" dirty="0" smtClean="0">
                <a:latin typeface="Palatino Linotype" pitchFamily="18" charset="0"/>
              </a:rPr>
              <a:t>) </a:t>
            </a:r>
          </a:p>
          <a:p>
            <a:r>
              <a:rPr lang="az-Latn-AZ" dirty="0" smtClean="0">
                <a:latin typeface="Palatino Linotype" pitchFamily="18" charset="0"/>
              </a:rPr>
              <a:t>Bəzi hallarda embrion çox məhdud çərçivədə 2-ci maddə altında qoruna bilər. (H. v. Norveç)</a:t>
            </a:r>
            <a:endParaRPr lang="ru-RU" dirty="0" smtClean="0">
              <a:latin typeface="Palatino Linotype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z-Latn-AZ" dirty="0" smtClean="0">
                <a:latin typeface="Palatino Linotype" pitchFamily="18" charset="0"/>
              </a:rPr>
              <a:t>Doğulmamış uşaq şəxs kimi tövsif oluna bilməz və onun hüququ ola bilməz. Lakin abort sırf hamilə qadının preroqativi kimi müəyyən oluna bilməz. (Vo v. France)   </a:t>
            </a:r>
          </a:p>
          <a:p>
            <a:pPr>
              <a:buNone/>
            </a:pPr>
            <a:r>
              <a:rPr lang="az-Latn-AZ" dirty="0" smtClean="0">
                <a:latin typeface="Palatino Linotype" pitchFamily="18" charset="0"/>
              </a:rPr>
              <a:t>Nəticə: Bəzi hallarda doğulmamış uşaqların da</a:t>
            </a:r>
          </a:p>
          <a:p>
            <a:pPr>
              <a:buNone/>
            </a:pPr>
            <a:r>
              <a:rPr lang="az-Latn-AZ" dirty="0" smtClean="0">
                <a:latin typeface="Palatino Linotype" pitchFamily="18" charset="0"/>
              </a:rPr>
              <a:t>hüquqları Konvensiya ilə qorunur, lakin dövlətlərə bu sahədə daha geniş mülahizə sərbəstliyi verilir.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az-Latn-AZ" dirty="0" smtClean="0">
                <a:latin typeface="Palatino Linotype" pitchFamily="18" charset="0"/>
              </a:rPr>
              <a:t>Problemli məsələlər dövlətin “mülahizə səlahiyyəti” nə (margin of appreciation) aiddir.</a:t>
            </a:r>
          </a:p>
          <a:p>
            <a:pPr algn="just">
              <a:buNone/>
            </a:pPr>
            <a:r>
              <a:rPr lang="az-Latn-AZ" dirty="0" smtClean="0">
                <a:latin typeface="Palatino Linotype" pitchFamily="18" charset="0"/>
              </a:rPr>
              <a:t>“oğulmamış </a:t>
            </a:r>
            <a:endParaRPr lang="ru-RU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az-Latn-AZ" dirty="0" smtClean="0">
                <a:latin typeface="Palatino Linotype" pitchFamily="18" charset="0"/>
              </a:rPr>
              <a:t>Problemli məsələlər dövlətin “mülahizə səlahiyyəti” nə (margin of appreciation) aiddir.</a:t>
            </a:r>
          </a:p>
          <a:p>
            <a:pPr algn="just">
              <a:buNone/>
            </a:pPr>
            <a:r>
              <a:rPr lang="az-Latn-AZ" dirty="0" smtClean="0">
                <a:latin typeface="Palatino Linotype" pitchFamily="18" charset="0"/>
              </a:rPr>
              <a:t>“Doğulmamış uşağın Konvensiyanın II maddəsinin məqsədləri üçün şəxs olub-olmaması məsələsinə aydınlıq gətirmək nə arzuolunan, nə də mümkündür” (Vo v. France, 2004). </a:t>
            </a:r>
            <a:endParaRPr lang="ru-RU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z-Latn-AZ" dirty="0" smtClean="0">
                <a:latin typeface="Palatino Linotype" pitchFamily="18" charset="0"/>
              </a:rPr>
              <a:t>Embrionun insan olmaq potensialına görə Fransa, UK kimi ölkələrdə vərəsəlik hüququnda onların insani ləyaqəti çərçivəsində müdafiəsi tanınır, lakin onların “şəxs” kimi “yaşamaq hüququndan” söhbət getmir.</a:t>
            </a:r>
            <a:endParaRPr lang="ru-RU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az-Latn-AZ" dirty="0" smtClean="0">
                <a:latin typeface="Palatino Linotype" pitchFamily="18" charset="0"/>
              </a:rPr>
              <a:t>İnsan hüquqları və Biotibb (biomedicine) üzrə Oviedo Konvensiyası “hər kəs” ifadənin dəqiq anlayışını vermir və anlayışın müəyyən olunmasını dövlətin səlahiyyət dairəsinə aid edir. </a:t>
            </a:r>
            <a:endParaRPr lang="ru-RU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az-Latn-AZ" dirty="0" smtClean="0">
                <a:latin typeface="Palatino Linotype" pitchFamily="18" charset="0"/>
              </a:rPr>
              <a:t>Open Door and Dublin</a:t>
            </a:r>
            <a:r>
              <a:rPr lang="en-US" dirty="0" smtClean="0">
                <a:latin typeface="Palatino Linotype" pitchFamily="18" charset="0"/>
              </a:rPr>
              <a:t> Well Woman v. Ireland (1992)</a:t>
            </a:r>
          </a:p>
          <a:p>
            <a:pPr algn="just">
              <a:buNone/>
            </a:pPr>
            <a:r>
              <a:rPr lang="az-Latn-AZ" dirty="0" smtClean="0">
                <a:latin typeface="Palatino Linotype" pitchFamily="18" charset="0"/>
              </a:rPr>
              <a:t>-dolayı yolla məsələyə toxundu</a:t>
            </a:r>
          </a:p>
          <a:p>
            <a:pPr algn="just">
              <a:buFontTx/>
              <a:buChar char="-"/>
            </a:pPr>
            <a:r>
              <a:rPr lang="az-Latn-AZ" dirty="0" smtClean="0">
                <a:latin typeface="Palatino Linotype" pitchFamily="18" charset="0"/>
              </a:rPr>
              <a:t>Abort haqda məlumat almaq və vermək hüququ (m. 10)</a:t>
            </a:r>
          </a:p>
          <a:p>
            <a:pPr algn="just">
              <a:buFontTx/>
              <a:buChar char="-"/>
            </a:pPr>
            <a:r>
              <a:rPr lang="az-Latn-AZ" dirty="0" smtClean="0">
                <a:latin typeface="Palatino Linotype" pitchFamily="18" charset="0"/>
              </a:rPr>
              <a:t>Paraqraf 2- digər şəxslərin hüquqları çərçivəsində- təhlil etməkdən boyun qaçırdı. </a:t>
            </a:r>
            <a:endParaRPr lang="ru-RU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algn="just"/>
            <a:r>
              <a:rPr lang="az-Latn-AZ" dirty="0" smtClean="0">
                <a:latin typeface="Palatino Linotype" pitchFamily="18" charset="0"/>
              </a:rPr>
              <a:t>Həyatdan məhrumetmə, aşağıdakı məqsədlər üçün güc tətbiqində mütləq zərurətin nəticəsi olduqda, bu maddənin pozulması hesab edilmir: </a:t>
            </a:r>
          </a:p>
          <a:p>
            <a:pPr marL="514350" indent="-514350" algn="just">
              <a:buAutoNum type="alphaLcParenR"/>
            </a:pPr>
            <a:r>
              <a:rPr lang="az-Latn-AZ" dirty="0" smtClean="0">
                <a:latin typeface="Palatino Linotype" pitchFamily="18" charset="0"/>
              </a:rPr>
              <a:t>istənilən şəxsin hüquqa zidd zorakılıqdan qorunması üçün;</a:t>
            </a:r>
          </a:p>
          <a:p>
            <a:pPr marL="514350" indent="-514350" algn="just">
              <a:buAutoNum type="alphaLcParenR"/>
            </a:pPr>
            <a:r>
              <a:rPr lang="az-Latn-AZ" dirty="0" smtClean="0">
                <a:latin typeface="Palatino Linotype" pitchFamily="18" charset="0"/>
              </a:rPr>
              <a:t>Qanuni həbsi həyata keçirmək və ya qanuni əsaslarla həbsdə olan şəxsin qaçmasının qarşısını almaq üçün;</a:t>
            </a:r>
          </a:p>
          <a:p>
            <a:pPr marL="514350" indent="-514350" algn="just">
              <a:buAutoNum type="alphaLcParenR"/>
            </a:pPr>
            <a:r>
              <a:rPr lang="az-Latn-AZ" dirty="0" smtClean="0">
                <a:latin typeface="Palatino Linotype" pitchFamily="18" charset="0"/>
              </a:rPr>
              <a:t>Qanuna müvafiq olaraq iğtişaşa və ya qiyamın yatırılması üçün.</a:t>
            </a:r>
            <a:endParaRPr lang="ru-RU" dirty="0" smtClean="0">
              <a:latin typeface="Palatino Linotype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z-Latn-AZ" dirty="0" smtClean="0">
                <a:latin typeface="Palatino Linotype" pitchFamily="18" charset="0"/>
              </a:rPr>
              <a:t>X v. UK, 1980 - abort</a:t>
            </a:r>
            <a:endParaRPr lang="ru-RU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z-Latn-AZ" dirty="0" smtClean="0">
                <a:latin typeface="Palatino Linotype" pitchFamily="18" charset="0"/>
              </a:rPr>
              <a:t>Doğum anı kimi ölüm anının müəyyən olunması dövlətin mülahizə sərbəstliyinə aiddir. </a:t>
            </a:r>
          </a:p>
          <a:p>
            <a:pPr algn="just"/>
            <a:r>
              <a:rPr lang="az-Latn-AZ" dirty="0" smtClean="0">
                <a:latin typeface="Palatino Linotype" pitchFamily="18" charset="0"/>
              </a:rPr>
              <a:t>Xəstənin ölmək istəyi həmin hərəkətlər üçün hüquqi əsas sayılmır. (Pretty v. Böyük Britaniya)</a:t>
            </a:r>
          </a:p>
          <a:p>
            <a:pPr algn="just"/>
            <a:r>
              <a:rPr lang="az-Latn-AZ" dirty="0" smtClean="0">
                <a:latin typeface="Palatino Linotype" pitchFamily="18" charset="0"/>
              </a:rPr>
              <a:t>Pretty işində ərizəçi m. 2-ni m.10 ilə leksiki müqayisə edir. Eyni yanaşmanın tətbiqini tələb edir.    </a:t>
            </a:r>
            <a:endParaRPr lang="ru-RU" dirty="0" smtClean="0">
              <a:latin typeface="Palatino Linotype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az-Latn-AZ" dirty="0" smtClean="0"/>
          </a:p>
          <a:p>
            <a:pPr>
              <a:buNone/>
            </a:pPr>
            <a:endParaRPr lang="az-Latn-AZ" dirty="0" smtClean="0"/>
          </a:p>
          <a:p>
            <a:pPr algn="ctr">
              <a:buNone/>
            </a:pPr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DİQQƏTİNİZƏ GÖRƏ MİNNƏTDARAM!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79"/>
            <a:ext cx="8229600" cy="2304257"/>
          </a:xfrm>
        </p:spPr>
        <p:txBody>
          <a:bodyPr/>
          <a:lstStyle/>
          <a:p>
            <a:pPr algn="just">
              <a:buNone/>
            </a:pPr>
            <a:r>
              <a:rPr lang="az-Latn-AZ" dirty="0" smtClean="0">
                <a:latin typeface="Palatino Linotype" pitchFamily="18" charset="0"/>
              </a:rPr>
              <a:t>Maddənin müddəaları çox dar təfsir olunmalı. (</a:t>
            </a:r>
            <a:r>
              <a:rPr lang="az-Latn-AZ" sz="3000" i="1" dirty="0" smtClean="0">
                <a:latin typeface="Palatino Linotype" pitchFamily="18" charset="0"/>
              </a:rPr>
              <a:t>McCann və digərləri Böyük Britaniyaya qarşı; 1995</a:t>
            </a:r>
            <a:r>
              <a:rPr lang="az-Latn-AZ" dirty="0" smtClean="0">
                <a:latin typeface="Palatino Linotype" pitchFamily="18" charset="0"/>
              </a:rPr>
              <a:t>)  </a:t>
            </a:r>
            <a:endParaRPr lang="ru-RU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z-Latn-AZ" b="1" dirty="0" smtClean="0">
                <a:solidFill>
                  <a:schemeClr val="tx1"/>
                </a:solidFill>
                <a:latin typeface="Palatino Linotype" pitchFamily="18" charset="0"/>
              </a:rPr>
              <a:t>Maddə 2 ilə əhatə olunan dövlətin öhdəlikləri </a:t>
            </a:r>
            <a:endParaRPr lang="ru-RU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z-Latn-AZ" dirty="0" smtClean="0">
                <a:latin typeface="Palatino Linotype" pitchFamily="18" charset="0"/>
              </a:rPr>
              <a:t>Dövlət agentləri tərəfindən həyatdan qanunsuz məhrum etməkdən çəkinmək öhdəliyi (neqativ öhdəliklər);</a:t>
            </a:r>
          </a:p>
          <a:p>
            <a:pPr algn="just"/>
            <a:r>
              <a:rPr lang="az-Latn-AZ" dirty="0" smtClean="0">
                <a:latin typeface="Palatino Linotype" pitchFamily="18" charset="0"/>
              </a:rPr>
              <a:t>Şübhəli ölümlərin istintaqını aparmaq (prosedur öhdəliyi);</a:t>
            </a:r>
          </a:p>
          <a:p>
            <a:pPr algn="just"/>
            <a:r>
              <a:rPr lang="az-Latn-AZ" dirty="0" smtClean="0">
                <a:latin typeface="Palatino Linotype" pitchFamily="18" charset="0"/>
              </a:rPr>
              <a:t>Həyatı qorumaq vəzifəsi (pozitiv öhdəlik).</a:t>
            </a:r>
          </a:p>
          <a:p>
            <a:endParaRPr lang="az-Latn-AZ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z-Latn-AZ" b="1" dirty="0" smtClean="0">
                <a:solidFill>
                  <a:schemeClr val="tx1"/>
                </a:solidFill>
                <a:latin typeface="Palatino Linotype" pitchFamily="18" charset="0"/>
              </a:rPr>
              <a:t>Ölüm cəzası </a:t>
            </a:r>
            <a:endParaRPr lang="ru-RU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z-Latn-AZ" dirty="0" smtClean="0">
                <a:latin typeface="Palatino Linotype" pitchFamily="18" charset="0"/>
              </a:rPr>
              <a:t>Protokol 6 (Ölüm cəzasının ləğvi) – </a:t>
            </a:r>
            <a:r>
              <a:rPr lang="az-Latn-AZ" i="1" dirty="0" smtClean="0">
                <a:latin typeface="Palatino Linotype" pitchFamily="18" charset="0"/>
              </a:rPr>
              <a:t>46 ölkə ratifikasiya etmiş</a:t>
            </a:r>
          </a:p>
          <a:p>
            <a:pPr algn="just"/>
            <a:r>
              <a:rPr lang="az-Latn-AZ" dirty="0" smtClean="0">
                <a:latin typeface="Palatino Linotype" pitchFamily="18" charset="0"/>
              </a:rPr>
              <a:t>Protokol 13- </a:t>
            </a:r>
            <a:r>
              <a:rPr lang="az-Latn-AZ" i="1" dirty="0" smtClean="0">
                <a:latin typeface="Palatino Linotype" pitchFamily="18" charset="0"/>
              </a:rPr>
              <a:t>43 ölkə ratifikasiya etmiş</a:t>
            </a:r>
            <a:endParaRPr lang="ru-RU" i="1" dirty="0" smtClean="0">
              <a:latin typeface="Palatino Linotype" pitchFamily="18" charset="0"/>
            </a:endParaRPr>
          </a:p>
          <a:p>
            <a:pPr algn="just">
              <a:buNone/>
            </a:pPr>
            <a:r>
              <a:rPr lang="az-Latn-AZ" sz="3000" i="1" dirty="0" smtClean="0">
                <a:latin typeface="Palatino Linotype" pitchFamily="18" charset="0"/>
              </a:rPr>
              <a:t>Öcalan Türkiyəyə qarşı iş, 2005</a:t>
            </a:r>
          </a:p>
          <a:p>
            <a:pPr algn="just">
              <a:buNone/>
            </a:pPr>
            <a:r>
              <a:rPr lang="az-Latn-AZ" sz="3000" i="1" dirty="0" smtClean="0">
                <a:latin typeface="Palatino Linotype" pitchFamily="18" charset="0"/>
              </a:rPr>
              <a:t>Al-Saadoon and Mufdhi v. United Kingdom - </a:t>
            </a:r>
            <a:r>
              <a:rPr lang="az-Latn-AZ" sz="3000" dirty="0" smtClean="0">
                <a:latin typeface="Palatino Linotype" pitchFamily="18" charset="0"/>
              </a:rPr>
              <a:t>Dövlətlərin təcrübəsi maddə 2-nin II cümləsini dəyişmiş. </a:t>
            </a:r>
          </a:p>
          <a:p>
            <a:pPr algn="just">
              <a:buNone/>
            </a:pPr>
            <a:r>
              <a:rPr lang="az-Latn-AZ" sz="3000" dirty="0" smtClean="0">
                <a:latin typeface="Palatino Linotype" pitchFamily="18" charset="0"/>
              </a:rPr>
              <a:t>+ eksterritorial tətbiq </a:t>
            </a:r>
          </a:p>
          <a:p>
            <a:pPr>
              <a:buNone/>
            </a:pPr>
            <a:endParaRPr lang="ru-RU" sz="3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z-Latn-AZ" b="1" dirty="0" smtClean="0">
                <a:solidFill>
                  <a:schemeClr val="tx1"/>
                </a:solidFill>
                <a:latin typeface="Palatino Linotype" pitchFamily="18" charset="0"/>
              </a:rPr>
              <a:t>Maddə 2 ilə əhatə olunan məsələlər</a:t>
            </a:r>
            <a:endParaRPr lang="ru-RU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z-Latn-AZ" dirty="0" smtClean="0">
                <a:latin typeface="Palatino Linotype" pitchFamily="18" charset="0"/>
              </a:rPr>
              <a:t>Məişət zorakılığı da daxil olmaqla, III şəxslər tərəfindən törədilən zorakılıqdan müdafiə;</a:t>
            </a:r>
          </a:p>
          <a:p>
            <a:pPr algn="just"/>
            <a:r>
              <a:rPr lang="az-Latn-AZ" dirty="0" smtClean="0">
                <a:latin typeface="Palatino Linotype" pitchFamily="18" charset="0"/>
              </a:rPr>
              <a:t>Məcburi itkindüşmələr;</a:t>
            </a:r>
          </a:p>
          <a:p>
            <a:pPr algn="just"/>
            <a:r>
              <a:rPr lang="az-Latn-AZ" dirty="0" smtClean="0">
                <a:latin typeface="Palatino Linotype" pitchFamily="18" charset="0"/>
              </a:rPr>
              <a:t>Ölüm hökmü və ya ekstradisiya, deportasiya, ölkədən çıxarılma nəticəsində ölüm hökmü və ya həyata təhlükə yaradan digər davranışla qarşılaşma;</a:t>
            </a:r>
          </a:p>
          <a:p>
            <a:pPr algn="just"/>
            <a:r>
              <a:rPr lang="az-Latn-AZ" dirty="0" smtClean="0">
                <a:latin typeface="Palatino Linotype" pitchFamily="18" charset="0"/>
              </a:rPr>
              <a:t>Təcridxanalarda saxlanılanların suiqəsdlərdən qorunması üzrə pozitiv öhdəlik;</a:t>
            </a:r>
            <a:endParaRPr lang="ru-RU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 algn="just"/>
            <a:r>
              <a:rPr lang="az-Latn-AZ" dirty="0" smtClean="0">
                <a:latin typeface="Palatino Linotype" pitchFamily="18" charset="0"/>
              </a:rPr>
              <a:t>Müəyyən növ tibbi yardım almaq hüququ </a:t>
            </a:r>
            <a:r>
              <a:rPr lang="az-Latn-AZ" sz="2800" dirty="0" smtClean="0">
                <a:latin typeface="Palatino Linotype" pitchFamily="18" charset="0"/>
              </a:rPr>
              <a:t>(the right to a spesific level of medical care)</a:t>
            </a:r>
            <a:r>
              <a:rPr lang="az-Latn-AZ" dirty="0" smtClean="0">
                <a:latin typeface="Palatino Linotype" pitchFamily="18" charset="0"/>
              </a:rPr>
              <a:t>;</a:t>
            </a:r>
          </a:p>
          <a:p>
            <a:pPr algn="just"/>
            <a:r>
              <a:rPr lang="az-Latn-AZ" dirty="0" smtClean="0">
                <a:latin typeface="Palatino Linotype" pitchFamily="18" charset="0"/>
              </a:rPr>
              <a:t>Həyata təhlükəli ekoloji risklərdən müdafiə olunmaq hüququ= təhlükəli fəaliyyət + təbii fəlakətlər);</a:t>
            </a:r>
          </a:p>
          <a:p>
            <a:pPr algn="just"/>
            <a:r>
              <a:rPr lang="az-Latn-AZ" dirty="0" smtClean="0">
                <a:latin typeface="Palatino Linotype" pitchFamily="18" charset="0"/>
              </a:rPr>
              <a:t>Doğulmamış uşağın hüquqları;</a:t>
            </a:r>
          </a:p>
          <a:p>
            <a:pPr algn="just"/>
            <a:r>
              <a:rPr lang="az-Latn-AZ" dirty="0" smtClean="0">
                <a:latin typeface="Palatino Linotype" pitchFamily="18" charset="0"/>
              </a:rPr>
              <a:t>Ölmək hüququ.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z-Latn-AZ" b="1" dirty="0" smtClean="0">
                <a:solidFill>
                  <a:schemeClr val="tx1"/>
                </a:solidFill>
                <a:latin typeface="Palatino Linotype" pitchFamily="18" charset="0"/>
              </a:rPr>
              <a:t>Maddə 2-nin yerli və ekstraterritorial tətbiqi</a:t>
            </a:r>
            <a:endParaRPr lang="ru-RU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latin typeface="Palatino Linotype" pitchFamily="18" charset="0"/>
              </a:rPr>
              <a:t>Razılığa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gələn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Yüksək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Tərəflər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onların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yurisdiksiyasında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olan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hər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kəs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üçün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bu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Konvensiyanın</a:t>
            </a:r>
            <a:r>
              <a:rPr lang="en-US" dirty="0" smtClean="0">
                <a:latin typeface="Palatino Linotype" pitchFamily="18" charset="0"/>
              </a:rPr>
              <a:t> I </a:t>
            </a:r>
            <a:r>
              <a:rPr lang="en-US" dirty="0" err="1" smtClean="0">
                <a:latin typeface="Palatino Linotype" pitchFamily="18" charset="0"/>
              </a:rPr>
              <a:t>Bölməsində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müəyyən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olunmuş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hüquq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və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azadlıqları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təmin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edirlər</a:t>
            </a:r>
            <a:r>
              <a:rPr lang="az-Latn-AZ" dirty="0" smtClean="0">
                <a:latin typeface="Palatino Linotype" pitchFamily="18" charset="0"/>
              </a:rPr>
              <a:t> (AİHK, m.1).</a:t>
            </a:r>
          </a:p>
          <a:p>
            <a:pPr algn="just">
              <a:buNone/>
            </a:pPr>
            <a:r>
              <a:rPr lang="az-Latn-AZ" dirty="0" smtClean="0">
                <a:latin typeface="Palatino Linotype" pitchFamily="18" charset="0"/>
              </a:rPr>
              <a:t>- İlascu and others v. Moldova and Russia 2004 </a:t>
            </a:r>
            <a:endParaRPr lang="ru-RU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158</TotalTime>
  <Words>1257</Words>
  <Application>Microsoft Office PowerPoint</Application>
  <PresentationFormat>Экран (4:3)</PresentationFormat>
  <Paragraphs>108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Городская</vt:lpstr>
      <vt:lpstr>Konvensiyanın 2-ci Maddəsi: əhatə dairəsi, yerli və eksterritorial tətbiqi (ekstradisiya, ölkədən çıxarılma və deportasiya), və s.</vt:lpstr>
      <vt:lpstr>Yaşamaq hüququ (maddə 2: mətn) </vt:lpstr>
      <vt:lpstr>Слайд 3</vt:lpstr>
      <vt:lpstr>Слайд 4</vt:lpstr>
      <vt:lpstr>Maddə 2 ilə əhatə olunan dövlətin öhdəlikləri </vt:lpstr>
      <vt:lpstr>Ölüm cəzası </vt:lpstr>
      <vt:lpstr>Maddə 2 ilə əhatə olunan məsələlər</vt:lpstr>
      <vt:lpstr>Слайд 8</vt:lpstr>
      <vt:lpstr>Maddə 2-nin yerli və ekstraterritorial tətbiqi</vt:lpstr>
      <vt:lpstr>Слайд 10</vt:lpstr>
      <vt:lpstr>Ekstraterritorial tətbiq</vt:lpstr>
      <vt:lpstr>Слайд 12</vt:lpstr>
      <vt:lpstr>Слайд 13</vt:lpstr>
      <vt:lpstr>Ekstraterritorial tətbiqlə bağlı AİHM-in qərarları</vt:lpstr>
      <vt:lpstr>Слайд 15</vt:lpstr>
      <vt:lpstr>Beynəlxalq təşkilatların yurisdiksiyaları ilə toqquşma</vt:lpstr>
      <vt:lpstr>Ekstradisiya, deportasiya, həyatdan məhrum edilmə riski</vt:lpstr>
      <vt:lpstr>Слайд 18</vt:lpstr>
      <vt:lpstr>Слайд 19</vt:lpstr>
      <vt:lpstr>“Qurban” statusu </vt:lpstr>
      <vt:lpstr>Слайд 21</vt:lpstr>
      <vt:lpstr>Həyatın başlanması: abort və embrion, doğulmamış uşağın hüquqları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</dc:creator>
  <cp:lastModifiedBy>samsung</cp:lastModifiedBy>
  <cp:revision>53</cp:revision>
  <dcterms:created xsi:type="dcterms:W3CDTF">2016-11-28T15:07:05Z</dcterms:created>
  <dcterms:modified xsi:type="dcterms:W3CDTF">2017-02-04T10:43:19Z</dcterms:modified>
</cp:coreProperties>
</file>