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0" r:id="rId2"/>
    <p:sldId id="383" r:id="rId3"/>
    <p:sldId id="379" r:id="rId4"/>
    <p:sldId id="381" r:id="rId5"/>
    <p:sldId id="382" r:id="rId6"/>
    <p:sldId id="294" r:id="rId7"/>
    <p:sldId id="295" r:id="rId8"/>
    <p:sldId id="357" r:id="rId9"/>
    <p:sldId id="358" r:id="rId10"/>
    <p:sldId id="359" r:id="rId11"/>
    <p:sldId id="300" r:id="rId12"/>
    <p:sldId id="356" r:id="rId13"/>
    <p:sldId id="307" r:id="rId14"/>
    <p:sldId id="308" r:id="rId15"/>
    <p:sldId id="309" r:id="rId16"/>
    <p:sldId id="310"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E19444E-6855-4124-8C4A-EF77ED299259}" type="datetimeFigureOut">
              <a:rPr lang="fr-FR"/>
              <a:pPr>
                <a:defRPr/>
              </a:pPr>
              <a:t>13/01/2018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0A01BE2-A215-4DD4-874A-837B5427379B}" type="slidenum">
              <a:rPr lang="fr-FR"/>
              <a:pPr>
                <a:defRPr/>
              </a:pPr>
              <a:t>‹#›</a:t>
            </a:fld>
            <a:endParaRPr lang="fr-FR"/>
          </a:p>
        </p:txBody>
      </p:sp>
    </p:spTree>
    <p:extLst>
      <p:ext uri="{BB962C8B-B14F-4D97-AF65-F5344CB8AC3E}">
        <p14:creationId xmlns:p14="http://schemas.microsoft.com/office/powerpoint/2010/main" val="40362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0DE9CD0-B1EE-4D5B-AA5E-0C5F8D828F31}" type="datetimeFigureOut">
              <a:rPr lang="fr-FR"/>
              <a:pPr>
                <a:defRPr/>
              </a:pPr>
              <a:t>13/01/2018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A07DC3F-73FA-4F7B-BF59-5D91586B8CB3}" type="slidenum">
              <a:rPr lang="fr-FR"/>
              <a:pPr>
                <a:defRPr/>
              </a:pPr>
              <a:t>‹#›</a:t>
            </a:fld>
            <a:endParaRPr lang="fr-FR"/>
          </a:p>
        </p:txBody>
      </p:sp>
    </p:spTree>
    <p:extLst>
      <p:ext uri="{BB962C8B-B14F-4D97-AF65-F5344CB8AC3E}">
        <p14:creationId xmlns:p14="http://schemas.microsoft.com/office/powerpoint/2010/main" val="150359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6930CB6-30FA-4130-97E7-80CCF8A49941}" type="datetimeFigureOut">
              <a:rPr lang="fr-FR"/>
              <a:pPr>
                <a:defRPr/>
              </a:pPr>
              <a:t>13/01/2018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8EE26C1-372D-4E68-BDFB-B3FD25197552}" type="slidenum">
              <a:rPr lang="fr-FR"/>
              <a:pPr>
                <a:defRPr/>
              </a:pPr>
              <a:t>‹#›</a:t>
            </a:fld>
            <a:endParaRPr lang="fr-FR"/>
          </a:p>
        </p:txBody>
      </p:sp>
    </p:spTree>
    <p:extLst>
      <p:ext uri="{BB962C8B-B14F-4D97-AF65-F5344CB8AC3E}">
        <p14:creationId xmlns:p14="http://schemas.microsoft.com/office/powerpoint/2010/main" val="5212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3A32CEA-BB01-4D98-8FEE-0663C5BA8634}" type="datetimeFigureOut">
              <a:rPr lang="fr-FR"/>
              <a:pPr>
                <a:defRPr/>
              </a:pPr>
              <a:t>13/01/2018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B3F7F15-1496-41D7-9C62-7B723CAA8194}" type="slidenum">
              <a:rPr lang="fr-FR"/>
              <a:pPr>
                <a:defRPr/>
              </a:pPr>
              <a:t>‹#›</a:t>
            </a:fld>
            <a:endParaRPr lang="fr-FR"/>
          </a:p>
        </p:txBody>
      </p:sp>
    </p:spTree>
    <p:extLst>
      <p:ext uri="{BB962C8B-B14F-4D97-AF65-F5344CB8AC3E}">
        <p14:creationId xmlns:p14="http://schemas.microsoft.com/office/powerpoint/2010/main" val="384340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602902B8-3AD6-4634-807D-D4174BC4F367}" type="datetimeFigureOut">
              <a:rPr lang="fr-FR"/>
              <a:pPr>
                <a:defRPr/>
              </a:pPr>
              <a:t>13/01/2018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4FD6D66-6154-4EEE-AF8E-07DECFF33C0C}" type="slidenum">
              <a:rPr lang="fr-FR"/>
              <a:pPr>
                <a:defRPr/>
              </a:pPr>
              <a:t>‹#›</a:t>
            </a:fld>
            <a:endParaRPr lang="fr-FR"/>
          </a:p>
        </p:txBody>
      </p:sp>
    </p:spTree>
    <p:extLst>
      <p:ext uri="{BB962C8B-B14F-4D97-AF65-F5344CB8AC3E}">
        <p14:creationId xmlns:p14="http://schemas.microsoft.com/office/powerpoint/2010/main" val="2476378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53F921C-34CC-444E-9393-97669A0EA712}" type="datetimeFigureOut">
              <a:rPr lang="fr-FR"/>
              <a:pPr>
                <a:defRPr/>
              </a:pPr>
              <a:t>13/01/2018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40D1233-5D2F-48F4-A304-667669936D6F}" type="slidenum">
              <a:rPr lang="fr-FR"/>
              <a:pPr>
                <a:defRPr/>
              </a:pPr>
              <a:t>‹#›</a:t>
            </a:fld>
            <a:endParaRPr lang="fr-FR"/>
          </a:p>
        </p:txBody>
      </p:sp>
    </p:spTree>
    <p:extLst>
      <p:ext uri="{BB962C8B-B14F-4D97-AF65-F5344CB8AC3E}">
        <p14:creationId xmlns:p14="http://schemas.microsoft.com/office/powerpoint/2010/main" val="113517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3B8B3A51-E1CE-44BF-8B20-5C69A9E59027}" type="datetimeFigureOut">
              <a:rPr lang="fr-FR"/>
              <a:pPr>
                <a:defRPr/>
              </a:pPr>
              <a:t>13/01/2018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98F5033-3D12-4451-83B6-9537098E6E17}" type="slidenum">
              <a:rPr lang="fr-FR"/>
              <a:pPr>
                <a:defRPr/>
              </a:pPr>
              <a:t>‹#›</a:t>
            </a:fld>
            <a:endParaRPr lang="fr-FR"/>
          </a:p>
        </p:txBody>
      </p:sp>
    </p:spTree>
    <p:extLst>
      <p:ext uri="{BB962C8B-B14F-4D97-AF65-F5344CB8AC3E}">
        <p14:creationId xmlns:p14="http://schemas.microsoft.com/office/powerpoint/2010/main" val="261335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3616194-497D-4C14-BE85-37555D7222F6}" type="datetimeFigureOut">
              <a:rPr lang="fr-FR"/>
              <a:pPr>
                <a:defRPr/>
              </a:pPr>
              <a:t>13/01/2018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4E0B816-F191-4ADA-8E2B-60B98C0136CD}" type="slidenum">
              <a:rPr lang="fr-FR"/>
              <a:pPr>
                <a:defRPr/>
              </a:pPr>
              <a:t>‹#›</a:t>
            </a:fld>
            <a:endParaRPr lang="fr-FR"/>
          </a:p>
        </p:txBody>
      </p:sp>
    </p:spTree>
    <p:extLst>
      <p:ext uri="{BB962C8B-B14F-4D97-AF65-F5344CB8AC3E}">
        <p14:creationId xmlns:p14="http://schemas.microsoft.com/office/powerpoint/2010/main" val="338438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53FB44B-E9E7-4B82-AE16-08D841F2A2DE}" type="datetimeFigureOut">
              <a:rPr lang="fr-FR"/>
              <a:pPr>
                <a:defRPr/>
              </a:pPr>
              <a:t>13/01/2018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397948B-DD73-4F9E-ACBE-2AB297170B72}" type="slidenum">
              <a:rPr lang="fr-FR"/>
              <a:pPr>
                <a:defRPr/>
              </a:pPr>
              <a:t>‹#›</a:t>
            </a:fld>
            <a:endParaRPr lang="fr-FR"/>
          </a:p>
        </p:txBody>
      </p:sp>
    </p:spTree>
    <p:extLst>
      <p:ext uri="{BB962C8B-B14F-4D97-AF65-F5344CB8AC3E}">
        <p14:creationId xmlns:p14="http://schemas.microsoft.com/office/powerpoint/2010/main" val="390711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DDB2995-30BB-4A31-B527-144E33467323}" type="datetimeFigureOut">
              <a:rPr lang="fr-FR"/>
              <a:pPr>
                <a:defRPr/>
              </a:pPr>
              <a:t>13/01/2018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491331E-77A0-4CFC-9069-2787D6C9125F}" type="slidenum">
              <a:rPr lang="fr-FR"/>
              <a:pPr>
                <a:defRPr/>
              </a:pPr>
              <a:t>‹#›</a:t>
            </a:fld>
            <a:endParaRPr lang="fr-FR"/>
          </a:p>
        </p:txBody>
      </p:sp>
    </p:spTree>
    <p:extLst>
      <p:ext uri="{BB962C8B-B14F-4D97-AF65-F5344CB8AC3E}">
        <p14:creationId xmlns:p14="http://schemas.microsoft.com/office/powerpoint/2010/main" val="325531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9BFC08D-0DE4-45C0-BF11-D7AF968D4BD8}" type="datetimeFigureOut">
              <a:rPr lang="fr-FR"/>
              <a:pPr>
                <a:defRPr/>
              </a:pPr>
              <a:t>13/01/2018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DDEB43A-9727-4608-B784-37DDE1481BD8}" type="slidenum">
              <a:rPr lang="fr-FR"/>
              <a:pPr>
                <a:defRPr/>
              </a:pPr>
              <a:t>‹#›</a:t>
            </a:fld>
            <a:endParaRPr lang="fr-FR"/>
          </a:p>
        </p:txBody>
      </p:sp>
    </p:spTree>
    <p:extLst>
      <p:ext uri="{BB962C8B-B14F-4D97-AF65-F5344CB8AC3E}">
        <p14:creationId xmlns:p14="http://schemas.microsoft.com/office/powerpoint/2010/main" val="317160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4E5BEAB-5438-41E1-B5BE-67C5F0A6FA6E}" type="datetimeFigureOut">
              <a:rPr lang="fr-FR"/>
              <a:pPr>
                <a:defRPr/>
              </a:pPr>
              <a:t>13/01/2018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F80CDEE-AE79-408F-8D93-49A61DF9DA36}"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a:xfrm>
            <a:off x="323850" y="1773238"/>
            <a:ext cx="8229600" cy="1143000"/>
          </a:xfrm>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MADDƏ 2 Yaşamaq hüququ</a:t>
            </a:r>
          </a:p>
        </p:txBody>
      </p:sp>
      <p:sp>
        <p:nvSpPr>
          <p:cNvPr id="2051" name="Espace réservé du contenu 2"/>
          <p:cNvSpPr>
            <a:spLocks noGrp="1"/>
          </p:cNvSpPr>
          <p:nvPr>
            <p:ph idx="1"/>
          </p:nvPr>
        </p:nvSpPr>
        <p:spPr>
          <a:xfrm>
            <a:off x="468313" y="5013325"/>
            <a:ext cx="8229600" cy="1079500"/>
          </a:xfrm>
        </p:spPr>
        <p:txBody>
          <a:bodyPr/>
          <a:lstStyle/>
          <a:p>
            <a:pPr marL="0" indent="0" algn="r" eaLnBrk="1" hangingPunct="1">
              <a:lnSpc>
                <a:spcPct val="80000"/>
              </a:lnSpc>
              <a:buFont typeface="Arial" charset="0"/>
              <a:buNone/>
            </a:pPr>
            <a:r>
              <a:rPr lang="fr-FR" altLang="en-US" sz="2500" smtClean="0">
                <a:solidFill>
                  <a:srgbClr val="000000"/>
                </a:solidFill>
                <a:ea typeface="Calibri" pitchFamily="34" charset="0"/>
                <a:cs typeface="Calibri" pitchFamily="34" charset="0"/>
                <a:sym typeface="Calibri" pitchFamily="34" charset="0"/>
              </a:rPr>
              <a:t>K</a:t>
            </a:r>
            <a:r>
              <a:rPr lang="az-Latn-AZ" altLang="en-US" sz="2500" smtClean="0">
                <a:solidFill>
                  <a:srgbClr val="000000"/>
                </a:solidFill>
                <a:ea typeface="Calibri" pitchFamily="34" charset="0"/>
                <a:cs typeface="Calibri" pitchFamily="34" charset="0"/>
                <a:sym typeface="Calibri" pitchFamily="34" charset="0"/>
              </a:rPr>
              <a:t>önül Qasımova</a:t>
            </a:r>
            <a:endParaRPr lang="en-US" altLang="en-US" sz="2500" smtClean="0">
              <a:solidFill>
                <a:srgbClr val="000000"/>
              </a:solidFill>
              <a:ea typeface="Calibri" pitchFamily="34" charset="0"/>
              <a:cs typeface="Calibri" pitchFamily="34" charset="0"/>
              <a:sym typeface="Calibri" pitchFamily="34" charset="0"/>
            </a:endParaRPr>
          </a:p>
          <a:p>
            <a:pPr marL="0" indent="0" algn="r" eaLnBrk="1" hangingPunct="1">
              <a:lnSpc>
                <a:spcPct val="80000"/>
              </a:lnSpc>
              <a:buFont typeface="Arial" charset="0"/>
              <a:buNone/>
            </a:pPr>
            <a:endParaRPr lang="en-US" altLang="en-US" sz="2500" smtClean="0">
              <a:solidFill>
                <a:srgbClr val="000000"/>
              </a:solidFill>
              <a:ea typeface="Calibri" pitchFamily="34" charset="0"/>
              <a:cs typeface="Calibri" pitchFamily="34" charset="0"/>
              <a:sym typeface="Calibri" pitchFamily="34" charset="0"/>
            </a:endParaRPr>
          </a:p>
          <a:p>
            <a:pPr marL="0" indent="0" algn="r" eaLnBrk="1" hangingPunct="1">
              <a:lnSpc>
                <a:spcPct val="80000"/>
              </a:lnSpc>
              <a:buFont typeface="Arial" charset="0"/>
              <a:buNone/>
            </a:pPr>
            <a:r>
              <a:rPr lang="en-US" altLang="en-US" sz="2500" smtClean="0">
                <a:solidFill>
                  <a:srgbClr val="000000"/>
                </a:solidFill>
                <a:ea typeface="Calibri" pitchFamily="34" charset="0"/>
                <a:cs typeface="Calibri" pitchFamily="34" charset="0"/>
                <a:sym typeface="Calibri" pitchFamily="34" charset="0"/>
              </a:rPr>
              <a:t>2015</a:t>
            </a:r>
            <a:endParaRPr lang="fr-FR" altLang="en-US" sz="2500" smtClean="0">
              <a:solidFill>
                <a:srgbClr val="000000"/>
              </a:solidFill>
              <a:ea typeface="Calibri" pitchFamily="34" charset="0"/>
              <a:cs typeface="Calibri" pitchFamily="34" charset="0"/>
              <a:sym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FR" altLang="en-US" sz="4000" smtClean="0">
                <a:solidFill>
                  <a:srgbClr val="000000"/>
                </a:solidFill>
                <a:ea typeface="Calibri" pitchFamily="34" charset="0"/>
                <a:cs typeface="Calibri" pitchFamily="34" charset="0"/>
                <a:sym typeface="Calibri" pitchFamily="34" charset="0"/>
              </a:rPr>
              <a:t>tibbi səhlənkarlıq cinayət işi? </a:t>
            </a:r>
          </a:p>
        </p:txBody>
      </p:sp>
      <p:sp>
        <p:nvSpPr>
          <p:cNvPr id="11267" name="Espace réservé du contenu 2"/>
          <p:cNvSpPr>
            <a:spLocks noGrp="1"/>
          </p:cNvSpPr>
          <p:nvPr>
            <p:ph idx="1"/>
          </p:nvPr>
        </p:nvSpPr>
        <p:spPr>
          <a:xfrm>
            <a:off x="457200" y="1600200"/>
            <a:ext cx="8507413" cy="5068888"/>
          </a:xfrm>
        </p:spPr>
        <p:txBody>
          <a:bodyPr/>
          <a:lstStyle/>
          <a:p>
            <a:pPr marL="0" indent="0" algn="just" eaLnBrk="1" hangingPunct="1">
              <a:lnSpc>
                <a:spcPct val="80000"/>
              </a:lnSpc>
              <a:buFont typeface="Calibri" pitchFamily="34" charset="0"/>
              <a:buNone/>
            </a:pPr>
            <a:r>
              <a:rPr lang="fr-FR" altLang="en-US" b="1" u="sng" smtClean="0">
                <a:solidFill>
                  <a:srgbClr val="000000"/>
                </a:solidFill>
                <a:ea typeface="Calibri" pitchFamily="34" charset="0"/>
                <a:cs typeface="Calibri" pitchFamily="34" charset="0"/>
                <a:sym typeface="Calibri" pitchFamily="34" charset="0"/>
              </a:rPr>
              <a:t>Silih Sloveniyaya qarşı: § 194 </a:t>
            </a:r>
            <a:r>
              <a:rPr lang="fr-FR" altLang="en-US" smtClean="0">
                <a:solidFill>
                  <a:srgbClr val="000000"/>
                </a:solidFill>
                <a:ea typeface="Calibri" pitchFamily="34" charset="0"/>
                <a:cs typeface="Calibri" pitchFamily="34" charset="0"/>
                <a:sym typeface="Calibri" pitchFamily="34" charset="0"/>
              </a:rPr>
              <a:t>Konkret tibbi səhlənkarlıq sferasında öhdəlik həmçinin, məsələn, hüquq sistemi qurbanlara cinayət məhkəmələrində müdafiə vasitəsi ilə yanaşı və ya təklikdə mülki məhkəmələrdə hüquqi müdafiə vasitəsi təmin etdikdə, beləliklə, aidiyyəti olan həkimlərin məsuliyyətinin müəyyən edilməsinə və </a:t>
            </a:r>
            <a:r>
              <a:rPr lang="fr-FR" altLang="en-US" b="1" smtClean="0">
                <a:solidFill>
                  <a:srgbClr val="000000"/>
                </a:solidFill>
                <a:ea typeface="Calibri" pitchFamily="34" charset="0"/>
                <a:cs typeface="Calibri" pitchFamily="34" charset="0"/>
                <a:sym typeface="Calibri" pitchFamily="34" charset="0"/>
              </a:rPr>
              <a:t>zərərin ödənməsi haqqında qərar</a:t>
            </a:r>
            <a:r>
              <a:rPr lang="fr-FR" altLang="en-US" smtClean="0">
                <a:solidFill>
                  <a:srgbClr val="000000"/>
                </a:solidFill>
                <a:ea typeface="Calibri" pitchFamily="34" charset="0"/>
                <a:cs typeface="Calibri" pitchFamily="34" charset="0"/>
                <a:sym typeface="Calibri" pitchFamily="34" charset="0"/>
              </a:rPr>
              <a:t> və/və ya </a:t>
            </a:r>
            <a:r>
              <a:rPr lang="fr-FR" altLang="en-US" b="1" smtClean="0">
                <a:solidFill>
                  <a:srgbClr val="000000"/>
                </a:solidFill>
                <a:ea typeface="Calibri" pitchFamily="34" charset="0"/>
                <a:cs typeface="Calibri" pitchFamily="34" charset="0"/>
                <a:sym typeface="Calibri" pitchFamily="34" charset="0"/>
              </a:rPr>
              <a:t>qərarın dərci</a:t>
            </a:r>
            <a:r>
              <a:rPr lang="fr-FR" altLang="en-US" smtClean="0">
                <a:solidFill>
                  <a:srgbClr val="000000"/>
                </a:solidFill>
                <a:ea typeface="Calibri" pitchFamily="34" charset="0"/>
                <a:cs typeface="Calibri" pitchFamily="34" charset="0"/>
                <a:sym typeface="Calibri" pitchFamily="34" charset="0"/>
              </a:rPr>
              <a:t> kimi hər hansı müvafiq mülki düzəlişə nail olmağa imkan verdikdə təmin edilə bilər. </a:t>
            </a:r>
            <a:r>
              <a:rPr lang="fr-FR" altLang="en-US" b="1" smtClean="0">
                <a:solidFill>
                  <a:srgbClr val="000000"/>
                </a:solidFill>
                <a:ea typeface="Calibri" pitchFamily="34" charset="0"/>
                <a:cs typeface="Calibri" pitchFamily="34" charset="0"/>
                <a:sym typeface="Calibri" pitchFamily="34" charset="0"/>
              </a:rPr>
              <a:t>Həmçinin intizam tədbirləri</a:t>
            </a:r>
            <a:r>
              <a:rPr lang="fr-FR" altLang="en-US" smtClean="0">
                <a:solidFill>
                  <a:srgbClr val="000000"/>
                </a:solidFill>
                <a:ea typeface="Calibri" pitchFamily="34" charset="0"/>
                <a:cs typeface="Calibri" pitchFamily="34" charset="0"/>
                <a:sym typeface="Calibri" pitchFamily="34" charset="0"/>
              </a:rPr>
              <a:t> də nəzərdə tutula bilər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Pis rəftar iddiası</a:t>
            </a:r>
          </a:p>
        </p:txBody>
      </p:sp>
      <p:sp>
        <p:nvSpPr>
          <p:cNvPr id="12291" name="Espace réservé du contenu 2"/>
          <p:cNvSpPr>
            <a:spLocks noGrp="1"/>
          </p:cNvSpPr>
          <p:nvPr>
            <p:ph idx="1"/>
          </p:nvPr>
        </p:nvSpPr>
        <p:spPr/>
        <p:txBody>
          <a:bodyPr/>
          <a:lstStyle/>
          <a:p>
            <a:pPr marL="0" indent="0" algn="just" eaLnBrk="1" hangingPunct="1">
              <a:buFont typeface="Calibri" pitchFamily="34" charset="0"/>
              <a:buNone/>
            </a:pPr>
            <a:r>
              <a:rPr lang="fr-FR" altLang="en-US" smtClean="0">
                <a:solidFill>
                  <a:srgbClr val="000000"/>
                </a:solidFill>
                <a:ea typeface="Calibri" pitchFamily="34" charset="0"/>
                <a:cs typeface="Calibri" pitchFamily="34" charset="0"/>
                <a:sym typeface="Calibri" pitchFamily="34" charset="0"/>
              </a:rPr>
              <a:t>‘Mübahisəli’ pis rəftar iddiası </a:t>
            </a:r>
            <a:r>
              <a:rPr lang="fr-FR" altLang="en-US" b="1" smtClean="0">
                <a:solidFill>
                  <a:srgbClr val="000000"/>
                </a:solidFill>
                <a:ea typeface="Calibri" pitchFamily="34" charset="0"/>
                <a:cs typeface="Calibri" pitchFamily="34" charset="0"/>
                <a:sym typeface="Calibri" pitchFamily="34" charset="0"/>
              </a:rPr>
              <a:t>səlahiyyətli orqanlar tərəfindən lazımınca</a:t>
            </a:r>
            <a:r>
              <a:rPr lang="fr-FR" altLang="en-US" smtClean="0">
                <a:solidFill>
                  <a:srgbClr val="000000"/>
                </a:solidFill>
                <a:ea typeface="Calibri" pitchFamily="34" charset="0"/>
                <a:cs typeface="Calibri" pitchFamily="34" charset="0"/>
                <a:sym typeface="Calibri" pitchFamily="34" charset="0"/>
              </a:rPr>
              <a:t> araşdırılmalıdır (</a:t>
            </a:r>
            <a:r>
              <a:rPr lang="fr-FR" altLang="en-US" i="1" smtClean="0">
                <a:solidFill>
                  <a:srgbClr val="000000"/>
                </a:solidFill>
                <a:ea typeface="Calibri" pitchFamily="34" charset="0"/>
                <a:cs typeface="Calibri" pitchFamily="34" charset="0"/>
                <a:sym typeface="Calibri" pitchFamily="34" charset="0"/>
              </a:rPr>
              <a:t>Kmetti Macarıstana qarşı (2003)</a:t>
            </a:r>
          </a:p>
          <a:p>
            <a:pPr marL="0" indent="0" algn="ctr" eaLnBrk="1" hangingPunct="1">
              <a:buFont typeface="Calibri" pitchFamily="34" charset="0"/>
              <a:buNone/>
            </a:pPr>
            <a:r>
              <a:rPr lang="fr-FR" altLang="en-US" b="1" i="1" u="sng" smtClean="0">
                <a:solidFill>
                  <a:srgbClr val="000000"/>
                </a:solidFill>
                <a:ea typeface="Calibri" pitchFamily="34" charset="0"/>
                <a:cs typeface="Calibri" pitchFamily="34" charset="0"/>
                <a:sym typeface="Calibri" pitchFamily="34" charset="0"/>
              </a:rPr>
              <a:t>Mübahisəlidir?</a:t>
            </a:r>
            <a:r>
              <a:rPr lang="fr-FR" altLang="en-US" i="1" smtClean="0">
                <a:solidFill>
                  <a:srgbClr val="000000"/>
                </a:solidFill>
                <a:ea typeface="Calibri" pitchFamily="34" charset="0"/>
                <a:cs typeface="Calibri" pitchFamily="34" charset="0"/>
                <a:sym typeface="Calibri" pitchFamily="34" charset="0"/>
              </a:rPr>
              <a:t> </a:t>
            </a:r>
          </a:p>
          <a:p>
            <a:pPr marL="0" indent="0" algn="just" eaLnBrk="1" hangingPunct="1">
              <a:buFontTx/>
              <a:buChar char="-"/>
            </a:pPr>
            <a:r>
              <a:rPr lang="fr-FR" altLang="en-US" i="1" smtClean="0">
                <a:solidFill>
                  <a:srgbClr val="000000"/>
                </a:solidFill>
                <a:ea typeface="Calibri" pitchFamily="34" charset="0"/>
                <a:cs typeface="Calibri" pitchFamily="34" charset="0"/>
                <a:sym typeface="Calibri" pitchFamily="34" charset="0"/>
              </a:rPr>
              <a:t>tibbi rəy, - şəxsin şahid ifadəsi </a:t>
            </a:r>
          </a:p>
          <a:p>
            <a:pPr marL="0" indent="0" algn="just" eaLnBrk="1" hangingPunct="1">
              <a:buFont typeface="Calibri" pitchFamily="34" charset="0"/>
              <a:buNone/>
            </a:pPr>
            <a:r>
              <a:rPr lang="fr-FR" altLang="en-US" i="1" smtClean="0">
                <a:solidFill>
                  <a:srgbClr val="000000"/>
                </a:solidFill>
                <a:ea typeface="Calibri" pitchFamily="34" charset="0"/>
                <a:cs typeface="Calibri" pitchFamily="34" charset="0"/>
                <a:sym typeface="Calibri" pitchFamily="34" charset="0"/>
              </a:rPr>
              <a:t>-onun saxlanılması faktı…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pPr eaLnBrk="1" hangingPunct="1"/>
            <a:r>
              <a:rPr lang="fr-FR" altLang="en-US" sz="3600" smtClean="0">
                <a:solidFill>
                  <a:srgbClr val="000000"/>
                </a:solidFill>
                <a:ea typeface="Calibri" pitchFamily="34" charset="0"/>
                <a:cs typeface="Calibri" pitchFamily="34" charset="0"/>
                <a:sym typeface="Calibri" pitchFamily="34" charset="0"/>
              </a:rPr>
              <a:t>Maddə 2 və 3: rəsmi istintaqın effektivliyi</a:t>
            </a:r>
          </a:p>
        </p:txBody>
      </p:sp>
      <p:sp>
        <p:nvSpPr>
          <p:cNvPr id="13315" name="Espace réservé du contenu 2"/>
          <p:cNvSpPr>
            <a:spLocks noGrp="1"/>
          </p:cNvSpPr>
          <p:nvPr>
            <p:ph idx="1"/>
          </p:nvPr>
        </p:nvSpPr>
        <p:spPr>
          <a:xfrm>
            <a:off x="457200" y="1600200"/>
            <a:ext cx="8291513" cy="4781550"/>
          </a:xfrm>
        </p:spPr>
        <p:txBody>
          <a:bodyPr/>
          <a:lstStyle/>
          <a:p>
            <a:pPr marL="0" indent="0" algn="just" eaLnBrk="1" hangingPunct="1">
              <a:buFont typeface="Calibri" pitchFamily="34" charset="0"/>
              <a:buNone/>
            </a:pPr>
            <a:r>
              <a:rPr lang="fr-FR" altLang="en-US" sz="2700" smtClean="0">
                <a:solidFill>
                  <a:srgbClr val="000000"/>
                </a:solidFill>
                <a:ea typeface="Calibri" pitchFamily="34" charset="0"/>
                <a:cs typeface="Calibri" pitchFamily="34" charset="0"/>
                <a:sym typeface="Calibri" pitchFamily="34" charset="0"/>
              </a:rPr>
              <a:t>Məhkəmə çox zaman səlahiyyətli orqanların şikayətə </a:t>
            </a:r>
            <a:r>
              <a:rPr lang="fr-FR" altLang="en-US" sz="2700" b="1" smtClean="0">
                <a:solidFill>
                  <a:srgbClr val="000000"/>
                </a:solidFill>
                <a:ea typeface="Calibri" pitchFamily="34" charset="0"/>
                <a:cs typeface="Calibri" pitchFamily="34" charset="0"/>
                <a:sym typeface="Calibri" pitchFamily="34" charset="0"/>
              </a:rPr>
              <a:t>yubanmadan</a:t>
            </a:r>
            <a:r>
              <a:rPr lang="fr-FR" altLang="en-US" sz="2700" smtClean="0">
                <a:solidFill>
                  <a:srgbClr val="000000"/>
                </a:solidFill>
                <a:ea typeface="Calibri" pitchFamily="34" charset="0"/>
                <a:cs typeface="Calibri" pitchFamily="34" charset="0"/>
                <a:sym typeface="Calibri" pitchFamily="34" charset="0"/>
              </a:rPr>
              <a:t> münasib vaxtda cavab verib-vermədiklərini qiymətləndirir. Aşağıdakılar nəzərə alınır :</a:t>
            </a:r>
          </a:p>
          <a:p>
            <a:pPr marL="0" indent="0" eaLnBrk="1" hangingPunct="1">
              <a:buFontTx/>
              <a:buChar char="-"/>
            </a:pPr>
            <a:r>
              <a:rPr lang="fr-FR" altLang="en-US" sz="2800" smtClean="0">
                <a:solidFill>
                  <a:srgbClr val="000000"/>
                </a:solidFill>
                <a:ea typeface="Calibri" pitchFamily="34" charset="0"/>
                <a:cs typeface="Calibri" pitchFamily="34" charset="0"/>
                <a:sym typeface="Calibri" pitchFamily="34" charset="0"/>
              </a:rPr>
              <a:t>İstintaqın başladılması</a:t>
            </a:r>
          </a:p>
          <a:p>
            <a:pPr marL="0" indent="0" algn="just" eaLnBrk="1" hangingPunct="1">
              <a:buFontTx/>
              <a:buChar char="-"/>
            </a:pPr>
            <a:r>
              <a:rPr lang="fr-FR" altLang="en-US" sz="2800" smtClean="0">
                <a:solidFill>
                  <a:srgbClr val="000000"/>
                </a:solidFill>
                <a:ea typeface="Calibri" pitchFamily="34" charset="0"/>
                <a:cs typeface="Calibri" pitchFamily="34" charset="0"/>
                <a:sym typeface="Calibri" pitchFamily="34" charset="0"/>
              </a:rPr>
              <a:t> ifadələrin alınmasında yubanma </a:t>
            </a:r>
          </a:p>
          <a:p>
            <a:pPr marL="0" indent="0" algn="just" eaLnBrk="1" hangingPunct="1">
              <a:buFontTx/>
              <a:buChar char="-"/>
            </a:pPr>
            <a:r>
              <a:rPr lang="fr-FR" altLang="en-US" sz="2800" smtClean="0">
                <a:solidFill>
                  <a:srgbClr val="000000"/>
                </a:solidFill>
                <a:ea typeface="Calibri" pitchFamily="34" charset="0"/>
                <a:cs typeface="Calibri" pitchFamily="34" charset="0"/>
                <a:sym typeface="Calibri" pitchFamily="34" charset="0"/>
              </a:rPr>
              <a:t>ilkin araşdırma üçün sərf olunan müddətin uzunluğu (bax: </a:t>
            </a:r>
            <a:r>
              <a:rPr lang="fr-FR" altLang="en-US" sz="2800" i="1" smtClean="0">
                <a:solidFill>
                  <a:srgbClr val="000000"/>
                </a:solidFill>
                <a:ea typeface="Calibri" pitchFamily="34" charset="0"/>
                <a:cs typeface="Calibri" pitchFamily="34" charset="0"/>
                <a:sym typeface="Calibri" pitchFamily="34" charset="0"/>
              </a:rPr>
              <a:t>Stoika Rumıniyaya qarşı</a:t>
            </a:r>
            <a:r>
              <a:rPr lang="fr-FR" altLang="en-US" sz="2800" smtClean="0">
                <a:solidFill>
                  <a:srgbClr val="000000"/>
                </a:solidFill>
                <a:ea typeface="Calibri" pitchFamily="34" charset="0"/>
                <a:cs typeface="Calibri" pitchFamily="34" charset="0"/>
                <a:sym typeface="Calibri" pitchFamily="34" charset="0"/>
              </a:rPr>
              <a:t>, № </a:t>
            </a:r>
            <a:r>
              <a:rPr lang="fr-FR" altLang="en-US" sz="2800" u="sng" smtClean="0">
                <a:solidFill>
                  <a:srgbClr val="000000"/>
                </a:solidFill>
                <a:ea typeface="Calibri" pitchFamily="34" charset="0"/>
                <a:cs typeface="Calibri" pitchFamily="34" charset="0"/>
                <a:sym typeface="Calibri" pitchFamily="34" charset="0"/>
              </a:rPr>
              <a:t>42722/02</a:t>
            </a:r>
            <a:r>
              <a:rPr lang="fr-FR" altLang="en-US" sz="2800" smtClean="0">
                <a:solidFill>
                  <a:srgbClr val="000000"/>
                </a:solidFill>
                <a:ea typeface="Calibri" pitchFamily="34" charset="0"/>
                <a:cs typeface="Calibri" pitchFamily="34" charset="0"/>
                <a:sym typeface="Calibri" pitchFamily="34" charset="0"/>
              </a:rPr>
              <a:t>, § 67, 4 Mart 2008, və</a:t>
            </a:r>
            <a:r>
              <a:rPr lang="fr-FR" altLang="en-US" sz="2800" i="1" smtClean="0">
                <a:solidFill>
                  <a:srgbClr val="000000"/>
                </a:solidFill>
                <a:ea typeface="Calibri" pitchFamily="34" charset="0"/>
                <a:cs typeface="Calibri" pitchFamily="34" charset="0"/>
                <a:sym typeface="Calibri" pitchFamily="34" charset="0"/>
              </a:rPr>
              <a:t> Denis Vasilyev Rusiyaya qarşı</a:t>
            </a:r>
            <a:r>
              <a:rPr lang="fr-FR" altLang="en-US" sz="2800" smtClean="0">
                <a:solidFill>
                  <a:srgbClr val="000000"/>
                </a:solidFill>
                <a:ea typeface="Calibri" pitchFamily="34" charset="0"/>
                <a:cs typeface="Calibri" pitchFamily="34" charset="0"/>
                <a:sym typeface="Calibri" pitchFamily="34" charset="0"/>
              </a:rPr>
              <a:t>, № </a:t>
            </a:r>
            <a:r>
              <a:rPr lang="fr-FR" altLang="en-US" sz="2800" u="sng" smtClean="0">
                <a:solidFill>
                  <a:srgbClr val="000000"/>
                </a:solidFill>
                <a:ea typeface="Calibri" pitchFamily="34" charset="0"/>
                <a:cs typeface="Calibri" pitchFamily="34" charset="0"/>
                <a:sym typeface="Calibri" pitchFamily="34" charset="0"/>
              </a:rPr>
              <a:t>32704/04</a:t>
            </a:r>
            <a:r>
              <a:rPr lang="fr-FR" altLang="en-US" sz="2800" smtClean="0">
                <a:solidFill>
                  <a:srgbClr val="000000"/>
                </a:solidFill>
                <a:ea typeface="Calibri" pitchFamily="34" charset="0"/>
                <a:cs typeface="Calibri" pitchFamily="34" charset="0"/>
                <a:sym typeface="Calibri" pitchFamily="34" charset="0"/>
              </a:rPr>
              <a:t>, § 100, 17 dekabr 2009)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“Effektiv” istintaq</a:t>
            </a:r>
          </a:p>
        </p:txBody>
      </p:sp>
      <p:sp>
        <p:nvSpPr>
          <p:cNvPr id="14339" name="Espace réservé du contenu 2"/>
          <p:cNvSpPr>
            <a:spLocks noGrp="1"/>
          </p:cNvSpPr>
          <p:nvPr>
            <p:ph idx="1"/>
          </p:nvPr>
        </p:nvSpPr>
        <p:spPr>
          <a:xfrm>
            <a:off x="457200" y="1268413"/>
            <a:ext cx="8435975" cy="5329237"/>
          </a:xfrm>
        </p:spPr>
        <p:txBody>
          <a:bodyPr/>
          <a:lstStyle/>
          <a:p>
            <a:pPr marL="0" indent="0" algn="just" eaLnBrk="1" hangingPunct="1">
              <a:lnSpc>
                <a:spcPct val="90000"/>
              </a:lnSpc>
            </a:pPr>
            <a:r>
              <a:rPr lang="fr-FR" altLang="en-US" sz="3700" smtClean="0">
                <a:solidFill>
                  <a:srgbClr val="000000"/>
                </a:solidFill>
                <a:ea typeface="Calibri" pitchFamily="34" charset="0"/>
                <a:cs typeface="Calibri" pitchFamily="34" charset="0"/>
                <a:sym typeface="Calibri" pitchFamily="34" charset="0"/>
              </a:rPr>
              <a:t>cavabdeh şəxslərin müəyyən edilməsi və cəzalandırılması ilə nəticələnə bilən</a:t>
            </a:r>
          </a:p>
          <a:p>
            <a:pPr marL="0" indent="0" algn="just" eaLnBrk="1" hangingPunct="1">
              <a:lnSpc>
                <a:spcPct val="90000"/>
              </a:lnSpc>
            </a:pPr>
            <a:r>
              <a:rPr lang="fr-FR" altLang="en-US" sz="3700" smtClean="0">
                <a:solidFill>
                  <a:srgbClr val="000000"/>
                </a:solidFill>
                <a:ea typeface="Calibri" pitchFamily="34" charset="0"/>
                <a:cs typeface="Calibri" pitchFamily="34" charset="0"/>
                <a:sym typeface="Calibri" pitchFamily="34" charset="0"/>
              </a:rPr>
              <a:t>nəticə deyil, vasitə öhdəliyi. </a:t>
            </a:r>
          </a:p>
          <a:p>
            <a:pPr marL="0" indent="0" algn="just" eaLnBrk="1" hangingPunct="1">
              <a:lnSpc>
                <a:spcPct val="90000"/>
              </a:lnSpc>
            </a:pPr>
            <a:r>
              <a:rPr lang="fr-FR" altLang="en-US" sz="3700" smtClean="0">
                <a:solidFill>
                  <a:srgbClr val="000000"/>
                </a:solidFill>
                <a:ea typeface="Calibri" pitchFamily="34" charset="0"/>
                <a:cs typeface="Calibri" pitchFamily="34" charset="0"/>
                <a:sym typeface="Calibri" pitchFamily="34" charset="0"/>
              </a:rPr>
              <a:t>insidentlə əlaqədar dəlillərin, o cümlədən hadisəni görən şahidlərin ifadələrinin, məhkəmə dəlili və sairin təmin edilməsi üçün məntiqi baxımdan məqbul addımlar.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“effektiv” istintaq</a:t>
            </a:r>
          </a:p>
        </p:txBody>
      </p:sp>
      <p:sp>
        <p:nvSpPr>
          <p:cNvPr id="15363" name="Espace réservé du contenu 2"/>
          <p:cNvSpPr>
            <a:spLocks noGrp="1"/>
          </p:cNvSpPr>
          <p:nvPr>
            <p:ph idx="1"/>
          </p:nvPr>
        </p:nvSpPr>
        <p:spPr>
          <a:xfrm>
            <a:off x="457200" y="1125538"/>
            <a:ext cx="8229600" cy="5399087"/>
          </a:xfrm>
        </p:spPr>
        <p:txBody>
          <a:bodyPr/>
          <a:lstStyle/>
          <a:p>
            <a:pPr algn="just" eaLnBrk="1" hangingPunct="1">
              <a:lnSpc>
                <a:spcPct val="70000"/>
              </a:lnSpc>
              <a:buFont typeface="Calibri" pitchFamily="34" charset="0"/>
              <a:buNone/>
            </a:pPr>
            <a:endParaRPr lang="fr-FR" altLang="en-US" sz="2600" smtClean="0">
              <a:solidFill>
                <a:srgbClr val="000000"/>
              </a:solidFill>
              <a:ea typeface="Calibri" pitchFamily="34" charset="0"/>
              <a:cs typeface="Calibri" pitchFamily="34" charset="0"/>
              <a:sym typeface="Calibri" pitchFamily="34" charset="0"/>
            </a:endParaRPr>
          </a:p>
          <a:p>
            <a:pPr algn="just" eaLnBrk="1" hangingPunct="1">
              <a:lnSpc>
                <a:spcPct val="70000"/>
              </a:lnSpc>
            </a:pPr>
            <a:r>
              <a:rPr lang="fr-FR" altLang="en-US" sz="2600" smtClean="0">
                <a:solidFill>
                  <a:srgbClr val="000000"/>
                </a:solidFill>
                <a:ea typeface="Calibri" pitchFamily="34" charset="0"/>
                <a:cs typeface="Calibri" pitchFamily="34" charset="0"/>
                <a:sym typeface="Calibri" pitchFamily="34" charset="0"/>
              </a:rPr>
              <a:t>Dəlillərin </a:t>
            </a:r>
            <a:r>
              <a:rPr lang="az-Latn-AZ" altLang="en-US" sz="2600" b="1" smtClean="0">
                <a:solidFill>
                  <a:srgbClr val="000000"/>
                </a:solidFill>
                <a:ea typeface="Calibri" pitchFamily="34" charset="0"/>
                <a:cs typeface="Calibri" pitchFamily="34" charset="0"/>
                <a:sym typeface="Calibri" pitchFamily="34" charset="0"/>
              </a:rPr>
              <a:t>aşkar</a:t>
            </a:r>
            <a:r>
              <a:rPr lang="fr-FR" altLang="en-US" sz="2600" smtClean="0">
                <a:solidFill>
                  <a:srgbClr val="000000"/>
                </a:solidFill>
                <a:ea typeface="Calibri" pitchFamily="34" charset="0"/>
                <a:cs typeface="Calibri" pitchFamily="34" charset="0"/>
                <a:sym typeface="Calibri" pitchFamily="34" charset="0"/>
              </a:rPr>
              <a:t> </a:t>
            </a:r>
            <a:r>
              <a:rPr lang="fr-FR" altLang="en-US" sz="2600" b="1" smtClean="0">
                <a:solidFill>
                  <a:srgbClr val="000000"/>
                </a:solidFill>
                <a:ea typeface="Calibri" pitchFamily="34" charset="0"/>
                <a:cs typeface="Calibri" pitchFamily="34" charset="0"/>
                <a:sym typeface="Calibri" pitchFamily="34" charset="0"/>
              </a:rPr>
              <a:t>edilməsinə</a:t>
            </a:r>
            <a:r>
              <a:rPr lang="fr-FR" altLang="en-US" sz="2600" smtClean="0">
                <a:solidFill>
                  <a:srgbClr val="000000"/>
                </a:solidFill>
                <a:ea typeface="Calibri" pitchFamily="34" charset="0"/>
                <a:cs typeface="Calibri" pitchFamily="34" charset="0"/>
                <a:sym typeface="Calibri" pitchFamily="34" charset="0"/>
              </a:rPr>
              <a:t> və saxlanılmasına, eləcə də cinayətkarların real olaraq müəyyən edilməsinə imkan verən vaxtlı vaxtında aparılan istintaq. o cəlb olunmuş vəzifəli şəxslərin (hüquq-mühafizə əməkdaşlarının) dindirilməsi, hadisəni görən şahidlərin ifadəsinin alınması, məhkəmə dəlillərinin toplanması və müvafiq olduqda, xəsarətin tam və dəqiq qeydə alınmasını və klinik məlumatların obyektiv təhlilini təmin edən tibbi ekspertizanın və/və ya autopsiyanın aparılması;</a:t>
            </a:r>
          </a:p>
          <a:p>
            <a:pPr algn="just" eaLnBrk="1" hangingPunct="1">
              <a:lnSpc>
                <a:spcPct val="70000"/>
              </a:lnSpc>
            </a:pPr>
            <a:r>
              <a:rPr lang="fr-FR" altLang="en-US" sz="2600" smtClean="0">
                <a:solidFill>
                  <a:srgbClr val="000000"/>
                </a:solidFill>
                <a:ea typeface="Calibri" pitchFamily="34" charset="0"/>
                <a:cs typeface="Calibri" pitchFamily="34" charset="0"/>
                <a:sym typeface="Calibri" pitchFamily="34" charset="0"/>
              </a:rPr>
              <a:t>Cinayət</a:t>
            </a:r>
            <a:r>
              <a:rPr lang="az-Latn-AZ" altLang="en-US" sz="2600" smtClean="0">
                <a:solidFill>
                  <a:srgbClr val="000000"/>
                </a:solidFill>
                <a:ea typeface="Calibri" pitchFamily="34" charset="0"/>
                <a:cs typeface="Calibri" pitchFamily="34" charset="0"/>
                <a:sym typeface="Calibri" pitchFamily="34" charset="0"/>
              </a:rPr>
              <a:t> </a:t>
            </a:r>
            <a:r>
              <a:rPr lang="fr-FR" altLang="en-US" sz="2600" b="1" smtClean="0">
                <a:solidFill>
                  <a:srgbClr val="000000"/>
                </a:solidFill>
                <a:ea typeface="Calibri" pitchFamily="34" charset="0"/>
                <a:cs typeface="Calibri" pitchFamily="34" charset="0"/>
                <a:sym typeface="Calibri" pitchFamily="34" charset="0"/>
              </a:rPr>
              <a:t>təqibinin </a:t>
            </a:r>
            <a:r>
              <a:rPr lang="fr-FR" altLang="en-US" sz="2600" smtClean="0">
                <a:solidFill>
                  <a:srgbClr val="000000"/>
                </a:solidFill>
                <a:ea typeface="Calibri" pitchFamily="34" charset="0"/>
                <a:cs typeface="Calibri" pitchFamily="34" charset="0"/>
                <a:sym typeface="Calibri" pitchFamily="34" charset="0"/>
              </a:rPr>
              <a:t> zaman aşımına məruz qalmasının qarşısını almaq üçün cinayətkarların təcili məhkəmə araşdırması;</a:t>
            </a:r>
          </a:p>
          <a:p>
            <a:pPr algn="just" eaLnBrk="1" hangingPunct="1">
              <a:lnSpc>
                <a:spcPct val="70000"/>
              </a:lnSpc>
            </a:pPr>
            <a:r>
              <a:rPr lang="fr-FR" altLang="en-US" sz="2600" smtClean="0">
                <a:solidFill>
                  <a:srgbClr val="000000"/>
                </a:solidFill>
                <a:ea typeface="Calibri" pitchFamily="34" charset="0"/>
                <a:cs typeface="Calibri" pitchFamily="34" charset="0"/>
                <a:sym typeface="Calibri" pitchFamily="34" charset="0"/>
              </a:rPr>
              <a:t>Qurban </a:t>
            </a:r>
            <a:r>
              <a:rPr lang="fr-FR" altLang="en-US" sz="2600" b="1" smtClean="0">
                <a:solidFill>
                  <a:srgbClr val="000000"/>
                </a:solidFill>
                <a:ea typeface="Calibri" pitchFamily="34" charset="0"/>
                <a:cs typeface="Calibri" pitchFamily="34" charset="0"/>
                <a:sym typeface="Calibri" pitchFamily="34" charset="0"/>
              </a:rPr>
              <a:t>və ya onun qohumlarının</a:t>
            </a:r>
            <a:r>
              <a:rPr lang="fr-FR" altLang="en-US" sz="2600" smtClean="0">
                <a:solidFill>
                  <a:srgbClr val="000000"/>
                </a:solidFill>
                <a:ea typeface="Calibri" pitchFamily="34" charset="0"/>
                <a:cs typeface="Calibri" pitchFamily="34" charset="0"/>
                <a:sym typeface="Calibri" pitchFamily="34" charset="0"/>
              </a:rPr>
              <a:t> </a:t>
            </a:r>
            <a:r>
              <a:rPr lang="fr-FR" altLang="en-US" sz="2600" b="1" smtClean="0">
                <a:solidFill>
                  <a:srgbClr val="000000"/>
                </a:solidFill>
                <a:ea typeface="Calibri" pitchFamily="34" charset="0"/>
                <a:cs typeface="Calibri" pitchFamily="34" charset="0"/>
                <a:sym typeface="Calibri" pitchFamily="34" charset="0"/>
              </a:rPr>
              <a:t>istintaqa məntiqi baxımdan məqbul çərçivədə çıxış</a:t>
            </a:r>
            <a:r>
              <a:rPr lang="az-Latn-AZ" altLang="en-US" sz="2600" b="1" smtClean="0">
                <a:solidFill>
                  <a:srgbClr val="000000"/>
                </a:solidFill>
                <a:ea typeface="Calibri" pitchFamily="34" charset="0"/>
                <a:cs typeface="Calibri" pitchFamily="34" charset="0"/>
                <a:sym typeface="Calibri" pitchFamily="34" charset="0"/>
              </a:rPr>
              <a:t> </a:t>
            </a:r>
            <a:r>
              <a:rPr lang="fr-FR" altLang="en-US" sz="2600" smtClean="0">
                <a:solidFill>
                  <a:srgbClr val="000000"/>
                </a:solidFill>
                <a:ea typeface="Calibri" pitchFamily="34" charset="0"/>
                <a:cs typeface="Calibri" pitchFamily="34" charset="0"/>
                <a:sym typeface="Calibri" pitchFamily="34" charset="0"/>
              </a:rPr>
              <a:t>və diqqətlə nəzarət imkanı ilə təmin edilməsi.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hangingPunct="1"/>
            <a:r>
              <a:rPr lang="fr-FR" altLang="en-US" sz="3200" b="1" smtClean="0">
                <a:solidFill>
                  <a:srgbClr val="000000"/>
                </a:solidFill>
                <a:ea typeface="Calibri" pitchFamily="34" charset="0"/>
                <a:cs typeface="Calibri" pitchFamily="34" charset="0"/>
                <a:sym typeface="Calibri" pitchFamily="34" charset="0"/>
              </a:rPr>
              <a:t>Maslova və Nalbandov</a:t>
            </a:r>
            <a:r>
              <a:rPr lang="fr-FR" altLang="en-US" sz="3200" smtClean="0">
                <a:solidFill>
                  <a:srgbClr val="000000"/>
                </a:solidFill>
                <a:ea typeface="Calibri" pitchFamily="34" charset="0"/>
                <a:cs typeface="Calibri" pitchFamily="34" charset="0"/>
                <a:sym typeface="Calibri" pitchFamily="34" charset="0"/>
              </a:rPr>
              <a:t> Rusiyaya qarşı (2008)</a:t>
            </a:r>
          </a:p>
        </p:txBody>
      </p:sp>
      <p:sp>
        <p:nvSpPr>
          <p:cNvPr id="16387" name="Espace réservé du contenu 2"/>
          <p:cNvSpPr>
            <a:spLocks noGrp="1"/>
          </p:cNvSpPr>
          <p:nvPr>
            <p:ph idx="1"/>
          </p:nvPr>
        </p:nvSpPr>
        <p:spPr>
          <a:xfrm>
            <a:off x="457200" y="1600200"/>
            <a:ext cx="8507413" cy="5068888"/>
          </a:xfrm>
        </p:spPr>
        <p:txBody>
          <a:bodyPr/>
          <a:lstStyle/>
          <a:p>
            <a:pPr marL="0" indent="0" algn="just" eaLnBrk="1" hangingPunct="1">
              <a:lnSpc>
                <a:spcPct val="70000"/>
              </a:lnSpc>
              <a:buFont typeface="Calibri" pitchFamily="34" charset="0"/>
              <a:buNone/>
            </a:pPr>
            <a:r>
              <a:rPr lang="fr-FR" altLang="en-US" sz="2700" smtClean="0">
                <a:solidFill>
                  <a:srgbClr val="000000"/>
                </a:solidFill>
                <a:ea typeface="Calibri" pitchFamily="34" charset="0"/>
                <a:cs typeface="Calibri" pitchFamily="34" charset="0"/>
                <a:sym typeface="Calibri" pitchFamily="34" charset="0"/>
              </a:rPr>
              <a:t>İstintaqı zamanı polis və müstəntiqlər tərəfindən fiziki zorakılıq və dəfələrlə zorlanma ittihamı. Dərhal istintaq başladıldı, Şahidlər dindirildi, polis məntəqəsində axtarış aparıldı və toplanan dəlillər məhkəmə ekspertizası üçün təqdim edildi. Təqsirləndirilən 4 vəzifəli şəxsə rəsmi ittiham irəli sürüldü və iş baxılmaq üçün </a:t>
            </a:r>
            <a:r>
              <a:rPr lang="fr-FR" altLang="en-US" sz="2700" b="1" smtClean="0">
                <a:solidFill>
                  <a:srgbClr val="000000"/>
                </a:solidFill>
                <a:ea typeface="Calibri" pitchFamily="34" charset="0"/>
                <a:cs typeface="Calibri" pitchFamily="34" charset="0"/>
                <a:sym typeface="Calibri" pitchFamily="34" charset="0"/>
              </a:rPr>
              <a:t>ilk instansiya məhkəməsinə yönləndirildi</a:t>
            </a:r>
            <a:r>
              <a:rPr lang="fr-FR" altLang="en-US" sz="2700" smtClean="0">
                <a:solidFill>
                  <a:srgbClr val="000000"/>
                </a:solidFill>
                <a:ea typeface="Calibri" pitchFamily="34" charset="0"/>
                <a:cs typeface="Calibri" pitchFamily="34" charset="0"/>
                <a:sym typeface="Calibri" pitchFamily="34" charset="0"/>
              </a:rPr>
              <a:t>. Məhkəmə aşkar etdi ki, </a:t>
            </a:r>
            <a:r>
              <a:rPr lang="fr-FR" altLang="en-US" sz="2700" b="1" smtClean="0">
                <a:solidFill>
                  <a:srgbClr val="000000"/>
                </a:solidFill>
                <a:ea typeface="Calibri" pitchFamily="34" charset="0"/>
                <a:cs typeface="Calibri" pitchFamily="34" charset="0"/>
                <a:sym typeface="Calibri" pitchFamily="34" charset="0"/>
              </a:rPr>
              <a:t>müttəhimlərin müəyyən hüquqları pozulub</a:t>
            </a:r>
            <a:r>
              <a:rPr lang="fr-FR" altLang="en-US" sz="2700" smtClean="0">
                <a:solidFill>
                  <a:srgbClr val="000000"/>
                </a:solidFill>
                <a:ea typeface="Calibri" pitchFamily="34" charset="0"/>
                <a:cs typeface="Calibri" pitchFamily="34" charset="0"/>
                <a:sym typeface="Calibri" pitchFamily="34" charset="0"/>
              </a:rPr>
              <a:t>: müstəntiqlərə qarşı prosesin başladılması üçün xüsusi prosedura əməl edilməmişdi. </a:t>
            </a:r>
          </a:p>
          <a:p>
            <a:pPr marL="0" indent="0" algn="just" eaLnBrk="1" hangingPunct="1">
              <a:lnSpc>
                <a:spcPct val="70000"/>
              </a:lnSpc>
              <a:buFont typeface="Calibri" pitchFamily="34" charset="0"/>
              <a:buNone/>
            </a:pPr>
            <a:r>
              <a:rPr lang="fr-FR" altLang="en-US" sz="2700" b="1" smtClean="0">
                <a:solidFill>
                  <a:srgbClr val="000000"/>
                </a:solidFill>
                <a:ea typeface="Calibri" pitchFamily="34" charset="0"/>
                <a:cs typeface="Calibri" pitchFamily="34" charset="0"/>
                <a:sym typeface="Calibri" pitchFamily="34" charset="0"/>
              </a:rPr>
              <a:t>Bu yerli prosedur qaydası pozuntuları məhkəmə işində bu vaxta qədər toplanmış bütün dəlillərin qəbuledilməz olduğunu bildirirdi</a:t>
            </a:r>
            <a:r>
              <a:rPr lang="fr-FR" altLang="en-US" sz="2700" smtClean="0">
                <a:solidFill>
                  <a:srgbClr val="000000"/>
                </a:solidFill>
                <a:ea typeface="Calibri" pitchFamily="34" charset="0"/>
                <a:cs typeface="Calibri" pitchFamily="34" charset="0"/>
                <a:sym typeface="Calibri" pitchFamily="34" charset="0"/>
              </a:rPr>
              <a:t>. İş təkrar araşdırılma məqsədi ilə buraxıldı, lakin daha sonra </a:t>
            </a:r>
            <a:r>
              <a:rPr lang="fr-FR" altLang="en-US" sz="2700" b="1" smtClean="0">
                <a:solidFill>
                  <a:srgbClr val="000000"/>
                </a:solidFill>
                <a:ea typeface="Calibri" pitchFamily="34" charset="0"/>
                <a:cs typeface="Calibri" pitchFamily="34" charset="0"/>
                <a:sym typeface="Calibri" pitchFamily="34" charset="0"/>
              </a:rPr>
              <a:t>cinayətə dair yetərli dəlil olmadığına görə davam etdirilmədi</a:t>
            </a:r>
            <a:r>
              <a:rPr lang="fr-FR" altLang="en-US" sz="2700" smtClean="0">
                <a:solidFill>
                  <a:srgbClr val="000000"/>
                </a:solidFill>
                <a:ea typeface="Calibri" pitchFamily="34" charset="0"/>
                <a:cs typeface="Calibri" pitchFamily="34" charset="0"/>
                <a:sym typeface="Calibri"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Məhkəmənin qənaəti</a:t>
            </a:r>
          </a:p>
        </p:txBody>
      </p:sp>
      <p:sp>
        <p:nvSpPr>
          <p:cNvPr id="17411" name="Espace réservé du contenu 2"/>
          <p:cNvSpPr>
            <a:spLocks noGrp="1"/>
          </p:cNvSpPr>
          <p:nvPr>
            <p:ph idx="1"/>
          </p:nvPr>
        </p:nvSpPr>
        <p:spPr/>
        <p:txBody>
          <a:bodyPr/>
          <a:lstStyle/>
          <a:p>
            <a:pPr marL="0" indent="0" algn="just" eaLnBrk="1" hangingPunct="1">
              <a:lnSpc>
                <a:spcPct val="70000"/>
              </a:lnSpc>
              <a:buFont typeface="Calibri" pitchFamily="34" charset="0"/>
              <a:buNone/>
            </a:pPr>
            <a:r>
              <a:rPr lang="fr-FR" altLang="en-US" sz="3000" smtClean="0">
                <a:solidFill>
                  <a:srgbClr val="000000"/>
                </a:solidFill>
                <a:ea typeface="Calibri" pitchFamily="34" charset="0"/>
                <a:cs typeface="Calibri" pitchFamily="34" charset="0"/>
                <a:sym typeface="Calibri" pitchFamily="34" charset="0"/>
              </a:rPr>
              <a:t>Səlahiyyətli orqanların xanım Maslova ilə pis rəftara görə cavabdeh şəxsləri müəyyən etmək və cəzalandırmaq üçün səylə və dərhal reaksiya verdikləri aşkar edilib. </a:t>
            </a:r>
          </a:p>
          <a:p>
            <a:pPr marL="0" indent="0" algn="just" eaLnBrk="1" hangingPunct="1">
              <a:lnSpc>
                <a:spcPct val="70000"/>
              </a:lnSpc>
              <a:buFont typeface="Calibri" pitchFamily="34" charset="0"/>
              <a:buNone/>
            </a:pPr>
            <a:r>
              <a:rPr lang="fr-FR" altLang="en-US" sz="3000" b="1" smtClean="0">
                <a:solidFill>
                  <a:srgbClr val="000000"/>
                </a:solidFill>
                <a:ea typeface="Calibri" pitchFamily="34" charset="0"/>
                <a:cs typeface="Calibri" pitchFamily="34" charset="0"/>
                <a:sym typeface="Calibri" pitchFamily="34" charset="0"/>
              </a:rPr>
              <a:t>Lakin,</a:t>
            </a:r>
            <a:r>
              <a:rPr lang="fr-FR" altLang="en-US" sz="3000" smtClean="0">
                <a:solidFill>
                  <a:srgbClr val="000000"/>
                </a:solidFill>
                <a:ea typeface="Calibri" pitchFamily="34" charset="0"/>
                <a:cs typeface="Calibri" pitchFamily="34" charset="0"/>
                <a:sym typeface="Calibri" pitchFamily="34" charset="0"/>
              </a:rPr>
              <a:t> prosedur xətaları cinayət işində çıxılmaz vəziyyət yaratmışdı. Bu xətalara dair hər hansı məqbul açıqlama olmadığından, Məhkəmə prokurorluq əməkdaşlarının istintaqın aparılmasında aşkar səriştəsizliyi xaricində bir səbəb taba bilmədi. </a:t>
            </a:r>
          </a:p>
          <a:p>
            <a:pPr marL="0" indent="0" algn="just" eaLnBrk="1" hangingPunct="1">
              <a:lnSpc>
                <a:spcPct val="70000"/>
              </a:lnSpc>
              <a:buFont typeface="Calibri" pitchFamily="34" charset="0"/>
              <a:buNone/>
            </a:pPr>
            <a:r>
              <a:rPr lang="fr-FR" altLang="en-US" sz="2600" i="1" smtClean="0">
                <a:solidFill>
                  <a:srgbClr val="000000"/>
                </a:solidFill>
                <a:ea typeface="Calibri" pitchFamily="34" charset="0"/>
                <a:cs typeface="Calibri" pitchFamily="34" charset="0"/>
                <a:sym typeface="Calibri" pitchFamily="34" charset="0"/>
              </a:rPr>
              <a:t>(xanım Maslovanın pis rəftar ittihamının effektiv araşdırılmaması nəticəsində 3-cü maddənin müddəaları pozulmuşdu)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MADDƏ 2 Yaşamaq hüququ</a:t>
            </a:r>
          </a:p>
        </p:txBody>
      </p:sp>
      <p:sp>
        <p:nvSpPr>
          <p:cNvPr id="3075" name="Espace réservé du contenu 2"/>
          <p:cNvSpPr>
            <a:spLocks noGrp="1"/>
          </p:cNvSpPr>
          <p:nvPr>
            <p:ph idx="1"/>
          </p:nvPr>
        </p:nvSpPr>
        <p:spPr/>
        <p:txBody>
          <a:bodyPr/>
          <a:lstStyle/>
          <a:p>
            <a:pPr marL="514350" indent="-514350" algn="just" eaLnBrk="1" hangingPunct="1">
              <a:lnSpc>
                <a:spcPct val="80000"/>
              </a:lnSpc>
              <a:buFont typeface="Arial" charset="0"/>
              <a:buAutoNum type="arabicPeriod"/>
            </a:pPr>
            <a:r>
              <a:rPr lang="fr-FR" altLang="en-US" sz="2500" smtClean="0">
                <a:solidFill>
                  <a:srgbClr val="000000"/>
                </a:solidFill>
                <a:ea typeface="Calibri" pitchFamily="34" charset="0"/>
                <a:cs typeface="Calibri" pitchFamily="34" charset="0"/>
                <a:sym typeface="Calibri" pitchFamily="34" charset="0"/>
              </a:rPr>
              <a:t>Hər kəsin yaşamaq hüququ qanunla qorunur. Heç kəs, qanunla ölüm cəzası nəzərdə tutulmuş cinayət törətməyə görə, məhkəmə tərəfindən çıxarılmış belə hökmün icrasından başqa, həyatından məhrum edilə bilməz. </a:t>
            </a:r>
          </a:p>
          <a:p>
            <a:pPr marL="514350" indent="-514350" algn="just" eaLnBrk="1" hangingPunct="1">
              <a:lnSpc>
                <a:spcPct val="80000"/>
              </a:lnSpc>
              <a:buFont typeface="Arial" charset="0"/>
              <a:buAutoNum type="arabicPeriod"/>
            </a:pPr>
            <a:r>
              <a:rPr lang="fr-FR" altLang="en-US" sz="2500" smtClean="0">
                <a:solidFill>
                  <a:srgbClr val="000000"/>
                </a:solidFill>
                <a:ea typeface="Calibri" pitchFamily="34" charset="0"/>
                <a:cs typeface="Calibri" pitchFamily="34" charset="0"/>
                <a:sym typeface="Calibri" pitchFamily="34" charset="0"/>
              </a:rPr>
              <a:t>Həyatdan məhrumetmə, aşağıdakı məqsədlər üçün güc tətbiqində mütləq zərurətin nəticəsi olduqda, bu maddənin pozulması hesab edilmir: </a:t>
            </a:r>
          </a:p>
          <a:p>
            <a:pPr marL="514350" indent="-514350" algn="just" eaLnBrk="1" hangingPunct="1">
              <a:lnSpc>
                <a:spcPct val="80000"/>
              </a:lnSpc>
              <a:buFont typeface="Arial" charset="0"/>
              <a:buAutoNum type="alphaLcParenBoth"/>
            </a:pPr>
            <a:r>
              <a:rPr lang="fr-FR" altLang="en-US" sz="2500" smtClean="0">
                <a:solidFill>
                  <a:srgbClr val="000000"/>
                </a:solidFill>
                <a:ea typeface="Calibri" pitchFamily="34" charset="0"/>
                <a:cs typeface="Calibri" pitchFamily="34" charset="0"/>
                <a:sym typeface="Calibri" pitchFamily="34" charset="0"/>
              </a:rPr>
              <a:t>istənilən şəxsin hüquqa zidd zorakılıqdan qorunması üçün;</a:t>
            </a:r>
          </a:p>
          <a:p>
            <a:pPr marL="514350" indent="-514350" algn="just" eaLnBrk="1" hangingPunct="1">
              <a:lnSpc>
                <a:spcPct val="80000"/>
              </a:lnSpc>
              <a:buFont typeface="Arial" charset="0"/>
              <a:buAutoNum type="alphaLcParenBoth"/>
            </a:pPr>
            <a:r>
              <a:rPr lang="fr-FR" altLang="en-US" sz="2500" smtClean="0">
                <a:solidFill>
                  <a:srgbClr val="000000"/>
                </a:solidFill>
                <a:ea typeface="Calibri" pitchFamily="34" charset="0"/>
                <a:cs typeface="Calibri" pitchFamily="34" charset="0"/>
                <a:sym typeface="Calibri" pitchFamily="34" charset="0"/>
              </a:rPr>
              <a:t>qanuni həbsi həyata keçirmək və ya qanuni əsaslarla həbsdə olan şəxsin qaçmasının qarşısını almaq üçün; </a:t>
            </a:r>
          </a:p>
          <a:p>
            <a:pPr marL="514350" indent="-514350" algn="just" eaLnBrk="1" hangingPunct="1">
              <a:lnSpc>
                <a:spcPct val="80000"/>
              </a:lnSpc>
              <a:buFont typeface="Arial" charset="0"/>
              <a:buAutoNum type="alphaLcParenBoth"/>
            </a:pPr>
            <a:r>
              <a:rPr lang="fr-FR" altLang="en-US" sz="2500" smtClean="0">
                <a:solidFill>
                  <a:srgbClr val="000000"/>
                </a:solidFill>
                <a:ea typeface="Calibri" pitchFamily="34" charset="0"/>
                <a:cs typeface="Calibri" pitchFamily="34" charset="0"/>
                <a:sym typeface="Calibri" pitchFamily="34" charset="0"/>
              </a:rPr>
              <a:t>qanuna müvafiq olaraq iğtişaş və ya qiyamın yatırılması üçün.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Maddə 2. ÜMUMİ MÜHAKİMƏLƏR</a:t>
            </a:r>
          </a:p>
        </p:txBody>
      </p:sp>
      <p:sp>
        <p:nvSpPr>
          <p:cNvPr id="4099" name="Espace réservé du contenu 2"/>
          <p:cNvSpPr>
            <a:spLocks noGrp="1"/>
          </p:cNvSpPr>
          <p:nvPr>
            <p:ph idx="1"/>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Həyatın başlanğıcı – cavablandırılmamış sual (Vo. Fransaya q.)</a:t>
            </a:r>
          </a:p>
          <a:p>
            <a:pPr eaLnBrk="1" hangingPunct="1"/>
            <a:r>
              <a:rPr lang="fr-FR" altLang="en-US" smtClean="0">
                <a:solidFill>
                  <a:srgbClr val="000000"/>
                </a:solidFill>
                <a:ea typeface="Calibri" pitchFamily="34" charset="0"/>
                <a:cs typeface="Calibri" pitchFamily="34" charset="0"/>
                <a:sym typeface="Calibri" pitchFamily="34" charset="0"/>
              </a:rPr>
              <a:t>Abort – fetusun yaşamaq hüququ, yoxsa qadinin şəxsi həyat hüququ?</a:t>
            </a:r>
          </a:p>
          <a:p>
            <a:pPr eaLnBrk="1" hangingPunct="1"/>
            <a:r>
              <a:rPr lang="fr-FR" altLang="en-US" smtClean="0">
                <a:solidFill>
                  <a:srgbClr val="000000"/>
                </a:solidFill>
                <a:ea typeface="Calibri" pitchFamily="34" charset="0"/>
                <a:cs typeface="Calibri" pitchFamily="34" charset="0"/>
                <a:sym typeface="Calibri" pitchFamily="34" charset="0"/>
              </a:rPr>
              <a:t>Neqativ yaşamaq hüququ - ölmək hüququ? (intihar, köməkli intihar, evtanaziya)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Dövlət tərəfindən güc istifadəsi </a:t>
            </a:r>
          </a:p>
        </p:txBody>
      </p:sp>
      <p:sp>
        <p:nvSpPr>
          <p:cNvPr id="5123" name="Espace réservé du contenu 2"/>
          <p:cNvSpPr>
            <a:spLocks noGrp="1"/>
          </p:cNvSpPr>
          <p:nvPr>
            <p:ph idx="1"/>
          </p:nvPr>
        </p:nvSpPr>
        <p:spPr/>
        <p:txBody>
          <a:bodyPr/>
          <a:lstStyle/>
          <a:p>
            <a:pPr eaLnBrk="1" hangingPunct="1">
              <a:lnSpc>
                <a:spcPct val="80000"/>
              </a:lnSpc>
              <a:buFont typeface="Calibri" pitchFamily="34" charset="0"/>
              <a:buNone/>
            </a:pPr>
            <a:r>
              <a:rPr lang="fr-FR" altLang="en-US" sz="3000" smtClean="0">
                <a:solidFill>
                  <a:srgbClr val="000000"/>
                </a:solidFill>
                <a:ea typeface="Calibri" pitchFamily="34" charset="0"/>
                <a:cs typeface="Calibri" pitchFamily="34" charset="0"/>
                <a:sym typeface="Calibri" pitchFamily="34" charset="0"/>
              </a:rPr>
              <a:t>Maddə 2.2 Həyatdan məhrumetmə, aşağıdakı məqsədlər üçün güc tətbiqində mütləq zərurətin nəticəsi olduqda, bu maddənin pozulması hesab edilmir: </a:t>
            </a:r>
          </a:p>
          <a:p>
            <a:pPr algn="just" eaLnBrk="1" hangingPunct="1">
              <a:lnSpc>
                <a:spcPct val="80000"/>
              </a:lnSpc>
              <a:buFont typeface="Arial" charset="0"/>
              <a:buAutoNum type="alphaLcParenBoth"/>
            </a:pPr>
            <a:r>
              <a:rPr lang="fr-FR" altLang="en-US" sz="3000" smtClean="0">
                <a:solidFill>
                  <a:srgbClr val="000000"/>
                </a:solidFill>
                <a:ea typeface="Calibri" pitchFamily="34" charset="0"/>
                <a:cs typeface="Calibri" pitchFamily="34" charset="0"/>
                <a:sym typeface="Calibri" pitchFamily="34" charset="0"/>
              </a:rPr>
              <a:t>istənilən şəxsin hüquqa zidd zorakılıqdan qorunması üçün;</a:t>
            </a:r>
          </a:p>
          <a:p>
            <a:pPr algn="just" eaLnBrk="1" hangingPunct="1">
              <a:lnSpc>
                <a:spcPct val="80000"/>
              </a:lnSpc>
              <a:buFont typeface="Arial" charset="0"/>
              <a:buAutoNum type="alphaLcParenBoth"/>
            </a:pPr>
            <a:r>
              <a:rPr lang="fr-FR" altLang="en-US" sz="3000" smtClean="0">
                <a:solidFill>
                  <a:srgbClr val="000000"/>
                </a:solidFill>
                <a:ea typeface="Calibri" pitchFamily="34" charset="0"/>
                <a:cs typeface="Calibri" pitchFamily="34" charset="0"/>
                <a:sym typeface="Calibri" pitchFamily="34" charset="0"/>
              </a:rPr>
              <a:t>qanuni həbsi həyata keçirmək və ya qanuni əsaslarla həbsdə olan şəxsin qaçmasının qarşısını almaq üçün; </a:t>
            </a:r>
          </a:p>
          <a:p>
            <a:pPr algn="just" eaLnBrk="1" hangingPunct="1">
              <a:lnSpc>
                <a:spcPct val="80000"/>
              </a:lnSpc>
              <a:buFont typeface="Arial" charset="0"/>
              <a:buAutoNum type="alphaLcParenBoth"/>
            </a:pPr>
            <a:r>
              <a:rPr lang="fr-FR" altLang="en-US" sz="3000" smtClean="0">
                <a:solidFill>
                  <a:srgbClr val="000000"/>
                </a:solidFill>
                <a:ea typeface="Calibri" pitchFamily="34" charset="0"/>
                <a:cs typeface="Calibri" pitchFamily="34" charset="0"/>
                <a:sym typeface="Calibri" pitchFamily="34" charset="0"/>
              </a:rPr>
              <a:t>qanuna müvafiq olaraq iğtişaş və ya qiyamın yatırılması üçün.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1975"/>
          </a:xfrm>
        </p:spPr>
        <p:txBody>
          <a:bodyPr rtlCol="0">
            <a:normAutofit fontScale="90000"/>
          </a:bodyPr>
          <a:lstStyle/>
          <a:p>
            <a:pPr eaLnBrk="1" fontAlgn="auto" hangingPunct="1">
              <a:spcAft>
                <a:spcPts val="0"/>
              </a:spcAft>
              <a:defRPr/>
            </a:pPr>
            <a:endParaRPr lang="fr-FR" dirty="0"/>
          </a:p>
        </p:txBody>
      </p:sp>
      <p:sp>
        <p:nvSpPr>
          <p:cNvPr id="6147" name="Espace réservé du contenu 2"/>
          <p:cNvSpPr>
            <a:spLocks noGrp="1"/>
          </p:cNvSpPr>
          <p:nvPr>
            <p:ph idx="1"/>
          </p:nvPr>
        </p:nvSpPr>
        <p:spPr>
          <a:xfrm>
            <a:off x="457200" y="908050"/>
            <a:ext cx="8229600" cy="5218113"/>
          </a:xfrm>
        </p:spPr>
        <p:txBody>
          <a:bodyPr/>
          <a:lstStyle/>
          <a:p>
            <a:pPr eaLnBrk="1" hangingPunct="1"/>
            <a:endParaRPr lang="fr-FR" altLang="en-US" sz="3000" smtClean="0">
              <a:solidFill>
                <a:srgbClr val="000000"/>
              </a:solidFill>
              <a:ea typeface="Calibri" pitchFamily="34" charset="0"/>
              <a:cs typeface="Calibri" pitchFamily="34" charset="0"/>
              <a:sym typeface="Calibri" pitchFamily="34" charset="0"/>
            </a:endParaRPr>
          </a:p>
          <a:p>
            <a:pPr eaLnBrk="1" hangingPunct="1"/>
            <a:r>
              <a:rPr lang="fr-FR" altLang="en-US" sz="3000" smtClean="0">
                <a:solidFill>
                  <a:srgbClr val="000000"/>
                </a:solidFill>
                <a:ea typeface="Calibri" pitchFamily="34" charset="0"/>
                <a:cs typeface="Calibri" pitchFamily="34" charset="0"/>
                <a:sym typeface="Calibri" pitchFamily="34" charset="0"/>
              </a:rPr>
              <a:t>yaşamaq hüququ qanunla qorunur</a:t>
            </a:r>
          </a:p>
          <a:p>
            <a:pPr eaLnBrk="1" hangingPunct="1"/>
            <a:r>
              <a:rPr lang="fr-FR" altLang="en-US" sz="3000" smtClean="0">
                <a:solidFill>
                  <a:srgbClr val="000000"/>
                </a:solidFill>
                <a:ea typeface="Calibri" pitchFamily="34" charset="0"/>
                <a:cs typeface="Calibri" pitchFamily="34" charset="0"/>
                <a:sym typeface="Calibri" pitchFamily="34" charset="0"/>
              </a:rPr>
              <a:t>Güc istifadəsi mütləq zərurətin nəticəsi olmalıdır</a:t>
            </a:r>
          </a:p>
          <a:p>
            <a:pPr eaLnBrk="1" hangingPunct="1">
              <a:buFontTx/>
              <a:buChar char="-"/>
            </a:pPr>
            <a:r>
              <a:rPr lang="fr-FR" altLang="en-US" sz="3000" smtClean="0">
                <a:solidFill>
                  <a:srgbClr val="000000"/>
                </a:solidFill>
                <a:ea typeface="Calibri" pitchFamily="34" charset="0"/>
                <a:cs typeface="Calibri" pitchFamily="34" charset="0"/>
                <a:sym typeface="Calibri" pitchFamily="34" charset="0"/>
              </a:rPr>
              <a:t>qanunvericilikdə mütləq zərurət halları nəzərdə tutulmalıdır</a:t>
            </a:r>
          </a:p>
          <a:p>
            <a:pPr eaLnBrk="1" hangingPunct="1">
              <a:buFontTx/>
              <a:buChar char="-"/>
            </a:pPr>
            <a:r>
              <a:rPr lang="fr-FR" altLang="en-US" sz="3000" smtClean="0">
                <a:solidFill>
                  <a:srgbClr val="000000"/>
                </a:solidFill>
                <a:ea typeface="Calibri" pitchFamily="34" charset="0"/>
                <a:cs typeface="Calibri" pitchFamily="34" charset="0"/>
                <a:sym typeface="Calibri" pitchFamily="34" charset="0"/>
              </a:rPr>
              <a:t>Polis tərəfindən güc tətbiqinin planlaşdırılması və ona nəzarət mexanizmi qanunvericiklə nəzərdə tutulmalıdır (</a:t>
            </a:r>
            <a:r>
              <a:rPr lang="fr-FR" altLang="en-US" sz="3000" i="1" smtClean="0">
                <a:solidFill>
                  <a:srgbClr val="000000"/>
                </a:solidFill>
                <a:ea typeface="Calibri" pitchFamily="34" charset="0"/>
                <a:cs typeface="Calibri" pitchFamily="34" charset="0"/>
                <a:sym typeface="Calibri" pitchFamily="34" charset="0"/>
              </a:rPr>
              <a:t>Matzarakis Yunanıstan</a:t>
            </a:r>
            <a:r>
              <a:rPr lang="fr-FR" altLang="en-US" sz="3000" smtClean="0">
                <a:solidFill>
                  <a:srgbClr val="000000"/>
                </a:solidFill>
                <a:ea typeface="Calibri" pitchFamily="34" charset="0"/>
                <a:cs typeface="Calibri" pitchFamily="34" charset="0"/>
                <a:sym typeface="Calibri" pitchFamily="34" charset="0"/>
              </a:rPr>
              <a:t>)</a:t>
            </a:r>
          </a:p>
          <a:p>
            <a:pPr eaLnBrk="1" hangingPunct="1">
              <a:buFontTx/>
              <a:buChar char="-"/>
            </a:pPr>
            <a:r>
              <a:rPr lang="fr-FR" altLang="en-US" sz="3000" smtClean="0">
                <a:solidFill>
                  <a:srgbClr val="000000"/>
                </a:solidFill>
                <a:ea typeface="Calibri" pitchFamily="34" charset="0"/>
                <a:cs typeface="Calibri" pitchFamily="34" charset="0"/>
                <a:sym typeface="Calibri" pitchFamily="34" charset="0"/>
              </a:rPr>
              <a:t>Bu qanunvericiliyi həyata keçirilənləri hazırlığı yüksək olmalıdır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7512"/>
          </a:xfrm>
        </p:spPr>
        <p:txBody>
          <a:bodyPr rtlCol="0">
            <a:normAutofit fontScale="90000"/>
          </a:bodyPr>
          <a:lstStyle/>
          <a:p>
            <a:pPr eaLnBrk="1" fontAlgn="auto" hangingPunct="1">
              <a:spcAft>
                <a:spcPts val="0"/>
              </a:spcAft>
              <a:defRPr/>
            </a:pPr>
            <a:endParaRPr lang="fr-FR" dirty="0"/>
          </a:p>
        </p:txBody>
      </p:sp>
      <p:sp>
        <p:nvSpPr>
          <p:cNvPr id="7171" name="Espace réservé du contenu 2"/>
          <p:cNvSpPr>
            <a:spLocks noGrp="1"/>
          </p:cNvSpPr>
          <p:nvPr>
            <p:ph idx="1"/>
          </p:nvPr>
        </p:nvSpPr>
        <p:spPr>
          <a:xfrm>
            <a:off x="457200" y="620713"/>
            <a:ext cx="8229600" cy="5505450"/>
          </a:xfrm>
        </p:spPr>
        <p:txBody>
          <a:bodyPr/>
          <a:lstStyle/>
          <a:p>
            <a:pPr algn="ctr" eaLnBrk="1" hangingPunct="1">
              <a:buFont typeface="Calibri" pitchFamily="34" charset="0"/>
              <a:buNone/>
            </a:pPr>
            <a:r>
              <a:rPr lang="fr-FR" altLang="en-US" sz="7200" b="1" u="sng" smtClean="0">
                <a:solidFill>
                  <a:srgbClr val="000000"/>
                </a:solidFill>
                <a:ea typeface="Calibri" pitchFamily="34" charset="0"/>
                <a:cs typeface="Calibri" pitchFamily="34" charset="0"/>
                <a:sym typeface="Calibri" pitchFamily="34" charset="0"/>
              </a:rPr>
              <a:t>EFFEKTİV MƏHKƏMƏ ARAŞDIRMASI</a:t>
            </a:r>
          </a:p>
          <a:p>
            <a:pPr algn="ctr" eaLnBrk="1" hangingPunct="1">
              <a:buFont typeface="Calibri" pitchFamily="34" charset="0"/>
              <a:buNone/>
            </a:pPr>
            <a:r>
              <a:rPr lang="fr-FR" altLang="en-US" sz="7200" b="1" u="sng" smtClean="0">
                <a:solidFill>
                  <a:srgbClr val="000000"/>
                </a:solidFill>
                <a:ea typeface="Calibri" pitchFamily="34" charset="0"/>
                <a:cs typeface="Calibri" pitchFamily="34" charset="0"/>
                <a:sym typeface="Calibri" pitchFamily="34" charset="0"/>
              </a:rPr>
              <a:t>(maddə 2 və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(Müsbət) Prosedur Öhdəlikləri</a:t>
            </a:r>
          </a:p>
        </p:txBody>
      </p:sp>
      <p:sp>
        <p:nvSpPr>
          <p:cNvPr id="8195" name="Espace réservé du contenu 2"/>
          <p:cNvSpPr>
            <a:spLocks noGrp="1"/>
          </p:cNvSpPr>
          <p:nvPr>
            <p:ph idx="1"/>
          </p:nvPr>
        </p:nvSpPr>
        <p:spPr/>
        <p:txBody>
          <a:bodyPr/>
          <a:lstStyle/>
          <a:p>
            <a:pPr algn="ctr" eaLnBrk="1" hangingPunct="1">
              <a:buFont typeface="Calibri" pitchFamily="34" charset="0"/>
              <a:buNone/>
            </a:pPr>
            <a:r>
              <a:rPr lang="fr-FR" altLang="en-US" smtClean="0">
                <a:solidFill>
                  <a:srgbClr val="000000"/>
                </a:solidFill>
                <a:ea typeface="Calibri" pitchFamily="34" charset="0"/>
                <a:cs typeface="Calibri" pitchFamily="34" charset="0"/>
                <a:sym typeface="Calibri" pitchFamily="34" charset="0"/>
              </a:rPr>
              <a:t> </a:t>
            </a:r>
          </a:p>
          <a:p>
            <a:pPr eaLnBrk="1" hangingPunct="1"/>
            <a:r>
              <a:rPr lang="fr-FR" altLang="en-US" smtClean="0">
                <a:solidFill>
                  <a:srgbClr val="000000"/>
                </a:solidFill>
                <a:ea typeface="Calibri" pitchFamily="34" charset="0"/>
                <a:cs typeface="Calibri" pitchFamily="34" charset="0"/>
                <a:sym typeface="Calibri" pitchFamily="34" charset="0"/>
              </a:rPr>
              <a:t>Effektiv rəsmi istintaq aparmaq öhdəliyi </a:t>
            </a:r>
          </a:p>
          <a:p>
            <a:pPr eaLnBrk="1" hangingPunct="1"/>
            <a:r>
              <a:rPr lang="fr-FR" altLang="en-US" smtClean="0">
                <a:solidFill>
                  <a:srgbClr val="000000"/>
                </a:solidFill>
                <a:ea typeface="Calibri" pitchFamily="34" charset="0"/>
                <a:cs typeface="Calibri" pitchFamily="34" charset="0"/>
                <a:sym typeface="Calibri" pitchFamily="34" charset="0"/>
              </a:rPr>
              <a:t>Effektiv, müstəqil, təxirəsalınmaz və şəffaf istintaq </a:t>
            </a:r>
          </a:p>
          <a:p>
            <a:pPr eaLnBrk="1" hangingPunct="1"/>
            <a:r>
              <a:rPr lang="fr-FR" altLang="en-US" smtClean="0">
                <a:solidFill>
                  <a:srgbClr val="000000"/>
                </a:solidFill>
                <a:ea typeface="Calibri" pitchFamily="34" charset="0"/>
                <a:cs typeface="Calibri" pitchFamily="34" charset="0"/>
                <a:sym typeface="Calibri" pitchFamily="34" charset="0"/>
              </a:rPr>
              <a:t>Ayrı-ayrı subyektlər arasında zorakılıqla əlaqədar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hangingPunct="1"/>
            <a:r>
              <a:rPr lang="fr-FR" altLang="en-US" sz="3200" smtClean="0">
                <a:solidFill>
                  <a:srgbClr val="000000"/>
                </a:solidFill>
                <a:ea typeface="Calibri" pitchFamily="34" charset="0"/>
                <a:cs typeface="Calibri" pitchFamily="34" charset="0"/>
                <a:sym typeface="Calibri" pitchFamily="34" charset="0"/>
              </a:rPr>
              <a:t>2-ci maddədən irəli gələn prosedur öhdəliyi</a:t>
            </a:r>
            <a:br>
              <a:rPr lang="fr-FR" altLang="en-US" sz="3200" smtClean="0">
                <a:solidFill>
                  <a:srgbClr val="000000"/>
                </a:solidFill>
                <a:ea typeface="Calibri" pitchFamily="34" charset="0"/>
                <a:cs typeface="Calibri" pitchFamily="34" charset="0"/>
                <a:sym typeface="Calibri" pitchFamily="34" charset="0"/>
              </a:rPr>
            </a:br>
            <a:r>
              <a:rPr lang="fr-FR" altLang="en-US" sz="3200" smtClean="0">
                <a:solidFill>
                  <a:srgbClr val="000000"/>
                </a:solidFill>
                <a:ea typeface="Calibri" pitchFamily="34" charset="0"/>
                <a:cs typeface="Calibri" pitchFamily="34" charset="0"/>
                <a:sym typeface="Calibri" pitchFamily="34" charset="0"/>
              </a:rPr>
              <a:t>(tibbi səhlənkarlıq)</a:t>
            </a:r>
          </a:p>
        </p:txBody>
      </p:sp>
      <p:sp>
        <p:nvSpPr>
          <p:cNvPr id="9219" name="Espace réservé du contenu 2"/>
          <p:cNvSpPr>
            <a:spLocks noGrp="1"/>
          </p:cNvSpPr>
          <p:nvPr>
            <p:ph idx="1"/>
          </p:nvPr>
        </p:nvSpPr>
        <p:spPr/>
        <p:txBody>
          <a:bodyPr/>
          <a:lstStyle/>
          <a:p>
            <a:pPr marL="0" indent="0" algn="just" eaLnBrk="1" hangingPunct="1">
              <a:buFont typeface="Calibri" pitchFamily="34" charset="0"/>
              <a:buNone/>
            </a:pPr>
            <a:r>
              <a:rPr lang="fr-FR" altLang="en-US" smtClean="0">
                <a:solidFill>
                  <a:srgbClr val="000000"/>
                </a:solidFill>
                <a:ea typeface="Calibri" pitchFamily="34" charset="0"/>
                <a:cs typeface="Calibri" pitchFamily="34" charset="0"/>
                <a:sym typeface="Calibri" pitchFamily="34" charset="0"/>
              </a:rPr>
              <a:t>dövlətlərdən özəl və ya dövlət sektoru olmasından asılı olmayaraq, tibbi işçilərin nəzarəti altında olan xəstələrin ölümünün səbəbinin müəyyənləşdirilə və cavabdeh şəxslərin məsuliyyətə cəlb edilə bildiyi effektiv müstəqil məhkəmə sisteminin yaradılmasını tələb edir (bax: digər mənbələrlə yanaşı, </a:t>
            </a:r>
            <a:r>
              <a:rPr lang="fr-FR" altLang="en-US" i="1" smtClean="0">
                <a:solidFill>
                  <a:srgbClr val="000000"/>
                </a:solidFill>
                <a:ea typeface="Calibri" pitchFamily="34" charset="0"/>
                <a:cs typeface="Calibri" pitchFamily="34" charset="0"/>
                <a:sym typeface="Calibri" pitchFamily="34" charset="0"/>
              </a:rPr>
              <a:t>Kalvelli və Kiqlio</a:t>
            </a:r>
            <a:r>
              <a:rPr lang="fr-FR" altLang="en-US" smtClean="0">
                <a:solidFill>
                  <a:srgbClr val="000000"/>
                </a:solidFill>
                <a:ea typeface="Calibri" pitchFamily="34" charset="0"/>
                <a:cs typeface="Calibri" pitchFamily="34" charset="0"/>
                <a:sym typeface="Calibri" pitchFamily="34" charset="0"/>
              </a:rPr>
              <a:t>, § 49 və </a:t>
            </a:r>
            <a:r>
              <a:rPr lang="fr-FR" altLang="en-US" i="1" smtClean="0">
                <a:solidFill>
                  <a:srgbClr val="000000"/>
                </a:solidFill>
                <a:ea typeface="Calibri" pitchFamily="34" charset="0"/>
                <a:cs typeface="Calibri" pitchFamily="34" charset="0"/>
                <a:sym typeface="Calibri" pitchFamily="34" charset="0"/>
              </a:rPr>
              <a:t>Povell Birləşmiş Krallığa qarşı</a:t>
            </a:r>
            <a:r>
              <a:rPr lang="fr-FR" altLang="en-US" smtClean="0">
                <a:solidFill>
                  <a:srgbClr val="000000"/>
                </a:solidFill>
                <a:ea typeface="Calibri" pitchFamily="34" charset="0"/>
                <a:cs typeface="Calibri" pitchFamily="34" charset="0"/>
                <a:sym typeface="Calibri" pitchFamily="34" charset="0"/>
              </a:rPr>
              <a:t>, (qərar), № 45305/99, ECHR 2000-V).</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r>
              <a:rPr lang="fr-FR" altLang="en-US" sz="4000" smtClean="0">
                <a:solidFill>
                  <a:srgbClr val="000000"/>
                </a:solidFill>
                <a:ea typeface="Calibri" pitchFamily="34" charset="0"/>
                <a:cs typeface="Calibri" pitchFamily="34" charset="0"/>
                <a:sym typeface="Calibri" pitchFamily="34" charset="0"/>
              </a:rPr>
              <a:t>Tibbi səhlənkarlıq halları: cinayət işi?</a:t>
            </a:r>
          </a:p>
        </p:txBody>
      </p:sp>
      <p:sp>
        <p:nvSpPr>
          <p:cNvPr id="10243" name="Espace réservé du contenu 2"/>
          <p:cNvSpPr>
            <a:spLocks noGrp="1"/>
          </p:cNvSpPr>
          <p:nvPr>
            <p:ph idx="1"/>
          </p:nvPr>
        </p:nvSpPr>
        <p:spPr>
          <a:xfrm>
            <a:off x="457200" y="1600200"/>
            <a:ext cx="8362950" cy="4997450"/>
          </a:xfrm>
        </p:spPr>
        <p:txBody>
          <a:bodyPr/>
          <a:lstStyle/>
          <a:p>
            <a:pPr marL="0" indent="0" algn="just" eaLnBrk="1" hangingPunct="1">
              <a:lnSpc>
                <a:spcPct val="80000"/>
              </a:lnSpc>
              <a:buFontTx/>
              <a:buChar char="-"/>
            </a:pPr>
            <a:r>
              <a:rPr lang="fr-FR" altLang="en-US" sz="3000" smtClean="0">
                <a:solidFill>
                  <a:srgbClr val="000000"/>
                </a:solidFill>
                <a:ea typeface="Calibri" pitchFamily="34" charset="0"/>
                <a:cs typeface="Calibri" pitchFamily="34" charset="0"/>
                <a:sym typeface="Calibri" pitchFamily="34" charset="0"/>
              </a:rPr>
              <a:t>Konvensiya öz-özlüyündə üçüncü tərəflərə qarşı cinayət işinin qaldırılmasına zəmanət vermir</a:t>
            </a:r>
          </a:p>
          <a:p>
            <a:pPr marL="0" indent="0" algn="just" eaLnBrk="1" hangingPunct="1">
              <a:lnSpc>
                <a:spcPct val="80000"/>
              </a:lnSpc>
              <a:buFontTx/>
              <a:buChar char="-"/>
            </a:pPr>
            <a:r>
              <a:rPr lang="fr-FR" altLang="en-US" sz="3000" smtClean="0">
                <a:solidFill>
                  <a:srgbClr val="000000"/>
                </a:solidFill>
                <a:ea typeface="Calibri" pitchFamily="34" charset="0"/>
                <a:cs typeface="Calibri" pitchFamily="34" charset="0"/>
                <a:sym typeface="Calibri" pitchFamily="34" charset="0"/>
              </a:rPr>
              <a:t>LAKİN 2-ci maddə ilə tələb olunan məhkəmə sistemi cinayət hüququna müraciəti ehtiva edə bilər və müəyyən şərtlər daxilində ehtiva etməlidir. </a:t>
            </a:r>
          </a:p>
          <a:p>
            <a:pPr marL="0" indent="0" algn="just" eaLnBrk="1" hangingPunct="1">
              <a:lnSpc>
                <a:spcPct val="80000"/>
              </a:lnSpc>
              <a:buFontTx/>
              <a:buChar char="-"/>
            </a:pPr>
            <a:r>
              <a:rPr lang="fr-FR" altLang="en-US" sz="3000" smtClean="0">
                <a:solidFill>
                  <a:srgbClr val="000000"/>
                </a:solidFill>
                <a:ea typeface="Calibri" pitchFamily="34" charset="0"/>
                <a:cs typeface="Calibri" pitchFamily="34" charset="0"/>
                <a:sym typeface="Calibri" pitchFamily="34" charset="0"/>
              </a:rPr>
              <a:t>LAKİN </a:t>
            </a:r>
            <a:r>
              <a:rPr lang="fr-FR" altLang="en-US" sz="3000" b="1" u="sng" smtClean="0">
                <a:solidFill>
                  <a:srgbClr val="000000"/>
                </a:solidFill>
                <a:ea typeface="Calibri" pitchFamily="34" charset="0"/>
                <a:cs typeface="Calibri" pitchFamily="34" charset="0"/>
                <a:sym typeface="Calibri" pitchFamily="34" charset="0"/>
              </a:rPr>
              <a:t> yaşamaq</a:t>
            </a:r>
            <a:r>
              <a:rPr lang="fr-FR" altLang="en-US" sz="3000" smtClean="0">
                <a:solidFill>
                  <a:srgbClr val="000000"/>
                </a:solidFill>
                <a:ea typeface="Calibri" pitchFamily="34" charset="0"/>
                <a:cs typeface="Calibri" pitchFamily="34" charset="0"/>
                <a:sym typeface="Calibri" pitchFamily="34" charset="0"/>
              </a:rPr>
              <a:t> və ya şəxsi toxunulmazlıq hüququ</a:t>
            </a:r>
            <a:r>
              <a:rPr lang="fr-FR" altLang="en-US" sz="3000" b="1" smtClean="0">
                <a:solidFill>
                  <a:srgbClr val="000000"/>
                </a:solidFill>
                <a:ea typeface="Calibri" pitchFamily="34" charset="0"/>
                <a:cs typeface="Calibri" pitchFamily="34" charset="0"/>
                <a:sym typeface="Calibri" pitchFamily="34" charset="0"/>
              </a:rPr>
              <a:t>bilərəkdən</a:t>
            </a:r>
            <a:r>
              <a:rPr lang="fr-FR" altLang="en-US" sz="3000" smtClean="0">
                <a:solidFill>
                  <a:srgbClr val="000000"/>
                </a:solidFill>
                <a:ea typeface="Calibri" pitchFamily="34" charset="0"/>
                <a:cs typeface="Calibri" pitchFamily="34" charset="0"/>
                <a:sym typeface="Calibri" pitchFamily="34" charset="0"/>
              </a:rPr>
              <a:t> </a:t>
            </a:r>
            <a:r>
              <a:rPr lang="fr-FR" altLang="en-US" sz="3000" b="1" smtClean="0">
                <a:solidFill>
                  <a:srgbClr val="000000"/>
                </a:solidFill>
                <a:ea typeface="Calibri" pitchFamily="34" charset="0"/>
                <a:cs typeface="Calibri" pitchFamily="34" charset="0"/>
                <a:sym typeface="Calibri" pitchFamily="34" charset="0"/>
              </a:rPr>
              <a:t>pozulmayıbsa</a:t>
            </a:r>
            <a:r>
              <a:rPr lang="fr-FR" altLang="en-US" sz="3000" smtClean="0">
                <a:solidFill>
                  <a:srgbClr val="000000"/>
                </a:solidFill>
                <a:ea typeface="Calibri" pitchFamily="34" charset="0"/>
                <a:cs typeface="Calibri" pitchFamily="34" charset="0"/>
                <a:sym typeface="Calibri" pitchFamily="34" charset="0"/>
              </a:rPr>
              <a:t>, 2-ci maddə ilə irəli sürülən, effektiv məhkəmə sisteminin yaradılmasına dair prosedur öhdəliyi mütləq surətdə hər bir halda cinayət hüququ müdafiə vasitəsi tələb etmir (</a:t>
            </a:r>
            <a:r>
              <a:rPr lang="fr-FR" altLang="en-US" sz="3000" i="1" smtClean="0">
                <a:solidFill>
                  <a:srgbClr val="000000"/>
                </a:solidFill>
                <a:ea typeface="Calibri" pitchFamily="34" charset="0"/>
                <a:cs typeface="Calibri" pitchFamily="34" charset="0"/>
                <a:sym typeface="Calibri" pitchFamily="34" charset="0"/>
              </a:rPr>
              <a:t>Mastromatteo</a:t>
            </a:r>
            <a:r>
              <a:rPr lang="fr-FR" altLang="en-US" sz="3000" smtClean="0">
                <a:solidFill>
                  <a:srgbClr val="000000"/>
                </a:solidFill>
                <a:ea typeface="Calibri" pitchFamily="34" charset="0"/>
                <a:cs typeface="Calibri" pitchFamily="34" charset="0"/>
                <a:sym typeface="Calibri" pitchFamily="34" charset="0"/>
              </a:rPr>
              <a:t>, § 90).</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2580</TotalTime>
  <Words>879</Words>
  <Application>Microsoft Office PowerPoint</Application>
  <PresentationFormat>Экран (4:3)</PresentationFormat>
  <Paragraphs>66</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Arial</vt:lpstr>
      <vt:lpstr>Calibri</vt:lpstr>
      <vt:lpstr>Thème Office</vt:lpstr>
      <vt:lpstr>MADDƏ 2 Yaşamaq hüququ</vt:lpstr>
      <vt:lpstr>MADDƏ 2 Yaşamaq hüququ</vt:lpstr>
      <vt:lpstr>Maddə 2. ÜMUMİ MÜHAKİMƏLƏR</vt:lpstr>
      <vt:lpstr>Dövlət tərəfindən güc istifadəsi </vt:lpstr>
      <vt:lpstr>Презентация PowerPoint</vt:lpstr>
      <vt:lpstr>Презентация PowerPoint</vt:lpstr>
      <vt:lpstr>(Müsbət) Prosedur Öhdəlikləri</vt:lpstr>
      <vt:lpstr>2-ci maddədən irəli gələn prosedur öhdəliyi (tibbi səhlənkarlıq)</vt:lpstr>
      <vt:lpstr>Tibbi səhlənkarlıq halları: cinayət işi?</vt:lpstr>
      <vt:lpstr>tibbi səhlənkarlıq cinayət işi? </vt:lpstr>
      <vt:lpstr>Pis rəftar iddiası</vt:lpstr>
      <vt:lpstr>Maddə 2 və 3: rəsmi istintaqın effektivliyi</vt:lpstr>
      <vt:lpstr>“Effektiv” istintaq</vt:lpstr>
      <vt:lpstr>“effektiv” istintaq</vt:lpstr>
      <vt:lpstr>Maslova və Nalbandov Rusiyaya qarşı (2008)</vt:lpstr>
      <vt:lpstr>Məhkəmənin qənaəti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Konul Gasimova</dc:creator>
  <cp:lastModifiedBy>USER</cp:lastModifiedBy>
  <cp:revision>179</cp:revision>
  <dcterms:created xsi:type="dcterms:W3CDTF">2015-03-06T14:53:15Z</dcterms:created>
  <dcterms:modified xsi:type="dcterms:W3CDTF">2018-01-13T08:52:19Z</dcterms:modified>
</cp:coreProperties>
</file>